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11" r:id="rId2"/>
  </p:sldMasterIdLst>
  <p:notesMasterIdLst>
    <p:notesMasterId r:id="rId52"/>
  </p:notesMasterIdLst>
  <p:sldIdLst>
    <p:sldId id="550" r:id="rId3"/>
    <p:sldId id="545" r:id="rId4"/>
    <p:sldId id="492" r:id="rId5"/>
    <p:sldId id="493" r:id="rId6"/>
    <p:sldId id="494" r:id="rId7"/>
    <p:sldId id="548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8" r:id="rId31"/>
    <p:sldId id="517" r:id="rId32"/>
    <p:sldId id="519" r:id="rId33"/>
    <p:sldId id="520" r:id="rId34"/>
    <p:sldId id="521" r:id="rId35"/>
    <p:sldId id="522" r:id="rId36"/>
    <p:sldId id="523" r:id="rId37"/>
    <p:sldId id="524" r:id="rId38"/>
    <p:sldId id="525" r:id="rId39"/>
    <p:sldId id="526" r:id="rId40"/>
    <p:sldId id="527" r:id="rId41"/>
    <p:sldId id="528" r:id="rId42"/>
    <p:sldId id="546" r:id="rId43"/>
    <p:sldId id="529" r:id="rId44"/>
    <p:sldId id="530" r:id="rId45"/>
    <p:sldId id="547" r:id="rId46"/>
    <p:sldId id="531" r:id="rId47"/>
    <p:sldId id="532" r:id="rId48"/>
    <p:sldId id="543" r:id="rId49"/>
    <p:sldId id="533" r:id="rId50"/>
    <p:sldId id="544" r:id="rId51"/>
  </p:sldIdLst>
  <p:sldSz cx="9144000" cy="6858000" type="screen4x3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>
        <p:scale>
          <a:sx n="80" d="100"/>
          <a:sy n="80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0E69D-16ED-4F7B-94CB-AFFD0F3363F8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40A27-BFCF-4212-9857-1103C154A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2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3D47FFF-5D98-459A-B45B-EF6A252355CE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0FAF64-C64C-4C35-8A1D-5B6F35D94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FF6103-EE75-4BC3-9F24-15EE8292D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087255-8A06-49DB-92DA-A883341A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C2B-BF54-402C-870E-35E80E4C996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882F2A-75FE-43A7-A41E-8A060D8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171766-64CC-4D68-BA24-E8B48311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78F2-8D95-4C0D-8B7A-1A4CD2371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0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283EA0-1393-41B3-BE58-5E33BC56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F7BFF5-D489-4C7A-9A94-BA33970C7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41AB1A-D6FF-4001-A8C3-4F6E7138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C2B-BF54-402C-870E-35E80E4C996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E2E423-81F5-4D99-9CE0-131B2ADB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6C12E1-A28A-4E67-98B3-7570DCCB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78F2-8D95-4C0D-8B7A-1A4CD2371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2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7D14B4-C9C3-4AA2-BC47-68050527E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76DDD2C-A312-4404-B8E8-63451085B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69E9B-C9F6-46EA-8C3D-6CDF5297F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C2B-BF54-402C-870E-35E80E4C996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783A47-F601-4412-B502-5B0E2394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690C8C-DB00-4312-8486-267A8866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78F2-8D95-4C0D-8B7A-1A4CD2371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44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0634-0F0C-4CA6-A9C7-E7E370DEF6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900E-4458-4F44-AEC1-8651C1EBCF5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619528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40FA-9641-49BA-9A4C-4101DD0B8E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00C1D-E5A2-439D-B08B-66AE4299DA2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829627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A79DC-66AD-44D2-954E-18790CA1F4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D8A63-3C91-4298-AD9A-0A18E150F1F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168441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267C-2D81-42C3-922E-6EA1B58F72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031A-72EF-46F1-B2C6-AA94F5014AE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013162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3076-5F1C-44AE-BCDB-CEB817FC97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3DA4-B406-4904-9AA6-5D56AF3CC9F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21526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9E9F-3BA0-4AE8-96C8-D8291FD01B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C580-419D-4F29-BA07-A8C6C00406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20110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820F-FE30-4FED-A10B-16A62A4DC2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0EABE-DBC3-401B-BA9F-59411BF1686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87301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B39E-4D35-4FF7-89A9-A09936A5EC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C95E7-3411-4798-BCA7-82E86DF1CCC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593058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9AAEBB-BC76-4091-B7C0-974C4187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B902F-0F9E-41BB-ABD4-A9313999B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C57408-B20E-41C3-A383-A338E957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C2B-BF54-402C-870E-35E80E4C996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6533FD-7943-4A7B-A37C-48947CFA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3A0D02-4B06-49DD-B6E7-4F0F4F0F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78F2-8D95-4C0D-8B7A-1A4CD2371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38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698C-6AAD-48E5-A5AA-B64E4BD30B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F340-148F-43EE-87C5-6C8F3D0F2D7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169334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EAC-E13A-49DF-8174-BEE27DFA4A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7A27-DAEA-4A45-9CC9-E6048464DC3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368571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3C6C-9C86-4A33-9A0F-A7F4F8714E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EE45-3E0D-4E47-8C57-159AE9B7638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847735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F085BE-4310-4B43-8144-655D5D15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46C1BC-424A-4A91-AA3B-2A545ABD1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23BF18-8D78-4152-8F41-004C7A60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C2B-BF54-402C-870E-35E80E4C996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B39F97-EC67-4CF6-B6EE-7AA4F93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808573-81EA-49D6-A77B-CF7F1777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78F2-8D95-4C0D-8B7A-1A4CD2371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5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B7F69D-3A7F-4832-866F-A1BDE873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1129CD-D55E-46F4-8AAF-3C88238E2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B4D929-F833-42FB-8AC1-A8C6592B0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81B839-D8EB-4591-8719-5800D416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C2B-BF54-402C-870E-35E80E4C996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7AF709-AA65-4D72-A30D-440DDEB0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9B4FD8-D2DF-4CE8-9879-839D4733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78F2-8D95-4C0D-8B7A-1A4CD2371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7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ED7708-F033-4AD4-9BE0-99D90D18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CDD6D8-DF42-4CDC-A194-E43E31ECC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D2FEC90-6B3D-4BDF-9AAC-6631309B6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74D996-076A-495D-A01E-E95D9DD98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4B2EA1B-8E52-4205-AE7C-CA3B74EFA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8887340-1177-4FF8-9D3F-E773C4A0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C2B-BF54-402C-870E-35E80E4C996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3008F2-1F8B-47F7-8D05-0F77ABBE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0EE7A2-068A-400F-A108-05C82302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78F2-8D95-4C0D-8B7A-1A4CD2371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18BD5E-B944-449A-858D-06E72619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A0BCAA-0651-487C-91DC-8EA98E63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C2B-BF54-402C-870E-35E80E4C996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397D4B-DFF2-4885-B51F-3F241BD0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4E0FB0E-CF86-40AC-9C35-C589014B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78F2-8D95-4C0D-8B7A-1A4CD2371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BB256F9-AA98-4E0F-BC96-31F5A446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C2B-BF54-402C-870E-35E80E4C996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698D11-F4C7-4868-BBBD-E5D8D581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B8EC5A-840E-418E-9D72-C3688665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78F2-8D95-4C0D-8B7A-1A4CD2371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2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AAA53-D6C0-4A95-9C00-256E6969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248E07-091D-4F32-A481-73372DB85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4C05B2-E1C9-443B-8472-8DF5E922C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FECD14-DE5B-488E-99D6-00197B3B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C2B-BF54-402C-870E-35E80E4C996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A9DA1A-EB74-42B4-AF73-654C0409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44310F-7260-466F-9C49-A5A9A957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78F2-8D95-4C0D-8B7A-1A4CD2371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9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1D38CB-E5FA-44DC-AF98-71CADC32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4E6D104-57D3-429B-AE0B-40E4FBAD6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6F62417-107D-411D-9EA5-37CE96FAE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BD35F0-5D27-4365-949A-B7B3B067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C2B-BF54-402C-870E-35E80E4C996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BF5062-037C-41C6-9C8C-64523A27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580F65-4878-4FF2-830B-5D58FDE5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78F2-8D95-4C0D-8B7A-1A4CD2371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4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17E98F7-97B1-4D50-81E1-B86062B1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6AB24F-5C60-4219-8D9E-2EAA90A50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2DB330-84F7-406B-85C4-E80A97EDA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38C2B-BF54-402C-870E-35E80E4C996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F89FA3-5130-47EA-90D4-A3523F7E1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D182F7-F425-4943-8000-B794CE60B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78F2-8D95-4C0D-8B7A-1A4CD2371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1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5BCCDD-60FB-424E-9FEB-F7DBE1E7CE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23087A-4C40-43F0-BB6E-A79BFC70C44A}" type="slidenum">
              <a:rPr lang="ar-SA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5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72" y="1213302"/>
            <a:ext cx="4419600" cy="462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7684" y="332656"/>
            <a:ext cx="7772400" cy="1162050"/>
          </a:xfrm>
        </p:spPr>
        <p:txBody>
          <a:bodyPr/>
          <a:lstStyle/>
          <a:p>
            <a:r>
              <a:rPr lang="en-US" altLang="en-US" sz="6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Maxillofacial Injuries</a:t>
            </a:r>
            <a:r>
              <a:rPr lang="en-US" altLang="en-US" sz="6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en-US" altLang="en-US" sz="6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endParaRPr lang="en-US" altLang="en-US" sz="66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84" y="1884419"/>
            <a:ext cx="4401403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- تم تفريغ اضافات الدكتور </a:t>
            </a:r>
            <a:r>
              <a:rPr lang="ar-JO" sz="4800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باللون الأخضر </a:t>
            </a:r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, وما تم شرحه </a:t>
            </a:r>
            <a:r>
              <a:rPr lang="ar-JO" sz="48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باللون الأحمر</a:t>
            </a:r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, واضافة صور توضيحية لفهم بعض النقاط   </a:t>
            </a:r>
            <a:endParaRPr lang="ar-SA" sz="4800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489142" y="5042803"/>
            <a:ext cx="429906" cy="382137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5813" y="5689873"/>
            <a:ext cx="1687643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JO" sz="2400" dirty="0">
                <a:solidFill>
                  <a:prstClr val="black"/>
                </a:solidFill>
              </a:rPr>
              <a:t>ت</a:t>
            </a:r>
            <a:r>
              <a:rPr lang="ar-JO" sz="2400" dirty="0" smtClean="0">
                <a:solidFill>
                  <a:prstClr val="black"/>
                </a:solidFill>
              </a:rPr>
              <a:t>مارا الزيود    محمد ربعي       </a:t>
            </a:r>
            <a:endParaRPr lang="ar-S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31943"/>
      </p:ext>
    </p:extLst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5C9D8F-98EF-499F-998B-CC6B7CE5C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7"/>
            <a:ext cx="7886700" cy="512422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Midface</a:t>
            </a:r>
            <a:r>
              <a:rPr lang="en-US" b="1" dirty="0"/>
              <a:t>, cheek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AutoNum type="alphaLcPeriod"/>
            </a:pPr>
            <a:r>
              <a:rPr lang="en-US" b="1" dirty="0" smtClean="0"/>
              <a:t>*</a:t>
            </a:r>
            <a:r>
              <a:rPr lang="en-US" b="1" dirty="0"/>
              <a:t>Lacerations should be examined for </a:t>
            </a:r>
            <a:r>
              <a:rPr lang="en-US" b="1" dirty="0">
                <a:solidFill>
                  <a:srgbClr val="FF0000"/>
                </a:solidFill>
              </a:rPr>
              <a:t>proximity to </a:t>
            </a:r>
            <a:r>
              <a:rPr lang="en-US" b="1" dirty="0" err="1" smtClean="0">
                <a:solidFill>
                  <a:srgbClr val="FF0000"/>
                </a:solidFill>
              </a:rPr>
              <a:t>Stenson’s</a:t>
            </a:r>
            <a:r>
              <a:rPr lang="en-US" b="1" dirty="0"/>
              <a:t> </a:t>
            </a:r>
            <a:r>
              <a:rPr lang="en-US" b="1" dirty="0" smtClean="0"/>
              <a:t>canal (parotid) branch of facial nerve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Laceration medial to lateral canthus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no need to facial nerve examination 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/>
              <a:t>duct (runs in middle third of a line drawn from oral commissure to tragus)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>
                <a:solidFill>
                  <a:srgbClr val="FF0000"/>
                </a:solidFill>
              </a:rPr>
              <a:t>Look for </a:t>
            </a:r>
            <a:r>
              <a:rPr lang="en-US" b="1" u="sng" dirty="0">
                <a:solidFill>
                  <a:srgbClr val="FF0000"/>
                </a:solidFill>
              </a:rPr>
              <a:t>malar flattening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b="1" u="sng" dirty="0" smtClean="0">
                <a:solidFill>
                  <a:srgbClr val="FF0000"/>
                </a:solidFill>
              </a:rPr>
              <a:t>down sloping </a:t>
            </a:r>
            <a:r>
              <a:rPr lang="en-US" b="1" u="sng" dirty="0">
                <a:solidFill>
                  <a:srgbClr val="FF0000"/>
                </a:solidFill>
              </a:rPr>
              <a:t>of palpebral </a:t>
            </a:r>
            <a:r>
              <a:rPr lang="en-US" b="1" u="sng" dirty="0" smtClean="0">
                <a:solidFill>
                  <a:srgbClr val="FF0000"/>
                </a:solidFill>
              </a:rPr>
              <a:t>fissure </a:t>
            </a:r>
            <a:endParaRPr lang="en-US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c. Assess for midface mobility while stabilizing the skull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059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D7CEEC-945B-4FA2-9AA7-A95E07BCF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20698"/>
            <a:ext cx="7886700" cy="555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Mandible, oral cavity, occlusion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>
                <a:solidFill>
                  <a:srgbClr val="FF0000"/>
                </a:solidFill>
              </a:rPr>
              <a:t>Assess </a:t>
            </a:r>
            <a:r>
              <a:rPr lang="en-US" b="1" dirty="0">
                <a:solidFill>
                  <a:srgbClr val="FF0000"/>
                </a:solidFill>
              </a:rPr>
              <a:t>occlusion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*Ask patient “Does your bite feel normal?”</a:t>
            </a:r>
          </a:p>
          <a:p>
            <a:pPr marL="0" indent="0">
              <a:buNone/>
            </a:pPr>
            <a:r>
              <a:rPr lang="en-US" dirty="0"/>
              <a:t>ii. Inspect wear facets of teeth—these will </a:t>
            </a:r>
            <a:r>
              <a:rPr lang="en-US" dirty="0" err="1"/>
              <a:t>intercuspate</a:t>
            </a:r>
            <a:r>
              <a:rPr lang="en-US" dirty="0"/>
              <a:t> if occlusion is normal.</a:t>
            </a:r>
          </a:p>
          <a:p>
            <a:pPr marL="0" indent="0">
              <a:buNone/>
            </a:pPr>
            <a:r>
              <a:rPr lang="en-US" dirty="0"/>
              <a:t>iii. Anterior or posterior open bite, cross bite</a:t>
            </a:r>
          </a:p>
          <a:p>
            <a:pPr marL="0" indent="0">
              <a:buNone/>
            </a:pPr>
            <a:r>
              <a:rPr lang="nl-NL" dirty="0"/>
              <a:t>b. </a:t>
            </a:r>
            <a:r>
              <a:rPr lang="nl-NL" dirty="0">
                <a:solidFill>
                  <a:srgbClr val="FF0000"/>
                </a:solidFill>
              </a:rPr>
              <a:t>Document loose/missing/broken teeth</a:t>
            </a:r>
          </a:p>
          <a:p>
            <a:pPr marL="0" indent="0">
              <a:buNone/>
            </a:pPr>
            <a:r>
              <a:rPr lang="en-US" dirty="0"/>
              <a:t>c. Inspect oral lining for lacerations or ecchymosis</a:t>
            </a:r>
          </a:p>
          <a:p>
            <a:pPr marL="0" indent="0">
              <a:buNone/>
            </a:pPr>
            <a:r>
              <a:rPr lang="en-US" dirty="0"/>
              <a:t>d. Measure incisal opening distance</a:t>
            </a:r>
          </a:p>
          <a:p>
            <a:pPr marL="0" indent="0">
              <a:buNone/>
            </a:pPr>
            <a:r>
              <a:rPr lang="en-US" dirty="0"/>
              <a:t>e. Submucosal hematoma may indicate mandible fracture</a:t>
            </a:r>
          </a:p>
          <a:p>
            <a:pPr marL="0" indent="0">
              <a:buNone/>
            </a:pPr>
            <a:r>
              <a:rPr lang="en-US" dirty="0"/>
              <a:t>f. Palpate temporomandibular joint (TMJ) in external auditory canal with opening and closing of mouth</a:t>
            </a:r>
          </a:p>
          <a:p>
            <a:pPr marL="0" indent="0">
              <a:buNone/>
            </a:pPr>
            <a:r>
              <a:rPr lang="en-US" dirty="0"/>
              <a:t>g. Note oral hygiene and any carious teeth that may serve as source of </a:t>
            </a:r>
            <a:r>
              <a:rPr lang="en-US" dirty="0" smtClean="0"/>
              <a:t>infection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Mandible &gt;&gt; Usually fracture in more than one side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9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4DB6A99-87EA-47A6-843E-B2249CA70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36" y="620688"/>
            <a:ext cx="823721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1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43AC6-EB72-4BED-8D48-5D69F4B3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/>
          <a:lstStyle/>
          <a:p>
            <a:r>
              <a:rPr lang="en-US" dirty="0"/>
              <a:t>Diagnostic studies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7B4ED4-B988-42D5-BF40-8DBC880ED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83"/>
            <a:ext cx="7886700" cy="478338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Maxillofacial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 </a:t>
            </a:r>
            <a:r>
              <a:rPr lang="en-US" b="1" dirty="0">
                <a:solidFill>
                  <a:srgbClr val="FF0000"/>
                </a:solidFill>
              </a:rPr>
              <a:t>is the gold </a:t>
            </a:r>
            <a:r>
              <a:rPr lang="en-US" b="1" dirty="0" smtClean="0">
                <a:solidFill>
                  <a:srgbClr val="FF0000"/>
                </a:solidFill>
              </a:rPr>
              <a:t>standard* </a:t>
            </a:r>
            <a:r>
              <a:rPr lang="en-US" dirty="0"/>
              <a:t>to evaluate for facial </a:t>
            </a:r>
            <a:r>
              <a:rPr lang="en-US" dirty="0" smtClean="0"/>
              <a:t>fractures </a:t>
            </a:r>
            <a:r>
              <a:rPr lang="en-US" dirty="0" smtClean="0">
                <a:solidFill>
                  <a:srgbClr val="00B050"/>
                </a:solidFill>
              </a:rPr>
              <a:t>with or without 3D reconstruction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Note : </a:t>
            </a:r>
            <a:r>
              <a:rPr lang="en-US" b="1" dirty="0" smtClean="0">
                <a:solidFill>
                  <a:srgbClr val="00B050"/>
                </a:solidFill>
              </a:rPr>
              <a:t>no</a:t>
            </a:r>
            <a:r>
              <a:rPr lang="en-US" dirty="0" smtClean="0">
                <a:solidFill>
                  <a:srgbClr val="00B050"/>
                </a:solidFill>
              </a:rPr>
              <a:t> need for x-ray ! </a:t>
            </a:r>
            <a:endParaRPr lang="en-US" dirty="0">
              <a:solidFill>
                <a:srgbClr val="00B050"/>
              </a:solidFill>
            </a:endParaRPr>
          </a:p>
          <a:p>
            <a:pPr marL="342900" lvl="1" indent="0">
              <a:buNone/>
            </a:pPr>
            <a:r>
              <a:rPr lang="en-US" sz="2800" dirty="0"/>
              <a:t>a. </a:t>
            </a:r>
            <a:r>
              <a:rPr lang="en-US" sz="2800" dirty="0">
                <a:solidFill>
                  <a:srgbClr val="FF0000"/>
                </a:solidFill>
              </a:rPr>
              <a:t>Coronal </a:t>
            </a:r>
            <a:r>
              <a:rPr lang="en-US" sz="2800" dirty="0" smtClean="0">
                <a:solidFill>
                  <a:srgbClr val="FF0000"/>
                </a:solidFill>
              </a:rPr>
              <a:t>views </a:t>
            </a:r>
            <a:r>
              <a:rPr lang="en-US" sz="2400" dirty="0" smtClean="0">
                <a:solidFill>
                  <a:srgbClr val="00B050"/>
                </a:solidFill>
              </a:rPr>
              <a:t>usually done</a:t>
            </a:r>
            <a:endParaRPr lang="en-US" sz="2400" dirty="0">
              <a:solidFill>
                <a:srgbClr val="00B050"/>
              </a:solidFill>
            </a:endParaRPr>
          </a:p>
          <a:p>
            <a:pPr marL="685800" lvl="2" indent="0">
              <a:buNone/>
            </a:pPr>
            <a:r>
              <a:rPr lang="en-US" sz="2000" dirty="0" err="1"/>
              <a:t>i</a:t>
            </a:r>
            <a:r>
              <a:rPr lang="en-US" sz="2000" dirty="0"/>
              <a:t>. Accurate assessment of nasal bones</a:t>
            </a:r>
          </a:p>
          <a:p>
            <a:pPr marL="685800" lvl="2" indent="0">
              <a:buNone/>
            </a:pPr>
            <a:r>
              <a:rPr lang="en-US" sz="2000" dirty="0"/>
              <a:t>ii. Orbital walls and potential herniation of contents into maxillary sinus</a:t>
            </a:r>
          </a:p>
          <a:p>
            <a:pPr marL="342900" lvl="1" indent="0">
              <a:buNone/>
            </a:pPr>
            <a:r>
              <a:rPr lang="en-US" sz="2800" dirty="0"/>
              <a:t>b. Three-dimensional reformats are useful in planning complex </a:t>
            </a:r>
            <a:r>
              <a:rPr lang="en-US" sz="2800" dirty="0" err="1"/>
              <a:t>panfacial</a:t>
            </a:r>
            <a:r>
              <a:rPr lang="en-US" sz="2800" dirty="0"/>
              <a:t> fracture reconstruction</a:t>
            </a:r>
          </a:p>
          <a:p>
            <a:pPr marL="342900" lvl="1" indent="0">
              <a:buNone/>
            </a:pPr>
            <a:r>
              <a:rPr lang="en-US" sz="2800" dirty="0"/>
              <a:t>c. Herald findings of fracture</a:t>
            </a:r>
          </a:p>
          <a:p>
            <a:pPr marL="685800" lvl="2" indent="0">
              <a:buNone/>
            </a:pPr>
            <a:r>
              <a:rPr lang="en-US" sz="2000" dirty="0" err="1"/>
              <a:t>i</a:t>
            </a:r>
            <a:r>
              <a:rPr lang="en-US" sz="2000" dirty="0"/>
              <a:t>. Osseous deformity</a:t>
            </a:r>
          </a:p>
          <a:p>
            <a:pPr marL="685800" lvl="2" indent="0">
              <a:buNone/>
            </a:pPr>
            <a:r>
              <a:rPr lang="en-US" sz="2000" dirty="0"/>
              <a:t>ii. Sinus opacification</a:t>
            </a:r>
          </a:p>
          <a:p>
            <a:pPr marL="685800" lvl="2" indent="0">
              <a:buNone/>
            </a:pPr>
            <a:r>
              <a:rPr lang="en-US" sz="2000" dirty="0"/>
              <a:t>iii. Pneumocephalus or soft tissue air/edema</a:t>
            </a:r>
          </a:p>
        </p:txBody>
      </p:sp>
    </p:spTree>
    <p:extLst>
      <p:ext uri="{BB962C8B-B14F-4D97-AF65-F5344CB8AC3E}">
        <p14:creationId xmlns:p14="http://schemas.microsoft.com/office/powerpoint/2010/main" val="109532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EC1DDA-86EB-4BE6-B852-52DD160E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6D2F09-C8A1-46E5-9959-FBF8F9F67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Obtain </a:t>
            </a:r>
            <a:r>
              <a:rPr lang="en-US" sz="2400" b="1" dirty="0" err="1">
                <a:solidFill>
                  <a:srgbClr val="FF0000"/>
                </a:solidFill>
              </a:rPr>
              <a:t>Panorex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in cases of mandible fracture </a:t>
            </a:r>
            <a:r>
              <a:rPr lang="en-US" dirty="0"/>
              <a:t>(this requires a patient to sit up in the panoramic radiograph device and therefore cannot be done in unresponsive patients)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Consider plain films, three views, to evaluate for missing mandibular segments (e.g., gunshot wounds); also useful when </a:t>
            </a:r>
            <a:r>
              <a:rPr lang="en-US" dirty="0" err="1"/>
              <a:t>Panorex</a:t>
            </a:r>
            <a:r>
              <a:rPr lang="en-US" dirty="0"/>
              <a:t> not available</a:t>
            </a:r>
            <a:endParaRPr lang="ar-JO" dirty="0"/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79384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504B7-6FE9-472D-A08E-AA0FD393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Soft-tissue injuries</a:t>
            </a: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350FA2-DAB2-43DD-B64E-827C53026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6516216" cy="534025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field </a:t>
            </a:r>
            <a:r>
              <a:rPr lang="en-US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blocks</a:t>
            </a:r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are useful for </a:t>
            </a:r>
            <a:r>
              <a:rPr lang="en-US" u="sng" dirty="0"/>
              <a:t>providing </a:t>
            </a:r>
            <a:r>
              <a:rPr lang="en-US" u="sng" dirty="0" smtClean="0">
                <a:solidFill>
                  <a:srgbClr val="00B050"/>
                </a:solidFill>
              </a:rPr>
              <a:t>local</a:t>
            </a:r>
            <a:r>
              <a:rPr lang="en-US" u="sng" dirty="0" smtClean="0"/>
              <a:t> anesthesia </a:t>
            </a:r>
            <a:r>
              <a:rPr lang="en-US" u="sng" dirty="0"/>
              <a:t>in awake patients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a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Supraorbital, supratrochlear, and </a:t>
            </a:r>
            <a:r>
              <a:rPr lang="en-US" b="1" dirty="0" err="1" smtClean="0">
                <a:solidFill>
                  <a:srgbClr val="FF0000"/>
                </a:solidFill>
              </a:rPr>
              <a:t>infratrochlear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nerve</a:t>
            </a:r>
            <a:endParaRPr lang="en-US" b="1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2400" dirty="0" err="1"/>
              <a:t>i</a:t>
            </a:r>
            <a:r>
              <a:rPr lang="en-US" sz="2400" dirty="0"/>
              <a:t>. Forehead/anterior scalp/upper eyelid/glabella</a:t>
            </a:r>
          </a:p>
          <a:p>
            <a:pPr marL="342900" lvl="1" indent="0">
              <a:buNone/>
            </a:pPr>
            <a:r>
              <a:rPr lang="en-US" sz="2400" u="sng" dirty="0"/>
              <a:t>ii. </a:t>
            </a:r>
            <a:r>
              <a:rPr lang="en-US" sz="2400" u="sng" dirty="0">
                <a:solidFill>
                  <a:srgbClr val="FF0000"/>
                </a:solidFill>
              </a:rPr>
              <a:t>Insert needle in </a:t>
            </a:r>
            <a:r>
              <a:rPr lang="en-US" sz="2400" u="sng" dirty="0" err="1">
                <a:solidFill>
                  <a:srgbClr val="FF0000"/>
                </a:solidFill>
              </a:rPr>
              <a:t>midpupillary</a:t>
            </a:r>
            <a:r>
              <a:rPr lang="en-US" sz="2400" u="sng" dirty="0">
                <a:solidFill>
                  <a:srgbClr val="FF0000"/>
                </a:solidFill>
              </a:rPr>
              <a:t> line at supraorbital rim, advance medially to capture supratrochlear nerve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Infraorbital nerve</a:t>
            </a:r>
          </a:p>
          <a:p>
            <a:pPr marL="342900" lvl="1" indent="0">
              <a:buNone/>
            </a:pPr>
            <a:r>
              <a:rPr lang="en-US" sz="2400" dirty="0" err="1"/>
              <a:t>i</a:t>
            </a:r>
            <a:r>
              <a:rPr lang="en-US" sz="2400" dirty="0"/>
              <a:t>. Lateral nose/upper lip/lower eyelid/medial cheek</a:t>
            </a:r>
          </a:p>
          <a:p>
            <a:pPr marL="342900" lvl="1" indent="0">
              <a:buNone/>
            </a:pPr>
            <a:r>
              <a:rPr lang="en-US" sz="2400" dirty="0"/>
              <a:t>ii</a:t>
            </a:r>
            <a:r>
              <a:rPr lang="en-US" sz="2400" u="sng" dirty="0"/>
              <a:t>.</a:t>
            </a:r>
            <a:r>
              <a:rPr lang="en-US" sz="2400" u="sng" dirty="0">
                <a:solidFill>
                  <a:srgbClr val="FF0000"/>
                </a:solidFill>
              </a:rPr>
              <a:t> Insert needle into superior buccal sulcus above the canine tooth root at </a:t>
            </a:r>
            <a:r>
              <a:rPr lang="en-US" sz="2400" u="sng" dirty="0" err="1">
                <a:solidFill>
                  <a:srgbClr val="FF0000"/>
                </a:solidFill>
              </a:rPr>
              <a:t>midpupillary</a:t>
            </a:r>
            <a:r>
              <a:rPr lang="en-US" sz="2400" u="sng" dirty="0">
                <a:solidFill>
                  <a:srgbClr val="FF0000"/>
                </a:solidFill>
              </a:rPr>
              <a:t> line 6 to 10 mm below the infraorbital rim</a:t>
            </a:r>
          </a:p>
          <a:p>
            <a:pPr marL="342900" lvl="1" indent="0">
              <a:buNone/>
            </a:pPr>
            <a:endParaRPr lang="ar-JO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12" y="980738"/>
            <a:ext cx="2627784" cy="2972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4097695"/>
            <a:ext cx="2726475" cy="23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0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561A81-CBC4-4A08-8D90-A3CD6D43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98"/>
            <a:ext cx="7886700" cy="555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c. </a:t>
            </a:r>
            <a:r>
              <a:rPr lang="en-US" b="1" dirty="0">
                <a:solidFill>
                  <a:srgbClr val="FF0000"/>
                </a:solidFill>
              </a:rPr>
              <a:t>Mental nerve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Lower lip/chin</a:t>
            </a:r>
          </a:p>
          <a:p>
            <a:pPr marL="0" indent="0">
              <a:buNone/>
            </a:pPr>
            <a:r>
              <a:rPr lang="en-US" dirty="0"/>
              <a:t>ii</a:t>
            </a:r>
            <a:r>
              <a:rPr lang="en-US" dirty="0" smtClean="0"/>
              <a:t>.*</a:t>
            </a:r>
            <a:r>
              <a:rPr lang="en-US" dirty="0">
                <a:solidFill>
                  <a:srgbClr val="FF0000"/>
                </a:solidFill>
              </a:rPr>
              <a:t>Insert needle into inferior buccal sulcus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at </a:t>
            </a:r>
            <a:r>
              <a:rPr lang="en-US" dirty="0">
                <a:solidFill>
                  <a:srgbClr val="FF0000"/>
                </a:solidFill>
              </a:rPr>
              <a:t>second premolar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b="1" dirty="0"/>
              <a:t>. Cervical plexus, great auricular, transverse cervical nerves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Posterior auricle/mandibular angle/anterior neck</a:t>
            </a:r>
          </a:p>
          <a:p>
            <a:pPr marL="0" indent="0">
              <a:buNone/>
            </a:pPr>
            <a:r>
              <a:rPr lang="en-US" dirty="0"/>
              <a:t>ii. *Both great auricular and transverse cervical nerves emerge at</a:t>
            </a:r>
          </a:p>
          <a:p>
            <a:pPr marL="0" indent="0">
              <a:buNone/>
            </a:pPr>
            <a:r>
              <a:rPr lang="en-US" dirty="0" err="1"/>
              <a:t>Erb’s</a:t>
            </a:r>
            <a:r>
              <a:rPr lang="en-US" dirty="0"/>
              <a:t> point</a:t>
            </a:r>
          </a:p>
          <a:p>
            <a:pPr marL="0" indent="0">
              <a:buNone/>
            </a:pPr>
            <a:r>
              <a:rPr lang="en-US" dirty="0"/>
              <a:t>a) 7 cm inferior to tragus</a:t>
            </a:r>
          </a:p>
          <a:p>
            <a:pPr marL="0" indent="0">
              <a:buNone/>
            </a:pPr>
            <a:r>
              <a:rPr lang="en-US" dirty="0"/>
              <a:t>b) Posterior border of sternocleidomastoid (SCM) muscle</a:t>
            </a:r>
          </a:p>
          <a:p>
            <a:pPr marL="0" indent="0">
              <a:buNone/>
            </a:pPr>
            <a:r>
              <a:rPr lang="en-US" dirty="0"/>
              <a:t>iii. Mark patient’s SCM when flexed, locate midpoint from clavicle to mastoid for injection</a:t>
            </a:r>
          </a:p>
          <a:p>
            <a:endParaRPr lang="ar-J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143"/>
            <a:ext cx="3168351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4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881212-DF04-4CC7-9A59-6CF0F4FDA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4711"/>
            <a:ext cx="7886700" cy="5412259"/>
          </a:xfrm>
        </p:spPr>
        <p:txBody>
          <a:bodyPr/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en-US" b="1" dirty="0" err="1"/>
              <a:t>i</a:t>
            </a:r>
            <a:r>
              <a:rPr lang="en-US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Ear </a:t>
            </a:r>
            <a:r>
              <a:rPr lang="en-US" sz="2800" b="1" dirty="0">
                <a:solidFill>
                  <a:srgbClr val="FF0000"/>
                </a:solidFill>
              </a:rPr>
              <a:t>“ring block”</a:t>
            </a:r>
          </a:p>
          <a:p>
            <a:pPr marL="0" indent="0">
              <a:buNone/>
            </a:pPr>
            <a:r>
              <a:rPr lang="en-US" dirty="0"/>
              <a:t>ii. Begin with needle at junction of lobule and cheek and proceed with four injections circumferentially</a:t>
            </a:r>
          </a:p>
          <a:p>
            <a:pPr marL="0" indent="0">
              <a:buNone/>
            </a:pPr>
            <a:r>
              <a:rPr lang="en-US" dirty="0"/>
              <a:t>iii. Avoid superficial temporal artery</a:t>
            </a:r>
          </a:p>
          <a:p>
            <a:pPr marL="0" indent="0">
              <a:buNone/>
            </a:pPr>
            <a:r>
              <a:rPr lang="en-US" dirty="0" smtClean="0"/>
              <a:t>iv</a:t>
            </a:r>
            <a:r>
              <a:rPr lang="en-US" dirty="0"/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Separate injection in external auditory canal for </a:t>
            </a:r>
            <a:r>
              <a:rPr lang="en-US" u="sng" dirty="0">
                <a:solidFill>
                  <a:srgbClr val="FF0000"/>
                </a:solidFill>
              </a:rPr>
              <a:t>Arnold’s nerve</a:t>
            </a:r>
          </a:p>
          <a:p>
            <a:pPr marL="0" indent="0">
              <a:buNone/>
            </a:pPr>
            <a:r>
              <a:rPr lang="ar-JO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auricular branch of the </a:t>
            </a:r>
            <a:r>
              <a:rPr lang="en-US" dirty="0" err="1">
                <a:solidFill>
                  <a:srgbClr val="FF0000"/>
                </a:solidFill>
              </a:rPr>
              <a:t>vagus</a:t>
            </a:r>
            <a:r>
              <a:rPr lang="en-US" dirty="0">
                <a:solidFill>
                  <a:srgbClr val="FF0000"/>
                </a:solidFill>
              </a:rPr>
              <a:t> nerve, CN X)</a:t>
            </a:r>
            <a:endParaRPr lang="ar-JO" dirty="0">
              <a:solidFill>
                <a:srgbClr val="FF0000"/>
              </a:solidFill>
            </a:endParaRP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544035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4456A6-B202-4D93-AAA6-E9BB4DBF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76682"/>
            <a:ext cx="7886700" cy="56282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Laceration repair</a:t>
            </a:r>
          </a:p>
          <a:p>
            <a:pPr marL="0" indent="0">
              <a:buNone/>
            </a:pPr>
            <a:r>
              <a:rPr lang="en-US" dirty="0"/>
              <a:t>a. The face has a robust vascular supply; avoid excessive debridement</a:t>
            </a:r>
          </a:p>
          <a:p>
            <a:pPr marL="0" indent="0">
              <a:buNone/>
            </a:pPr>
            <a:r>
              <a:rPr lang="en-US" dirty="0"/>
              <a:t>b. Repair in layers under minimal </a:t>
            </a:r>
            <a:r>
              <a:rPr lang="en-US" dirty="0" smtClean="0"/>
              <a:t>tension  ,, </a:t>
            </a:r>
            <a:r>
              <a:rPr lang="en-US" b="1" dirty="0" smtClean="0">
                <a:solidFill>
                  <a:srgbClr val="00B050"/>
                </a:solidFill>
              </a:rPr>
              <a:t>1ry repair </a:t>
            </a:r>
            <a:r>
              <a:rPr lang="en-US" dirty="0" smtClean="0">
                <a:solidFill>
                  <a:srgbClr val="00B050"/>
                </a:solidFill>
              </a:rPr>
              <a:t>( refreshment and closure ) </a:t>
            </a:r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Copious irrigation with normal saline, remove foreign bodies</a:t>
            </a:r>
          </a:p>
          <a:p>
            <a:pPr marL="0" indent="0">
              <a:buNone/>
            </a:pPr>
            <a:r>
              <a:rPr lang="en-US" dirty="0"/>
              <a:t>d. Deep dermis: 5-0 interrupted buried absorbable sutures (e.g., </a:t>
            </a:r>
            <a:r>
              <a:rPr lang="en-US" dirty="0" err="1"/>
              <a:t>vicryl</a:t>
            </a:r>
            <a:r>
              <a:rPr lang="en-US" dirty="0"/>
              <a:t> and</a:t>
            </a:r>
          </a:p>
          <a:p>
            <a:pPr marL="0" indent="0">
              <a:buNone/>
            </a:pPr>
            <a:r>
              <a:rPr lang="en-US" dirty="0" err="1"/>
              <a:t>monocryl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e. Skin: </a:t>
            </a:r>
            <a:r>
              <a:rPr lang="en-US" b="1" dirty="0">
                <a:solidFill>
                  <a:srgbClr val="FF0000"/>
                </a:solidFill>
              </a:rPr>
              <a:t>5-0 or 6-0 interrupted or running permanent suture (e.g., nylon and </a:t>
            </a:r>
            <a:r>
              <a:rPr lang="en-US" b="1" dirty="0" err="1" smtClean="0">
                <a:solidFill>
                  <a:srgbClr val="FF0000"/>
                </a:solidFill>
              </a:rPr>
              <a:t>prolene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(mono </a:t>
            </a:r>
            <a:r>
              <a:rPr lang="en-US" dirty="0">
                <a:solidFill>
                  <a:srgbClr val="00B050"/>
                </a:solidFill>
              </a:rPr>
              <a:t>filament non </a:t>
            </a:r>
            <a:r>
              <a:rPr lang="en-US" dirty="0" smtClean="0">
                <a:solidFill>
                  <a:srgbClr val="00B050"/>
                </a:solidFill>
              </a:rPr>
              <a:t>absorbable)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f. In young children, skin closure may be performed with 6-0 fast absorbing</a:t>
            </a:r>
          </a:p>
          <a:p>
            <a:pPr marL="0" indent="0">
              <a:buNone/>
            </a:pPr>
            <a:r>
              <a:rPr lang="en-US" dirty="0"/>
              <a:t>gut to eliminate the need for suture removal</a:t>
            </a:r>
          </a:p>
          <a:p>
            <a:pPr marL="0" indent="0">
              <a:buNone/>
            </a:pPr>
            <a:r>
              <a:rPr lang="en-US" dirty="0"/>
              <a:t>g. Nonabsorbable sutures are </a:t>
            </a:r>
            <a:r>
              <a:rPr lang="en-US" u="sng" dirty="0"/>
              <a:t>removed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in 5 to 7 days</a:t>
            </a:r>
            <a:r>
              <a:rPr lang="en-US" dirty="0"/>
              <a:t>; delayed removal will</a:t>
            </a:r>
          </a:p>
          <a:p>
            <a:pPr marL="0" indent="0">
              <a:buNone/>
            </a:pPr>
            <a:r>
              <a:rPr lang="en-US" dirty="0"/>
              <a:t>result in suture tract epithelialization</a:t>
            </a:r>
          </a:p>
          <a:p>
            <a:pPr marL="0" indent="0">
              <a:buNone/>
            </a:pPr>
            <a:r>
              <a:rPr lang="en-US" dirty="0"/>
              <a:t>h. Avoid undermining and/or local tissue rearrangement</a:t>
            </a:r>
          </a:p>
          <a:p>
            <a:pPr marL="514350" indent="-514350">
              <a:buAutoNum type="romanLcPeriod"/>
            </a:pPr>
            <a:r>
              <a:rPr lang="en-US" dirty="0" smtClean="0"/>
              <a:t>Partial </a:t>
            </a:r>
            <a:r>
              <a:rPr lang="en-US" dirty="0"/>
              <a:t>avulsions: Tissue present on small pedicles will usually </a:t>
            </a:r>
            <a:r>
              <a:rPr lang="en-US" dirty="0" smtClean="0"/>
              <a:t>survive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B050"/>
                </a:solidFill>
              </a:rPr>
              <a:t>Any wound after 6h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contaminated , except in the </a:t>
            </a:r>
            <a:r>
              <a:rPr lang="en-US" sz="22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face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 after 24h its considered as contaminated ( due to rich blood sup.) 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And these are the intervals for 1ry repair . </a:t>
            </a:r>
            <a:endParaRPr lang="ar-JO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63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587FCB-D766-44D3-8DC0-5ACDF3600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08724"/>
            <a:ext cx="7886700" cy="526824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Scalp</a:t>
            </a:r>
          </a:p>
          <a:p>
            <a:pPr marL="0" indent="0">
              <a:buNone/>
            </a:pPr>
            <a:r>
              <a:rPr lang="en-US" dirty="0"/>
              <a:t>a. Close with surgical staples or running locking absorbable suture (e.g., chromic gut)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>
                <a:solidFill>
                  <a:srgbClr val="FF0000"/>
                </a:solidFill>
              </a:rPr>
              <a:t>Avulsions </a:t>
            </a:r>
            <a:r>
              <a:rPr lang="en-US" dirty="0" smtClean="0">
                <a:solidFill>
                  <a:srgbClr val="00B050"/>
                </a:solidFill>
              </a:rPr>
              <a:t>( sever scalp injury )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>
                <a:solidFill>
                  <a:srgbClr val="FF0000"/>
                </a:solidFill>
              </a:rPr>
              <a:t>indication for </a:t>
            </a:r>
            <a:r>
              <a:rPr lang="en-US" b="1" dirty="0">
                <a:solidFill>
                  <a:srgbClr val="FF0000"/>
                </a:solidFill>
              </a:rPr>
              <a:t>microvascular </a:t>
            </a:r>
            <a:r>
              <a:rPr lang="en-US" b="1" dirty="0" smtClean="0">
                <a:solidFill>
                  <a:srgbClr val="FF0000"/>
                </a:solidFill>
              </a:rPr>
              <a:t>replantation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the golden period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Scalp can tolerate 12 to 18 hours cold ischemia time</a:t>
            </a:r>
          </a:p>
          <a:p>
            <a:pPr marL="0" indent="0">
              <a:buNone/>
            </a:pPr>
            <a:r>
              <a:rPr lang="en-US" dirty="0"/>
              <a:t>ii. Superficial temporal or occipital vessels can serve as recipient vessels during scalp replantation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5992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E3C52-7D78-4E61-BFBD-C6981EB0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04107"/>
            <a:ext cx="7886700" cy="349592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Maxillofacial Injuries</a:t>
            </a:r>
            <a:endParaRPr lang="ar-JO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63B8EB-3B12-437C-9352-E8441A0C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00039"/>
            <a:ext cx="7886700" cy="20932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Dr. Saleh </a:t>
            </a:r>
            <a:r>
              <a:rPr lang="en-US" sz="4400" b="1" dirty="0" err="1"/>
              <a:t>Abualhaj</a:t>
            </a: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Plastic Surgeon</a:t>
            </a:r>
            <a:endParaRPr lang="ar-JO" sz="4400" b="1" dirty="0"/>
          </a:p>
        </p:txBody>
      </p:sp>
    </p:spTree>
    <p:extLst>
      <p:ext uri="{BB962C8B-B14F-4D97-AF65-F5344CB8AC3E}">
        <p14:creationId xmlns:p14="http://schemas.microsoft.com/office/powerpoint/2010/main" val="1492000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604F2A-66E0-404F-AB7F-B0B147F4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35" y="692704"/>
            <a:ext cx="7886700" cy="5484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Eyebrows</a:t>
            </a:r>
          </a:p>
          <a:p>
            <a:pPr marL="0" indent="0">
              <a:buNone/>
            </a:pPr>
            <a:r>
              <a:rPr lang="en-US" dirty="0"/>
              <a:t>a. Direction of hair growth helpful in realigning wound edges</a:t>
            </a:r>
          </a:p>
          <a:p>
            <a:pPr marL="0" indent="0">
              <a:buNone/>
            </a:pPr>
            <a:r>
              <a:rPr lang="en-US" dirty="0"/>
              <a:t>b. Inspect within the wound for occult fracture</a:t>
            </a:r>
          </a:p>
          <a:p>
            <a:pPr marL="0" indent="0">
              <a:buNone/>
            </a:pPr>
            <a:r>
              <a:rPr lang="en-US" dirty="0"/>
              <a:t>c. Avoid cautery: Cicatricial alopecia</a:t>
            </a:r>
          </a:p>
          <a:p>
            <a:pPr marL="0" indent="0">
              <a:buNone/>
            </a:pPr>
            <a:r>
              <a:rPr lang="en-US" b="1" dirty="0"/>
              <a:t>d. *Temporal branch of </a:t>
            </a:r>
            <a:r>
              <a:rPr lang="en-US" b="1" u="sng" dirty="0"/>
              <a:t>facial nerve</a:t>
            </a:r>
            <a:r>
              <a:rPr lang="en-US" b="1" dirty="0"/>
              <a:t>: </a:t>
            </a:r>
            <a:r>
              <a:rPr lang="en-US" b="1" dirty="0" err="1">
                <a:solidFill>
                  <a:srgbClr val="FF0000"/>
                </a:solidFill>
              </a:rPr>
              <a:t>Pitanguy’s</a:t>
            </a:r>
            <a:r>
              <a:rPr lang="en-US" b="1" dirty="0">
                <a:solidFill>
                  <a:srgbClr val="FF0000"/>
                </a:solidFill>
              </a:rPr>
              <a:t> line</a:t>
            </a:r>
          </a:p>
          <a:p>
            <a:pPr marL="0" indent="0">
              <a:buNone/>
            </a:pPr>
            <a:r>
              <a:rPr lang="en-US" b="1" dirty="0" err="1"/>
              <a:t>i</a:t>
            </a:r>
            <a:r>
              <a:rPr lang="en-US" b="1" dirty="0"/>
              <a:t>. </a:t>
            </a:r>
            <a:r>
              <a:rPr lang="en-US" b="1" dirty="0">
                <a:solidFill>
                  <a:srgbClr val="FF0000"/>
                </a:solidFill>
              </a:rPr>
              <a:t>0.5 cm inferior to tragus to 1.5 cm superior to lateral margin of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eyebrow</a:t>
            </a:r>
          </a:p>
          <a:p>
            <a:pPr marL="0" indent="0">
              <a:buNone/>
            </a:pPr>
            <a:r>
              <a:rPr lang="en-US" dirty="0"/>
              <a:t>ii. Deep surface of superficial temporal fascia (i.e., temporal parietal</a:t>
            </a:r>
          </a:p>
          <a:p>
            <a:pPr marL="0" indent="0">
              <a:buNone/>
            </a:pPr>
            <a:r>
              <a:rPr lang="en-US" dirty="0"/>
              <a:t>fascia) with superficial temporal artery</a:t>
            </a:r>
          </a:p>
          <a:p>
            <a:pPr marL="0" indent="0">
              <a:buNone/>
            </a:pPr>
            <a:r>
              <a:rPr lang="en-US" dirty="0"/>
              <a:t>e. Advance lateral brow if necessary to close, medial brow position more aesthetically important</a:t>
            </a:r>
            <a:endParaRPr lang="ar-J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64704"/>
            <a:ext cx="2051720" cy="194421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868144" y="1988840"/>
            <a:ext cx="108012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92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5EDD85-1844-4765-A651-2565FD4BA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7"/>
            <a:ext cx="7886700" cy="53402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b="1" dirty="0"/>
              <a:t>Eyelids</a:t>
            </a:r>
          </a:p>
          <a:p>
            <a:pPr marL="0" indent="0">
              <a:buNone/>
            </a:pPr>
            <a:r>
              <a:rPr lang="en-US" dirty="0"/>
              <a:t>a. Conjunctiva meets the skin at grey line on lid margin</a:t>
            </a:r>
          </a:p>
          <a:p>
            <a:pPr marL="0" indent="0">
              <a:buNone/>
            </a:pPr>
            <a:r>
              <a:rPr lang="en-US" dirty="0"/>
              <a:t>b. Ptosis on exam may indicate </a:t>
            </a:r>
            <a:r>
              <a:rPr lang="en-US" dirty="0" err="1"/>
              <a:t>levator</a:t>
            </a:r>
            <a:r>
              <a:rPr lang="en-US" dirty="0"/>
              <a:t> injury</a:t>
            </a:r>
          </a:p>
          <a:p>
            <a:pPr marL="0" indent="0">
              <a:buNone/>
            </a:pPr>
            <a:r>
              <a:rPr lang="en-US" dirty="0"/>
              <a:t>c. *Rounding and mobility of medial canthus may indicate </a:t>
            </a:r>
            <a:r>
              <a:rPr lang="en-US" dirty="0" err="1"/>
              <a:t>nasoorbitoethmoid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(NOE) fracture (</a:t>
            </a:r>
            <a:r>
              <a:rPr lang="en-US" dirty="0" err="1"/>
              <a:t>telecanthus</a:t>
            </a:r>
            <a:r>
              <a:rPr lang="en-US" dirty="0"/>
              <a:t>) (normal intercanthal distance 32mm)</a:t>
            </a:r>
          </a:p>
          <a:p>
            <a:pPr marL="0" indent="0">
              <a:buNone/>
            </a:pPr>
            <a:r>
              <a:rPr lang="en-US" dirty="0"/>
              <a:t>d. Epiphora (excessive tearing) indicates possible lacrimal canalicular injury</a:t>
            </a:r>
          </a:p>
          <a:p>
            <a:pPr marL="0" indent="0">
              <a:buNone/>
            </a:pPr>
            <a:r>
              <a:rPr lang="en-US" dirty="0"/>
              <a:t>e. Repair techniques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Repair conjunctiva only if large defect present (e.g., 5-0 fast absorbing</a:t>
            </a:r>
          </a:p>
          <a:p>
            <a:pPr marL="0" indent="0">
              <a:buNone/>
            </a:pPr>
            <a:r>
              <a:rPr lang="en-US" dirty="0"/>
              <a:t>chromic)</a:t>
            </a:r>
          </a:p>
          <a:p>
            <a:pPr marL="0" indent="0">
              <a:buNone/>
            </a:pPr>
            <a:r>
              <a:rPr lang="en-US" dirty="0"/>
              <a:t>ii. Repair tarsal plate (e.g., 5-0 </a:t>
            </a:r>
            <a:r>
              <a:rPr lang="en-US" dirty="0" err="1"/>
              <a:t>Vicryl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iii. Repair lid margin with vertical mattress at gray line using </a:t>
            </a:r>
            <a:r>
              <a:rPr lang="en-US" dirty="0" err="1"/>
              <a:t>polyfilament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(e.g., 6-0 </a:t>
            </a:r>
            <a:r>
              <a:rPr lang="en-US" dirty="0" err="1"/>
              <a:t>Vicryl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a) Eversion of closure prevents notching of lid margin</a:t>
            </a:r>
          </a:p>
          <a:p>
            <a:pPr marL="0" indent="0">
              <a:buNone/>
            </a:pPr>
            <a:r>
              <a:rPr lang="en-US" dirty="0"/>
              <a:t>b) Avoids corneal abrasion from monofilament suture</a:t>
            </a:r>
          </a:p>
          <a:p>
            <a:pPr marL="0" indent="0">
              <a:buNone/>
            </a:pPr>
            <a:r>
              <a:rPr lang="en-US" dirty="0"/>
              <a:t>c) May be removed in 5 to 7 days</a:t>
            </a:r>
          </a:p>
          <a:p>
            <a:pPr marL="0" indent="0">
              <a:buNone/>
            </a:pPr>
            <a:r>
              <a:rPr lang="en-US" dirty="0"/>
              <a:t>iv. Keep all suture tails long, tied into an inferior suture knot away from globe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469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6B1C13-3A8C-47DA-AF9F-F71457265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4711"/>
            <a:ext cx="7886700" cy="5412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f. Lacrimal system injury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Canaliculus courses 2 mm perpendicular to lid margin then heads medially to lacrimal sac and nasolacrimal apparatus</a:t>
            </a:r>
          </a:p>
          <a:p>
            <a:pPr marL="0" indent="0">
              <a:buNone/>
            </a:pPr>
            <a:r>
              <a:rPr lang="en-US" dirty="0"/>
              <a:t>ii. *Drains into nose at inferior meatus</a:t>
            </a:r>
          </a:p>
          <a:p>
            <a:pPr marL="0" indent="0">
              <a:buNone/>
            </a:pPr>
            <a:r>
              <a:rPr lang="en-US" dirty="0"/>
              <a:t>iii. Laceration to medial third of eyelid ⇒ suspect canaliculus injury</a:t>
            </a:r>
          </a:p>
          <a:p>
            <a:pPr marL="0" indent="0">
              <a:buNone/>
            </a:pPr>
            <a:r>
              <a:rPr lang="en-US" dirty="0"/>
              <a:t>a) Exploration: Place lacrimal probe in punctum and pass it into canaliculus, look for probe within the wound</a:t>
            </a:r>
          </a:p>
          <a:p>
            <a:pPr marL="0" indent="0">
              <a:buNone/>
            </a:pPr>
            <a:r>
              <a:rPr lang="en-US" dirty="0"/>
              <a:t>b) Place silastic lacrimal stent; “Crawford tubes” (±suture repair of duct)</a:t>
            </a:r>
          </a:p>
          <a:p>
            <a:pPr marL="0" indent="0">
              <a:buNone/>
            </a:pPr>
            <a:r>
              <a:rPr lang="en-US" dirty="0"/>
              <a:t>c) Stent remains in place for 2 to 3 months</a:t>
            </a:r>
          </a:p>
          <a:p>
            <a:pPr marL="0" indent="0">
              <a:buNone/>
            </a:pPr>
            <a:r>
              <a:rPr lang="en-US" dirty="0"/>
              <a:t>d) *Jones I and II tests may be used clinically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372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BF02FA-7852-4E90-8045-D21F930E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92704"/>
            <a:ext cx="7886700" cy="5484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Cheek</a:t>
            </a:r>
          </a:p>
          <a:p>
            <a:pPr marL="0" indent="0">
              <a:buNone/>
            </a:pPr>
            <a:r>
              <a:rPr lang="en-US" b="1" dirty="0"/>
              <a:t>a. </a:t>
            </a:r>
            <a:r>
              <a:rPr lang="en-US" b="1" dirty="0">
                <a:solidFill>
                  <a:srgbClr val="FF0000"/>
                </a:solidFill>
              </a:rPr>
              <a:t>Stenson duct</a:t>
            </a:r>
            <a:r>
              <a:rPr lang="en-US" dirty="0">
                <a:solidFill>
                  <a:srgbClr val="FF0000"/>
                </a:solidFill>
              </a:rPr>
              <a:t> penetrates buccinator to enter oral cavity opposite second molar; travels with buccal branches of facial nerve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Probe intraoral papilla with 22G angiocath peripheral venous catheter and inject hydrogen peroxide: If duct is injured, visualize gas bubbles in wound</a:t>
            </a:r>
          </a:p>
          <a:p>
            <a:pPr marL="0" indent="0">
              <a:buNone/>
            </a:pPr>
            <a:r>
              <a:rPr lang="en-US" dirty="0"/>
              <a:t>ii. Repair duct to prevent </a:t>
            </a:r>
            <a:r>
              <a:rPr lang="en-US" dirty="0" err="1"/>
              <a:t>sialocele</a:t>
            </a:r>
            <a:r>
              <a:rPr lang="en-US" dirty="0"/>
              <a:t>, or leave drain</a:t>
            </a:r>
          </a:p>
          <a:p>
            <a:pPr marL="0" indent="0">
              <a:buNone/>
            </a:pPr>
            <a:r>
              <a:rPr lang="en-US" dirty="0"/>
              <a:t>iii. *If </a:t>
            </a:r>
            <a:r>
              <a:rPr lang="en-US" dirty="0" err="1"/>
              <a:t>sialocele</a:t>
            </a:r>
            <a:r>
              <a:rPr lang="en-US" dirty="0"/>
              <a:t> develops, aspirate and apply pressure dressing</a:t>
            </a:r>
          </a:p>
          <a:p>
            <a:pPr marL="0" indent="0">
              <a:buNone/>
            </a:pPr>
            <a:r>
              <a:rPr lang="en-US" b="1" dirty="0"/>
              <a:t>b. Nerve injury—can use nerve stimulator up to </a:t>
            </a:r>
            <a:r>
              <a:rPr lang="en-US" b="1" dirty="0">
                <a:solidFill>
                  <a:srgbClr val="FF0000"/>
                </a:solidFill>
              </a:rPr>
              <a:t>48 to 72 hours</a:t>
            </a:r>
            <a:r>
              <a:rPr lang="en-US" b="1" dirty="0"/>
              <a:t> </a:t>
            </a:r>
            <a:r>
              <a:rPr lang="en-US" b="1" dirty="0" smtClean="0"/>
              <a:t>later </a:t>
            </a:r>
            <a:r>
              <a:rPr lang="en-US" b="1" dirty="0" smtClean="0">
                <a:solidFill>
                  <a:srgbClr val="00B050"/>
                </a:solidFill>
              </a:rPr>
              <a:t>give false +</a:t>
            </a:r>
            <a:r>
              <a:rPr lang="en-US" b="1" dirty="0" err="1" smtClean="0">
                <a:solidFill>
                  <a:srgbClr val="00B050"/>
                </a:solidFill>
              </a:rPr>
              <a:t>ve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err="1"/>
              <a:t>i</a:t>
            </a:r>
            <a:r>
              <a:rPr lang="en-US" b="1" dirty="0"/>
              <a:t>. Considerable crossover between zygomatic and buccal CN VII branches</a:t>
            </a:r>
          </a:p>
          <a:p>
            <a:pPr marL="0" indent="0">
              <a:buNone/>
            </a:pPr>
            <a:r>
              <a:rPr lang="en-US" b="1" dirty="0"/>
              <a:t>ii. Does not require repair if medial to lateral </a:t>
            </a:r>
            <a:r>
              <a:rPr lang="en-US" b="1" dirty="0" smtClean="0"/>
              <a:t>canthus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1ry closure </a:t>
            </a:r>
            <a:endParaRPr lang="ar-JO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9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06ED2F-E430-4C10-B6DC-560C27472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0"/>
            <a:ext cx="7886700" cy="666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Nose</a:t>
            </a:r>
          </a:p>
          <a:p>
            <a:pPr marL="0" indent="0">
              <a:buNone/>
            </a:pPr>
            <a:r>
              <a:rPr lang="en-US" sz="2400" dirty="0"/>
              <a:t>a. Redundant arterial supply: Lateral nasal, external nasal, septal, and columellar arteries</a:t>
            </a:r>
          </a:p>
          <a:p>
            <a:pPr marL="0" indent="0">
              <a:buNone/>
            </a:pPr>
            <a:r>
              <a:rPr lang="en-US" sz="2400" dirty="0"/>
              <a:t>b. Septum composed of septal cartilage, vomer bone, perpendicular plate of</a:t>
            </a:r>
          </a:p>
          <a:p>
            <a:pPr marL="0" indent="0">
              <a:buNone/>
            </a:pPr>
            <a:r>
              <a:rPr lang="en-US" sz="2400" dirty="0"/>
              <a:t>ethmoid, maxillary crest, and premaxilla</a:t>
            </a:r>
          </a:p>
          <a:p>
            <a:pPr marL="0" indent="0">
              <a:buNone/>
            </a:pPr>
            <a:r>
              <a:rPr lang="en-US" sz="2400" dirty="0"/>
              <a:t>c. </a:t>
            </a:r>
            <a:r>
              <a:rPr lang="en-US" sz="2400" b="1" dirty="0">
                <a:solidFill>
                  <a:srgbClr val="FF0000"/>
                </a:solidFill>
              </a:rPr>
              <a:t>Septal hematoma</a:t>
            </a:r>
          </a:p>
          <a:p>
            <a:pPr marL="342900" lvl="1" indent="0">
              <a:buNone/>
            </a:pPr>
            <a:r>
              <a:rPr lang="en-US" sz="2000" dirty="0" err="1"/>
              <a:t>i</a:t>
            </a:r>
            <a:r>
              <a:rPr lang="en-US" sz="2000" dirty="0"/>
              <a:t>. </a:t>
            </a:r>
            <a:r>
              <a:rPr lang="en-US" sz="2000" dirty="0">
                <a:solidFill>
                  <a:srgbClr val="FF0000"/>
                </a:solidFill>
              </a:rPr>
              <a:t>Evacuate with needle aspiration </a:t>
            </a:r>
            <a:r>
              <a:rPr lang="en-US" sz="2000" dirty="0"/>
              <a:t>or blade to </a:t>
            </a:r>
            <a:r>
              <a:rPr lang="en-US" sz="2000" u="sng" dirty="0"/>
              <a:t>prevent necrosis </a:t>
            </a:r>
            <a:r>
              <a:rPr lang="en-US" sz="2000" dirty="0"/>
              <a:t>and </a:t>
            </a:r>
            <a:r>
              <a:rPr lang="en-US" sz="2000" dirty="0" err="1" smtClean="0"/>
              <a:t>septal</a:t>
            </a:r>
            <a:r>
              <a:rPr lang="en-US" sz="2000" dirty="0" smtClean="0"/>
              <a:t> perforation</a:t>
            </a:r>
            <a:endParaRPr lang="en-US" sz="2000" dirty="0"/>
          </a:p>
          <a:p>
            <a:pPr marL="342900" lvl="1" indent="0">
              <a:buNone/>
            </a:pPr>
            <a:r>
              <a:rPr lang="en-US" sz="2000" dirty="0"/>
              <a:t>ii. Place running quilted 4-0 gut suture</a:t>
            </a:r>
          </a:p>
          <a:p>
            <a:pPr marL="0" indent="0">
              <a:buNone/>
            </a:pPr>
            <a:r>
              <a:rPr lang="en-US" sz="2400" dirty="0"/>
              <a:t>d. Laceration </a:t>
            </a:r>
            <a:r>
              <a:rPr lang="en-US" sz="2400" dirty="0" smtClean="0"/>
              <a:t>repair </a:t>
            </a:r>
            <a:r>
              <a:rPr lang="en-US" sz="2400" b="1" dirty="0" smtClean="0">
                <a:solidFill>
                  <a:srgbClr val="00B050"/>
                </a:solidFill>
              </a:rPr>
              <a:t>1ry repair 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lvl="1" indent="0">
              <a:buNone/>
            </a:pPr>
            <a:r>
              <a:rPr lang="en-US" sz="2000" dirty="0" err="1"/>
              <a:t>i</a:t>
            </a:r>
            <a:r>
              <a:rPr lang="en-US" sz="2000" dirty="0"/>
              <a:t>. Mucosal lining: 4-0 chromic with knots in nasal cavity</a:t>
            </a:r>
          </a:p>
          <a:p>
            <a:pPr marL="342900" lvl="1" indent="0">
              <a:buNone/>
            </a:pPr>
            <a:r>
              <a:rPr lang="en-US" sz="2000" dirty="0"/>
              <a:t>ii. Cartilage: 5-0 clear nylon or </a:t>
            </a:r>
            <a:r>
              <a:rPr lang="en-US" sz="2000" dirty="0" err="1"/>
              <a:t>monocryl</a:t>
            </a:r>
            <a:endParaRPr lang="en-US" sz="2000" dirty="0"/>
          </a:p>
          <a:p>
            <a:pPr marL="342900" lvl="1" indent="0">
              <a:buNone/>
            </a:pPr>
            <a:r>
              <a:rPr lang="en-US" sz="2000" dirty="0"/>
              <a:t>iii. </a:t>
            </a:r>
            <a:r>
              <a:rPr lang="en-US" sz="2000" b="1" dirty="0">
                <a:solidFill>
                  <a:srgbClr val="FF0000"/>
                </a:solidFill>
              </a:rPr>
              <a:t>Skin: 6-0 nylon in the skin</a:t>
            </a:r>
          </a:p>
          <a:p>
            <a:pPr marL="0" indent="0">
              <a:buNone/>
            </a:pPr>
            <a:r>
              <a:rPr lang="en-US" sz="2400" dirty="0"/>
              <a:t>e. Avulsion injuries: Consider composite graft (replantation if possible)</a:t>
            </a:r>
          </a:p>
          <a:p>
            <a:pPr marL="342900" lvl="1" indent="0">
              <a:buNone/>
            </a:pPr>
            <a:r>
              <a:rPr lang="en-US" sz="2000" dirty="0" err="1"/>
              <a:t>i</a:t>
            </a:r>
            <a:r>
              <a:rPr lang="en-US" sz="2000" dirty="0"/>
              <a:t>. 50% failure</a:t>
            </a:r>
          </a:p>
          <a:p>
            <a:pPr marL="342900" lvl="1" indent="0">
              <a:buNone/>
            </a:pPr>
            <a:r>
              <a:rPr lang="en-US" sz="2000" dirty="0"/>
              <a:t>ii. All grafted material must be within 5 mm of viable tissue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2131248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7FDD1F-6501-48BD-B206-75017E63D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6632"/>
            <a:ext cx="8676456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200" b="1" dirty="0"/>
              <a:t>Ears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a. Arterial supply: Superficial temporal and postauricular arteries</a:t>
            </a:r>
          </a:p>
          <a:p>
            <a:pPr marL="0" indent="0">
              <a:buNone/>
            </a:pPr>
            <a:r>
              <a:rPr lang="en-US" dirty="0"/>
              <a:t>b. Great auricular, auriculotemporal, Arnold, lesser occipital nerves provide</a:t>
            </a:r>
          </a:p>
          <a:p>
            <a:pPr marL="0" indent="0">
              <a:buNone/>
            </a:pPr>
            <a:r>
              <a:rPr lang="en-US" dirty="0"/>
              <a:t>sensation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b="1" dirty="0"/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Otohematoma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drainage </a:t>
            </a:r>
            <a:endParaRPr lang="en-US" b="1" dirty="0">
              <a:solidFill>
                <a:srgbClr val="00B050"/>
              </a:solidFill>
            </a:endParaRPr>
          </a:p>
          <a:p>
            <a:pPr marL="342900" lvl="1" indent="0">
              <a:buNone/>
            </a:pPr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Evacuate with needle </a:t>
            </a:r>
            <a:r>
              <a:rPr lang="en-US" dirty="0"/>
              <a:t>or blade </a:t>
            </a:r>
            <a:r>
              <a:rPr lang="en-US" u="sng" dirty="0"/>
              <a:t>to avoid </a:t>
            </a:r>
            <a:r>
              <a:rPr lang="en-US" dirty="0"/>
              <a:t>“cauliflower ear”</a:t>
            </a:r>
          </a:p>
          <a:p>
            <a:pPr marL="342900" lvl="1" indent="0">
              <a:buNone/>
            </a:pPr>
            <a:r>
              <a:rPr lang="en-US" dirty="0"/>
              <a:t>ii. Compression dressing</a:t>
            </a:r>
          </a:p>
          <a:p>
            <a:pPr marL="0" indent="0">
              <a:buNone/>
            </a:pPr>
            <a:r>
              <a:rPr lang="en-US" dirty="0"/>
              <a:t>a) Xeroform bolster </a:t>
            </a:r>
            <a:r>
              <a:rPr lang="en-US" dirty="0" err="1"/>
              <a:t>mattressed</a:t>
            </a:r>
            <a:r>
              <a:rPr lang="en-US" dirty="0"/>
              <a:t> with 3-0 through and through sutures</a:t>
            </a:r>
          </a:p>
          <a:p>
            <a:pPr marL="0" indent="0">
              <a:buNone/>
            </a:pPr>
            <a:r>
              <a:rPr lang="en-US" dirty="0"/>
              <a:t>b) Remove in 1 week</a:t>
            </a:r>
          </a:p>
          <a:p>
            <a:pPr marL="0" indent="0">
              <a:buNone/>
            </a:pPr>
            <a:r>
              <a:rPr lang="en-US" dirty="0"/>
              <a:t>d. Lacerations</a:t>
            </a:r>
          </a:p>
          <a:p>
            <a:pPr marL="342900" lvl="1" indent="0">
              <a:buNone/>
            </a:pPr>
            <a:r>
              <a:rPr lang="en-US" dirty="0" err="1"/>
              <a:t>i</a:t>
            </a:r>
            <a:r>
              <a:rPr lang="en-US" dirty="0"/>
              <a:t>. May require figure-of-eight sutures in cartilage (clear nylon or absorbable</a:t>
            </a:r>
          </a:p>
          <a:p>
            <a:pPr marL="342900" lvl="1" indent="0">
              <a:buNone/>
            </a:pPr>
            <a:r>
              <a:rPr lang="en-US" dirty="0"/>
              <a:t>monofilament)</a:t>
            </a:r>
          </a:p>
          <a:p>
            <a:pPr marL="342900" lvl="1" indent="0">
              <a:buNone/>
            </a:pPr>
            <a:r>
              <a:rPr lang="en-US" dirty="0"/>
              <a:t>ii. Evert skin margins in key locations (e.g., helix) with mattress sutures</a:t>
            </a:r>
          </a:p>
          <a:p>
            <a:pPr marL="0" indent="0">
              <a:buNone/>
            </a:pPr>
            <a:r>
              <a:rPr lang="en-US" dirty="0"/>
              <a:t>e. </a:t>
            </a:r>
            <a:r>
              <a:rPr lang="en-US" b="1" dirty="0">
                <a:solidFill>
                  <a:srgbClr val="FF0000"/>
                </a:solidFill>
              </a:rPr>
              <a:t>Amputation</a:t>
            </a:r>
          </a:p>
          <a:p>
            <a:pPr marL="342900" lvl="1" indent="0">
              <a:buNone/>
            </a:pPr>
            <a:r>
              <a:rPr lang="en-US" dirty="0" err="1"/>
              <a:t>i</a:t>
            </a:r>
            <a:r>
              <a:rPr lang="en-US" dirty="0"/>
              <a:t>. Partial amputation—suture repair</a:t>
            </a:r>
          </a:p>
          <a:p>
            <a:pPr marL="342900" lvl="1" indent="0">
              <a:buNone/>
            </a:pPr>
            <a:r>
              <a:rPr lang="en-US" dirty="0"/>
              <a:t>ii. Complete amputation—attempt replantation</a:t>
            </a:r>
          </a:p>
          <a:p>
            <a:pPr marL="342900" lvl="1" indent="0">
              <a:buNone/>
            </a:pPr>
            <a:r>
              <a:rPr lang="en-US" dirty="0"/>
              <a:t>iii. Consider leech therapy for venous congestion</a:t>
            </a:r>
          </a:p>
          <a:p>
            <a:pPr marL="342900" lvl="1" indent="0">
              <a:buNone/>
            </a:pPr>
            <a:r>
              <a:rPr lang="en-US" dirty="0"/>
              <a:t>iv. Consider dermabrasion of ear part and banking cartilage in dermal pocket</a:t>
            </a:r>
            <a:endParaRPr lang="ar-J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4" y="1436960"/>
            <a:ext cx="2220838" cy="158417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652121" y="2060848"/>
            <a:ext cx="936104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86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96D2C3-9717-4FCC-92D4-1F4599668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Mouth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AutoNum type="alphaLcPeriod"/>
            </a:pPr>
            <a:r>
              <a:rPr lang="en-US" b="1" dirty="0"/>
              <a:t>Anatomic landmarks: </a:t>
            </a:r>
            <a:r>
              <a:rPr lang="en-US" b="1" dirty="0" err="1"/>
              <a:t>Philtral</a:t>
            </a:r>
            <a:r>
              <a:rPr lang="en-US" b="1" dirty="0"/>
              <a:t> columns, </a:t>
            </a:r>
            <a:r>
              <a:rPr lang="en-US" b="1" dirty="0" err="1"/>
              <a:t>philtral</a:t>
            </a:r>
            <a:r>
              <a:rPr lang="en-US" b="1" dirty="0"/>
              <a:t> dimple, Cupid bow, vermillion border, and white roll</a:t>
            </a:r>
          </a:p>
          <a:p>
            <a:pPr marL="457200" indent="-45720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b. Lacerations: Repair mucosa, orbicularis, and skin in layers. Mark white roll with methylene blue or marking pen prior to administration of local anesthetic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197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B1599-FAEB-4883-B522-E92B4333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48050"/>
          </a:xfrm>
        </p:spPr>
        <p:txBody>
          <a:bodyPr/>
          <a:lstStyle/>
          <a:p>
            <a:pPr algn="ctr"/>
            <a:r>
              <a:rPr lang="en-US" b="1" dirty="0"/>
              <a:t>Fracture evaluation and management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4236636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B2E7F0-E596-4403-9278-B25FE9C8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r>
              <a:rPr lang="en-US" b="1" dirty="0"/>
              <a:t>Mandible fractures</a:t>
            </a:r>
            <a:endParaRPr lang="ar-J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3E94E8-6527-47AA-8915-28A3C4AF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72"/>
            <a:ext cx="7886700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a. Mental nerve (CN V3)</a:t>
            </a:r>
          </a:p>
          <a:p>
            <a:pPr marL="0" indent="0">
              <a:buNone/>
            </a:pPr>
            <a:r>
              <a:rPr lang="en-US" dirty="0"/>
              <a:t>b. Muscles of mastication (CN V3) exert deforming forces of mandible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*Lateral pterygoid: Protracts (lowers) mandible</a:t>
            </a:r>
          </a:p>
          <a:p>
            <a:pPr marL="0" indent="0">
              <a:buNone/>
            </a:pPr>
            <a:r>
              <a:rPr lang="en-US" dirty="0"/>
              <a:t>ii. Medial pterygoid: Closes mouth</a:t>
            </a:r>
          </a:p>
          <a:p>
            <a:pPr marL="0" indent="0">
              <a:buNone/>
            </a:pPr>
            <a:r>
              <a:rPr lang="en-US" dirty="0"/>
              <a:t>iii. Temporalis: Elevates and retracts mandible</a:t>
            </a:r>
          </a:p>
          <a:p>
            <a:pPr marL="0" indent="0">
              <a:buNone/>
            </a:pPr>
            <a:r>
              <a:rPr lang="en-US" dirty="0"/>
              <a:t>iv. Masseter: Elevates mandible</a:t>
            </a:r>
          </a:p>
          <a:p>
            <a:pPr marL="0" indent="0">
              <a:buNone/>
            </a:pPr>
            <a:r>
              <a:rPr lang="en-US" dirty="0"/>
              <a:t>v. Geniohyoid, genioglossus, mylohyoid, digastric muscles: Depress</a:t>
            </a:r>
          </a:p>
          <a:p>
            <a:pPr marL="0" indent="0">
              <a:buNone/>
            </a:pPr>
            <a:r>
              <a:rPr lang="en-US" dirty="0"/>
              <a:t>mandible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1608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B83C44-926B-403E-9F0B-D6D87E9D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14EC7DC-7ED3-4017-96E7-3AB229AC1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1" y="1130661"/>
            <a:ext cx="6780100" cy="45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59C3C0-94D6-49BD-987C-06A655FA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7886700" cy="104765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b="1" dirty="0"/>
              <a:t>Emergency department (ED) evaluation</a:t>
            </a: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6317A9-35C4-46DE-BB6A-0C54A413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02" y="1002047"/>
            <a:ext cx="7886700" cy="4980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A. History</a:t>
            </a:r>
          </a:p>
          <a:p>
            <a:pPr marL="0" indent="0">
              <a:buNone/>
            </a:pPr>
            <a:r>
              <a:rPr lang="en-US" sz="1800" dirty="0"/>
              <a:t>1. </a:t>
            </a:r>
            <a:r>
              <a:rPr lang="en-US" sz="1800" dirty="0">
                <a:solidFill>
                  <a:srgbClr val="FF0000"/>
                </a:solidFill>
              </a:rPr>
              <a:t>Mechanism of injury </a:t>
            </a:r>
            <a:r>
              <a:rPr lang="en-US" sz="1800" dirty="0"/>
              <a:t>determines the degree of force</a:t>
            </a:r>
          </a:p>
          <a:p>
            <a:pPr marL="342900" lvl="1" indent="0">
              <a:buNone/>
            </a:pPr>
            <a:r>
              <a:rPr lang="en-US" sz="1500" dirty="0"/>
              <a:t>a. Interpersonal violence (usually </a:t>
            </a:r>
            <a:r>
              <a:rPr lang="en-US" sz="1500" b="1" dirty="0"/>
              <a:t>low</a:t>
            </a:r>
            <a:r>
              <a:rPr lang="en-US" sz="1500" dirty="0"/>
              <a:t> energy)</a:t>
            </a:r>
          </a:p>
          <a:p>
            <a:pPr marL="342900" lvl="1" indent="0">
              <a:buNone/>
            </a:pPr>
            <a:r>
              <a:rPr lang="en-US" sz="1500" dirty="0"/>
              <a:t>b. Motor vehicle accident (usually </a:t>
            </a:r>
            <a:r>
              <a:rPr lang="en-US" sz="1500" b="1" dirty="0"/>
              <a:t>higher </a:t>
            </a:r>
            <a:r>
              <a:rPr lang="en-US" sz="1500" dirty="0"/>
              <a:t>energy</a:t>
            </a:r>
            <a:r>
              <a:rPr lang="en-US" sz="1500" dirty="0" smtClean="0"/>
              <a:t>) </a:t>
            </a:r>
            <a:r>
              <a:rPr lang="en-US" sz="1500" dirty="0" smtClean="0">
                <a:solidFill>
                  <a:srgbClr val="00B050"/>
                </a:solidFill>
              </a:rPr>
              <a:t>( high speed ) </a:t>
            </a:r>
            <a:endParaRPr lang="en-US" sz="15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/>
              <a:t>2. </a:t>
            </a:r>
            <a:r>
              <a:rPr lang="en-US" sz="1800" dirty="0" smtClean="0">
                <a:solidFill>
                  <a:srgbClr val="FF0000"/>
                </a:solidFill>
              </a:rPr>
              <a:t>History </a:t>
            </a:r>
            <a:r>
              <a:rPr lang="en-US" sz="1800" dirty="0" smtClean="0">
                <a:solidFill>
                  <a:srgbClr val="00B050"/>
                </a:solidFill>
              </a:rPr>
              <a:t>of deformity </a:t>
            </a:r>
            <a:r>
              <a:rPr lang="en-US" sz="1800" dirty="0" smtClean="0"/>
              <a:t>, </a:t>
            </a:r>
            <a:r>
              <a:rPr lang="en-US" sz="1800" dirty="0"/>
              <a:t>prior facial trauma</a:t>
            </a:r>
          </a:p>
          <a:p>
            <a:pPr marL="0" indent="0">
              <a:buNone/>
            </a:pPr>
            <a:r>
              <a:rPr lang="en-US" sz="1800" dirty="0"/>
              <a:t>3. </a:t>
            </a:r>
            <a:r>
              <a:rPr lang="en-US" sz="1800" dirty="0">
                <a:solidFill>
                  <a:srgbClr val="FF0000"/>
                </a:solidFill>
              </a:rPr>
              <a:t>Time of </a:t>
            </a:r>
            <a:r>
              <a:rPr lang="en-US" sz="1800" dirty="0" smtClean="0">
                <a:solidFill>
                  <a:srgbClr val="FF0000"/>
                </a:solidFill>
              </a:rPr>
              <a:t>injury </a:t>
            </a:r>
            <a:r>
              <a:rPr lang="en-US" sz="1800" dirty="0" smtClean="0">
                <a:solidFill>
                  <a:srgbClr val="00B050"/>
                </a:solidFill>
              </a:rPr>
              <a:t>( early / late) 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4. Loss of </a:t>
            </a:r>
            <a:r>
              <a:rPr lang="en-US" sz="1800" dirty="0" smtClean="0">
                <a:solidFill>
                  <a:srgbClr val="FF0000"/>
                </a:solidFill>
              </a:rPr>
              <a:t>consciousness</a:t>
            </a:r>
            <a:r>
              <a:rPr lang="en-US" sz="1800" dirty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intracranial pathology 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/>
              <a:t>5. </a:t>
            </a:r>
            <a:r>
              <a:rPr lang="en-US" sz="1800" dirty="0">
                <a:solidFill>
                  <a:srgbClr val="FF0000"/>
                </a:solidFill>
              </a:rPr>
              <a:t>Subjective complaints</a:t>
            </a:r>
            <a:r>
              <a:rPr lang="en-US" sz="1800" dirty="0"/>
              <a:t>: </a:t>
            </a:r>
            <a:r>
              <a:rPr lang="en-US" sz="1800" dirty="0" smtClean="0"/>
              <a:t>Diplopia </a:t>
            </a:r>
            <a:r>
              <a:rPr lang="en-US" sz="1800" dirty="0" smtClean="0">
                <a:solidFill>
                  <a:srgbClr val="00B050"/>
                </a:solidFill>
              </a:rPr>
              <a:t>( due to extraocular </a:t>
            </a:r>
            <a:r>
              <a:rPr lang="en-US" sz="1800" dirty="0" err="1" smtClean="0">
                <a:solidFill>
                  <a:srgbClr val="00B050"/>
                </a:solidFill>
              </a:rPr>
              <a:t>ms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</a:rPr>
              <a:t>entrapment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1800" dirty="0" smtClean="0">
                <a:solidFill>
                  <a:srgbClr val="00B050"/>
                </a:solidFill>
              </a:rPr>
              <a:t>edema  </a:t>
            </a:r>
            <a:r>
              <a:rPr lang="en-US" sz="1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surgical emergency </a:t>
            </a:r>
            <a:r>
              <a:rPr lang="en-US" sz="1800" dirty="0" smtClean="0">
                <a:solidFill>
                  <a:srgbClr val="00B050"/>
                </a:solidFill>
                <a:sym typeface="Wingdings 2"/>
              </a:rPr>
              <a:t></a:t>
            </a:r>
            <a:r>
              <a:rPr lang="en-US" sz="1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) </a:t>
            </a:r>
            <a:r>
              <a:rPr lang="en-US" sz="1800" dirty="0" smtClean="0">
                <a:solidFill>
                  <a:srgbClr val="00B050"/>
                </a:solidFill>
              </a:rPr>
              <a:t>, </a:t>
            </a:r>
            <a:r>
              <a:rPr lang="en-US" sz="1800" dirty="0" smtClean="0"/>
              <a:t>blindness </a:t>
            </a:r>
            <a:r>
              <a:rPr lang="en-US" sz="1800" dirty="0" smtClean="0">
                <a:solidFill>
                  <a:srgbClr val="00B050"/>
                </a:solidFill>
              </a:rPr>
              <a:t>(compression on optic nerve )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, </a:t>
            </a:r>
            <a:r>
              <a:rPr lang="en-US" sz="1800" dirty="0"/>
              <a:t>hearing loss, </a:t>
            </a:r>
            <a:r>
              <a:rPr lang="en-US" sz="1800" b="1" dirty="0" smtClean="0"/>
              <a:t>malocclusion</a:t>
            </a:r>
            <a:r>
              <a:rPr lang="en-US" sz="1800" dirty="0" smtClean="0"/>
              <a:t> </a:t>
            </a:r>
            <a:r>
              <a:rPr lang="ar-JO" sz="1800" dirty="0" smtClean="0"/>
              <a:t> </a:t>
            </a:r>
            <a:r>
              <a:rPr lang="ar-JO" sz="1800" dirty="0" smtClean="0">
                <a:solidFill>
                  <a:schemeClr val="accent6">
                    <a:lumMod val="75000"/>
                  </a:schemeClr>
                </a:solidFill>
              </a:rPr>
              <a:t>تطابق الاسنان </a:t>
            </a:r>
            <a:r>
              <a:rPr lang="en-US" sz="1800" dirty="0" smtClean="0"/>
              <a:t>, </a:t>
            </a:r>
            <a:r>
              <a:rPr lang="en-US" sz="1800" dirty="0"/>
              <a:t>and </a:t>
            </a:r>
            <a:r>
              <a:rPr lang="en-US" sz="1800" dirty="0" smtClean="0"/>
              <a:t>rhinorrhea </a:t>
            </a:r>
            <a:r>
              <a:rPr lang="en-US" sz="1800" dirty="0" smtClean="0">
                <a:solidFill>
                  <a:srgbClr val="00B050"/>
                </a:solidFill>
              </a:rPr>
              <a:t>( CSF leak)</a:t>
            </a:r>
            <a:r>
              <a:rPr lang="en-US" sz="1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risk of meningitis 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* </a:t>
            </a:r>
            <a:r>
              <a:rPr lang="en-US" sz="1800" dirty="0" err="1" smtClean="0">
                <a:solidFill>
                  <a:srgbClr val="00B050"/>
                </a:solidFill>
              </a:rPr>
              <a:t>Ms</a:t>
            </a:r>
            <a:r>
              <a:rPr lang="en-US" sz="1800" dirty="0" smtClean="0">
                <a:solidFill>
                  <a:srgbClr val="00B050"/>
                </a:solidFill>
              </a:rPr>
              <a:t> entrapment </a:t>
            </a:r>
            <a:r>
              <a:rPr lang="en-US" sz="1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lead to necrosis </a:t>
            </a:r>
            <a:r>
              <a:rPr lang="en-US" sz="1800" b="1" dirty="0" smtClean="0">
                <a:solidFill>
                  <a:srgbClr val="00B050"/>
                </a:solidFill>
                <a:latin typeface="Calibri"/>
                <a:cs typeface="Calibri"/>
                <a:sym typeface="Wingdings" panose="05000000000000000000" pitchFamily="2" charset="2"/>
              </a:rPr>
              <a:t>→</a:t>
            </a:r>
            <a:r>
              <a:rPr lang="en-US" sz="1800" dirty="0" smtClean="0">
                <a:solidFill>
                  <a:srgbClr val="00B050"/>
                </a:solidFill>
                <a:latin typeface="Calibri"/>
                <a:cs typeface="Calibri"/>
                <a:sym typeface="Wingdings" panose="05000000000000000000" pitchFamily="2" charset="2"/>
              </a:rPr>
              <a:t> so its an surgical emergency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sz="1800" dirty="0"/>
              <a:t>6. </a:t>
            </a:r>
            <a:r>
              <a:rPr lang="fr-FR" sz="1800" dirty="0" err="1">
                <a:solidFill>
                  <a:srgbClr val="FF0000"/>
                </a:solidFill>
              </a:rPr>
              <a:t>Environmental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err="1">
                <a:solidFill>
                  <a:srgbClr val="FF0000"/>
                </a:solidFill>
              </a:rPr>
              <a:t>considerations</a:t>
            </a:r>
            <a:r>
              <a:rPr lang="fr-FR" sz="1800" dirty="0"/>
              <a:t>: Chemical </a:t>
            </a:r>
            <a:r>
              <a:rPr lang="fr-FR" sz="1800" dirty="0" err="1"/>
              <a:t>exposure</a:t>
            </a:r>
            <a:r>
              <a:rPr lang="fr-FR" sz="1800" dirty="0"/>
              <a:t>?</a:t>
            </a:r>
          </a:p>
          <a:p>
            <a:pPr marL="0" indent="0">
              <a:buNone/>
            </a:pPr>
            <a:r>
              <a:rPr lang="en-US" sz="1800" dirty="0"/>
              <a:t>7. Past medical/surgical history, medications, smoking, and drug abuse</a:t>
            </a:r>
            <a:endParaRPr lang="ar-JO" sz="1800" dirty="0"/>
          </a:p>
        </p:txBody>
      </p:sp>
      <p:sp>
        <p:nvSpPr>
          <p:cNvPr id="4" name="Curved Right Arrow 3"/>
          <p:cNvSpPr/>
          <p:nvPr/>
        </p:nvSpPr>
        <p:spPr>
          <a:xfrm rot="303895">
            <a:off x="17443" y="3877525"/>
            <a:ext cx="522110" cy="18557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9" y="5207964"/>
            <a:ext cx="4536505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 type :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1: normal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Type 2 : med face ant. And mandible posterior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Type 3 : mandible protrusion/anterior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54" y="5106168"/>
            <a:ext cx="4139951" cy="17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62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2C4B02-75D5-4005-B149-78B9705D9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The mandible is like a pretzel: </a:t>
            </a:r>
            <a:r>
              <a:rPr lang="en-US" dirty="0">
                <a:solidFill>
                  <a:srgbClr val="FF0000"/>
                </a:solidFill>
              </a:rPr>
              <a:t>Difficult to break in only one </a:t>
            </a:r>
            <a:r>
              <a:rPr lang="en-US" dirty="0" smtClean="0">
                <a:solidFill>
                  <a:srgbClr val="FF0000"/>
                </a:solidFill>
              </a:rPr>
              <a:t>location ! </a:t>
            </a:r>
            <a:r>
              <a:rPr lang="en-US" dirty="0" smtClean="0"/>
              <a:t>; </a:t>
            </a:r>
            <a:r>
              <a:rPr lang="en-US" dirty="0"/>
              <a:t>look for second </a:t>
            </a:r>
            <a:r>
              <a:rPr lang="en-US" dirty="0" smtClean="0"/>
              <a:t>fracture </a:t>
            </a:r>
            <a:r>
              <a:rPr lang="en-US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Classification of fracture—location on mandible, simple versus comminuted, open versus closed, and intracapsular/extracapsular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Teeth in line of fracture should be retained if roots are not fractured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MMF (maxillomandibular fixation; also called intermaxillary fixation, or IMF) may be used as a single modality (controversial) for 4 to 6 weeks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7870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A417FB-500F-4295-9AF0-6C126FF61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9001000" cy="66693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100" b="1" dirty="0"/>
              <a:t>Fracture subtypes</a:t>
            </a:r>
          </a:p>
          <a:p>
            <a:pPr marL="0" indent="0">
              <a:buNone/>
            </a:pPr>
            <a:r>
              <a:rPr lang="en-US" b="1" dirty="0"/>
              <a:t>a. </a:t>
            </a:r>
            <a:r>
              <a:rPr lang="en-US" sz="3300" b="1" dirty="0">
                <a:solidFill>
                  <a:srgbClr val="FF0000"/>
                </a:solidFill>
              </a:rPr>
              <a:t>Symphyseal/</a:t>
            </a:r>
            <a:r>
              <a:rPr lang="en-US" sz="3300" b="1" dirty="0" err="1">
                <a:solidFill>
                  <a:srgbClr val="FF0000"/>
                </a:solidFill>
              </a:rPr>
              <a:t>parasymphyseal</a:t>
            </a:r>
            <a:r>
              <a:rPr lang="en-US" sz="3300" b="1" dirty="0">
                <a:solidFill>
                  <a:srgbClr val="FF0000"/>
                </a:solidFill>
              </a:rPr>
              <a:t> fractures</a:t>
            </a:r>
            <a:r>
              <a:rPr lang="en-US" sz="3300" dirty="0"/>
              <a:t>. Miniplate fixation with at least</a:t>
            </a:r>
          </a:p>
          <a:p>
            <a:pPr marL="0" indent="0">
              <a:buNone/>
            </a:pPr>
            <a:r>
              <a:rPr lang="en-US" sz="3300" dirty="0"/>
              <a:t>two points of fixation</a:t>
            </a:r>
          </a:p>
          <a:p>
            <a:pPr marL="0" indent="0">
              <a:buNone/>
            </a:pPr>
            <a:r>
              <a:rPr lang="en-US" sz="3300" b="1" dirty="0"/>
              <a:t>b.</a:t>
            </a:r>
            <a:r>
              <a:rPr lang="en-US" sz="3300" b="1" dirty="0">
                <a:solidFill>
                  <a:srgbClr val="FF0000"/>
                </a:solidFill>
              </a:rPr>
              <a:t> Body fractures</a:t>
            </a:r>
            <a:r>
              <a:rPr lang="en-US" sz="3300" dirty="0">
                <a:solidFill>
                  <a:srgbClr val="FF0000"/>
                </a:solidFill>
              </a:rPr>
              <a:t>. Miniplate fixation</a:t>
            </a:r>
          </a:p>
          <a:p>
            <a:pPr marL="0" indent="0">
              <a:buNone/>
            </a:pPr>
            <a:r>
              <a:rPr lang="en-US" sz="3300" b="1" dirty="0"/>
              <a:t>c. </a:t>
            </a:r>
            <a:r>
              <a:rPr lang="en-US" sz="3300" b="1" dirty="0">
                <a:solidFill>
                  <a:srgbClr val="FF0000"/>
                </a:solidFill>
              </a:rPr>
              <a:t>Angle fractures</a:t>
            </a:r>
            <a:r>
              <a:rPr lang="en-US" sz="3300" dirty="0">
                <a:solidFill>
                  <a:srgbClr val="FF0000"/>
                </a:solidFill>
              </a:rPr>
              <a:t>. Highest complication rate</a:t>
            </a:r>
          </a:p>
          <a:p>
            <a:pPr marL="0" indent="0">
              <a:buNone/>
            </a:pPr>
            <a:r>
              <a:rPr lang="en-US" sz="3300" b="1" dirty="0"/>
              <a:t>d.</a:t>
            </a:r>
            <a:r>
              <a:rPr lang="en-US" sz="3300" b="1" dirty="0">
                <a:solidFill>
                  <a:srgbClr val="FF0000"/>
                </a:solidFill>
              </a:rPr>
              <a:t> Coronoid fractures</a:t>
            </a:r>
            <a:r>
              <a:rPr lang="en-US" sz="3300" dirty="0">
                <a:solidFill>
                  <a:srgbClr val="FF0000"/>
                </a:solidFill>
              </a:rPr>
              <a:t>-MMF for 2 weeks usually enough</a:t>
            </a:r>
          </a:p>
          <a:p>
            <a:pPr marL="0" indent="0">
              <a:buNone/>
            </a:pPr>
            <a:r>
              <a:rPr lang="en-US" sz="3300" b="1" dirty="0"/>
              <a:t>e. </a:t>
            </a:r>
            <a:r>
              <a:rPr lang="en-US" sz="3300" b="1" dirty="0">
                <a:solidFill>
                  <a:srgbClr val="FF0000"/>
                </a:solidFill>
              </a:rPr>
              <a:t>Condylar and </a:t>
            </a:r>
            <a:r>
              <a:rPr lang="en-US" sz="3300" b="1" dirty="0" err="1">
                <a:solidFill>
                  <a:srgbClr val="FF0000"/>
                </a:solidFill>
              </a:rPr>
              <a:t>subcondylar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</a:rPr>
              <a:t>fractures </a:t>
            </a:r>
            <a:r>
              <a:rPr lang="en-US" sz="3300" b="1" u="sng" dirty="0" smtClean="0">
                <a:solidFill>
                  <a:srgbClr val="00B050"/>
                </a:solidFill>
              </a:rPr>
              <a:t>( most common) </a:t>
            </a:r>
            <a:endParaRPr lang="en-US" sz="3300" b="1" u="sng" dirty="0">
              <a:solidFill>
                <a:srgbClr val="00B050"/>
              </a:solidFill>
            </a:endParaRPr>
          </a:p>
          <a:p>
            <a:pPr marL="342900" lvl="1" indent="0">
              <a:buNone/>
            </a:pPr>
            <a:r>
              <a:rPr lang="en-US" sz="3000" dirty="0" smtClean="0"/>
              <a:t>i. </a:t>
            </a:r>
            <a:r>
              <a:rPr lang="en-US" sz="3000" dirty="0" err="1" smtClean="0"/>
              <a:t>Intracapsular</a:t>
            </a:r>
            <a:endParaRPr lang="en-US" sz="3000" dirty="0" smtClean="0"/>
          </a:p>
          <a:p>
            <a:pPr marL="342900" lvl="1" indent="0">
              <a:buNone/>
            </a:pPr>
            <a:r>
              <a:rPr lang="en-US" sz="2700" dirty="0" smtClean="0"/>
              <a:t>       a</a:t>
            </a:r>
            <a:r>
              <a:rPr lang="en-US" sz="2700" dirty="0"/>
              <a:t>) Condylar fractures (head and upper neck)</a:t>
            </a:r>
          </a:p>
          <a:p>
            <a:pPr marL="685800" lvl="2" indent="0">
              <a:buNone/>
            </a:pPr>
            <a:r>
              <a:rPr lang="en-US" sz="2700" dirty="0" smtClean="0"/>
              <a:t>b) Closed reduction and limited (2 weeks) MMF with early controlled</a:t>
            </a:r>
          </a:p>
          <a:p>
            <a:pPr marL="685800" lvl="2" indent="0">
              <a:buNone/>
            </a:pPr>
            <a:r>
              <a:rPr lang="en-US" sz="2700" dirty="0" smtClean="0"/>
              <a:t>mobilization</a:t>
            </a:r>
            <a:r>
              <a:rPr lang="en-US" sz="2700" dirty="0"/>
              <a:t>; rarely </a:t>
            </a:r>
            <a:r>
              <a:rPr lang="en-US" sz="2700" dirty="0" smtClean="0"/>
              <a:t>ORIF</a:t>
            </a:r>
          </a:p>
          <a:p>
            <a:pPr marL="685800" lvl="2" indent="0">
              <a:buNone/>
            </a:pPr>
            <a:r>
              <a:rPr lang="en-US" sz="2700" dirty="0" smtClean="0"/>
              <a:t>c) *Open treatment warranted if: (1) Cannot reduce fracture and it</a:t>
            </a:r>
          </a:p>
          <a:p>
            <a:pPr marL="685800" lvl="2" indent="0">
              <a:buNone/>
            </a:pPr>
            <a:r>
              <a:rPr lang="en-US" sz="2700" dirty="0" smtClean="0"/>
              <a:t>precludes </a:t>
            </a:r>
            <a:r>
              <a:rPr lang="en-US" sz="2700" dirty="0"/>
              <a:t>ranging the mandible, (2) a foreign body is present within</a:t>
            </a:r>
          </a:p>
          <a:p>
            <a:pPr marL="685800" lvl="2" indent="0">
              <a:buNone/>
            </a:pPr>
            <a:r>
              <a:rPr lang="en-US" sz="2700" dirty="0"/>
              <a:t>the TMJ, (3) the condyle has displaced into the middle cranial fossa,</a:t>
            </a:r>
          </a:p>
          <a:p>
            <a:pPr marL="685800" lvl="2" indent="0">
              <a:buNone/>
            </a:pPr>
            <a:r>
              <a:rPr lang="en-US" sz="2700" dirty="0"/>
              <a:t>and (4) bilateral condyle fractures with midface fractures to restore</a:t>
            </a:r>
          </a:p>
          <a:p>
            <a:pPr marL="685800" lvl="2" indent="0">
              <a:buNone/>
            </a:pPr>
            <a:r>
              <a:rPr lang="en-US" sz="2700" dirty="0"/>
              <a:t>vertical height</a:t>
            </a:r>
          </a:p>
          <a:p>
            <a:pPr marL="342900" lvl="1" indent="0">
              <a:buNone/>
            </a:pPr>
            <a:r>
              <a:rPr lang="en-US" sz="3000" dirty="0"/>
              <a:t>ii. Extracapsular</a:t>
            </a:r>
          </a:p>
          <a:p>
            <a:pPr marL="685800" lvl="2" indent="0">
              <a:buNone/>
            </a:pPr>
            <a:r>
              <a:rPr lang="en-US" sz="2700" dirty="0"/>
              <a:t>a) </a:t>
            </a:r>
            <a:r>
              <a:rPr lang="en-US" sz="2700" dirty="0" err="1"/>
              <a:t>Subcondylar</a:t>
            </a:r>
            <a:r>
              <a:rPr lang="en-US" sz="2700" dirty="0"/>
              <a:t> fractures</a:t>
            </a:r>
          </a:p>
          <a:p>
            <a:pPr marL="685800" lvl="2" indent="0">
              <a:buNone/>
            </a:pPr>
            <a:r>
              <a:rPr lang="en-US" sz="2700" dirty="0"/>
              <a:t>b) IMF × 4 to 6 weeks, weekly observation of occlusion after </a:t>
            </a:r>
            <a:r>
              <a:rPr lang="en-US" sz="2700" dirty="0" smtClean="0"/>
              <a:t>release</a:t>
            </a:r>
            <a:endParaRPr lang="en-US" sz="2700" dirty="0"/>
          </a:p>
          <a:p>
            <a:pPr marL="0" indent="0">
              <a:buNone/>
            </a:pPr>
            <a:r>
              <a:rPr lang="en-US" sz="3300" dirty="0" smtClean="0">
                <a:solidFill>
                  <a:srgbClr val="00B050"/>
                </a:solidFill>
              </a:rPr>
              <a:t># Bilateral </a:t>
            </a:r>
            <a:r>
              <a:rPr lang="en-US" sz="3300" dirty="0" err="1" smtClean="0">
                <a:solidFill>
                  <a:srgbClr val="00B050"/>
                </a:solidFill>
              </a:rPr>
              <a:t>subcondylar</a:t>
            </a:r>
            <a:r>
              <a:rPr lang="en-US" sz="3300" dirty="0" smtClean="0">
                <a:solidFill>
                  <a:srgbClr val="00B050"/>
                </a:solidFill>
              </a:rPr>
              <a:t> fracture </a:t>
            </a:r>
            <a:r>
              <a:rPr lang="en-US" sz="33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decrease facial high , malocclusion !! 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00B050"/>
                </a:solidFill>
                <a:sym typeface="Wingdings" panose="05000000000000000000" pitchFamily="2" charset="2"/>
              </a:rPr>
              <a:t># Management = </a:t>
            </a:r>
            <a:r>
              <a:rPr lang="en-US" sz="33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ORIF</a:t>
            </a:r>
            <a:r>
              <a:rPr lang="en-US" sz="33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endParaRPr lang="en-US" sz="3300" dirty="0" smtClean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2" y="908720"/>
            <a:ext cx="316835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3515FD-8597-40B0-967B-36D2A55B9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0730"/>
            <a:ext cx="7886700" cy="51962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Pediatric mandible fractures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*Avoid immobilization; early active therapy; growth potential</a:t>
            </a:r>
          </a:p>
          <a:p>
            <a:pPr marL="0" indent="0">
              <a:buNone/>
            </a:pPr>
            <a:r>
              <a:rPr lang="en-US" dirty="0"/>
              <a:t>allows improvement of occlusion with time</a:t>
            </a:r>
          </a:p>
          <a:p>
            <a:pPr marL="0" indent="0">
              <a:buNone/>
            </a:pPr>
            <a:r>
              <a:rPr lang="en-US" dirty="0"/>
              <a:t>ii. May require MMF</a:t>
            </a:r>
          </a:p>
          <a:p>
            <a:pPr marL="0" indent="0">
              <a:buNone/>
            </a:pPr>
            <a:r>
              <a:rPr lang="en-US" dirty="0"/>
              <a:t>iii. In the absence of permanent dentition</a:t>
            </a:r>
          </a:p>
          <a:p>
            <a:pPr marL="0" indent="0">
              <a:buNone/>
            </a:pPr>
            <a:r>
              <a:rPr lang="en-US" dirty="0"/>
              <a:t>a) Piriform drop wires</a:t>
            </a:r>
          </a:p>
          <a:p>
            <a:pPr marL="0" indent="0">
              <a:buNone/>
            </a:pPr>
            <a:r>
              <a:rPr lang="en-US" dirty="0"/>
              <a:t>b) Circum-mandibular wires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g. Edentulous mandible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Closed fractures with minimal displacement: No dentures, soft diet</a:t>
            </a:r>
          </a:p>
          <a:p>
            <a:pPr marL="0" indent="0">
              <a:buNone/>
            </a:pPr>
            <a:r>
              <a:rPr lang="en-US" dirty="0"/>
              <a:t>ii. Open fractures or those with displacement: ORIF with load-bearing plate</a:t>
            </a:r>
          </a:p>
          <a:p>
            <a:pPr marL="0" indent="0">
              <a:buNone/>
            </a:pPr>
            <a:r>
              <a:rPr lang="en-US" dirty="0"/>
              <a:t>h. Dislocations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Anterior displacement of condyle from glenoid fossa</a:t>
            </a:r>
          </a:p>
          <a:p>
            <a:pPr marL="0" indent="0">
              <a:buNone/>
            </a:pPr>
            <a:r>
              <a:rPr lang="en-US" dirty="0"/>
              <a:t>ii. Closed reduction necessary</a:t>
            </a:r>
          </a:p>
          <a:p>
            <a:pPr marL="0" indent="0">
              <a:buNone/>
            </a:pPr>
            <a:r>
              <a:rPr lang="en-US" dirty="0"/>
              <a:t>a) Conscious sedation</a:t>
            </a:r>
          </a:p>
          <a:p>
            <a:pPr marL="0" indent="0">
              <a:buNone/>
            </a:pPr>
            <a:r>
              <a:rPr lang="en-US" dirty="0"/>
              <a:t>b) Intraoral downward and posterior pressure at ramus</a:t>
            </a:r>
          </a:p>
        </p:txBody>
      </p:sp>
    </p:spTree>
    <p:extLst>
      <p:ext uri="{BB962C8B-B14F-4D97-AF65-F5344CB8AC3E}">
        <p14:creationId xmlns:p14="http://schemas.microsoft.com/office/powerpoint/2010/main" val="18172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959B58-695D-4147-9F31-4614EA8C9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4711"/>
            <a:ext cx="7886700" cy="5412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8. </a:t>
            </a:r>
            <a:r>
              <a:rPr lang="en-US" b="1" dirty="0"/>
              <a:t>Indications for tooth removal</a:t>
            </a:r>
          </a:p>
          <a:p>
            <a:pPr marL="0" indent="0">
              <a:buNone/>
            </a:pPr>
            <a:r>
              <a:rPr lang="en-US" dirty="0"/>
              <a:t>a. Grossly mobile</a:t>
            </a:r>
          </a:p>
          <a:p>
            <a:pPr marL="0" indent="0">
              <a:buNone/>
            </a:pPr>
            <a:r>
              <a:rPr lang="en-US" dirty="0"/>
              <a:t>b. Severe periodontal disease</a:t>
            </a:r>
          </a:p>
          <a:p>
            <a:pPr marL="0" indent="0">
              <a:buNone/>
            </a:pPr>
            <a:r>
              <a:rPr lang="en-US" dirty="0"/>
              <a:t>c. Root fracture</a:t>
            </a:r>
          </a:p>
          <a:p>
            <a:pPr marL="0" indent="0">
              <a:buNone/>
            </a:pPr>
            <a:r>
              <a:rPr lang="en-US" dirty="0"/>
              <a:t>d. Exposed apices</a:t>
            </a:r>
          </a:p>
          <a:p>
            <a:pPr marL="0" indent="0">
              <a:buNone/>
            </a:pPr>
            <a:r>
              <a:rPr lang="en-US" dirty="0"/>
              <a:t>9. Common complications</a:t>
            </a:r>
          </a:p>
          <a:p>
            <a:pPr marL="0" indent="0">
              <a:buNone/>
            </a:pPr>
            <a:r>
              <a:rPr lang="en-US" dirty="0"/>
              <a:t>a. Malocclusion/malunion/nonunion</a:t>
            </a:r>
          </a:p>
          <a:p>
            <a:pPr marL="0" indent="0">
              <a:buNone/>
            </a:pPr>
            <a:r>
              <a:rPr lang="en-US" dirty="0"/>
              <a:t>b. Increased facial width, rotation of mandible</a:t>
            </a:r>
          </a:p>
          <a:p>
            <a:pPr marL="0" indent="0">
              <a:buNone/>
            </a:pPr>
            <a:r>
              <a:rPr lang="en-US" dirty="0"/>
              <a:t>c. TMJ ankylosis: Stiffness, pain, limited range of motion</a:t>
            </a:r>
          </a:p>
          <a:p>
            <a:pPr marL="0" indent="0">
              <a:buNone/>
            </a:pPr>
            <a:r>
              <a:rPr lang="en-US" dirty="0"/>
              <a:t>d. Infection: Often treated with I&amp;D, hardware removal generally not required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493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62C523-8DCB-4FE1-8230-029FFA6BF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20688"/>
            <a:ext cx="851535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Zygoma fractures</a:t>
            </a:r>
          </a:p>
          <a:p>
            <a:pPr marL="0" indent="0">
              <a:buNone/>
            </a:pPr>
            <a:r>
              <a:rPr lang="en-US" sz="2400" dirty="0"/>
              <a:t>a. Zygoma has a quadrilateral shape: Articulates with maxilla, sphenoid, temporal, and frontal bones; fractures are therefore “tetrapod fractures”</a:t>
            </a:r>
          </a:p>
          <a:p>
            <a:pPr marL="0" indent="0">
              <a:buNone/>
            </a:pPr>
            <a:r>
              <a:rPr lang="en-US" sz="2400" dirty="0"/>
              <a:t>b. Muscle attachments: Masseter, temporalis, zygomaticus major and minor</a:t>
            </a:r>
          </a:p>
          <a:p>
            <a:pPr marL="0" indent="0">
              <a:buNone/>
            </a:pPr>
            <a:r>
              <a:rPr lang="en-US" sz="2400" b="1" dirty="0"/>
              <a:t>2. </a:t>
            </a:r>
            <a:r>
              <a:rPr lang="en-US" sz="2400" b="1" dirty="0">
                <a:solidFill>
                  <a:srgbClr val="FF0000"/>
                </a:solidFill>
              </a:rPr>
              <a:t>Clinical presentation</a:t>
            </a:r>
          </a:p>
          <a:p>
            <a:pPr marL="342900" lvl="1" indent="0">
              <a:buNone/>
            </a:pPr>
            <a:r>
              <a:rPr lang="en-US" sz="2000" b="1" dirty="0"/>
              <a:t>a. </a:t>
            </a:r>
            <a:r>
              <a:rPr lang="en-US" sz="2000" b="1" u="sng" dirty="0">
                <a:solidFill>
                  <a:srgbClr val="FF0000"/>
                </a:solidFill>
              </a:rPr>
              <a:t>*Flattening of malar eminence with </a:t>
            </a:r>
            <a:r>
              <a:rPr lang="en-US" sz="2000" b="1" u="sng" dirty="0" err="1">
                <a:solidFill>
                  <a:srgbClr val="FF0000"/>
                </a:solidFill>
              </a:rPr>
              <a:t>downslanting</a:t>
            </a:r>
            <a:r>
              <a:rPr lang="en-US" sz="2000" b="1" u="sng" dirty="0">
                <a:solidFill>
                  <a:srgbClr val="FF0000"/>
                </a:solidFill>
              </a:rPr>
              <a:t> palpebral fissure</a:t>
            </a:r>
            <a:r>
              <a:rPr lang="en-US" sz="2000" b="1" dirty="0"/>
              <a:t>:</a:t>
            </a:r>
          </a:p>
          <a:p>
            <a:pPr marL="342900" lvl="1" indent="0">
              <a:buNone/>
            </a:pPr>
            <a:r>
              <a:rPr lang="en-US" sz="2000" b="1" dirty="0"/>
              <a:t>Lateral canthus attaches to zygoma via </a:t>
            </a:r>
            <a:r>
              <a:rPr lang="en-US" sz="2000" b="1" dirty="0" err="1"/>
              <a:t>Whitnall</a:t>
            </a:r>
            <a:r>
              <a:rPr lang="en-US" sz="2000" b="1" dirty="0"/>
              <a:t> tubercle</a:t>
            </a:r>
          </a:p>
          <a:p>
            <a:pPr marL="342900" lvl="1" indent="0">
              <a:buNone/>
            </a:pPr>
            <a:r>
              <a:rPr lang="en-US" sz="2000" b="1" dirty="0"/>
              <a:t>b. Zygomatic arch fractures may limit the motion of coronoid, resulting in</a:t>
            </a:r>
          </a:p>
          <a:p>
            <a:pPr marL="342900" lvl="1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Trismus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( lock </a:t>
            </a:r>
            <a:r>
              <a:rPr lang="en-US" sz="2000" b="1" dirty="0" err="1" smtClean="0">
                <a:solidFill>
                  <a:srgbClr val="00B050"/>
                </a:solidFill>
              </a:rPr>
              <a:t>jow</a:t>
            </a:r>
            <a:r>
              <a:rPr lang="en-US" sz="2000" b="1" dirty="0" smtClean="0">
                <a:solidFill>
                  <a:srgbClr val="00B050"/>
                </a:solidFill>
              </a:rPr>
              <a:t> ) </a:t>
            </a:r>
            <a:r>
              <a:rPr lang="en-US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pt</a:t>
            </a:r>
            <a:r>
              <a:rPr lang="en-US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cant open his mouth </a:t>
            </a:r>
            <a:endParaRPr lang="en-US" sz="2000" b="1" dirty="0">
              <a:solidFill>
                <a:srgbClr val="00B050"/>
              </a:solidFill>
            </a:endParaRPr>
          </a:p>
          <a:p>
            <a:pPr marL="342900" lvl="1" indent="0">
              <a:buNone/>
            </a:pPr>
            <a:r>
              <a:rPr lang="en-US" sz="2000" b="1" dirty="0"/>
              <a:t>c. </a:t>
            </a:r>
            <a:r>
              <a:rPr lang="en-US" sz="2000" b="1" dirty="0" err="1" smtClean="0">
                <a:solidFill>
                  <a:srgbClr val="FF0000"/>
                </a:solidFill>
              </a:rPr>
              <a:t>Enophthalmos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infraorbital fracture (increase size of orbital room)  </a:t>
            </a:r>
            <a:endParaRPr lang="en-US" sz="2000" b="1" dirty="0">
              <a:solidFill>
                <a:srgbClr val="00B050"/>
              </a:solidFill>
            </a:endParaRPr>
          </a:p>
          <a:p>
            <a:pPr marL="342900" lvl="1" indent="0">
              <a:buNone/>
            </a:pPr>
            <a:r>
              <a:rPr lang="en-US" sz="2000" b="1" dirty="0"/>
              <a:t>d. </a:t>
            </a:r>
            <a:r>
              <a:rPr lang="en-US" sz="2000" b="1" dirty="0">
                <a:solidFill>
                  <a:srgbClr val="FF0000"/>
                </a:solidFill>
              </a:rPr>
              <a:t>Infraorbital </a:t>
            </a:r>
            <a:r>
              <a:rPr lang="en-US" sz="2000" b="1" dirty="0" smtClean="0">
                <a:solidFill>
                  <a:srgbClr val="FF0000"/>
                </a:solidFill>
              </a:rPr>
              <a:t>paresthesia </a:t>
            </a:r>
            <a:r>
              <a:rPr lang="en-US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compression or edema or injury </a:t>
            </a:r>
            <a:endParaRPr lang="en-US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b="1" dirty="0" smtClean="0">
                <a:solidFill>
                  <a:srgbClr val="FF0000"/>
                </a:solidFill>
              </a:rPr>
              <a:t>ORIF </a:t>
            </a:r>
            <a:r>
              <a:rPr lang="en-US" sz="2400" b="1" dirty="0" smtClean="0">
                <a:solidFill>
                  <a:srgbClr val="FF0000"/>
                </a:solidFill>
                <a:sym typeface="Wingdings 2"/>
              </a:rPr>
              <a:t></a:t>
            </a:r>
            <a:r>
              <a:rPr lang="en-US" sz="2400" dirty="0" smtClean="0"/>
              <a:t>: </a:t>
            </a:r>
            <a:r>
              <a:rPr lang="en-US" sz="2400" dirty="0"/>
              <a:t>Required to restore facial width, malar projection, and orbital</a:t>
            </a:r>
          </a:p>
          <a:p>
            <a:pPr marL="0" indent="0">
              <a:buNone/>
            </a:pPr>
            <a:r>
              <a:rPr lang="en-US" sz="2400" dirty="0"/>
              <a:t>dystopia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4212612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CB1BB1-7170-4B2E-9151-E846E826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2666"/>
            <a:ext cx="7886700" cy="58443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Orbital fractures</a:t>
            </a:r>
          </a:p>
          <a:p>
            <a:pPr marL="457200" indent="-457200">
              <a:buAutoNum type="arabicPeriod"/>
            </a:pPr>
            <a:r>
              <a:rPr lang="en-US" dirty="0"/>
              <a:t>Anatomy </a:t>
            </a:r>
          </a:p>
          <a:p>
            <a:pPr marL="0" indent="0">
              <a:buNone/>
            </a:pPr>
            <a:r>
              <a:rPr lang="en-US" dirty="0"/>
              <a:t>a. Orbit is constructed of seven bones—maxilla, zygoma, sphenoid, frontal,</a:t>
            </a:r>
          </a:p>
          <a:p>
            <a:pPr marL="0" indent="0">
              <a:buNone/>
            </a:pPr>
            <a:r>
              <a:rPr lang="en-US" dirty="0"/>
              <a:t>palatine, lacrimal, and ethmoid</a:t>
            </a:r>
          </a:p>
          <a:p>
            <a:pPr marL="0" indent="0">
              <a:buNone/>
            </a:pPr>
            <a:r>
              <a:rPr lang="en-US" dirty="0"/>
              <a:t>b. *Conical/pyramid shape: </a:t>
            </a:r>
            <a:r>
              <a:rPr lang="en-US" dirty="0">
                <a:solidFill>
                  <a:srgbClr val="FF0000"/>
                </a:solidFill>
              </a:rPr>
              <a:t>Optic nerve is ∼4 cm posterior to orbital </a:t>
            </a:r>
            <a:r>
              <a:rPr lang="en-US" dirty="0" smtClean="0">
                <a:solidFill>
                  <a:srgbClr val="FF0000"/>
                </a:solidFill>
              </a:rPr>
              <a:t>rim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so </a:t>
            </a:r>
            <a:r>
              <a:rPr lang="en-US" b="1" u="sng" dirty="0" smtClean="0">
                <a:solidFill>
                  <a:srgbClr val="00B050"/>
                </a:solidFill>
                <a:sym typeface="Wingdings" panose="05000000000000000000" pitchFamily="2" charset="2"/>
              </a:rPr>
              <a:t>unlikely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to be injured 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>
                <a:solidFill>
                  <a:srgbClr val="FF0000"/>
                </a:solidFill>
              </a:rPr>
              <a:t>Thinnest region is medial wall (lamina </a:t>
            </a:r>
            <a:r>
              <a:rPr lang="en-US" dirty="0" err="1">
                <a:solidFill>
                  <a:srgbClr val="FF0000"/>
                </a:solidFill>
              </a:rPr>
              <a:t>papyracea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most commonly injured + inferior wall   blowout fracture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2. All orbital fractures require consultation with ophthalmologist to evaluate</a:t>
            </a:r>
          </a:p>
          <a:p>
            <a:pPr marL="0" indent="0">
              <a:buNone/>
            </a:pPr>
            <a:r>
              <a:rPr lang="en-US" dirty="0"/>
              <a:t>for ocular trauma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Fractures most common in </a:t>
            </a:r>
            <a:r>
              <a:rPr lang="en-US" b="1" dirty="0"/>
              <a:t>orbital</a:t>
            </a:r>
            <a:r>
              <a:rPr lang="en-US" b="1" dirty="0">
                <a:solidFill>
                  <a:srgbClr val="FF0000"/>
                </a:solidFill>
              </a:rPr>
              <a:t> floor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medial wall</a:t>
            </a:r>
            <a:r>
              <a:rPr lang="en-US" b="1" dirty="0"/>
              <a:t> (lamina papyracea</a:t>
            </a:r>
          </a:p>
          <a:p>
            <a:pPr marL="0" indent="0">
              <a:buNone/>
            </a:pPr>
            <a:r>
              <a:rPr lang="en-US" b="1" dirty="0"/>
              <a:t>of ethmoid</a:t>
            </a:r>
          </a:p>
          <a:p>
            <a:pPr marL="0" indent="0">
              <a:buNone/>
            </a:pPr>
            <a:r>
              <a:rPr lang="en-US" b="1" dirty="0"/>
              <a:t>4. Dystopia occurs if loss of bony support</a:t>
            </a:r>
          </a:p>
          <a:p>
            <a:pPr marL="0" indent="0">
              <a:buNone/>
            </a:pPr>
            <a:r>
              <a:rPr lang="en-US" b="1" dirty="0"/>
              <a:t>5. Enophthalmos</a:t>
            </a:r>
          </a:p>
          <a:p>
            <a:pPr marL="0" indent="0">
              <a:buNone/>
            </a:pPr>
            <a:r>
              <a:rPr lang="en-US" dirty="0"/>
              <a:t>a. Fractures of orbit result in increased </a:t>
            </a:r>
            <a:r>
              <a:rPr lang="en-US" dirty="0" err="1"/>
              <a:t>intraorbital</a:t>
            </a:r>
            <a:r>
              <a:rPr lang="en-US" dirty="0"/>
              <a:t> volume and disrupt ligamentous support of globe</a:t>
            </a:r>
          </a:p>
          <a:p>
            <a:pPr marL="0" indent="0">
              <a:buNone/>
            </a:pPr>
            <a:r>
              <a:rPr lang="en-US" dirty="0"/>
              <a:t>b. During healing, periorbital takes on shape with smaller volume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85214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83A080-D7FE-475A-88B1-DFB3E2C8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A1CAEB-DB3D-42B5-A327-D32CF23D1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59" y="1916833"/>
            <a:ext cx="8321493" cy="33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3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973F50-8D98-42E5-AAE1-061600D18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08720"/>
            <a:ext cx="7886700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6. Clinical presentation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>
                <a:solidFill>
                  <a:srgbClr val="FF0000"/>
                </a:solidFill>
              </a:rPr>
              <a:t>Periorbital edema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>
                <a:solidFill>
                  <a:srgbClr val="FF0000"/>
                </a:solidFill>
              </a:rPr>
              <a:t>Periorbital ecchymosis</a:t>
            </a:r>
          </a:p>
          <a:p>
            <a:pPr marL="0" indent="0">
              <a:buNone/>
            </a:pPr>
            <a:r>
              <a:rPr lang="en-US" dirty="0"/>
              <a:t>c.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Diplopia </a:t>
            </a:r>
            <a:r>
              <a:rPr lang="en-US" dirty="0" smtClean="0">
                <a:solidFill>
                  <a:srgbClr val="00B050"/>
                </a:solidFill>
              </a:rPr>
              <a:t>( due to edema ) or (entrapment </a:t>
            </a:r>
            <a:r>
              <a:rPr lang="en-US" b="1" dirty="0" smtClean="0">
                <a:solidFill>
                  <a:srgbClr val="00B050"/>
                </a:solidFill>
              </a:rPr>
              <a:t>: surgical emergency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dirty="0" err="1"/>
              <a:t>Infraorbtial</a:t>
            </a:r>
            <a:r>
              <a:rPr lang="en-US" dirty="0"/>
              <a:t> nerve paresthesia</a:t>
            </a:r>
          </a:p>
          <a:p>
            <a:pPr marL="0" indent="0">
              <a:buNone/>
            </a:pPr>
            <a:r>
              <a:rPr lang="en-US" dirty="0"/>
              <a:t>e. </a:t>
            </a:r>
            <a:r>
              <a:rPr lang="en-US" dirty="0">
                <a:solidFill>
                  <a:srgbClr val="FF0000"/>
                </a:solidFill>
              </a:rPr>
              <a:t>Enophthalmos</a:t>
            </a:r>
          </a:p>
          <a:p>
            <a:pPr marL="0" indent="0">
              <a:buNone/>
            </a:pPr>
            <a:r>
              <a:rPr lang="en-US" dirty="0"/>
              <a:t>f. Orbital rim step-off</a:t>
            </a:r>
          </a:p>
          <a:p>
            <a:pPr marL="0" indent="0">
              <a:buNone/>
            </a:pPr>
            <a:r>
              <a:rPr lang="en-US" dirty="0"/>
              <a:t>g. Limited globe excursion from edema or entrapment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7. Indication for </a:t>
            </a:r>
            <a:r>
              <a:rPr lang="en-US" b="1" dirty="0" smtClean="0">
                <a:solidFill>
                  <a:srgbClr val="FF0000"/>
                </a:solidFill>
              </a:rPr>
              <a:t>ORIF </a:t>
            </a:r>
            <a:r>
              <a:rPr lang="en-US" b="1" dirty="0" smtClean="0">
                <a:solidFill>
                  <a:srgbClr val="00B050"/>
                </a:solidFill>
              </a:rPr>
              <a:t>( open reduction internal fixation )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a. Persistent diplopia (&gt;2 weeks)</a:t>
            </a:r>
          </a:p>
          <a:p>
            <a:pPr marL="0" indent="0">
              <a:buNone/>
            </a:pPr>
            <a:r>
              <a:rPr lang="en-US" dirty="0"/>
              <a:t>b. Fractures that involve &gt;50% orbital floor or &gt;2 cm2</a:t>
            </a:r>
          </a:p>
          <a:p>
            <a:pPr marL="0" indent="0">
              <a:buNone/>
            </a:pPr>
            <a:r>
              <a:rPr lang="en-US" dirty="0"/>
              <a:t>c. Clinically significant enophthalmos</a:t>
            </a: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b="1" dirty="0">
                <a:solidFill>
                  <a:srgbClr val="FF0000"/>
                </a:solidFill>
              </a:rPr>
              <a:t>*Entrapment of extraocular muscles (requires emergent intervention</a:t>
            </a:r>
            <a:r>
              <a:rPr lang="en-US" b="1" dirty="0"/>
              <a:t>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i.e., less than 24 hours, to release ischemic muscle</a:t>
            </a:r>
            <a:r>
              <a:rPr lang="en-US" b="1" dirty="0"/>
              <a:t>). Entrapment is</a:t>
            </a:r>
          </a:p>
          <a:p>
            <a:pPr marL="0" indent="0">
              <a:buNone/>
            </a:pPr>
            <a:r>
              <a:rPr lang="en-US" b="1" dirty="0"/>
              <a:t>determined by assessing extraocular movements or by forced duction testing</a:t>
            </a:r>
          </a:p>
          <a:p>
            <a:pPr marL="0" indent="0">
              <a:buNone/>
            </a:pPr>
            <a:r>
              <a:rPr lang="en-US" b="1" dirty="0"/>
              <a:t>(see above, under ED Evaluation and Physical Examination) if </a:t>
            </a:r>
            <a:r>
              <a:rPr lang="en-US" b="1" dirty="0" smtClean="0"/>
              <a:t>unconscious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00B050"/>
                </a:solidFill>
              </a:rPr>
              <a:t># Entrapment is specific in pediatric (why ?!)  </a:t>
            </a:r>
            <a:r>
              <a:rPr lang="en-US" sz="23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greenstick fracture in the inferior and medial wall </a:t>
            </a:r>
            <a:r>
              <a:rPr lang="en-US" sz="2300" b="1" u="sng" dirty="0" smtClean="0">
                <a:solidFill>
                  <a:srgbClr val="00B050"/>
                </a:solidFill>
                <a:sym typeface="Wingdings" panose="05000000000000000000" pitchFamily="2" charset="2"/>
              </a:rPr>
              <a:t>( tape door fracture )</a:t>
            </a:r>
            <a:r>
              <a:rPr lang="en-US" sz="23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3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act as trapped door on the surrounding </a:t>
            </a:r>
            <a:r>
              <a:rPr lang="en-US" sz="23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muscels</a:t>
            </a:r>
            <a:r>
              <a:rPr lang="en-US" sz="23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endParaRPr lang="ar-JO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12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4710EF-5461-4A56-AD32-8C4C6C65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836717"/>
            <a:ext cx="7886700" cy="5340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e. </a:t>
            </a:r>
            <a:r>
              <a:rPr lang="en-US" b="1" dirty="0">
                <a:solidFill>
                  <a:srgbClr val="FF0000"/>
                </a:solidFill>
              </a:rPr>
              <a:t>*Superior orbital fissure </a:t>
            </a:r>
            <a:r>
              <a:rPr lang="en-US" b="1" dirty="0" smtClean="0">
                <a:solidFill>
                  <a:srgbClr val="FF0000"/>
                </a:solidFill>
              </a:rPr>
              <a:t>syndrome </a:t>
            </a:r>
            <a:r>
              <a:rPr lang="en-US" b="1" dirty="0" smtClean="0">
                <a:solidFill>
                  <a:srgbClr val="00B050"/>
                </a:solidFill>
              </a:rPr>
              <a:t>(3</a:t>
            </a:r>
            <a:r>
              <a:rPr lang="en-US" b="1" baseline="30000" dirty="0" smtClean="0">
                <a:solidFill>
                  <a:srgbClr val="00B050"/>
                </a:solidFill>
              </a:rPr>
              <a:t>rd</a:t>
            </a:r>
            <a:r>
              <a:rPr lang="en-US" b="1" dirty="0" smtClean="0">
                <a:solidFill>
                  <a:srgbClr val="00B050"/>
                </a:solidFill>
              </a:rPr>
              <a:t> , 4</a:t>
            </a:r>
            <a:r>
              <a:rPr lang="en-US" b="1" baseline="30000" dirty="0" smtClean="0">
                <a:solidFill>
                  <a:srgbClr val="00B050"/>
                </a:solidFill>
              </a:rPr>
              <a:t>th</a:t>
            </a:r>
            <a:r>
              <a:rPr lang="en-US" b="1" dirty="0" smtClean="0">
                <a:solidFill>
                  <a:srgbClr val="00B050"/>
                </a:solidFill>
              </a:rPr>
              <a:t> , 6</a:t>
            </a:r>
            <a:r>
              <a:rPr lang="en-US" b="1" baseline="30000" dirty="0" smtClean="0">
                <a:solidFill>
                  <a:srgbClr val="00B050"/>
                </a:solidFill>
              </a:rPr>
              <a:t>th</a:t>
            </a:r>
            <a:r>
              <a:rPr lang="en-US" b="1" dirty="0" smtClean="0">
                <a:solidFill>
                  <a:srgbClr val="00B050"/>
                </a:solidFill>
              </a:rPr>
              <a:t> nerve ) 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Effects oculomotor, trochlear, abducens, and trigeminal (lacrimal,</a:t>
            </a:r>
          </a:p>
          <a:p>
            <a:pPr marL="0" indent="0">
              <a:buNone/>
            </a:pPr>
            <a:r>
              <a:rPr lang="en-US" dirty="0"/>
              <a:t>frontal, and </a:t>
            </a:r>
            <a:r>
              <a:rPr lang="en-US" dirty="0" err="1"/>
              <a:t>nasociliary</a:t>
            </a:r>
            <a:r>
              <a:rPr lang="en-US" dirty="0"/>
              <a:t> branches) nerves and ophthalmic vein</a:t>
            </a:r>
          </a:p>
          <a:p>
            <a:pPr marL="0" indent="0">
              <a:buNone/>
            </a:pPr>
            <a:r>
              <a:rPr lang="en-US" dirty="0"/>
              <a:t>ii. </a:t>
            </a:r>
            <a:r>
              <a:rPr lang="en-US" dirty="0">
                <a:solidFill>
                  <a:srgbClr val="FF0000"/>
                </a:solidFill>
              </a:rPr>
              <a:t>Signs</a:t>
            </a:r>
          </a:p>
          <a:p>
            <a:pPr marL="342900" lvl="1" indent="0">
              <a:buNone/>
            </a:pPr>
            <a:r>
              <a:rPr lang="en-US" dirty="0"/>
              <a:t>a) Ptosis</a:t>
            </a:r>
          </a:p>
          <a:p>
            <a:pPr marL="342900" lvl="1" indent="0">
              <a:buNone/>
            </a:pPr>
            <a:r>
              <a:rPr lang="en-US" dirty="0"/>
              <a:t>b) Proptosis</a:t>
            </a:r>
          </a:p>
          <a:p>
            <a:pPr marL="342900" lvl="1" indent="0">
              <a:buNone/>
            </a:pPr>
            <a:r>
              <a:rPr lang="en-US" dirty="0"/>
              <a:t>c) Ophthalmoplegia</a:t>
            </a:r>
          </a:p>
          <a:p>
            <a:pPr marL="342900" lvl="1" indent="0">
              <a:buNone/>
            </a:pPr>
            <a:r>
              <a:rPr lang="en-US" dirty="0"/>
              <a:t>d) Numbness in VN V1</a:t>
            </a:r>
          </a:p>
          <a:p>
            <a:pPr marL="342900" lvl="1" indent="0">
              <a:buNone/>
            </a:pPr>
            <a:r>
              <a:rPr lang="en-US" dirty="0"/>
              <a:t>e) Dilation and fixation of ipsilateral pupil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b="1" dirty="0"/>
              <a:t>. *Orbital apex syndrome</a:t>
            </a:r>
            <a:r>
              <a:rPr lang="en-US" dirty="0"/>
              <a:t>: Same as superior orbital fissure syndrome</a:t>
            </a:r>
          </a:p>
          <a:p>
            <a:pPr marL="0" indent="0">
              <a:buNone/>
            </a:pPr>
            <a:r>
              <a:rPr lang="en-US" dirty="0"/>
              <a:t>but with loss of vision due to injury to optic nerve</a:t>
            </a:r>
          </a:p>
          <a:p>
            <a:pPr marL="0" indent="0">
              <a:buNone/>
            </a:pPr>
            <a:r>
              <a:rPr lang="en-US" dirty="0"/>
              <a:t>g. Traumatic carotid cavernous sinus fistula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Proptosis</a:t>
            </a:r>
          </a:p>
          <a:p>
            <a:pPr marL="0" indent="0">
              <a:buNone/>
            </a:pPr>
            <a:r>
              <a:rPr lang="en-US" dirty="0"/>
              <a:t>ii. Ocular bruit</a:t>
            </a:r>
          </a:p>
          <a:p>
            <a:pPr marL="0" indent="0">
              <a:buNone/>
            </a:pPr>
            <a:r>
              <a:rPr lang="en-US" dirty="0"/>
              <a:t>iii. Ophthalmoplegia of CN III, IV, or VI</a:t>
            </a:r>
          </a:p>
          <a:p>
            <a:pPr marL="0" indent="0">
              <a:buNone/>
            </a:pPr>
            <a:r>
              <a:rPr lang="en-US" dirty="0"/>
              <a:t>iv. Treatment: Surgical ligation of carotid artery or coils to block off</a:t>
            </a:r>
          </a:p>
          <a:p>
            <a:pPr marL="0" indent="0">
              <a:buNone/>
            </a:pPr>
            <a:r>
              <a:rPr lang="en-US" dirty="0"/>
              <a:t>fistula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80388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5DABF5-E872-466E-9C80-5C982AF5D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4" y="116632"/>
            <a:ext cx="8352928" cy="64807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300" b="1" dirty="0"/>
              <a:t>Nasal bone fractures</a:t>
            </a:r>
          </a:p>
          <a:p>
            <a:pPr marL="0" indent="0">
              <a:buNone/>
            </a:pPr>
            <a:r>
              <a:rPr lang="en-US" dirty="0"/>
              <a:t>1. Nasal anatomy</a:t>
            </a:r>
          </a:p>
          <a:p>
            <a:pPr marL="0" indent="0">
              <a:buNone/>
            </a:pPr>
            <a:r>
              <a:rPr lang="en-US" dirty="0"/>
              <a:t>a. Upper one-third of the nose: Paired nasal bones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Fractures common in thinner lower halves of paired nasal bones</a:t>
            </a:r>
          </a:p>
          <a:p>
            <a:pPr marL="0" indent="0">
              <a:buNone/>
            </a:pPr>
            <a:r>
              <a:rPr lang="en-US" dirty="0"/>
              <a:t>ii. Younger patients experience fracture–dislocations of larger segments</a:t>
            </a:r>
          </a:p>
          <a:p>
            <a:pPr marL="0" indent="0">
              <a:buNone/>
            </a:pPr>
            <a:r>
              <a:rPr lang="en-US" dirty="0"/>
              <a:t>iii. Older patients develop comminuted patterns</a:t>
            </a:r>
          </a:p>
          <a:p>
            <a:pPr marL="0" indent="0">
              <a:buNone/>
            </a:pPr>
            <a:r>
              <a:rPr lang="en-US" dirty="0"/>
              <a:t>b. Lower two-thirds of the nose: Paired upper lateral cartilage, lower lateral cartilage</a:t>
            </a:r>
          </a:p>
          <a:p>
            <a:pPr marL="0" indent="0">
              <a:buNone/>
            </a:pPr>
            <a:r>
              <a:rPr lang="pt-BR" dirty="0"/>
              <a:t>c. Septum consists of quadrangular cartilage, vomer, perpendicular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b="1" dirty="0"/>
              <a:t>2. Treatment goals</a:t>
            </a:r>
          </a:p>
          <a:p>
            <a:pPr marL="0" indent="0">
              <a:buNone/>
            </a:pPr>
            <a:r>
              <a:rPr lang="en-US" b="1" dirty="0"/>
              <a:t>a. Restoration of function and appearance</a:t>
            </a:r>
          </a:p>
          <a:p>
            <a:pPr marL="0" indent="0">
              <a:buNone/>
            </a:pPr>
            <a:r>
              <a:rPr lang="en-US" b="1" dirty="0"/>
              <a:t>b. Wait 6 months before considering revision rhinoplasty or secondary closed</a:t>
            </a:r>
          </a:p>
          <a:p>
            <a:pPr marL="0" indent="0">
              <a:buNone/>
            </a:pPr>
            <a:r>
              <a:rPr lang="en-US" b="1" dirty="0"/>
              <a:t>reduction plate of ethmoid bone</a:t>
            </a:r>
          </a:p>
          <a:p>
            <a:pPr marL="0" indent="0">
              <a:buNone/>
            </a:pPr>
            <a:r>
              <a:rPr lang="en-US" b="1" dirty="0"/>
              <a:t>c. Acutely before edema begins (uncommon) or after swelling resolves (3 to</a:t>
            </a:r>
          </a:p>
          <a:p>
            <a:pPr marL="0" indent="0">
              <a:buNone/>
            </a:pPr>
            <a:r>
              <a:rPr lang="en-US" b="1" dirty="0"/>
              <a:t>5 days</a:t>
            </a:r>
            <a:r>
              <a:rPr lang="en-US" b="1" dirty="0" smtClean="0"/>
              <a:t>) 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d. Closed reduction should be accomplished within 2 weeks of injury to avoid</a:t>
            </a:r>
          </a:p>
          <a:p>
            <a:pPr marL="0" indent="0">
              <a:buNone/>
            </a:pPr>
            <a:r>
              <a:rPr lang="en-US" b="1" dirty="0" smtClean="0"/>
              <a:t>Osteotomies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    # if there is no edema &gt; closed reduction 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    # if there is </a:t>
            </a:r>
            <a:r>
              <a:rPr lang="en-US" sz="2600" b="1" dirty="0" err="1" smtClean="0">
                <a:solidFill>
                  <a:srgbClr val="00B050"/>
                </a:solidFill>
              </a:rPr>
              <a:t>Septal</a:t>
            </a:r>
            <a:r>
              <a:rPr lang="en-US" sz="2600" b="1" dirty="0" smtClean="0">
                <a:solidFill>
                  <a:srgbClr val="00B050"/>
                </a:solidFill>
              </a:rPr>
              <a:t> hematoma </a:t>
            </a:r>
            <a:r>
              <a:rPr lang="en-US" sz="2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&gt; manage  as soon as possible </a:t>
            </a:r>
            <a:endParaRPr lang="ar-JO" sz="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4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710CE8-3BE5-446C-9B00-C665D4A11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54" y="681036"/>
            <a:ext cx="7886700" cy="831626"/>
          </a:xfrm>
        </p:spPr>
        <p:txBody>
          <a:bodyPr>
            <a:noAutofit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/>
              <a:t>Physical exam</a:t>
            </a:r>
            <a:r>
              <a:rPr lang="en-US" sz="4400" dirty="0"/>
              <a:t/>
            </a:r>
            <a:br>
              <a:rPr lang="en-US" sz="4400" dirty="0"/>
            </a:br>
            <a:endParaRPr lang="ar-JO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B6E8E2-65AF-43EB-8732-ED1D21083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476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1. Trauma patients: </a:t>
            </a:r>
            <a:r>
              <a:rPr lang="en-US" sz="1800" dirty="0">
                <a:solidFill>
                  <a:srgbClr val="FF0000"/>
                </a:solidFill>
              </a:rPr>
              <a:t>ABCs </a:t>
            </a:r>
            <a:r>
              <a:rPr lang="en-US" sz="1800" dirty="0"/>
              <a:t>(airway, breathing, circulation) must be first priority</a:t>
            </a:r>
          </a:p>
          <a:p>
            <a:pPr marL="0" indent="0">
              <a:buNone/>
            </a:pPr>
            <a:r>
              <a:rPr lang="en-US" sz="1800" dirty="0"/>
              <a:t>a. </a:t>
            </a:r>
            <a:r>
              <a:rPr lang="en-US" sz="1800" dirty="0" smtClean="0"/>
              <a:t>*</a:t>
            </a:r>
            <a:r>
              <a:rPr lang="en-US" sz="1800" dirty="0" smtClean="0">
                <a:solidFill>
                  <a:srgbClr val="FF0000"/>
                </a:solidFill>
              </a:rPr>
              <a:t>Most </a:t>
            </a:r>
            <a:r>
              <a:rPr lang="en-US" sz="1800" dirty="0">
                <a:solidFill>
                  <a:srgbClr val="FF0000"/>
                </a:solidFill>
              </a:rPr>
              <a:t>facial trauma patients need clinical/radiographic cervical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spine (c-spine) evaluation and management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b. *Over 10% of facial trauma patients have associated c-spine injury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2. </a:t>
            </a:r>
            <a:r>
              <a:rPr lang="en-US" sz="1800" dirty="0">
                <a:solidFill>
                  <a:srgbClr val="FF0000"/>
                </a:solidFill>
              </a:rPr>
              <a:t>Control hemorrhage</a:t>
            </a:r>
            <a:r>
              <a:rPr lang="en-US" sz="1800" dirty="0"/>
              <a:t>—nasal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packing, pressure dressing to lacerations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3. </a:t>
            </a:r>
            <a:r>
              <a:rPr lang="en-US" sz="1800" dirty="0" smtClean="0">
                <a:solidFill>
                  <a:srgbClr val="FF0000"/>
                </a:solidFill>
              </a:rPr>
              <a:t>Adequate </a:t>
            </a:r>
            <a:r>
              <a:rPr lang="en-US" sz="1800" dirty="0">
                <a:solidFill>
                  <a:srgbClr val="FF0000"/>
                </a:solidFill>
              </a:rPr>
              <a:t>lighting, irrigation, and suction are required</a:t>
            </a:r>
          </a:p>
        </p:txBody>
      </p:sp>
    </p:spTree>
    <p:extLst>
      <p:ext uri="{BB962C8B-B14F-4D97-AF65-F5344CB8AC3E}">
        <p14:creationId xmlns:p14="http://schemas.microsoft.com/office/powerpoint/2010/main" val="2711459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5042D5-F2EA-4F57-AC71-8B0924C1C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6682"/>
            <a:ext cx="7886700" cy="56282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NOE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dirty="0" err="1" smtClean="0">
                <a:solidFill>
                  <a:srgbClr val="00B050"/>
                </a:solidFill>
              </a:rPr>
              <a:t>naso</a:t>
            </a:r>
            <a:r>
              <a:rPr lang="en-US" b="1" dirty="0" smtClean="0">
                <a:solidFill>
                  <a:srgbClr val="00B050"/>
                </a:solidFill>
              </a:rPr>
              <a:t> orbital ethmoid ) </a:t>
            </a:r>
            <a:r>
              <a:rPr lang="en-US" b="1" dirty="0" smtClean="0"/>
              <a:t>fractures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1. Fractures of nasal bones, frontal processes of maxilla, lacrimal bone, and ethmoid bone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Markowitz classification</a:t>
            </a:r>
            <a:r>
              <a:rPr lang="en-US" dirty="0"/>
              <a:t>: Based on central fragment with medial canthal tendon</a:t>
            </a:r>
          </a:p>
          <a:p>
            <a:pPr marL="0" indent="0">
              <a:buNone/>
            </a:pPr>
            <a:r>
              <a:rPr lang="en-US" dirty="0"/>
              <a:t>a. Type I: Single, noncomminuted, central fragment without medial canthal tendon disruption</a:t>
            </a:r>
          </a:p>
          <a:p>
            <a:pPr marL="0" indent="0">
              <a:buNone/>
            </a:pPr>
            <a:r>
              <a:rPr lang="en-US" dirty="0"/>
              <a:t>b. Type II: Comminuted central fragment without medial canthal disruption</a:t>
            </a:r>
          </a:p>
          <a:p>
            <a:pPr marL="0" indent="0">
              <a:buNone/>
            </a:pPr>
            <a:r>
              <a:rPr lang="en-US" dirty="0"/>
              <a:t>c. Type III: Severely comminuted central fragment with disruption of medial canthal tendon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Clinical presentation</a:t>
            </a:r>
          </a:p>
          <a:p>
            <a:pPr marL="0" indent="0">
              <a:buNone/>
            </a:pPr>
            <a:r>
              <a:rPr lang="en-US" dirty="0"/>
              <a:t>a. *</a:t>
            </a:r>
            <a:r>
              <a:rPr lang="en-US" sz="2800" dirty="0" err="1">
                <a:solidFill>
                  <a:srgbClr val="FF0000"/>
                </a:solidFill>
              </a:rPr>
              <a:t>Telecanthus</a:t>
            </a:r>
            <a:r>
              <a:rPr lang="en-US" sz="2800" dirty="0"/>
              <a:t> </a:t>
            </a:r>
            <a:r>
              <a:rPr lang="en-US" dirty="0"/>
              <a:t>(not always seen acutely): Normal intercanthal distance is 30 to 34 </a:t>
            </a:r>
            <a:r>
              <a:rPr lang="en-US" dirty="0" smtClean="0"/>
              <a:t>mm : </a:t>
            </a:r>
            <a:r>
              <a:rPr lang="en-US" dirty="0" smtClean="0">
                <a:solidFill>
                  <a:srgbClr val="00B050"/>
                </a:solidFill>
              </a:rPr>
              <a:t>increase the distant between inner corners of </a:t>
            </a:r>
            <a:r>
              <a:rPr lang="en-US" dirty="0" err="1" smtClean="0">
                <a:solidFill>
                  <a:srgbClr val="00B050"/>
                </a:solidFill>
              </a:rPr>
              <a:t>eyeleds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b. Foreshortened and </a:t>
            </a:r>
            <a:r>
              <a:rPr lang="en-US" sz="2800" dirty="0">
                <a:solidFill>
                  <a:srgbClr val="FF0000"/>
                </a:solidFill>
              </a:rPr>
              <a:t>depressed nose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sz="2800" dirty="0">
                <a:solidFill>
                  <a:srgbClr val="FF0000"/>
                </a:solidFill>
              </a:rPr>
              <a:t>Lack of nasal support on palpation</a:t>
            </a:r>
          </a:p>
          <a:p>
            <a:pPr marL="0" indent="0">
              <a:buNone/>
            </a:pPr>
            <a:r>
              <a:rPr lang="en-US" dirty="0"/>
              <a:t>d. Subconjunctival hemorrhage</a:t>
            </a:r>
          </a:p>
          <a:p>
            <a:pPr marL="0" indent="0">
              <a:buNone/>
            </a:pPr>
            <a:r>
              <a:rPr lang="en-US" dirty="0"/>
              <a:t>e. CSF rhinorrhea</a:t>
            </a:r>
          </a:p>
          <a:p>
            <a:pPr marL="0" indent="0">
              <a:buNone/>
            </a:pPr>
            <a:r>
              <a:rPr lang="en-US" dirty="0"/>
              <a:t>f. Mobility of the medial canthus on bimanual exam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74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624167-193D-4348-A2CB-EB1324EB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9"/>
            <a:ext cx="7886700" cy="49802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*Commonly includes medial canthal ligament-bearing bone</a:t>
            </a:r>
          </a:p>
          <a:p>
            <a:pPr marL="0" indent="0">
              <a:buNone/>
            </a:pPr>
            <a:r>
              <a:rPr lang="en-US" dirty="0"/>
              <a:t>a. Fracture line through anterior and posterior lacrimal crest</a:t>
            </a:r>
          </a:p>
          <a:p>
            <a:pPr marL="0" indent="0">
              <a:buNone/>
            </a:pPr>
            <a:r>
              <a:rPr lang="en-US" dirty="0"/>
              <a:t>b. Leads to traumatic </a:t>
            </a:r>
            <a:r>
              <a:rPr lang="en-US" dirty="0" err="1"/>
              <a:t>telecanthus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c. Possible damage to nasolacrimal system, leading to epiphora</a:t>
            </a:r>
          </a:p>
          <a:p>
            <a:pPr marL="0" indent="0">
              <a:buNone/>
            </a:pPr>
            <a:r>
              <a:rPr lang="en-US" dirty="0"/>
              <a:t>5. Septal cartilage fractures: Progressive deviation from warping forces due to perichondrium</a:t>
            </a:r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010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25015B-FA66-43E9-B096-6F6C2993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2666"/>
            <a:ext cx="7886700" cy="58443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Frontal bone/sinus fractures</a:t>
            </a:r>
          </a:p>
          <a:p>
            <a:pPr marL="0" indent="0">
              <a:buNone/>
            </a:pPr>
            <a:r>
              <a:rPr lang="en-US" dirty="0"/>
              <a:t>1. Anatomy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>
                <a:solidFill>
                  <a:srgbClr val="FF0000"/>
                </a:solidFill>
              </a:rPr>
              <a:t>Thick anterior table</a:t>
            </a:r>
            <a:r>
              <a:rPr lang="en-US" dirty="0"/>
              <a:t>, thin floor (orbital roof), and </a:t>
            </a:r>
            <a:r>
              <a:rPr lang="en-US" dirty="0">
                <a:solidFill>
                  <a:srgbClr val="FF0000"/>
                </a:solidFill>
              </a:rPr>
              <a:t>thinner posterior table</a:t>
            </a:r>
          </a:p>
          <a:p>
            <a:pPr marL="0" indent="0">
              <a:buNone/>
            </a:pPr>
            <a:r>
              <a:rPr lang="en-US" dirty="0"/>
              <a:t>b. Nasofrontal duct is posterior medial in location and runs through anterior</a:t>
            </a:r>
          </a:p>
          <a:p>
            <a:pPr marL="0" indent="0">
              <a:buNone/>
            </a:pPr>
            <a:r>
              <a:rPr lang="en-US" dirty="0"/>
              <a:t>ethmoid bone</a:t>
            </a:r>
          </a:p>
          <a:p>
            <a:pPr marL="0" indent="0">
              <a:buNone/>
            </a:pPr>
            <a:r>
              <a:rPr lang="en-US" dirty="0"/>
              <a:t>c. Drains into middle meatus</a:t>
            </a:r>
          </a:p>
          <a:p>
            <a:pPr marL="0" indent="0">
              <a:buNone/>
            </a:pPr>
            <a:r>
              <a:rPr lang="en-US" dirty="0"/>
              <a:t>d. *Not present at birth, begins to develop at 2 years old, and does not</a:t>
            </a:r>
          </a:p>
          <a:p>
            <a:pPr marL="0" indent="0">
              <a:buNone/>
            </a:pPr>
            <a:r>
              <a:rPr lang="en-US" dirty="0"/>
              <a:t>reach adult size until 12 years old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2. Fracture classification</a:t>
            </a:r>
          </a:p>
          <a:p>
            <a:pPr marL="0" indent="0">
              <a:buNone/>
            </a:pPr>
            <a:r>
              <a:rPr lang="en-US" b="1" dirty="0"/>
              <a:t>a. Anterior </a:t>
            </a:r>
            <a:r>
              <a:rPr lang="en-US" b="1" dirty="0" smtClean="0"/>
              <a:t>table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management </a:t>
            </a:r>
            <a:r>
              <a:rPr lang="en-US" b="1" u="sng" dirty="0" smtClean="0">
                <a:solidFill>
                  <a:srgbClr val="00B050"/>
                </a:solidFill>
              </a:rPr>
              <a:t>only cosmetic </a:t>
            </a:r>
            <a:endParaRPr lang="en-US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/>
              <a:t>b. </a:t>
            </a:r>
            <a:r>
              <a:rPr lang="en-US" b="1" dirty="0">
                <a:solidFill>
                  <a:srgbClr val="FF0000"/>
                </a:solidFill>
              </a:rPr>
              <a:t>Posterior </a:t>
            </a:r>
            <a:r>
              <a:rPr lang="en-US" b="1" dirty="0" smtClean="0">
                <a:solidFill>
                  <a:srgbClr val="FF0000"/>
                </a:solidFill>
              </a:rPr>
              <a:t>table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management according to degree of displacement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c. </a:t>
            </a:r>
            <a:r>
              <a:rPr lang="en-US" b="1" dirty="0">
                <a:solidFill>
                  <a:srgbClr val="FF0000"/>
                </a:solidFill>
              </a:rPr>
              <a:t>Nasofrontal duct </a:t>
            </a:r>
            <a:r>
              <a:rPr lang="en-US" b="1" dirty="0" smtClean="0">
                <a:solidFill>
                  <a:srgbClr val="FF0000"/>
                </a:solidFill>
              </a:rPr>
              <a:t>involvement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 open / close 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3. *Forces of 800 to 2,200 </a:t>
            </a:r>
            <a:r>
              <a:rPr lang="en-US" dirty="0" err="1"/>
              <a:t>lb</a:t>
            </a:r>
            <a:r>
              <a:rPr lang="en-US" dirty="0"/>
              <a:t> are required for frontal sinus fractures, 2 to</a:t>
            </a:r>
          </a:p>
          <a:p>
            <a:pPr marL="0" indent="0">
              <a:buNone/>
            </a:pPr>
            <a:r>
              <a:rPr lang="en-US" dirty="0"/>
              <a:t>3× greater than any other facial bone</a:t>
            </a:r>
          </a:p>
          <a:p>
            <a:pPr marL="0" indent="0">
              <a:buNone/>
            </a:pPr>
            <a:r>
              <a:rPr lang="en-US" dirty="0"/>
              <a:t>4. Frequently associated with NOE and midface </a:t>
            </a:r>
            <a:r>
              <a:rPr lang="en-US" dirty="0" smtClean="0"/>
              <a:t>fractures</a:t>
            </a:r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21684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54E48A-A872-4492-84C6-723C03496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2666"/>
            <a:ext cx="7886700" cy="584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5. Clinical presentation</a:t>
            </a:r>
          </a:p>
          <a:p>
            <a:pPr marL="0" indent="0">
              <a:buNone/>
            </a:pPr>
            <a:r>
              <a:rPr lang="en-US" dirty="0"/>
              <a:t>a. Palpable deformity to frontal bone</a:t>
            </a:r>
          </a:p>
          <a:p>
            <a:pPr marL="0" indent="0">
              <a:buNone/>
            </a:pPr>
            <a:r>
              <a:rPr lang="en-US" dirty="0"/>
              <a:t>b. CSF rhinorrhea</a:t>
            </a:r>
          </a:p>
          <a:p>
            <a:pPr marL="0" indent="0">
              <a:buNone/>
            </a:pPr>
            <a:r>
              <a:rPr lang="en-US" dirty="0"/>
              <a:t>c. Paresthesia in pattern of supraorbital and supratrochlear nerves</a:t>
            </a:r>
          </a:p>
          <a:p>
            <a:pPr marL="0" indent="0">
              <a:buNone/>
            </a:pPr>
            <a:r>
              <a:rPr lang="en-US" dirty="0"/>
              <a:t>d. Inferior globe displacement of orbital roof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Complications</a:t>
            </a:r>
          </a:p>
          <a:p>
            <a:pPr marL="0" indent="0">
              <a:buNone/>
            </a:pPr>
            <a:r>
              <a:rPr lang="en-US" dirty="0"/>
              <a:t>a. Mucocele; </a:t>
            </a:r>
            <a:r>
              <a:rPr lang="en-US" dirty="0" err="1"/>
              <a:t>pyomucocele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 Osteomyelitis</a:t>
            </a:r>
          </a:p>
          <a:p>
            <a:pPr marL="0" indent="0">
              <a:buNone/>
            </a:pPr>
            <a:r>
              <a:rPr lang="en-US" dirty="0"/>
              <a:t>c. Infection of orbital contents</a:t>
            </a:r>
          </a:p>
          <a:p>
            <a:pPr marL="0" indent="0">
              <a:buNone/>
            </a:pPr>
            <a:r>
              <a:rPr lang="en-US" dirty="0"/>
              <a:t>d. CSF rhinorrhea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Halo test/ring sign: Fluid is placed on gauze and concentric rings of</a:t>
            </a:r>
          </a:p>
          <a:p>
            <a:pPr marL="0" indent="0">
              <a:buNone/>
            </a:pPr>
            <a:r>
              <a:rPr lang="en-US" dirty="0"/>
              <a:t>blood and CSF form, indicating CSF leak</a:t>
            </a:r>
          </a:p>
          <a:p>
            <a:pPr marL="0" indent="0">
              <a:buNone/>
            </a:pPr>
            <a:r>
              <a:rPr lang="en-US" dirty="0"/>
              <a:t>ii. Fluid can be sent for beta transferrin level to confirm leak</a:t>
            </a:r>
          </a:p>
        </p:txBody>
      </p:sp>
    </p:spTree>
    <p:extLst>
      <p:ext uri="{BB962C8B-B14F-4D97-AF65-F5344CB8AC3E}">
        <p14:creationId xmlns:p14="http://schemas.microsoft.com/office/powerpoint/2010/main" val="30190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299368-B0B3-4B0D-AE71-991B7E7E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0714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 Indications for operative management</a:t>
            </a:r>
          </a:p>
          <a:p>
            <a:pPr marL="0" indent="0">
              <a:buNone/>
            </a:pPr>
            <a:r>
              <a:rPr lang="en-US" dirty="0"/>
              <a:t>a. Displaced anterior table (leads to contour deformity)</a:t>
            </a:r>
          </a:p>
          <a:p>
            <a:pPr marL="0" indent="0">
              <a:buNone/>
            </a:pPr>
            <a:r>
              <a:rPr lang="en-US" dirty="0"/>
              <a:t>b. Nasofrontal duct involvement or obstruction (leads to mucocele)</a:t>
            </a:r>
          </a:p>
          <a:p>
            <a:pPr marL="0" indent="0">
              <a:buNone/>
            </a:pPr>
            <a:r>
              <a:rPr lang="en-US" dirty="0"/>
              <a:t>c. Depressed posterior table</a:t>
            </a:r>
          </a:p>
          <a:p>
            <a:pPr marL="0" indent="0">
              <a:buNone/>
            </a:pPr>
            <a:r>
              <a:rPr lang="en-US" dirty="0"/>
              <a:t>8. Treatment goals</a:t>
            </a:r>
          </a:p>
          <a:p>
            <a:pPr marL="0" indent="0">
              <a:buNone/>
            </a:pPr>
            <a:r>
              <a:rPr lang="en-US" dirty="0"/>
              <a:t>a. Restoration of contour</a:t>
            </a:r>
          </a:p>
          <a:p>
            <a:pPr marL="0" indent="0">
              <a:buNone/>
            </a:pPr>
            <a:r>
              <a:rPr lang="en-US" dirty="0"/>
              <a:t>b. Isolation of cranial cavity from upper airway</a:t>
            </a:r>
          </a:p>
          <a:p>
            <a:pPr marL="0" indent="0">
              <a:buNone/>
            </a:pPr>
            <a:r>
              <a:rPr lang="en-US" dirty="0"/>
              <a:t>c. Construction of safe sinus</a:t>
            </a:r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559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BB2F775-C3FC-449D-88A4-D8429D90C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05831"/>
            <a:ext cx="7128792" cy="675217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995936" y="1700808"/>
            <a:ext cx="1080120" cy="64807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79914" y="3356994"/>
            <a:ext cx="828092" cy="45114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71802" y="5085184"/>
            <a:ext cx="792088" cy="50405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35898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3212976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6" y="472514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937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58A9E4-AED0-400F-831F-CCA90D64F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4711"/>
            <a:ext cx="7886700" cy="54122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Maxillary fractures</a:t>
            </a:r>
          </a:p>
          <a:p>
            <a:pPr marL="0" indent="0">
              <a:buNone/>
            </a:pPr>
            <a:r>
              <a:rPr lang="en-US" dirty="0"/>
              <a:t>1. Anatomy</a:t>
            </a:r>
          </a:p>
          <a:p>
            <a:pPr marL="0" indent="0">
              <a:buNone/>
            </a:pPr>
            <a:r>
              <a:rPr lang="en-US" dirty="0"/>
              <a:t>a. Four processes: Frontal, zygomatic, palatine, and alveolar</a:t>
            </a:r>
          </a:p>
          <a:p>
            <a:pPr marL="0" indent="0">
              <a:buNone/>
            </a:pPr>
            <a:r>
              <a:rPr lang="en-US" dirty="0"/>
              <a:t>b. Contains maxillary sinus</a:t>
            </a:r>
          </a:p>
          <a:p>
            <a:pPr marL="0" indent="0">
              <a:buNone/>
            </a:pPr>
            <a:r>
              <a:rPr lang="en-US" dirty="0"/>
              <a:t>c. Muscle attachments include facial expression muscles anteriorly and pterygoid muscles posteriorly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d. Three major buttresses that provide strength 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Nasomaxillary</a:t>
            </a:r>
          </a:p>
          <a:p>
            <a:pPr marL="0" indent="0">
              <a:buNone/>
            </a:pPr>
            <a:r>
              <a:rPr lang="en-US" dirty="0"/>
              <a:t>ii. Zygomatic</a:t>
            </a:r>
          </a:p>
          <a:p>
            <a:pPr marL="0" indent="0">
              <a:buNone/>
            </a:pPr>
            <a:r>
              <a:rPr lang="en-US" dirty="0"/>
              <a:t>iii. Pterygomaxillary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0648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63F433B-3AD6-4002-B9A4-FCBB0C64E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30" y="2893145"/>
            <a:ext cx="8064896" cy="39648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7544" y="2996952"/>
            <a:ext cx="2160240" cy="5760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0153" y="2926117"/>
            <a:ext cx="2304256" cy="5760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-Up Arrow 5"/>
          <p:cNvSpPr/>
          <p:nvPr/>
        </p:nvSpPr>
        <p:spPr>
          <a:xfrm>
            <a:off x="3455877" y="2065043"/>
            <a:ext cx="1656184" cy="165618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7704" y="1354775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 smtClean="0">
                <a:solidFill>
                  <a:srgbClr val="00B050"/>
                </a:solidFill>
              </a:rPr>
              <a:t>بنحط عليهم ال </a:t>
            </a:r>
            <a:r>
              <a:rPr lang="en-US" sz="2000" dirty="0" smtClean="0">
                <a:solidFill>
                  <a:srgbClr val="00B050"/>
                </a:solidFill>
              </a:rPr>
              <a:t> (plates)  blade </a:t>
            </a:r>
            <a:r>
              <a:rPr lang="en-US" sz="2000" dirty="0">
                <a:solidFill>
                  <a:srgbClr val="00B050"/>
                </a:solidFill>
              </a:rPr>
              <a:t>and </a:t>
            </a:r>
            <a:r>
              <a:rPr lang="en-US" sz="2000" dirty="0" smtClean="0">
                <a:solidFill>
                  <a:srgbClr val="00B050"/>
                </a:solidFill>
              </a:rPr>
              <a:t>screws</a:t>
            </a:r>
          </a:p>
          <a:p>
            <a:pPr algn="r" rtl="1"/>
            <a:r>
              <a:rPr lang="ar-JO" sz="2000" dirty="0" err="1" smtClean="0">
                <a:solidFill>
                  <a:srgbClr val="00B050"/>
                </a:solidFill>
              </a:rPr>
              <a:t>لانها</a:t>
            </a:r>
            <a:r>
              <a:rPr lang="ar-JO" sz="2000" dirty="0" smtClean="0">
                <a:solidFill>
                  <a:srgbClr val="00B050"/>
                </a:solidFill>
              </a:rPr>
              <a:t> اكثر اماكن قوية و </a:t>
            </a:r>
            <a:r>
              <a:rPr lang="ar-JO" sz="2000" dirty="0" err="1" smtClean="0">
                <a:solidFill>
                  <a:srgbClr val="00B050"/>
                </a:solidFill>
              </a:rPr>
              <a:t>بنعمل</a:t>
            </a:r>
            <a:r>
              <a:rPr lang="ar-JO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fixation 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20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3E2E89-24D0-40D9-9C43-FA5846DE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61206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/>
              <a:t>2. *Le Fort </a:t>
            </a:r>
            <a:r>
              <a:rPr lang="fr-FR" b="1" dirty="0" smtClean="0"/>
              <a:t>classification</a:t>
            </a:r>
            <a:r>
              <a:rPr lang="ar-JO" b="1" dirty="0" smtClean="0"/>
              <a:t> 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maxillary</a:t>
            </a:r>
            <a:r>
              <a:rPr lang="en-US" b="1" dirty="0" smtClean="0"/>
              <a:t> </a:t>
            </a:r>
            <a:endParaRPr lang="fr-FR" b="1" dirty="0"/>
          </a:p>
          <a:p>
            <a:pPr marL="0" indent="0">
              <a:buNone/>
            </a:pPr>
            <a:r>
              <a:rPr lang="en-US" dirty="0"/>
              <a:t>a. Alternating thick buttresses and thinner segments create distinct fracture patterns</a:t>
            </a:r>
          </a:p>
          <a:p>
            <a:pPr marL="0" indent="0">
              <a:buNone/>
            </a:pPr>
            <a:r>
              <a:rPr lang="en-US" dirty="0"/>
              <a:t>b. Usually involve pterygoid plates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c. </a:t>
            </a:r>
            <a:r>
              <a:rPr lang="en-US" b="1" dirty="0">
                <a:solidFill>
                  <a:srgbClr val="FF0000"/>
                </a:solidFill>
              </a:rPr>
              <a:t>Le Fort I: Transverse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Fracture at the level of tooth apices above the palate and alveolus</a:t>
            </a:r>
          </a:p>
          <a:p>
            <a:pPr marL="0" indent="0">
              <a:buNone/>
            </a:pPr>
            <a:r>
              <a:rPr lang="en-US" dirty="0"/>
              <a:t>ii. Separates tooth-bearing maxilla from midface</a:t>
            </a:r>
          </a:p>
          <a:p>
            <a:pPr marL="0" indent="0">
              <a:buNone/>
            </a:pPr>
            <a:r>
              <a:rPr lang="en-US" dirty="0"/>
              <a:t>iii. Extends from pyriform aperture posteriorly through nasal septum,</a:t>
            </a:r>
          </a:p>
          <a:p>
            <a:pPr marL="0" indent="0">
              <a:buNone/>
            </a:pPr>
            <a:r>
              <a:rPr lang="en-US" dirty="0"/>
              <a:t>anterior maxillary wall, lateral nasal wall, and pterygoid plates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d. Le Fort II: Pyramidal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Fracture crosses nasal bones along zygomaticomaxillary suture</a:t>
            </a:r>
          </a:p>
          <a:p>
            <a:pPr marL="0" indent="0">
              <a:buNone/>
            </a:pPr>
            <a:r>
              <a:rPr lang="en-US" dirty="0"/>
              <a:t>ii. May involve frontal sinus</a:t>
            </a:r>
          </a:p>
          <a:p>
            <a:pPr marL="0" indent="0">
              <a:buNone/>
            </a:pPr>
            <a:r>
              <a:rPr lang="en-US" dirty="0"/>
              <a:t>iii. Upper jaw and nasal bones mobile as single unit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e. Le Fort III: </a:t>
            </a:r>
            <a:r>
              <a:rPr lang="fr-FR" b="1" dirty="0" err="1">
                <a:solidFill>
                  <a:srgbClr val="FF0000"/>
                </a:solidFill>
              </a:rPr>
              <a:t>Craniofacial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disjunction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total </a:t>
            </a:r>
            <a:r>
              <a:rPr lang="fr-FR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separation</a:t>
            </a:r>
            <a:r>
              <a:rPr lang="fr-F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 </a:t>
            </a: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May be minimally displaced with subtle occlusion problems</a:t>
            </a:r>
          </a:p>
          <a:p>
            <a:pPr marL="0" indent="0">
              <a:buNone/>
            </a:pPr>
            <a:r>
              <a:rPr lang="en-US" dirty="0"/>
              <a:t>ii. Entire midface is mobile and detached from cranial base</a:t>
            </a:r>
          </a:p>
          <a:p>
            <a:pPr marL="0" indent="0">
              <a:buNone/>
            </a:pPr>
            <a:r>
              <a:rPr lang="en-US" dirty="0"/>
              <a:t>iii. Fracture though pterygoid plates at a high level</a:t>
            </a:r>
          </a:p>
          <a:p>
            <a:pPr marL="0" indent="0">
              <a:buNone/>
            </a:pPr>
            <a:r>
              <a:rPr lang="en-US" dirty="0"/>
              <a:t>iv. Simultaneous mobility of maxilla and nasofrontal and zygomaticofrontal</a:t>
            </a:r>
          </a:p>
          <a:p>
            <a:pPr marL="0" indent="0">
              <a:buNone/>
            </a:pPr>
            <a:r>
              <a:rPr lang="en-US" dirty="0"/>
              <a:t>regions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07742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0F9409A-C46B-47EB-B2E4-92A56B3B5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2" y="1844824"/>
            <a:ext cx="6670065" cy="3384624"/>
          </a:xfrm>
          <a:prstGeom prst="rect">
            <a:avLst/>
          </a:prstGeom>
        </p:spPr>
      </p:pic>
      <p:sp>
        <p:nvSpPr>
          <p:cNvPr id="2" name="Smiley Face 1"/>
          <p:cNvSpPr/>
          <p:nvPr/>
        </p:nvSpPr>
        <p:spPr>
          <a:xfrm rot="21237129">
            <a:off x="441756" y="329706"/>
            <a:ext cx="711016" cy="936104"/>
          </a:xfrm>
          <a:prstGeom prst="smileyFac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903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0CC46D-FB2E-4C5C-A199-D7C4E8265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86870"/>
            <a:ext cx="7886700" cy="548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4. </a:t>
            </a:r>
            <a:r>
              <a:rPr lang="en-US" sz="1800" b="1" dirty="0">
                <a:solidFill>
                  <a:srgbClr val="FF0000"/>
                </a:solidFill>
              </a:rPr>
              <a:t>Inspection: </a:t>
            </a:r>
            <a:r>
              <a:rPr lang="en-US" sz="1800" b="1" dirty="0" smtClean="0">
                <a:solidFill>
                  <a:srgbClr val="00B050"/>
                </a:solidFill>
              </a:rPr>
              <a:t>don’t forget  the  ears , oral cavity , nose .</a:t>
            </a:r>
            <a:endParaRPr lang="en-US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Lacerations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(traumatic)</a:t>
            </a:r>
            <a:r>
              <a:rPr lang="en-US" sz="1800" dirty="0" smtClean="0"/>
              <a:t>, </a:t>
            </a:r>
            <a:r>
              <a:rPr lang="en-US" sz="1800" dirty="0"/>
              <a:t>abrasions, burns, edema, </a:t>
            </a:r>
            <a:r>
              <a:rPr lang="en-US" sz="1800" b="1" dirty="0" smtClean="0"/>
              <a:t>symmetry </a:t>
            </a:r>
            <a:r>
              <a:rPr lang="en-US" sz="1800" dirty="0" smtClean="0"/>
              <a:t>, </a:t>
            </a:r>
            <a:r>
              <a:rPr lang="en-US" sz="1800" b="1" dirty="0" err="1"/>
              <a:t>septal</a:t>
            </a:r>
            <a:r>
              <a:rPr lang="en-US" sz="1800" b="1" dirty="0"/>
              <a:t> </a:t>
            </a:r>
            <a:r>
              <a:rPr lang="en-US" sz="1800" b="1" dirty="0" smtClean="0"/>
              <a:t>hematoma </a:t>
            </a:r>
            <a:r>
              <a:rPr lang="en-US" sz="1800" dirty="0" smtClean="0"/>
              <a:t>, </a:t>
            </a:r>
            <a:r>
              <a:rPr lang="en-US" sz="1800" dirty="0"/>
              <a:t>and dental </a:t>
            </a:r>
            <a:r>
              <a:rPr lang="en-US" sz="1800" dirty="0" smtClean="0"/>
              <a:t>occlusion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5. </a:t>
            </a:r>
            <a:r>
              <a:rPr lang="en-US" sz="1800" b="1" dirty="0">
                <a:solidFill>
                  <a:srgbClr val="FF0000"/>
                </a:solidFill>
              </a:rPr>
              <a:t>Palpation</a:t>
            </a:r>
          </a:p>
          <a:p>
            <a:pPr marL="0" indent="0">
              <a:buNone/>
            </a:pPr>
            <a:r>
              <a:rPr lang="en-US" sz="1800" dirty="0"/>
              <a:t>a. Skull, orbital rims, zygomatic arches, maxilla, and mandible</a:t>
            </a:r>
          </a:p>
          <a:p>
            <a:pPr marL="0" indent="0">
              <a:buNone/>
            </a:pPr>
            <a:r>
              <a:rPr lang="en-US" sz="1800" dirty="0"/>
              <a:t>b. Assess for </a:t>
            </a:r>
            <a:r>
              <a:rPr lang="en-US" sz="1800" b="1" dirty="0" smtClean="0"/>
              <a:t>symmetry </a:t>
            </a:r>
            <a:r>
              <a:rPr lang="en-US" sz="1800" dirty="0" smtClean="0"/>
              <a:t>, </a:t>
            </a:r>
            <a:r>
              <a:rPr lang="en-US" sz="1800" b="1" dirty="0" smtClean="0"/>
              <a:t>step-offs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in orbital rim </a:t>
            </a:r>
            <a:r>
              <a:rPr lang="en-US" sz="1800" dirty="0" smtClean="0"/>
              <a:t>, </a:t>
            </a:r>
            <a:r>
              <a:rPr lang="en-US" sz="1800" dirty="0"/>
              <a:t>crepitus, and pain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6. </a:t>
            </a:r>
            <a:r>
              <a:rPr lang="en-US" sz="1800" b="1" dirty="0">
                <a:solidFill>
                  <a:srgbClr val="FF0000"/>
                </a:solidFill>
              </a:rPr>
              <a:t>Complete cranial nerve exam </a:t>
            </a:r>
            <a:r>
              <a:rPr lang="en-US" sz="1800" b="1" dirty="0"/>
              <a:t>(prior to administration of local anesthetic) </a:t>
            </a:r>
            <a:r>
              <a:rPr lang="en-US" sz="1800" dirty="0"/>
              <a:t>with emphasis </a:t>
            </a:r>
            <a:r>
              <a:rPr lang="en-US" sz="1800" dirty="0" smtClean="0"/>
              <a:t>on </a:t>
            </a:r>
            <a:r>
              <a:rPr lang="en-US" sz="1800" b="1" dirty="0" smtClean="0"/>
              <a:t>: 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a. </a:t>
            </a:r>
            <a:r>
              <a:rPr lang="en-US" sz="1800" dirty="0"/>
              <a:t>Sensation: Light touch in </a:t>
            </a:r>
            <a:r>
              <a:rPr lang="en-US" sz="1800" dirty="0">
                <a:solidFill>
                  <a:srgbClr val="FF0000"/>
                </a:solidFill>
              </a:rPr>
              <a:t>three divisions of CN V</a:t>
            </a:r>
            <a:r>
              <a:rPr lang="en-US" sz="1800" dirty="0"/>
              <a:t>—ophthalmic, maxillary, and </a:t>
            </a:r>
            <a:r>
              <a:rPr lang="en-US" sz="1800" dirty="0" smtClean="0"/>
              <a:t>mandibular - </a:t>
            </a:r>
            <a:r>
              <a:rPr lang="en-US" sz="1800" dirty="0" smtClean="0">
                <a:solidFill>
                  <a:srgbClr val="00B050"/>
                </a:solidFill>
              </a:rPr>
              <a:t>(  trigeminal nerve ) 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b. </a:t>
            </a:r>
            <a:r>
              <a:rPr lang="en-US" sz="1800" dirty="0"/>
              <a:t>Motor: Test </a:t>
            </a:r>
            <a:r>
              <a:rPr lang="en-US" sz="1800" dirty="0">
                <a:solidFill>
                  <a:srgbClr val="FF0000"/>
                </a:solidFill>
              </a:rPr>
              <a:t>all CN VII branches </a:t>
            </a:r>
            <a:r>
              <a:rPr lang="en-US" sz="1800" dirty="0"/>
              <a:t>(temporal, zygomatic, buccal, marginal mandibular, and cervical) and look for </a:t>
            </a:r>
            <a:r>
              <a:rPr lang="en-US" sz="1800" dirty="0" smtClean="0"/>
              <a:t>asymmetry – </a:t>
            </a:r>
            <a:r>
              <a:rPr lang="en-US" sz="1800" dirty="0" smtClean="0">
                <a:solidFill>
                  <a:srgbClr val="00B050"/>
                </a:solidFill>
              </a:rPr>
              <a:t>( facial nerve ) </a:t>
            </a:r>
            <a:endParaRPr lang="ar-JO" sz="1800" dirty="0">
              <a:solidFill>
                <a:srgbClr val="00B050"/>
              </a:solidFill>
            </a:endParaRP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4926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FDC39DD-5BE2-49F3-96F6-A704F55F7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35791"/>
            <a:ext cx="7818998" cy="55443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641" y="980728"/>
            <a:ext cx="2232248" cy="144016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03649" y="3221819"/>
            <a:ext cx="1656184" cy="2880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119676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 smtClean="0">
                <a:solidFill>
                  <a:schemeClr val="accent6">
                    <a:lumMod val="75000"/>
                  </a:schemeClr>
                </a:solidFill>
              </a:rPr>
              <a:t>اكثر اشي بسال عنهم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488094-3C9F-4952-8399-58E58B73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0698"/>
            <a:ext cx="7886700" cy="555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sz="1800" b="1" dirty="0"/>
              <a:t>Eyes</a:t>
            </a:r>
          </a:p>
          <a:p>
            <a:pPr marL="0" indent="0">
              <a:buNone/>
            </a:pPr>
            <a:r>
              <a:rPr lang="en-US" sz="1800" dirty="0"/>
              <a:t>a. Test </a:t>
            </a:r>
            <a:r>
              <a:rPr lang="en-US" sz="1800" dirty="0">
                <a:solidFill>
                  <a:srgbClr val="FF0000"/>
                </a:solidFill>
              </a:rPr>
              <a:t>visual acuity </a:t>
            </a:r>
            <a:r>
              <a:rPr lang="en-US" sz="1800" dirty="0"/>
              <a:t>with pocket card</a:t>
            </a:r>
          </a:p>
          <a:p>
            <a:pPr marL="0" indent="0">
              <a:buNone/>
            </a:pPr>
            <a:r>
              <a:rPr lang="en-US" sz="1800" dirty="0"/>
              <a:t>b. </a:t>
            </a:r>
            <a:r>
              <a:rPr lang="en-US" sz="1800" dirty="0">
                <a:solidFill>
                  <a:srgbClr val="FF0000"/>
                </a:solidFill>
              </a:rPr>
              <a:t>Pupillary response to light</a:t>
            </a:r>
          </a:p>
          <a:p>
            <a:pPr marL="0" indent="0">
              <a:buNone/>
            </a:pPr>
            <a:r>
              <a:rPr lang="en-US" sz="1800" dirty="0"/>
              <a:t>c. Swinging flashlight test to rule out afferent papillary defect (optic nerve injury)</a:t>
            </a:r>
          </a:p>
          <a:p>
            <a:pPr marL="0" indent="0">
              <a:buNone/>
            </a:pPr>
            <a:r>
              <a:rPr lang="en-US" sz="1800" dirty="0"/>
              <a:t>d. </a:t>
            </a:r>
            <a:r>
              <a:rPr lang="en-US" sz="1800" dirty="0">
                <a:solidFill>
                  <a:srgbClr val="FF0000"/>
                </a:solidFill>
              </a:rPr>
              <a:t>Diplopia </a:t>
            </a:r>
            <a:r>
              <a:rPr lang="en-US" sz="1800" dirty="0"/>
              <a:t>(horizontal versus vertical)</a:t>
            </a:r>
          </a:p>
          <a:p>
            <a:pPr marL="0" indent="0">
              <a:buNone/>
            </a:pPr>
            <a:r>
              <a:rPr lang="en-US" sz="1800" dirty="0"/>
              <a:t>e. </a:t>
            </a:r>
            <a:r>
              <a:rPr lang="en-US" sz="1800" dirty="0">
                <a:solidFill>
                  <a:srgbClr val="FF0000"/>
                </a:solidFill>
              </a:rPr>
              <a:t>Extraocular movements</a:t>
            </a:r>
          </a:p>
          <a:p>
            <a:pPr marL="0" indent="0">
              <a:buNone/>
            </a:pPr>
            <a:r>
              <a:rPr lang="en-US" sz="1800" dirty="0" err="1"/>
              <a:t>i</a:t>
            </a:r>
            <a:r>
              <a:rPr lang="en-US" sz="1800" dirty="0"/>
              <a:t>. *Perform </a:t>
            </a:r>
            <a:r>
              <a:rPr lang="en-US" sz="1800" b="1" dirty="0">
                <a:solidFill>
                  <a:srgbClr val="FF0000"/>
                </a:solidFill>
              </a:rPr>
              <a:t>forced </a:t>
            </a:r>
            <a:r>
              <a:rPr lang="en-US" sz="1800" b="1" dirty="0" err="1" smtClean="0">
                <a:solidFill>
                  <a:srgbClr val="FF0000"/>
                </a:solidFill>
              </a:rPr>
              <a:t>duction</a:t>
            </a:r>
            <a:r>
              <a:rPr lang="en-US" sz="1800" b="1" dirty="0" smtClean="0">
                <a:solidFill>
                  <a:srgbClr val="FF0000"/>
                </a:solidFill>
              </a:rPr>
              <a:t> test </a:t>
            </a:r>
            <a:r>
              <a:rPr lang="en-US" sz="1800" dirty="0"/>
              <a:t>to </a:t>
            </a:r>
            <a:r>
              <a:rPr lang="en-US" sz="1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out muscle entrapment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smtClean="0"/>
              <a:t>if </a:t>
            </a:r>
            <a:r>
              <a:rPr lang="en-US" sz="1800" i="1" dirty="0"/>
              <a:t>intubated/</a:t>
            </a:r>
          </a:p>
          <a:p>
            <a:pPr marL="0" indent="0">
              <a:buNone/>
            </a:pPr>
            <a:r>
              <a:rPr lang="en-US" sz="1800" i="1" dirty="0"/>
              <a:t>sedated and periorbital fractures </a:t>
            </a:r>
            <a:r>
              <a:rPr lang="en-US" sz="1800" i="1" dirty="0" smtClean="0"/>
              <a:t>present</a:t>
            </a:r>
            <a:r>
              <a:rPr lang="ar-JO" sz="1800" i="1" dirty="0" smtClean="0"/>
              <a:t> </a:t>
            </a:r>
            <a:r>
              <a:rPr lang="en-US" sz="1800" i="1" dirty="0" smtClean="0"/>
              <a:t> :</a:t>
            </a:r>
            <a:endParaRPr lang="en-US" sz="14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rgbClr val="FF0000"/>
                </a:solidFill>
              </a:rPr>
              <a:t>Grasp </a:t>
            </a:r>
            <a:r>
              <a:rPr lang="en-US" sz="1800" dirty="0">
                <a:solidFill>
                  <a:srgbClr val="FF0000"/>
                </a:solidFill>
              </a:rPr>
              <a:t>the sclera (away from cornea) with fine forceps and move the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globe into upward/downward/lateral gaze positions to test for entrapment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of extraocular muscles</a:t>
            </a:r>
          </a:p>
          <a:p>
            <a:pPr marL="0" indent="0">
              <a:buNone/>
            </a:pPr>
            <a:r>
              <a:rPr lang="en-US" sz="1800" dirty="0"/>
              <a:t>f. </a:t>
            </a:r>
            <a:r>
              <a:rPr lang="en-US" sz="1800" dirty="0" err="1"/>
              <a:t>Hyphema</a:t>
            </a:r>
            <a:r>
              <a:rPr lang="en-US" sz="1800" dirty="0"/>
              <a:t> or globe injury</a:t>
            </a:r>
          </a:p>
          <a:p>
            <a:pPr marL="0" indent="0">
              <a:buNone/>
            </a:pPr>
            <a:r>
              <a:rPr lang="en-US" sz="1800" dirty="0"/>
              <a:t>g. </a:t>
            </a:r>
            <a:r>
              <a:rPr lang="en-US" sz="1800" dirty="0" err="1" smtClean="0">
                <a:solidFill>
                  <a:srgbClr val="FF0000"/>
                </a:solidFill>
              </a:rPr>
              <a:t>Enophthalmos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/</a:t>
            </a:r>
            <a:r>
              <a:rPr lang="en-US" sz="1800" dirty="0" err="1" smtClean="0">
                <a:solidFill>
                  <a:srgbClr val="00B050"/>
                </a:solidFill>
              </a:rPr>
              <a:t>exophthalmous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/>
              <a:t>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h. Eyelid position</a:t>
            </a:r>
          </a:p>
          <a:p>
            <a:pPr marL="0" indent="0">
              <a:buNone/>
            </a:pPr>
            <a:r>
              <a:rPr lang="en-US" sz="1800" dirty="0" err="1"/>
              <a:t>i</a:t>
            </a:r>
            <a:r>
              <a:rPr lang="en-US" sz="1800" dirty="0"/>
              <a:t>. Medial canthal tendon stability (versus </a:t>
            </a:r>
            <a:r>
              <a:rPr lang="en-US" sz="1800" dirty="0" err="1"/>
              <a:t>telecanthus</a:t>
            </a:r>
            <a:r>
              <a:rPr lang="en-US" sz="1800" dirty="0"/>
              <a:t>)</a:t>
            </a:r>
            <a:endParaRPr lang="ar-JO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5" y="4149080"/>
            <a:ext cx="387482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1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A8B2D9-38DC-4AAC-884E-DBA3EAAF5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9"/>
            <a:ext cx="7886700" cy="49802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Ears</a:t>
            </a:r>
          </a:p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 smtClean="0">
                <a:solidFill>
                  <a:srgbClr val="FF0000"/>
                </a:solidFill>
              </a:rPr>
              <a:t>Inspect </a:t>
            </a:r>
            <a:r>
              <a:rPr lang="en-US" b="1" dirty="0">
                <a:solidFill>
                  <a:srgbClr val="FF0000"/>
                </a:solidFill>
              </a:rPr>
              <a:t>external ear </a:t>
            </a:r>
            <a:r>
              <a:rPr lang="en-US" dirty="0">
                <a:solidFill>
                  <a:srgbClr val="FF0000"/>
                </a:solidFill>
              </a:rPr>
              <a:t>on all surfaces for lacerations, </a:t>
            </a:r>
            <a:r>
              <a:rPr lang="en-US" b="1" dirty="0" err="1">
                <a:solidFill>
                  <a:srgbClr val="FF0000"/>
                </a:solidFill>
              </a:rPr>
              <a:t>perichondral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hematoma</a:t>
            </a:r>
            <a:r>
              <a:rPr lang="en-US" dirty="0" smtClean="0">
                <a:solidFill>
                  <a:srgbClr val="FF0000"/>
                </a:solidFill>
              </a:rPr>
              <a:t> .</a:t>
            </a:r>
          </a:p>
          <a:p>
            <a:pPr marL="457200" indent="-457200">
              <a:buAutoNum type="alphaLcPeriod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>
                <a:solidFill>
                  <a:srgbClr val="FF0000"/>
                </a:solidFill>
              </a:rPr>
              <a:t>Observe for </a:t>
            </a:r>
            <a:r>
              <a:rPr lang="en-US" b="1" dirty="0">
                <a:solidFill>
                  <a:srgbClr val="FF0000"/>
                </a:solidFill>
              </a:rPr>
              <a:t>Battle sign</a:t>
            </a:r>
            <a:r>
              <a:rPr lang="en-US" dirty="0">
                <a:solidFill>
                  <a:srgbClr val="FF0000"/>
                </a:solidFill>
              </a:rPr>
              <a:t>: Bruising of mastoid process indicative of skull base fracture</a:t>
            </a:r>
          </a:p>
          <a:p>
            <a:pPr marL="0" indent="0">
              <a:buNone/>
            </a:pPr>
            <a:r>
              <a:rPr lang="en-US" dirty="0"/>
              <a:t>c. Otoscopy: Hemotympanum, cerebrospinal fluid (CSF) leak, perforation of tympanic </a:t>
            </a:r>
            <a:r>
              <a:rPr lang="en-US" dirty="0" smtClean="0"/>
              <a:t>membrane , </a:t>
            </a:r>
            <a:r>
              <a:rPr lang="en-US" b="1" dirty="0" err="1" smtClean="0">
                <a:solidFill>
                  <a:srgbClr val="FF0000"/>
                </a:solidFill>
              </a:rPr>
              <a:t>otorrhea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d. *</a:t>
            </a:r>
            <a:r>
              <a:rPr lang="en-US" u="sng" dirty="0"/>
              <a:t>Hematoma on external ear must be </a:t>
            </a:r>
            <a:r>
              <a:rPr lang="en-US" u="sng" dirty="0" smtClean="0"/>
              <a:t>evacuated </a:t>
            </a:r>
            <a:r>
              <a:rPr lang="en-US" b="1" dirty="0" smtClean="0">
                <a:solidFill>
                  <a:srgbClr val="FF0000"/>
                </a:solidFill>
                <a:sym typeface="Wingdings 2"/>
              </a:rPr>
              <a:t>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and bolster placed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53261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E70239-F969-4902-A3D0-5C3740875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0730"/>
            <a:ext cx="7886700" cy="519623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Nose</a:t>
            </a:r>
          </a:p>
          <a:p>
            <a:pPr marL="0" indent="0">
              <a:buNone/>
            </a:pPr>
            <a:r>
              <a:rPr lang="en-US" dirty="0"/>
              <a:t>a. Assess </a:t>
            </a:r>
            <a:r>
              <a:rPr lang="en-US" b="1" dirty="0">
                <a:solidFill>
                  <a:srgbClr val="FF0000"/>
                </a:solidFill>
              </a:rPr>
              <a:t>contour </a:t>
            </a:r>
            <a:r>
              <a:rPr lang="en-US" dirty="0">
                <a:solidFill>
                  <a:srgbClr val="FF0000"/>
                </a:solidFill>
              </a:rPr>
              <a:t>of nasal bones</a:t>
            </a:r>
          </a:p>
          <a:p>
            <a:pPr marL="0" indent="0">
              <a:buNone/>
            </a:pPr>
            <a:r>
              <a:rPr lang="en-US" dirty="0"/>
              <a:t>b. *Use nasal speculum for intranasal exam: Assess for </a:t>
            </a:r>
            <a:r>
              <a:rPr lang="en-US" dirty="0">
                <a:solidFill>
                  <a:srgbClr val="FF0000"/>
                </a:solidFill>
              </a:rPr>
              <a:t>lacerations, nasal obstruction, rule out </a:t>
            </a:r>
            <a:r>
              <a:rPr lang="en-US" b="1" dirty="0">
                <a:solidFill>
                  <a:srgbClr val="FF0000"/>
                </a:solidFill>
              </a:rPr>
              <a:t>septal hematoma</a:t>
            </a:r>
            <a:r>
              <a:rPr lang="en-US" dirty="0">
                <a:solidFill>
                  <a:srgbClr val="FF0000"/>
                </a:solidFill>
              </a:rPr>
              <a:t> (can lead to </a:t>
            </a:r>
            <a:r>
              <a:rPr lang="en-US" u="sng" dirty="0">
                <a:solidFill>
                  <a:srgbClr val="FF0000"/>
                </a:solidFill>
              </a:rPr>
              <a:t>septal necrosis</a:t>
            </a:r>
            <a:r>
              <a:rPr lang="en-US" dirty="0">
                <a:solidFill>
                  <a:srgbClr val="FF0000"/>
                </a:solidFill>
              </a:rPr>
              <a:t> if untreated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need drainage </a:t>
            </a:r>
            <a:endParaRPr lang="ar-J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0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4522</TotalTime>
  <Words>4136</Words>
  <Application>Microsoft Office PowerPoint</Application>
  <PresentationFormat>On-screen Show (4:3)</PresentationFormat>
  <Paragraphs>466</Paragraphs>
  <Slides>49</Slides>
  <Notes>1</Notes>
  <HiddenSlides>11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1_Office Theme</vt:lpstr>
      <vt:lpstr>Maxillofacial Injuries </vt:lpstr>
      <vt:lpstr>Maxillofacial Injuries</vt:lpstr>
      <vt:lpstr> Emergency department (ED) evaluation </vt:lpstr>
      <vt:lpstr> Physical exam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studies</vt:lpstr>
      <vt:lpstr>PowerPoint Presentation</vt:lpstr>
      <vt:lpstr>Soft-tissue injuries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Fracture evaluation and management</vt:lpstr>
      <vt:lpstr>Mandible fractures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Maxillofacial Injuries</dc:title>
  <dc:creator>Windows User</dc:creator>
  <cp:lastModifiedBy>Rabai </cp:lastModifiedBy>
  <cp:revision>97</cp:revision>
  <dcterms:created xsi:type="dcterms:W3CDTF">2019-02-12T20:59:11Z</dcterms:created>
  <dcterms:modified xsi:type="dcterms:W3CDTF">2020-02-25T01:12:14Z</dcterms:modified>
</cp:coreProperties>
</file>