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69" r:id="rId4"/>
    <p:sldId id="259" r:id="rId5"/>
    <p:sldId id="274" r:id="rId6"/>
    <p:sldId id="260" r:id="rId7"/>
    <p:sldId id="320" r:id="rId8"/>
    <p:sldId id="261" r:id="rId9"/>
    <p:sldId id="262" r:id="rId10"/>
    <p:sldId id="264" r:id="rId11"/>
    <p:sldId id="265" r:id="rId12"/>
    <p:sldId id="266" r:id="rId13"/>
    <p:sldId id="335" r:id="rId14"/>
    <p:sldId id="267" r:id="rId15"/>
    <p:sldId id="268" r:id="rId16"/>
    <p:sldId id="333" r:id="rId17"/>
    <p:sldId id="270" r:id="rId18"/>
    <p:sldId id="271" r:id="rId19"/>
    <p:sldId id="276" r:id="rId20"/>
    <p:sldId id="322" r:id="rId21"/>
    <p:sldId id="332" r:id="rId22"/>
    <p:sldId id="272" r:id="rId23"/>
    <p:sldId id="292" r:id="rId24"/>
    <p:sldId id="275" r:id="rId25"/>
    <p:sldId id="291" r:id="rId26"/>
    <p:sldId id="278" r:id="rId27"/>
    <p:sldId id="323" r:id="rId28"/>
    <p:sldId id="281" r:id="rId29"/>
    <p:sldId id="293" r:id="rId30"/>
    <p:sldId id="321" r:id="rId31"/>
    <p:sldId id="329" r:id="rId32"/>
    <p:sldId id="286" r:id="rId33"/>
    <p:sldId id="295" r:id="rId34"/>
    <p:sldId id="287" r:id="rId35"/>
    <p:sldId id="288" r:id="rId36"/>
    <p:sldId id="289" r:id="rId37"/>
    <p:sldId id="297" r:id="rId38"/>
    <p:sldId id="298" r:id="rId39"/>
    <p:sldId id="299" r:id="rId40"/>
    <p:sldId id="303" r:id="rId41"/>
    <p:sldId id="302" r:id="rId42"/>
    <p:sldId id="331" r:id="rId43"/>
    <p:sldId id="304" r:id="rId44"/>
    <p:sldId id="306" r:id="rId45"/>
    <p:sldId id="308" r:id="rId46"/>
    <p:sldId id="334" r:id="rId47"/>
    <p:sldId id="307" r:id="rId48"/>
    <p:sldId id="309" r:id="rId49"/>
    <p:sldId id="327" r:id="rId50"/>
    <p:sldId id="310" r:id="rId51"/>
    <p:sldId id="326" r:id="rId52"/>
    <p:sldId id="311" r:id="rId53"/>
    <p:sldId id="312" r:id="rId54"/>
    <p:sldId id="313" r:id="rId55"/>
    <p:sldId id="314" r:id="rId56"/>
    <p:sldId id="315" r:id="rId57"/>
    <p:sldId id="316" r:id="rId58"/>
    <p:sldId id="324" r:id="rId59"/>
    <p:sldId id="317" r:id="rId60"/>
    <p:sldId id="325" r:id="rId61"/>
    <p:sldId id="318" r:id="rId62"/>
    <p:sldId id="319" r:id="rId63"/>
    <p:sldId id="328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8EDF1-7993-49E9-A7D2-C4E302076AC2}" type="datetimeFigureOut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A113BF-FA7B-4097-A274-C19C76551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0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09A706-AF55-409D-9A3C-6DEBB7C75D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09F1-91FD-4E17-A7F7-10B045B4C065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46A7F-69BF-4D8A-8160-03954E604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6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A0DC0-4A36-4FE2-8723-D79946E1689D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720E-DBE7-4ECF-AA78-FB2A53336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1770B-7EAA-480A-8EB0-B873889EAD1D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5D05-B4BE-41E6-B36D-79B0A868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F1FD-5A1E-4E87-B65B-077A599AB5FF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C06F1-99E5-46E3-850B-F5FD56E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C9D4-8785-465E-A2DD-43D2480A4BFD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7561-C211-4A91-9687-26215A73F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69A70-6AD0-4776-BDA8-58134B4BFE6B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59EAA-D825-4379-A251-05774971D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EC88D-812A-45E2-8C76-8502060B1702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EF3F0-41CF-4CEE-BC6A-4098A417D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3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9BDE-F143-4CCB-BD2A-C797DEC071A1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19F9-8997-48D6-ADE6-16C342A7B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8107-5693-4814-9B88-5D1A5D211ECA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C2274-76D7-40BD-891C-D51B86EEB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0EC7-D49A-4DE4-8770-ECA29F86AF66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F8CA-70B7-4CAC-AA21-6793035ED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5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BD500-7454-4D9F-B133-BD248A8F2D7C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0831-560F-4325-8A4A-6E2224E9E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2EE86-950D-4905-B624-56FA46E4A538}" type="datetime1">
              <a:rPr lang="en-US"/>
              <a:pPr>
                <a:defRPr/>
              </a:pPr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AC8121-6E03-451D-A02C-5D66D3B4D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en.wikipedia.org/wiki/Homeostasi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emical_synapse" TargetMode="External"/><Relationship Id="rId2" Type="http://schemas.openxmlformats.org/officeDocument/2006/relationships/hyperlink" Target="http://en.wikipedia.org/wiki/Neuron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524000"/>
          </a:xfrm>
        </p:spPr>
        <p:txBody>
          <a:bodyPr/>
          <a:lstStyle/>
          <a:p>
            <a:r>
              <a:rPr lang="en-US" sz="6000" b="1" dirty="0"/>
              <a:t>The eye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By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Professor Dr . Hala El-</a:t>
            </a:r>
            <a:r>
              <a:rPr lang="en-US" sz="2800" b="1" dirty="0" err="1">
                <a:solidFill>
                  <a:schemeClr val="tx1"/>
                </a:solidFill>
              </a:rPr>
              <a:t>mazar</a:t>
            </a:r>
            <a:endParaRPr lang="en-US" sz="28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2875"/>
            <a:ext cx="59436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8686800" cy="64770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</a:t>
            </a:r>
            <a:r>
              <a:rPr lang="en-US" b="1" dirty="0"/>
              <a:t>2- </a:t>
            </a:r>
            <a:r>
              <a:rPr lang="en-US" b="1" u="sng" dirty="0"/>
              <a:t>Bowman’s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is a thick , </a:t>
            </a:r>
            <a:r>
              <a:rPr lang="en-US" sz="3000" b="1" dirty="0"/>
              <a:t>non-cellular membrane </a:t>
            </a:r>
            <a:r>
              <a:rPr lang="en-US" sz="3000" u="sng" dirty="0">
                <a:solidFill>
                  <a:srgbClr val="FF0000"/>
                </a:solidFill>
              </a:rPr>
              <a:t>BELOW</a:t>
            </a:r>
            <a:r>
              <a:rPr lang="en-US" sz="3000" dirty="0"/>
              <a:t>  the epithelium basement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Formed of protein fibers (</a:t>
            </a:r>
            <a:r>
              <a:rPr lang="en-US" sz="3000" dirty="0">
                <a:solidFill>
                  <a:srgbClr val="FF0000"/>
                </a:solidFill>
              </a:rPr>
              <a:t>collagen type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V </a:t>
            </a:r>
            <a:r>
              <a:rPr lang="en-US" sz="30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acts as protective barrier to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the </a:t>
            </a:r>
            <a:r>
              <a:rPr lang="en-US" sz="3000" dirty="0" err="1"/>
              <a:t>stroma</a:t>
            </a:r>
            <a:r>
              <a:rPr lang="en-US" sz="3000" dirty="0"/>
              <a:t> against infection &amp; to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support sub-epithelial nerve plexus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→ protect the epithelial innervation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If injured heals by scar, and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causes corneal opacity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</p:txBody>
      </p:sp>
      <p:pic>
        <p:nvPicPr>
          <p:cNvPr id="11267" name="Picture 2" descr="http://t3.gstatic.com/images?q=tbn:ANd9GcRce1lP7P3TYQi0DiLtTw3q8DBJ19wa8vWJ_nJ7evqDIb35Xiv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79" y="2924175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6286500" y="3644900"/>
            <a:ext cx="2039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/>
              <a:t>Bowman’s membrane</a:t>
            </a:r>
            <a:endParaRPr lang="ar-JO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5CFBA-EA75-47C0-BBDF-A917672353FD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4"/>
            <a:ext cx="8839200" cy="6721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  </a:t>
            </a:r>
            <a:r>
              <a:rPr lang="en-US" b="1" dirty="0"/>
              <a:t>3- </a:t>
            </a:r>
            <a:r>
              <a:rPr lang="en-US" b="1" u="sng" dirty="0"/>
              <a:t>C.T. (</a:t>
            </a:r>
            <a:r>
              <a:rPr lang="en-US" b="1" u="sng" dirty="0" err="1"/>
              <a:t>stroma</a:t>
            </a:r>
            <a:r>
              <a:rPr lang="en-US" b="1" u="sng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thick layer of cornea  (</a:t>
            </a:r>
            <a:r>
              <a:rPr lang="en-US" sz="2800" b="1" dirty="0"/>
              <a:t>90% </a:t>
            </a:r>
            <a:r>
              <a:rPr lang="en-US" sz="2800" dirty="0"/>
              <a:t>of the corneal thickness)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formed of layers of </a:t>
            </a:r>
            <a:r>
              <a:rPr lang="en-US" sz="2800" b="1" dirty="0"/>
              <a:t>parallel collagen fibers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/>
              <a:t>   </a:t>
            </a:r>
            <a:r>
              <a:rPr lang="en-US" sz="2800" dirty="0">
                <a:solidFill>
                  <a:srgbClr val="FF0000"/>
                </a:solidFill>
              </a:rPr>
              <a:t>(types I) </a:t>
            </a:r>
            <a:r>
              <a:rPr lang="en-US" sz="2800" dirty="0"/>
              <a:t>arranged at right angles with each other.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uniform arrangement of the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collagen fibers contributes to the corneal transparency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pic>
        <p:nvPicPr>
          <p:cNvPr id="12291" name="Picture 6" descr="http://classconnection.s3.amazonaws.com/980/flashcards/565980/png/cornea_layer213280216197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6096"/>
          <a:stretch>
            <a:fillRect/>
          </a:stretch>
        </p:blipFill>
        <p:spPr bwMode="auto">
          <a:xfrm>
            <a:off x="1814513" y="571500"/>
            <a:ext cx="5597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3760788" y="1285875"/>
            <a:ext cx="1671637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 </a:t>
            </a:r>
            <a:r>
              <a:rPr lang="en-US" b="1"/>
              <a:t>corneal stroma</a:t>
            </a:r>
            <a:endParaRPr lang="ar-JO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4877D-5554-45A5-922A-1C6E55BEB5A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12294" name="Picture 2" descr="http://www.mdpi.com/jfb/jfb-03-00642/article_deploy/html/images/jfb-03-00642-g003-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726334"/>
            <a:ext cx="3357563" cy="115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7483475" y="908050"/>
            <a:ext cx="617538" cy="1441450"/>
          </a:xfrm>
          <a:prstGeom prst="rightBrac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8600"/>
            <a:ext cx="8856984" cy="636905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Between the collagen fibers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there are fibroblast- like cells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Called </a:t>
            </a:r>
            <a:r>
              <a:rPr lang="en-US" sz="2800" dirty="0" err="1">
                <a:solidFill>
                  <a:srgbClr val="FF0000"/>
                </a:solidFill>
              </a:rPr>
              <a:t>keratocytes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Play </a:t>
            </a:r>
            <a:r>
              <a:rPr lang="en-US" sz="2800" dirty="0"/>
              <a:t>role in keeping it transparent,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healing its wounds &amp; synthesizing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its components.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ground substance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secreted by  these cells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maintain the organization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&amp; spacing between collagen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fibers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E79C0-F8E3-49C8-9F2A-B72F687C2ED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3316" name="Picture 2" descr="http://www.stembook.org/sites/default/files/pubnode/06ab13370d5294906af8f5609d71afc80e09f474/Limbal_epithelial_stem_cells_of_the_cornea/Seck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4"/>
          <a:stretch>
            <a:fillRect/>
          </a:stretch>
        </p:blipFill>
        <p:spPr bwMode="auto">
          <a:xfrm>
            <a:off x="5652120" y="625879"/>
            <a:ext cx="3168030" cy="4675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3358-66D2-4615-80B3-1AF3F4E4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525"/>
            <a:ext cx="8784976" cy="658494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LASIK: </a:t>
            </a:r>
          </a:p>
          <a:p>
            <a:r>
              <a:rPr lang="en-US" sz="2800" dirty="0"/>
              <a:t>Surgical technique used to improve the shape or curvature of cornea to correct certain visual abnormalities</a:t>
            </a:r>
          </a:p>
          <a:p>
            <a:r>
              <a:rPr lang="en-US" sz="2800" dirty="0"/>
              <a:t>In this technique the corneal epithelium is displaced as a flap and the stroma is reshaped by an excimer laser which vaporizes collagen &amp; keratocytes in a highly controlled manner with no damage to adjacent cells or ECM </a:t>
            </a:r>
          </a:p>
          <a:p>
            <a:r>
              <a:rPr lang="en-US" sz="2800" dirty="0"/>
              <a:t>Then the epithelium is repositioned</a:t>
            </a:r>
          </a:p>
          <a:p>
            <a:pPr marL="0" indent="0">
              <a:buNone/>
            </a:pPr>
            <a:r>
              <a:rPr lang="en-US" sz="2800" dirty="0"/>
              <a:t> and  the rapid regenerative </a:t>
            </a:r>
          </a:p>
          <a:p>
            <a:pPr marL="0" indent="0">
              <a:buNone/>
            </a:pPr>
            <a:r>
              <a:rPr lang="en-US" sz="2800" dirty="0"/>
              <a:t>response of the epithelium  will </a:t>
            </a:r>
          </a:p>
          <a:p>
            <a:pPr marL="0" indent="0">
              <a:buNone/>
            </a:pPr>
            <a:r>
              <a:rPr lang="en-US" sz="2800" dirty="0"/>
              <a:t>reestablish normal corneal physiology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32663-5B47-4178-BAC9-8E16885D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C06F1-99E5-46E3-850B-F5FD56E7AE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2F018-B368-43F3-9C7A-14E014A4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55" t="1756" b="7742"/>
          <a:stretch/>
        </p:blipFill>
        <p:spPr>
          <a:xfrm>
            <a:off x="6049086" y="3861048"/>
            <a:ext cx="2824929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1676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5888"/>
            <a:ext cx="8569325" cy="632618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                   4-</a:t>
            </a:r>
            <a:r>
              <a:rPr lang="en-US" dirty="0"/>
              <a:t> </a:t>
            </a:r>
            <a:r>
              <a:rPr lang="en-US" b="1" u="sng" dirty="0" err="1"/>
              <a:t>Descemet’s</a:t>
            </a:r>
            <a:r>
              <a:rPr lang="en-US" b="1" u="sng" dirty="0"/>
              <a:t> membrane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a thick homogenous non-cellular membrane composed of fine collagen fibers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Formed by the endothelial cells of the next layer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8938" y="3786188"/>
            <a:ext cx="3643312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5"/>
            <a:ext cx="4896544" cy="2791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1E435-0D3A-45DB-A71E-990D7EBEC182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72752"/>
            <a:ext cx="8763000" cy="6324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</a:t>
            </a:r>
            <a:r>
              <a:rPr lang="en-US" b="1" dirty="0"/>
              <a:t>5-</a:t>
            </a:r>
            <a:r>
              <a:rPr lang="en-US" dirty="0"/>
              <a:t> </a:t>
            </a:r>
            <a:r>
              <a:rPr lang="en-US" b="1" u="sng" dirty="0"/>
              <a:t>Endothelium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 layer of simple squamous cells (regenerate)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Cells of this layer are active in: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protein synthesis </a:t>
            </a:r>
            <a:r>
              <a:rPr lang="en-US" sz="2800" dirty="0"/>
              <a:t>to maintain the </a:t>
            </a:r>
            <a:r>
              <a:rPr lang="en-US" sz="2800" dirty="0" err="1"/>
              <a:t>Descemet’s</a:t>
            </a:r>
            <a:r>
              <a:rPr lang="en-US" sz="2800" dirty="0"/>
              <a:t> membrane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pumping sodium ions </a:t>
            </a:r>
            <a:r>
              <a:rPr lang="en-US" sz="2800" dirty="0"/>
              <a:t>into the adjacent anterior chamber →dispose of any excess fluid in </a:t>
            </a:r>
            <a:r>
              <a:rPr lang="en-US" sz="2800" dirty="0" err="1"/>
              <a:t>stroma</a:t>
            </a:r>
            <a:r>
              <a:rPr lang="en-US" sz="2800" dirty="0"/>
              <a:t> → maintain corneal transparency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508D2-59DD-46DD-AECD-527886CDCB5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8377"/>
          <a:stretch>
            <a:fillRect/>
          </a:stretch>
        </p:blipFill>
        <p:spPr bwMode="auto">
          <a:xfrm>
            <a:off x="683568" y="4017963"/>
            <a:ext cx="5328840" cy="233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http://img.tfd.com/mk/C/X2604-C-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732653" cy="2611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sz="3200" b="1" u="sng"/>
              <a:t>Why is  the cornea transparent?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92150"/>
            <a:ext cx="8713663" cy="5689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Avascular, no </a:t>
            </a:r>
            <a:r>
              <a:rPr lang="en-US" sz="2800" dirty="0" err="1"/>
              <a:t>lymphatics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surface epithelium is non-keratinized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Regular arrangement of C.T. fibers &amp; cells in the </a:t>
            </a:r>
            <a:r>
              <a:rPr lang="en-US" sz="2800" dirty="0" err="1"/>
              <a:t>stroma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Cells, fibers &amp; matrix of corneal </a:t>
            </a:r>
            <a:r>
              <a:rPr lang="en-US" sz="2800" dirty="0" err="1"/>
              <a:t>stroma</a:t>
            </a:r>
            <a:r>
              <a:rPr lang="en-US" sz="2800" dirty="0"/>
              <a:t> have the same refractive index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degree of hydration of the cornea is perfectly regulated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FE366-9EAF-460A-80B0-25B27C54F81E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b="1" u="sng" dirty="0"/>
              <a:t>The sclera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Is thick white, opaque, fibrous layer (5/6)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provides protection &amp; shape to the eye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consists of </a:t>
            </a:r>
            <a:r>
              <a:rPr lang="en-US" sz="3000" dirty="0">
                <a:solidFill>
                  <a:srgbClr val="FF0000"/>
                </a:solidFill>
              </a:rPr>
              <a:t>irregular white collagenous fibers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FF0000"/>
                </a:solidFill>
              </a:rPr>
              <a:t>elastic fibers,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fibroblasts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Formed of </a:t>
            </a:r>
            <a:r>
              <a:rPr lang="en-US" sz="3000" b="1" dirty="0"/>
              <a:t>3 layers </a:t>
            </a:r>
            <a:r>
              <a:rPr lang="en-US" sz="3000" dirty="0"/>
              <a:t>(</a:t>
            </a:r>
            <a:r>
              <a:rPr lang="en-US" sz="3000" b="1" dirty="0" err="1"/>
              <a:t>episclera</a:t>
            </a:r>
            <a:r>
              <a:rPr lang="en-US" sz="3000" dirty="0"/>
              <a:t>, </a:t>
            </a:r>
            <a:r>
              <a:rPr lang="en-US" sz="3000" b="1" dirty="0"/>
              <a:t>sclera proper (stroma) </a:t>
            </a:r>
            <a:r>
              <a:rPr lang="en-US" sz="3000" dirty="0"/>
              <a:t>&amp; </a:t>
            </a:r>
            <a:r>
              <a:rPr lang="en-US" sz="3000" b="1" dirty="0"/>
              <a:t>lamina </a:t>
            </a:r>
            <a:r>
              <a:rPr lang="en-US" sz="3000" b="1" dirty="0" err="1"/>
              <a:t>fusca</a:t>
            </a:r>
            <a:r>
              <a:rPr lang="en-US" sz="3000" dirty="0"/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Is covered by conjunctiva (clear mucus membrane)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00123"/>
            <a:ext cx="2561890" cy="2032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807BA-0707-4B1D-A978-E569DFB43C2E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sclera is surrounded with </a:t>
            </a:r>
            <a:r>
              <a:rPr lang="en-US" sz="2800" u="sng" dirty="0" err="1">
                <a:solidFill>
                  <a:srgbClr val="FF0000"/>
                </a:solidFill>
              </a:rPr>
              <a:t>Tenon’s</a:t>
            </a:r>
            <a:r>
              <a:rPr lang="en-US" sz="2800" u="sng" dirty="0">
                <a:solidFill>
                  <a:srgbClr val="FF0000"/>
                </a:solidFill>
              </a:rPr>
              <a:t> capsule </a:t>
            </a:r>
            <a:r>
              <a:rPr lang="en-US" sz="2800" dirty="0"/>
              <a:t>(fascia) which provides attachment to the extra-ocular muscles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86063" y="6000750"/>
            <a:ext cx="3143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ss</a:t>
            </a:r>
            <a:endParaRPr lang="ar-JO" dirty="0"/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3192463" y="6072188"/>
            <a:ext cx="280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/>
              <a:t>(Sclera and orbital muscles)</a:t>
            </a:r>
            <a:endParaRPr lang="ar-JO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9DEB6-ED68-42F6-AF53-5B47F0D23FD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7414" name="AutoShape 2" descr="Image result for tenon,s capsu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AutoShape 4" descr="Image result for tenon,s capsule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6" name="Picture 6" descr="http://www.eyecenter.crimea.com/en/doctor/discus_club/enr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93875"/>
            <a:ext cx="7272338" cy="429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sz="3200" b="1" u="sng"/>
              <a:t>The corneo- scleral junction ( limbus)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976938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Transitional area between cornea &amp; sclera, contains </a:t>
            </a:r>
            <a:r>
              <a:rPr lang="en-US" sz="2800" dirty="0">
                <a:solidFill>
                  <a:srgbClr val="FF0000"/>
                </a:solidFill>
              </a:rPr>
              <a:t>stem cells</a:t>
            </a:r>
            <a:r>
              <a:rPr lang="en-US" sz="2800" dirty="0"/>
              <a:t> for the corneal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highly vascular zone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The corneal epithelium </a:t>
            </a:r>
            <a:r>
              <a:rPr lang="en-US" sz="2800" dirty="0"/>
              <a:t>is continuous at the </a:t>
            </a:r>
            <a:r>
              <a:rPr lang="en-US" sz="2800" dirty="0" err="1"/>
              <a:t>limbus</a:t>
            </a:r>
            <a:r>
              <a:rPr lang="en-US" sz="2800" dirty="0"/>
              <a:t> with the bulbar conjunctiva which covers the sclera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Bowman’s membrane </a:t>
            </a:r>
            <a:r>
              <a:rPr lang="en-US" sz="2800" dirty="0"/>
              <a:t>stops abruptly at </a:t>
            </a:r>
            <a:r>
              <a:rPr lang="en-US" sz="2800" dirty="0" err="1"/>
              <a:t>limbus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FB317-CC7E-4232-A0E3-A25F3A4C005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18438" name="Picture 2" descr="http://www.oogweb.nl/images/EMCOnderwijs/schle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8688"/>
            <a:ext cx="4104456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" y="1071687"/>
            <a:ext cx="2155175" cy="235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9899" r="25454" b="19091"/>
          <a:stretch/>
        </p:blipFill>
        <p:spPr bwMode="auto">
          <a:xfrm>
            <a:off x="6732240" y="928688"/>
            <a:ext cx="2288735" cy="257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15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eye is the </a:t>
            </a:r>
            <a:r>
              <a:rPr lang="en-US" sz="2800" b="1" dirty="0"/>
              <a:t>organ of vision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Photosensitive:</a:t>
            </a:r>
            <a:r>
              <a:rPr lang="en-US" sz="2800" dirty="0"/>
              <a:t> detect light and convert it into </a:t>
            </a:r>
            <a:r>
              <a:rPr lang="en-US" sz="2800" b="1" dirty="0"/>
              <a:t>electro-chemical</a:t>
            </a:r>
            <a:r>
              <a:rPr lang="en-US" sz="2800" dirty="0"/>
              <a:t> signals that travel in neurons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eyes located in bony cavities in the skull called </a:t>
            </a:r>
            <a:r>
              <a:rPr lang="en-US" sz="2800" b="1" dirty="0"/>
              <a:t>orbits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89363"/>
            <a:ext cx="482441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F1CB0-34DF-4F63-9D51-7A4DED7B33A9}" type="slidenum">
              <a:rPr lang="en-US"/>
              <a:pPr>
                <a:defRPr/>
              </a:pPr>
              <a:t>2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11413" y="4076700"/>
            <a:ext cx="936625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508625" y="3789363"/>
            <a:ext cx="719138" cy="584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36524"/>
            <a:ext cx="8329612" cy="6507163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regular </a:t>
            </a:r>
            <a:r>
              <a:rPr lang="en-US" sz="3000" b="1" dirty="0" err="1"/>
              <a:t>stroma</a:t>
            </a:r>
            <a:r>
              <a:rPr lang="en-US" sz="3000" b="1" dirty="0"/>
              <a:t> of the cornea </a:t>
            </a:r>
            <a:r>
              <a:rPr lang="en-US" sz="3000" dirty="0"/>
              <a:t>is continuous with the irregular </a:t>
            </a:r>
            <a:r>
              <a:rPr lang="en-US" sz="3000" dirty="0" err="1"/>
              <a:t>stroma</a:t>
            </a:r>
            <a:r>
              <a:rPr lang="en-US" sz="3000" dirty="0"/>
              <a:t> of the sclera. At the point also there is </a:t>
            </a:r>
            <a:r>
              <a:rPr lang="en-US" sz="3000" b="1" u="sng" dirty="0"/>
              <a:t>canal of Schlemm</a:t>
            </a:r>
            <a:r>
              <a:rPr lang="en-US" sz="3000" dirty="0"/>
              <a:t>( the aqueous humor is drained through that canal → venous system) .. </a:t>
            </a:r>
            <a:r>
              <a:rPr lang="en-US" sz="3000" dirty="0">
                <a:solidFill>
                  <a:srgbClr val="FF0000"/>
                </a:solidFill>
              </a:rPr>
              <a:t>(Glaucoma)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err="1"/>
              <a:t>Descemet’s</a:t>
            </a:r>
            <a:r>
              <a:rPr lang="en-US" sz="3000" dirty="0"/>
              <a:t> membrane become continuous with the Trabecular meshwork </a:t>
            </a:r>
            <a:r>
              <a:rPr lang="en-US" sz="3000" b="1" dirty="0">
                <a:solidFill>
                  <a:srgbClr val="FF0000"/>
                </a:solidFill>
              </a:rPr>
              <a:t>(spaces of Fontana)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endothelium on the posterior surface of the cornea extend &amp; become reflected on the anterior surface of iris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pic>
        <p:nvPicPr>
          <p:cNvPr id="19459" name="Picture 2" descr="http://t1.gstatic.com/images?q=tbn:ANd9GcT6X9pN3wK2TRY0vjLeYtUegA-79LuI0Do3e3Fg7G-Vki-gsmiq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08" y="2212082"/>
            <a:ext cx="435768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1459E-54AF-475E-B401-98ECB22F785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64350" y="2385070"/>
            <a:ext cx="908050" cy="3238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1D468-7E87-4EB3-9A8B-35AC42F37C9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2000250" y="6351413"/>
            <a:ext cx="5500688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/>
              <a:t>Canal of Schlemm &amp; Spaces of Fontana</a:t>
            </a:r>
            <a:endParaRPr lang="ar-JO" sz="2400" b="1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 bwMode="auto">
          <a:xfrm>
            <a:off x="313184" y="188640"/>
            <a:ext cx="4114800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8"/>
          <a:stretch/>
        </p:blipFill>
        <p:spPr bwMode="auto">
          <a:xfrm>
            <a:off x="4644008" y="188640"/>
            <a:ext cx="4114800" cy="3773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25FE0-04E5-4C5C-A220-D0E451466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8084" y="4077072"/>
            <a:ext cx="442706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middle (vascular) layer: uvea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3505200"/>
            <a:ext cx="6400800" cy="1752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A- Iris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B- Ciliary body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C- Choroid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0063" y="285750"/>
            <a:ext cx="8286750" cy="58404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/>
              <a:t> </a:t>
            </a:r>
            <a:r>
              <a:rPr lang="en-US" sz="2400" b="1"/>
              <a:t>The middle ( vascular, muscular, pigmented) layer of the eye</a:t>
            </a:r>
            <a:endParaRPr lang="ar-JO" sz="2400" b="1"/>
          </a:p>
        </p:txBody>
      </p:sp>
      <p:pic>
        <p:nvPicPr>
          <p:cNvPr id="23555" name="Picture 2" descr="http://www.photobiology.info/Hu_files/Fig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286625" cy="528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6495D-8466-4485-9B85-836C8AE34C42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3200" b="1" u="sng"/>
              <a:t>The Iris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813"/>
            <a:ext cx="9067800" cy="607218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is  the </a:t>
            </a:r>
            <a:r>
              <a:rPr lang="en-US" sz="2800" b="1" dirty="0"/>
              <a:t>colored disc </a:t>
            </a:r>
            <a:r>
              <a:rPr lang="en-US" sz="2800" dirty="0"/>
              <a:t>present between</a:t>
            </a:r>
          </a:p>
          <a:p>
            <a:pPr>
              <a:buFont typeface="Arial" charset="0"/>
              <a:buNone/>
            </a:pPr>
            <a:r>
              <a:rPr lang="en-US" sz="2800" dirty="0"/>
              <a:t>     the anterior &amp; posterior chambers of the eye.</a:t>
            </a:r>
          </a:p>
          <a:p>
            <a:endParaRPr lang="en-US" sz="2800" dirty="0"/>
          </a:p>
          <a:p>
            <a:r>
              <a:rPr lang="en-US" sz="2800" dirty="0"/>
              <a:t>The</a:t>
            </a:r>
            <a:r>
              <a:rPr lang="en-US" sz="2800" b="1" dirty="0"/>
              <a:t> pupil </a:t>
            </a:r>
            <a:r>
              <a:rPr lang="en-US" sz="2800" dirty="0"/>
              <a:t>is the round open in the center of the iris</a:t>
            </a:r>
          </a:p>
          <a:p>
            <a:endParaRPr lang="en-US" sz="2800" dirty="0"/>
          </a:p>
          <a:p>
            <a:r>
              <a:rPr lang="en-US" sz="2800" dirty="0"/>
              <a:t>The iris changes the pupil size to </a:t>
            </a:r>
            <a:r>
              <a:rPr lang="en-US" sz="2800" u="sng" dirty="0"/>
              <a:t>control amount of  light &amp; depth of focus</a:t>
            </a:r>
          </a:p>
          <a:p>
            <a:endParaRPr lang="en-US" sz="2800" dirty="0"/>
          </a:p>
          <a:p>
            <a:r>
              <a:rPr lang="en-US" sz="2800" b="1" dirty="0"/>
              <a:t>Its posterior surface </a:t>
            </a:r>
            <a:r>
              <a:rPr lang="en-US" sz="2800" dirty="0"/>
              <a:t>share in the formation of </a:t>
            </a:r>
            <a:r>
              <a:rPr lang="en-US" sz="2800" b="1" u="sng" dirty="0"/>
              <a:t>aqueous humor    </a:t>
            </a:r>
          </a:p>
        </p:txBody>
      </p:sp>
      <p:pic>
        <p:nvPicPr>
          <p:cNvPr id="24580" name="Picture 4" descr="http://t2.gstatic.com/images?q=tbn:ANd9GcSrm62huliTCYvG8vfcQxhcCuVkBWTMXnFrG7iYluTtXpk8nej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2875"/>
            <a:ext cx="2928937" cy="1628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5C8F1-2EB6-44C0-A3DE-79F83A7C68D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6" b="3096"/>
          <a:stretch/>
        </p:blipFill>
        <p:spPr bwMode="auto">
          <a:xfrm>
            <a:off x="6084168" y="188640"/>
            <a:ext cx="2952328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98055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</a:t>
            </a:r>
            <a:r>
              <a:rPr lang="en-US" b="1" u="sng" dirty="0"/>
              <a:t>Structure of the iris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1- </a:t>
            </a:r>
            <a:r>
              <a:rPr lang="en-US" sz="2800" b="1" dirty="0"/>
              <a:t>Anterior surface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2- </a:t>
            </a:r>
            <a:r>
              <a:rPr lang="en-US" sz="2800" b="1" dirty="0" err="1"/>
              <a:t>Stroma</a:t>
            </a:r>
            <a:endParaRPr lang="en-US" sz="2800" b="1" dirty="0"/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Loose vascular C.T.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Muscles of the iris (2 </a:t>
            </a:r>
            <a:r>
              <a:rPr lang="en-US" sz="2800" dirty="0" err="1"/>
              <a:t>ms</a:t>
            </a:r>
            <a:r>
              <a:rPr lang="en-US" sz="2800" dirty="0"/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3- Posterior surface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6"/>
          <a:stretch/>
        </p:blipFill>
        <p:spPr bwMode="auto">
          <a:xfrm>
            <a:off x="6156748" y="3654425"/>
            <a:ext cx="2662959" cy="2899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004050" y="3996804"/>
            <a:ext cx="1744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Anterior Surface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6372200" y="4572868"/>
            <a:ext cx="2049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Constrictor papillae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6813550" y="6155456"/>
            <a:ext cx="181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Posterior Surface</a:t>
            </a:r>
          </a:p>
        </p:txBody>
      </p:sp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4500563" y="3284538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Lens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DBDE5-DF7A-463E-ADCE-2311D310316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3DC3B-FF88-42EE-AFE1-FB03F9F9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201" y="3996805"/>
            <a:ext cx="2662959" cy="25285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0CD3BC-A2E4-4CA3-A52E-D6F414422CBB}"/>
              </a:ext>
            </a:extLst>
          </p:cNvPr>
          <p:cNvGrpSpPr/>
          <p:nvPr/>
        </p:nvGrpSpPr>
        <p:grpSpPr>
          <a:xfrm>
            <a:off x="4355976" y="620688"/>
            <a:ext cx="4572000" cy="2952849"/>
            <a:chOff x="4211960" y="620688"/>
            <a:chExt cx="4716016" cy="303373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8"/>
            <a:stretch/>
          </p:blipFill>
          <p:spPr bwMode="auto">
            <a:xfrm>
              <a:off x="4211960" y="620688"/>
              <a:ext cx="4716016" cy="3033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C61DBAD-8218-4A5E-B97D-5B5406874F4E}"/>
                </a:ext>
              </a:extLst>
            </p:cNvPr>
            <p:cNvCxnSpPr/>
            <p:nvPr/>
          </p:nvCxnSpPr>
          <p:spPr>
            <a:xfrm flipH="1">
              <a:off x="7740352" y="1124744"/>
              <a:ext cx="681311" cy="8640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DCD7182-048E-4EED-B305-5DF739CFED69}"/>
              </a:ext>
            </a:extLst>
          </p:cNvPr>
          <p:cNvSpPr/>
          <p:nvPr/>
        </p:nvSpPr>
        <p:spPr>
          <a:xfrm rot="20758972">
            <a:off x="6363751" y="1824186"/>
            <a:ext cx="2281758" cy="6005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b="1" u="sng" dirty="0">
                <a:solidFill>
                  <a:srgbClr val="FF0000"/>
                </a:solidFill>
              </a:rPr>
              <a:t>Anterior surface</a:t>
            </a:r>
            <a:r>
              <a:rPr lang="en-US" sz="2800" dirty="0"/>
              <a:t>: lined by </a:t>
            </a:r>
            <a:r>
              <a:rPr lang="en-US" sz="2800" b="1" dirty="0"/>
              <a:t>endothelium </a:t>
            </a:r>
            <a:r>
              <a:rPr lang="en-US" sz="2800" dirty="0"/>
              <a:t>which is continuous with that covering the posterior surface of the cornea  </a:t>
            </a:r>
            <a:r>
              <a:rPr lang="en-US" sz="2800" b="1" dirty="0"/>
              <a:t>&amp; melanocytes </a:t>
            </a:r>
          </a:p>
          <a:p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b="1" u="sng" dirty="0">
                <a:solidFill>
                  <a:srgbClr val="FF0000"/>
                </a:solidFill>
              </a:rPr>
              <a:t>Posterior surface</a:t>
            </a:r>
            <a:r>
              <a:rPr lang="en-US" sz="2800" dirty="0"/>
              <a:t>: made of </a:t>
            </a:r>
            <a:r>
              <a:rPr lang="en-US" sz="2800" b="1" u="sng" dirty="0"/>
              <a:t>2 layers of pigmented cuboidal epithelium</a:t>
            </a:r>
            <a:r>
              <a:rPr lang="en-US" sz="2800" dirty="0"/>
              <a:t> continuous with that covering the </a:t>
            </a:r>
            <a:r>
              <a:rPr lang="en-US" sz="2800" dirty="0" err="1"/>
              <a:t>Ciliary</a:t>
            </a:r>
            <a:r>
              <a:rPr lang="en-US" sz="2800" dirty="0"/>
              <a:t> body, share in formation of …….? </a:t>
            </a:r>
          </a:p>
          <a:p>
            <a:pPr>
              <a:buFont typeface="Arial" charset="0"/>
              <a:buNone/>
            </a:pPr>
            <a:endParaRPr lang="en-US" sz="5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B8CA03-5A47-41E9-B4B5-A2D6A0F2018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6628" name="Picture 2" descr="http://www.siumed.edu/%7Edking2/ssb/images/EE01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6" y="3344591"/>
            <a:ext cx="5760368" cy="34687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6918"/>
            <a:ext cx="8786812" cy="675108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u="sng" dirty="0">
                <a:solidFill>
                  <a:srgbClr val="FF0000"/>
                </a:solidFill>
              </a:rPr>
              <a:t>Inside of iris (Stroma):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600" b="1" i="1" dirty="0">
                <a:solidFill>
                  <a:srgbClr val="002060"/>
                </a:solidFill>
              </a:rPr>
              <a:t>Loose vascular C.T</a:t>
            </a:r>
            <a:r>
              <a:rPr lang="en-US" sz="2600" b="1" dirty="0">
                <a:solidFill>
                  <a:srgbClr val="002060"/>
                </a:solidFill>
              </a:rPr>
              <a:t>., </a:t>
            </a:r>
            <a:r>
              <a:rPr lang="en-US" sz="2600" dirty="0"/>
              <a:t>rich in B.V. , fibroblasts, melanocytes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6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600" b="1" i="1" dirty="0">
                <a:solidFill>
                  <a:srgbClr val="002060"/>
                </a:solidFill>
              </a:rPr>
              <a:t>Muscles of the iris</a:t>
            </a:r>
            <a:r>
              <a:rPr lang="en-US" sz="2600" dirty="0"/>
              <a:t>: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0000"/>
                </a:solidFill>
              </a:rPr>
              <a:t>The dilator pupillae muscle</a:t>
            </a:r>
            <a:r>
              <a:rPr lang="en-US" sz="2600" dirty="0"/>
              <a:t>: is  </a:t>
            </a:r>
            <a:r>
              <a:rPr lang="en-US" sz="2600" b="1" dirty="0"/>
              <a:t>myoepithelial cells partially pigmented  </a:t>
            </a:r>
            <a:r>
              <a:rPr lang="en-US" sz="2600" dirty="0">
                <a:solidFill>
                  <a:srgbClr val="FF0000"/>
                </a:solidFill>
              </a:rPr>
              <a:t>Radially arranged</a:t>
            </a:r>
            <a:r>
              <a:rPr lang="en-US" sz="2600" dirty="0"/>
              <a:t>  at the periphery of the iris. Its  contraction→ dilate pupil ( sympathetic)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0000"/>
                </a:solidFill>
              </a:rPr>
              <a:t>The sphincter </a:t>
            </a:r>
            <a:r>
              <a:rPr lang="en-US" sz="2600" dirty="0" err="1">
                <a:solidFill>
                  <a:srgbClr val="FF0000"/>
                </a:solidFill>
              </a:rPr>
              <a:t>pupillae</a:t>
            </a:r>
            <a:r>
              <a:rPr lang="en-US" sz="2600" dirty="0">
                <a:solidFill>
                  <a:srgbClr val="FF0000"/>
                </a:solidFill>
              </a:rPr>
              <a:t> muscle</a:t>
            </a:r>
            <a:r>
              <a:rPr lang="en-US" sz="2600" dirty="0"/>
              <a:t>:  </a:t>
            </a:r>
            <a:r>
              <a:rPr lang="en-US" sz="2600" b="1" dirty="0"/>
              <a:t>circular band of smooth ms,  </a:t>
            </a:r>
            <a:r>
              <a:rPr lang="en-US" sz="2600" dirty="0"/>
              <a:t>encircling the pupil. Its contraction → constrict the pupil … (</a:t>
            </a:r>
            <a:r>
              <a:rPr lang="en-US" sz="2600" dirty="0" err="1"/>
              <a:t>parasymp</a:t>
            </a:r>
            <a:r>
              <a:rPr lang="en-US" sz="26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pic>
        <p:nvPicPr>
          <p:cNvPr id="27651" name="Picture 4" descr="17746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16" y="4696343"/>
            <a:ext cx="6627271" cy="20189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4529832" y="449927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37348" y="4724400"/>
            <a:ext cx="266700" cy="423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12"/>
          <p:cNvSpPr txBox="1">
            <a:spLocks noChangeArrowheads="1"/>
          </p:cNvSpPr>
          <p:nvPr/>
        </p:nvSpPr>
        <p:spPr bwMode="auto">
          <a:xfrm>
            <a:off x="4427984" y="6125294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94932" y="5756870"/>
            <a:ext cx="597794" cy="552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58E10-C130-4EC3-9C98-8D9E6DE4AD0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7657" name="TextBox 1"/>
          <p:cNvSpPr txBox="1">
            <a:spLocks noChangeArrowheads="1"/>
          </p:cNvSpPr>
          <p:nvPr/>
        </p:nvSpPr>
        <p:spPr bwMode="auto">
          <a:xfrm>
            <a:off x="7019106" y="638175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Dilator </a:t>
            </a:r>
            <a:r>
              <a:rPr lang="en-US" b="1" dirty="0" err="1"/>
              <a:t>pupillae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187450" y="6492875"/>
            <a:ext cx="1512888" cy="150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2337217" y="6381750"/>
            <a:ext cx="1946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Sphincter  </a:t>
            </a:r>
            <a:r>
              <a:rPr lang="en-US" b="1" dirty="0" err="1"/>
              <a:t>pupillae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600" b="1" u="sng"/>
              <a:t>The ciliary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867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a thick, triangular part at the level of the lens  (composed of </a:t>
            </a:r>
            <a:r>
              <a:rPr lang="en-US" sz="2800" i="1" u="sng" dirty="0" err="1">
                <a:solidFill>
                  <a:srgbClr val="FF0000"/>
                </a:solidFill>
              </a:rPr>
              <a:t>Ciliary</a:t>
            </a:r>
            <a:r>
              <a:rPr lang="en-US" sz="2800" i="1" u="sng" dirty="0">
                <a:solidFill>
                  <a:srgbClr val="FF0000"/>
                </a:solidFill>
              </a:rPr>
              <a:t> processes </a:t>
            </a:r>
            <a:r>
              <a:rPr lang="en-US" sz="2800" i="1" dirty="0">
                <a:solidFill>
                  <a:srgbClr val="FF0000"/>
                </a:solidFill>
              </a:rPr>
              <a:t>&amp; </a:t>
            </a:r>
            <a:r>
              <a:rPr lang="en-US" sz="2800" i="1" u="sng" dirty="0" err="1">
                <a:solidFill>
                  <a:srgbClr val="FF0000"/>
                </a:solidFill>
              </a:rPr>
              <a:t>Ciliary</a:t>
            </a:r>
            <a:r>
              <a:rPr lang="en-US" sz="2800" i="1" u="sng" dirty="0">
                <a:solidFill>
                  <a:srgbClr val="FF0000"/>
                </a:solidFill>
              </a:rPr>
              <a:t> muscles</a:t>
            </a:r>
            <a:r>
              <a:rPr lang="en-US" sz="28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dirty="0" err="1"/>
              <a:t>Ciliary</a:t>
            </a:r>
            <a:r>
              <a:rPr lang="en-US" sz="2800" dirty="0"/>
              <a:t> processes are attached to the suspensory ligaments of the lens &amp; its epithelium form aqueous humor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err="1"/>
              <a:t>Ciliary</a:t>
            </a:r>
            <a:r>
              <a:rPr lang="en-US" sz="2800" u="sng" dirty="0"/>
              <a:t> body has 3 functions: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Accommodation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Production of aqueous </a:t>
            </a:r>
            <a:r>
              <a:rPr lang="en-US" sz="2800" dirty="0" err="1"/>
              <a:t>humour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Maintenance of lens </a:t>
            </a:r>
            <a:r>
              <a:rPr lang="en-US" sz="2800" dirty="0" err="1"/>
              <a:t>zonules</a:t>
            </a:r>
            <a:r>
              <a:rPr lang="en-US" sz="2800" dirty="0"/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(ligaments)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8676" name="Picture 4" descr="http://www.harvardeye.com/procedures/images/glaucom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500438"/>
            <a:ext cx="3857625" cy="3214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FD389-E9A8-4D44-95CD-39C5BD380618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2400"/>
            <a:ext cx="8640960" cy="67056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b="1" u="sng" dirty="0"/>
              <a:t>Histological structure of </a:t>
            </a:r>
            <a:r>
              <a:rPr lang="en-US" sz="2800" b="1" u="sng" dirty="0" err="1"/>
              <a:t>Ciliary</a:t>
            </a:r>
            <a:r>
              <a:rPr lang="en-US" sz="2800" b="1" u="sng" dirty="0"/>
              <a:t> body </a:t>
            </a:r>
            <a:r>
              <a:rPr lang="en-US" sz="2800" b="1" dirty="0"/>
              <a:t>: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1- The </a:t>
            </a:r>
            <a:r>
              <a:rPr lang="en-US" sz="2800" b="1" dirty="0" err="1"/>
              <a:t>ciliary</a:t>
            </a:r>
            <a:r>
              <a:rPr lang="en-US" sz="2800" b="1" dirty="0"/>
              <a:t> epithelium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2-  Vascular </a:t>
            </a:r>
            <a:r>
              <a:rPr lang="en-US" sz="2800" b="1" dirty="0" err="1"/>
              <a:t>stroma</a:t>
            </a:r>
            <a:endParaRPr lang="en-US" sz="2800" b="1" dirty="0"/>
          </a:p>
          <a:p>
            <a:pPr marL="0" indent="0">
              <a:buFont typeface="Arial" charset="0"/>
              <a:buNone/>
            </a:pPr>
            <a:endParaRPr lang="en-US" sz="2800" b="1" dirty="0"/>
          </a:p>
          <a:p>
            <a:pPr marL="0" indent="0">
              <a:buFont typeface="Arial" charset="0"/>
              <a:buNone/>
            </a:pPr>
            <a:r>
              <a:rPr lang="en-US" sz="2800" b="1" dirty="0"/>
              <a:t>3- The ciliary muscle </a:t>
            </a:r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10B8-54C3-432D-8CA7-5048D5CFEED9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9701" name="Picture 2" descr="http://o.quizlet.com/i/JEFnZzUqg7EzjA2bVAbPew_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263"/>
            <a:ext cx="4752975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" r="14741" b="7921"/>
          <a:stretch/>
        </p:blipFill>
        <p:spPr bwMode="auto">
          <a:xfrm>
            <a:off x="5076824" y="1228120"/>
            <a:ext cx="3743647" cy="3713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328D57A-5B50-452E-9A24-DB9186D47EA4}"/>
              </a:ext>
            </a:extLst>
          </p:cNvPr>
          <p:cNvSpPr/>
          <p:nvPr/>
        </p:nvSpPr>
        <p:spPr>
          <a:xfrm>
            <a:off x="5076824" y="3429001"/>
            <a:ext cx="2591520" cy="19442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1A2B07-318B-43A4-A940-B97871AC0EE8}"/>
              </a:ext>
            </a:extLst>
          </p:cNvPr>
          <p:cNvSpPr/>
          <p:nvPr/>
        </p:nvSpPr>
        <p:spPr>
          <a:xfrm>
            <a:off x="1619672" y="5373217"/>
            <a:ext cx="2016224" cy="14847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prstClr val="black"/>
                </a:solidFill>
              </a:rPr>
              <a:t>Histologically each eye is composed of </a:t>
            </a:r>
            <a:r>
              <a:rPr lang="en-US" sz="2800" u="sng" dirty="0">
                <a:solidFill>
                  <a:srgbClr val="FF0000"/>
                </a:solidFill>
              </a:rPr>
              <a:t>three layers (tunics):</a:t>
            </a: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1- The external layer (</a:t>
            </a:r>
            <a:r>
              <a:rPr lang="en-US" sz="2800" b="1" dirty="0">
                <a:solidFill>
                  <a:prstClr val="black"/>
                </a:solidFill>
              </a:rPr>
              <a:t>fibrous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Cornea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Sclera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2- The middle layer (</a:t>
            </a:r>
            <a:r>
              <a:rPr lang="en-US" sz="2800" b="1" dirty="0">
                <a:solidFill>
                  <a:prstClr val="black"/>
                </a:solidFill>
              </a:rPr>
              <a:t>vascular, muscular, pigmented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 Iris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</a:rPr>
              <a:t>Ciliary</a:t>
            </a:r>
            <a:r>
              <a:rPr lang="en-US" sz="2800" b="1" dirty="0">
                <a:solidFill>
                  <a:srgbClr val="FF0000"/>
                </a:solidFill>
              </a:rPr>
              <a:t> body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Choroid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3- The inner layer (</a:t>
            </a:r>
            <a:r>
              <a:rPr lang="en-US" sz="2800" b="1" dirty="0">
                <a:solidFill>
                  <a:prstClr val="black"/>
                </a:solidFill>
              </a:rPr>
              <a:t>nervous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Retina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en-US" sz="2400" b="1" dirty="0">
                <a:solidFill>
                  <a:srgbClr val="0070C0"/>
                </a:solidFill>
              </a:rPr>
              <a:t>Pigmented epithelium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>
                <a:solidFill>
                  <a:srgbClr val="FF0000"/>
                </a:solidFill>
              </a:rPr>
              <a:t>                                                                                     </a:t>
            </a:r>
            <a:r>
              <a:rPr lang="en-US" sz="2400" b="1">
                <a:solidFill>
                  <a:srgbClr val="0070C0"/>
                </a:solidFill>
              </a:rPr>
              <a:t>Neural </a:t>
            </a:r>
            <a:r>
              <a:rPr lang="en-US" sz="2400" b="1" dirty="0">
                <a:solidFill>
                  <a:srgbClr val="0070C0"/>
                </a:solidFill>
              </a:rPr>
              <a:t>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4B7E-7901-4B96-828C-F424A4D4938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1- The ciliary epithelium: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a) It composed of two layers of cuboidal epithelium.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c) The surface layer is </a:t>
            </a:r>
            <a:r>
              <a:rPr lang="en-US" sz="2800" dirty="0">
                <a:solidFill>
                  <a:srgbClr val="FF0000"/>
                </a:solidFill>
              </a:rPr>
              <a:t>non-pigmented (A)</a:t>
            </a:r>
            <a:r>
              <a:rPr lang="en-US" sz="2800" dirty="0"/>
              <a:t> ???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while the deep layer is</a:t>
            </a:r>
            <a:r>
              <a:rPr lang="en-US" sz="2800" dirty="0">
                <a:solidFill>
                  <a:srgbClr val="FF0000"/>
                </a:solidFill>
              </a:rPr>
              <a:t> pigmented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(B) </a:t>
            </a:r>
            <a:r>
              <a:rPr lang="en-US" sz="2800" dirty="0"/>
              <a:t>rich in melanin &amp;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continues with retinal pigmented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d) It secrets the </a:t>
            </a:r>
            <a:r>
              <a:rPr lang="en-US" sz="2800" b="1" dirty="0">
                <a:solidFill>
                  <a:srgbClr val="FF0000"/>
                </a:solidFill>
              </a:rPr>
              <a:t>aqueous humor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arenR"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23" name="Picture 4" descr="http://medcell.med.yale.edu/histology/sensory_systems_lab/images/ciliary_body_epithe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0"/>
          <a:stretch>
            <a:fillRect/>
          </a:stretch>
        </p:blipFill>
        <p:spPr bwMode="auto">
          <a:xfrm>
            <a:off x="5076825" y="4584700"/>
            <a:ext cx="388778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6372225" y="4406900"/>
            <a:ext cx="36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02388" y="4941888"/>
            <a:ext cx="155575" cy="503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12"/>
          <p:cNvSpPr txBox="1">
            <a:spLocks noChangeArrowheads="1"/>
          </p:cNvSpPr>
          <p:nvPr/>
        </p:nvSpPr>
        <p:spPr bwMode="auto">
          <a:xfrm>
            <a:off x="5292725" y="5056188"/>
            <a:ext cx="350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48313" y="5546725"/>
            <a:ext cx="392112" cy="403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C9066-C9D2-48F9-AA77-CF1207793DB7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525"/>
            <a:ext cx="9036050" cy="660558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2- Stroma: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loose, vascular C.T., elastic fibers, &amp; melanocytes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3- The ciliary muscle: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smooth muscles attached to the suspensory ligament of  the lens.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They are responsible for the process of Accommodation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FCA14-444C-4E4D-952A-08D939F6AED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31748" name="Picture 2" descr="https://classconnection.s3.amazonaws.com/1527/flashcards/688632/png/dsfjklsd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2" y="3789041"/>
            <a:ext cx="2951882" cy="25673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iliary muscle and accomodation">
            <a:extLst>
              <a:ext uri="{FF2B5EF4-FFF2-40B4-BE49-F238E27FC236}">
                <a16:creationId xmlns:a16="http://schemas.microsoft.com/office/drawing/2014/main" id="{C04326B0-9B3F-4313-8251-4456C8CA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41032"/>
            <a:ext cx="5050904" cy="2784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b="1"/>
              <a:t>The choroid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</a:t>
            </a:r>
            <a:r>
              <a:rPr lang="en-US" sz="2800" b="1" u="sng" dirty="0">
                <a:solidFill>
                  <a:srgbClr val="FF0000"/>
                </a:solidFill>
              </a:rPr>
              <a:t>highly vascular, pigmented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part of the uvea. lies posterior to the Ciliary body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Presents between the sclera &amp; the retina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Highly pigmented &amp; highly vascular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it absorbs light &amp; provides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retina with O₂ &amp; nutrients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2772" name="Picture 2" descr="http://img.tfd.com/dorland/thumbs/cho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97200"/>
            <a:ext cx="3349625" cy="357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4A226-EEDB-4AF4-A03F-1DD24EACFD85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the Choroid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Outer layer</a:t>
            </a:r>
            <a:r>
              <a:rPr lang="en-US" sz="2800" b="1" dirty="0"/>
              <a:t>: The </a:t>
            </a:r>
            <a:r>
              <a:rPr lang="en-US" sz="2800" b="1" dirty="0" err="1"/>
              <a:t>suprachoroidal</a:t>
            </a:r>
            <a:r>
              <a:rPr lang="en-US" sz="2800" b="1" dirty="0"/>
              <a:t> lamina (SCL) 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Middle layer</a:t>
            </a:r>
            <a:r>
              <a:rPr lang="en-US" sz="2800" b="1" dirty="0"/>
              <a:t>: The </a:t>
            </a:r>
            <a:r>
              <a:rPr lang="en-US" sz="2800" b="1" dirty="0" err="1"/>
              <a:t>choriocapillary</a:t>
            </a:r>
            <a:r>
              <a:rPr lang="en-US" sz="2800" b="1" dirty="0"/>
              <a:t> lamina (CCL) </a:t>
            </a: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Inner layer</a:t>
            </a:r>
            <a:r>
              <a:rPr lang="en-US" sz="2800" b="1" dirty="0"/>
              <a:t>: Bruch’s membrane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8CD13-2D12-4F33-B94E-20007CC661AF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33796" name="Picture 2" descr="http://image.slidesharecdn.com/hpptfilesbradfordresourcesocularpathamd-090317003915-phpapp02/95/agerelated-macular-degeneration-30-728.jpg?cb=1237250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6" r="11732" b="8952"/>
          <a:stretch>
            <a:fillRect/>
          </a:stretch>
        </p:blipFill>
        <p:spPr bwMode="auto">
          <a:xfrm>
            <a:off x="4067944" y="3789363"/>
            <a:ext cx="4405313" cy="28892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6309320"/>
            <a:ext cx="7425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Sclera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740352" y="6021288"/>
            <a:ext cx="0" cy="65736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</a:t>
            </a:r>
            <a:r>
              <a:rPr lang="en-US" sz="2800" b="1" u="sng" dirty="0" err="1">
                <a:solidFill>
                  <a:srgbClr val="FF0000"/>
                </a:solidFill>
              </a:rPr>
              <a:t>suprachoroidal</a:t>
            </a:r>
            <a:r>
              <a:rPr lang="en-US" sz="2800" b="1" u="sng" dirty="0">
                <a:solidFill>
                  <a:srgbClr val="FF0000"/>
                </a:solidFill>
              </a:rPr>
              <a:t> lamina</a:t>
            </a:r>
            <a:r>
              <a:rPr lang="en-US" sz="2800" dirty="0">
                <a:solidFill>
                  <a:srgbClr val="FF0000"/>
                </a:solidFill>
              </a:rPr>
              <a:t>:     (the outer layer)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beneath the sclera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thin, highly vascular C.T. layer, </a:t>
            </a:r>
            <a:r>
              <a:rPr lang="en-US" sz="2800" b="1" dirty="0"/>
              <a:t>↑</a:t>
            </a:r>
            <a:r>
              <a:rPr lang="en-US" sz="2800" dirty="0"/>
              <a:t> with melanocytes, fibroblasts &amp; macrophages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</a:t>
            </a:r>
            <a:r>
              <a:rPr lang="en-US" sz="2800" b="1" u="sng" dirty="0" err="1">
                <a:solidFill>
                  <a:srgbClr val="FF0000"/>
                </a:solidFill>
              </a:rPr>
              <a:t>choriocapillary</a:t>
            </a:r>
            <a:r>
              <a:rPr lang="en-US" sz="2800" b="1" u="sng" dirty="0">
                <a:solidFill>
                  <a:srgbClr val="FF0000"/>
                </a:solidFill>
              </a:rPr>
              <a:t> lamina</a:t>
            </a:r>
            <a:r>
              <a:rPr lang="en-US" sz="2800" dirty="0">
                <a:solidFill>
                  <a:srgbClr val="FF0000"/>
                </a:solidFill>
              </a:rPr>
              <a:t>:    (the middle layer)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dense network of fenestrated capillaries which is essential for nutrition &amp; maintenance of the retina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Bruch’s membrane </a:t>
            </a:r>
            <a:r>
              <a:rPr lang="en-US" sz="2800" dirty="0"/>
              <a:t>:     </a:t>
            </a:r>
            <a:r>
              <a:rPr lang="en-US" sz="2800" dirty="0">
                <a:solidFill>
                  <a:srgbClr val="FF0000"/>
                </a:solidFill>
              </a:rPr>
              <a:t>(the innermost layer – 5 layers)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A hyaline sheet composed of 5 layers (no cells)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0983B-AA27-4112-825C-ADA98DE7F0C8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27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Layers of Bruch’s membrane 5 layers 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Elastic fibers </a:t>
            </a:r>
            <a:r>
              <a:rPr lang="en-US" sz="2800" dirty="0"/>
              <a:t>… middle layer 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Collagen fibers </a:t>
            </a:r>
            <a:r>
              <a:rPr lang="en-US" sz="2800" dirty="0"/>
              <a:t> .. on each side of the elastic fiber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Basal lamina of endothelial cells of </a:t>
            </a:r>
            <a:r>
              <a:rPr lang="en-US" sz="2800" b="1" dirty="0" err="1"/>
              <a:t>chorio</a:t>
            </a:r>
            <a:r>
              <a:rPr lang="en-US" sz="2800" b="1" dirty="0"/>
              <a:t>- capillary</a:t>
            </a:r>
            <a:r>
              <a:rPr lang="en-US" sz="2800" dirty="0"/>
              <a:t> B.V. .. one side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Basal lamina of pigmented epithelium of the retina 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.. on the other side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19DE8-D3BF-486E-A43D-E1556435E45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5844" name="AutoShape 2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155575" y="-17907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AutoShape 4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307975" y="-16383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AutoShape 6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460375" y="-14859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47" name="Picture 2" descr="https://upload.wikimedia.org/wikipedia/commons/thumb/b/ba/Buchs_membrane.svg/800px-Buchs_membra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8620"/>
          <a:stretch>
            <a:fillRect/>
          </a:stretch>
        </p:blipFill>
        <p:spPr bwMode="auto">
          <a:xfrm>
            <a:off x="1879600" y="3573463"/>
            <a:ext cx="6005513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200" b="1" u="sng"/>
              <a:t>chambers of the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785813"/>
            <a:ext cx="8786813" cy="5857875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Anterior chamber</a:t>
            </a:r>
            <a:r>
              <a:rPr lang="en-US" sz="2800" dirty="0"/>
              <a:t>: between the cornea &amp; iris contains Aqueous humor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Posterior chamber</a:t>
            </a:r>
            <a:r>
              <a:rPr lang="en-US" sz="2800" dirty="0"/>
              <a:t>: between the iris &amp; lens contains aqueous humor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The vitreous chamber</a:t>
            </a:r>
            <a:r>
              <a:rPr lang="en-US" sz="2800" dirty="0"/>
              <a:t>: between the lens &amp; retina </a:t>
            </a:r>
          </a:p>
          <a:p>
            <a:pPr>
              <a:buFont typeface="Arial" charset="0"/>
              <a:buNone/>
            </a:pPr>
            <a:r>
              <a:rPr lang="en-US" sz="2800" dirty="0"/>
              <a:t>    contains transparent, colorless</a:t>
            </a:r>
          </a:p>
          <a:p>
            <a:pPr>
              <a:buFont typeface="Arial" charset="0"/>
              <a:buNone/>
            </a:pPr>
            <a:r>
              <a:rPr lang="en-US" sz="2800" dirty="0"/>
              <a:t>    gelatinous mass called vitreous humor…</a:t>
            </a:r>
          </a:p>
          <a:p>
            <a:pPr>
              <a:buFont typeface="Arial" charset="0"/>
              <a:buNone/>
            </a:pPr>
            <a:r>
              <a:rPr lang="en-US" sz="2800" dirty="0"/>
              <a:t>    Eye floaters ….? </a:t>
            </a:r>
          </a:p>
          <a:p>
            <a:pPr>
              <a:buFont typeface="Arial" charset="0"/>
              <a:buNone/>
            </a:pPr>
            <a:r>
              <a:rPr lang="en-US" sz="2800" dirty="0"/>
              <a:t>    </a:t>
            </a:r>
            <a:endParaRPr lang="en-US" dirty="0"/>
          </a:p>
        </p:txBody>
      </p:sp>
      <p:pic>
        <p:nvPicPr>
          <p:cNvPr id="36868" name="Picture 4" descr="http://www.ophthobook.com/wp-content/uploads/2007/12/an-vitreouschamb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143375"/>
            <a:ext cx="2643188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2D76E-7D76-4511-9B4E-61C5850D08C1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09613"/>
          </a:xfrm>
        </p:spPr>
        <p:txBody>
          <a:bodyPr/>
          <a:lstStyle/>
          <a:p>
            <a:r>
              <a:rPr lang="en-US" sz="3200" b="1" u="sng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transparent, avascular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biconvex disc, behind the pupil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Attached to the </a:t>
            </a:r>
            <a:r>
              <a:rPr lang="en-US" sz="2800" dirty="0" err="1"/>
              <a:t>Ciliary</a:t>
            </a:r>
            <a:r>
              <a:rPr lang="en-US" sz="2800" dirty="0"/>
              <a:t> body by </a:t>
            </a:r>
            <a:r>
              <a:rPr lang="en-US" sz="2800" dirty="0" err="1">
                <a:solidFill>
                  <a:srgbClr val="FF0000"/>
                </a:solidFill>
              </a:rPr>
              <a:t>zonule</a:t>
            </a:r>
            <a:r>
              <a:rPr lang="en-US" sz="2800" dirty="0"/>
              <a:t> (suspensory ligament of lens)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Lens composed of 3 parts 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i="1" dirty="0">
                <a:solidFill>
                  <a:srgbClr val="FF0000"/>
                </a:solidFill>
              </a:rPr>
              <a:t>capsule, cortex, nucleus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capsule is transparent, surrounds the lens completely, elastic &amp; is composed of </a:t>
            </a:r>
            <a:r>
              <a:rPr lang="en-US" sz="2800" dirty="0">
                <a:solidFill>
                  <a:srgbClr val="FF0000"/>
                </a:solidFill>
              </a:rPr>
              <a:t>type IV collagen</a:t>
            </a:r>
            <a:r>
              <a:rPr lang="en-US" sz="2800" dirty="0"/>
              <a:t>. It is synthesized by the lens epithelium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C78BE-065E-4131-8762-84B6F2B9D3C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37894" name="Picture 2" descr="http://www.ophthobook.com/wp-content/uploads/2007/12/cat-lensla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97200"/>
            <a:ext cx="43926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40038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7818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the lens</a:t>
            </a:r>
            <a:r>
              <a:rPr lang="en-US" sz="2800" dirty="0"/>
              <a:t>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Capsule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Subcapsular (lens) epithelium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Lens fibers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Lens epithelium: </a:t>
            </a:r>
            <a:r>
              <a:rPr lang="en-US" sz="2800" dirty="0"/>
              <a:t>  </a:t>
            </a:r>
            <a:r>
              <a:rPr lang="en-US" sz="2800" u="sng" dirty="0"/>
              <a:t>single layer of cubical cells</a:t>
            </a:r>
            <a:r>
              <a:rPr lang="en-US" sz="2800" dirty="0"/>
              <a:t>  covers the anterior  &amp; lateral surfaces of the lens located between the lens capsule  &amp; cortex  (lens fibers) </a:t>
            </a:r>
            <a:r>
              <a:rPr lang="en-US" sz="2800" u="sng" dirty="0">
                <a:solidFill>
                  <a:srgbClr val="FF0000"/>
                </a:solidFill>
              </a:rPr>
              <a:t>= subcapsular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epithelium regulate most of the </a:t>
            </a:r>
            <a:r>
              <a:rPr lang="en-US" sz="2800" dirty="0">
                <a:hlinkClick r:id="rId2" tooltip="Homeostasis"/>
              </a:rPr>
              <a:t>homeostatic</a:t>
            </a:r>
            <a:r>
              <a:rPr lang="en-US" sz="2800" dirty="0"/>
              <a:t> functions of the lens.</a:t>
            </a:r>
            <a:r>
              <a:rPr lang="en-US" sz="2800" baseline="30000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epithelium also serve as the progenitors for new lens fibers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80" y="120650"/>
            <a:ext cx="36576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D770-BBC1-4B00-B440-B8B04D44F766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90678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fibers form the bulk of the lens (cortex). They are long, thin cells, which lost their nuclei &amp; organelles and change to transparent fibers contain only microtubules &amp; ribosomes.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aseline="30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fibers filled with proteins ( </a:t>
            </a:r>
            <a:r>
              <a:rPr lang="en-US" sz="2800" dirty="0" err="1"/>
              <a:t>Crystallins</a:t>
            </a:r>
            <a:r>
              <a:rPr lang="en-US" sz="2800" dirty="0"/>
              <a:t>) which highly </a:t>
            </a:r>
            <a:r>
              <a:rPr lang="en-US" sz="2800" dirty="0">
                <a:solidFill>
                  <a:srgbClr val="FF0000"/>
                </a:solidFill>
              </a:rPr>
              <a:t>specialized for light reflection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fibers stretch lengthwise from the posterior to the anterior poles and. If cut along the equator, it appears as a honeycomb.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D36EE-7D7F-4688-A983-D83B8C9BC351}" type="slidenum">
              <a:rPr lang="en-US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7250" y="214313"/>
            <a:ext cx="7429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layers</a:t>
            </a:r>
            <a:endParaRPr lang="ar-JO" dirty="0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3071813" y="2143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u="sng"/>
              <a:t>Layers (tunics) of the eye</a:t>
            </a:r>
            <a:endParaRPr lang="ar-JO" sz="2400" b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5877B-4B0C-4711-845E-2445682899C8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382000" cy="5897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167640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2667000"/>
            <a:ext cx="762000" cy="40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4572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4800" y="1524000"/>
            <a:ext cx="685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29600" y="2362200"/>
            <a:ext cx="457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3733800" y="6319838"/>
            <a:ext cx="1741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(Lens fibers)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3688"/>
            <a:ext cx="8601075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D4FB8-8A10-4B76-9611-65CCF26C6C3F}" type="slidenum">
              <a:rPr lang="en-US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1000" y="1052736"/>
            <a:ext cx="4648200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91000" y="6019800"/>
            <a:ext cx="3276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1854795" y="6073775"/>
            <a:ext cx="5597525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/>
              <a:t>(</a:t>
            </a:r>
            <a:r>
              <a:rPr lang="en-US" sz="2800" b="1" dirty="0"/>
              <a:t>Arrangement of layers lens nucleus)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548682"/>
            <a:ext cx="4011488" cy="5525093"/>
          </a:xfrm>
          <a:ln>
            <a:solidFill>
              <a:schemeClr val="tx1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lens is divided into </a:t>
            </a:r>
            <a:r>
              <a:rPr lang="en-US" u="sng" dirty="0">
                <a:solidFill>
                  <a:srgbClr val="FF0000"/>
                </a:solidFill>
              </a:rPr>
              <a:t>regions </a:t>
            </a:r>
            <a:r>
              <a:rPr lang="en-US" dirty="0"/>
              <a:t>depending on the </a:t>
            </a:r>
            <a:r>
              <a:rPr lang="en-US" i="1" dirty="0"/>
              <a:t>age of the lens fibers.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From </a:t>
            </a:r>
            <a:r>
              <a:rPr lang="en-US" b="1" dirty="0"/>
              <a:t>in to out  </a:t>
            </a:r>
            <a:r>
              <a:rPr lang="en-US" dirty="0"/>
              <a:t>they are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Embryonic nucleus →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Fetal nucleus→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Infantile nucleus→   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Adult nucleus→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then outer cortex.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8054B-A9BB-479A-8030-192BAF9B3829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755650" y="2133600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inner ( nervous ) layer </a:t>
            </a:r>
          </a:p>
        </p:txBody>
      </p:sp>
      <p:sp>
        <p:nvSpPr>
          <p:cNvPr id="44035" name="Subtitle 2"/>
          <p:cNvSpPr>
            <a:spLocks noGrp="1"/>
          </p:cNvSpPr>
          <p:nvPr>
            <p:ph type="subTitle" idx="1"/>
          </p:nvPr>
        </p:nvSpPr>
        <p:spPr>
          <a:xfrm>
            <a:off x="1195388" y="3886200"/>
            <a:ext cx="6400800" cy="1752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The retina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sz="3200" b="1" u="sng"/>
              <a:t>The retina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92150"/>
            <a:ext cx="8839200" cy="6049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inner most layer , responsible for </a:t>
            </a:r>
            <a:r>
              <a:rPr lang="en-US" sz="2800" b="1" u="sng" dirty="0"/>
              <a:t>Photoreception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Composed of 2 layers : </a:t>
            </a:r>
            <a:r>
              <a:rPr lang="en-US" sz="2800" u="sng" dirty="0"/>
              <a:t>pigmented </a:t>
            </a:r>
            <a:r>
              <a:rPr lang="en-US" sz="2800" u="sng" dirty="0" err="1"/>
              <a:t>epith</a:t>
            </a:r>
            <a:r>
              <a:rPr lang="en-US" sz="2800" u="sng" dirty="0"/>
              <a:t>. </a:t>
            </a:r>
            <a:r>
              <a:rPr lang="en-US" sz="2800" dirty="0"/>
              <a:t> &amp; </a:t>
            </a:r>
            <a:r>
              <a:rPr lang="en-US" sz="2800" u="sng" dirty="0"/>
              <a:t>photosensitive</a:t>
            </a:r>
            <a:r>
              <a:rPr lang="en-US" sz="2800" dirty="0"/>
              <a:t> layers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Photosensitive layers  consists of layers of </a:t>
            </a:r>
            <a:r>
              <a:rPr lang="en-US" sz="2800" dirty="0">
                <a:hlinkClick r:id="rId2" tooltip="Neuron"/>
              </a:rPr>
              <a:t>neurons</a:t>
            </a:r>
            <a:r>
              <a:rPr lang="en-US" sz="2800" dirty="0"/>
              <a:t> interconnected by </a:t>
            </a:r>
            <a:r>
              <a:rPr lang="en-US" sz="2800" dirty="0">
                <a:hlinkClick r:id="rId3" tooltip="Chemical synapse"/>
              </a:rPr>
              <a:t>synapses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contains the </a:t>
            </a:r>
            <a:r>
              <a:rPr lang="en-US" sz="2800" b="1" dirty="0"/>
              <a:t>photoreceptor cells : </a:t>
            </a:r>
            <a:r>
              <a:rPr lang="en-US" sz="2800" b="1" dirty="0">
                <a:solidFill>
                  <a:srgbClr val="FF0000"/>
                </a:solidFill>
              </a:rPr>
              <a:t>Rods</a:t>
            </a:r>
            <a:r>
              <a:rPr lang="en-US" sz="2800" dirty="0"/>
              <a:t> &amp; </a:t>
            </a:r>
            <a:r>
              <a:rPr lang="en-US" sz="2800" b="1" dirty="0">
                <a:solidFill>
                  <a:srgbClr val="FF0000"/>
                </a:solidFill>
              </a:rPr>
              <a:t>Cones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Rods</a:t>
            </a:r>
            <a:r>
              <a:rPr lang="en-US" sz="2800" dirty="0"/>
              <a:t> function mainly in </a:t>
            </a:r>
            <a:r>
              <a:rPr lang="en-US" sz="2800" u="sng" dirty="0"/>
              <a:t>dim light </a:t>
            </a:r>
            <a:r>
              <a:rPr lang="en-US" sz="2800" dirty="0"/>
              <a:t>and provide black-and-white vision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Cones</a:t>
            </a:r>
            <a:r>
              <a:rPr lang="en-US" sz="2800" dirty="0"/>
              <a:t> support </a:t>
            </a:r>
            <a:r>
              <a:rPr lang="en-US" sz="2800" u="sng" dirty="0"/>
              <a:t>day time </a:t>
            </a:r>
            <a:r>
              <a:rPr lang="en-US" sz="2800" dirty="0"/>
              <a:t>vision and the perception of color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38EEE-D49A-4288-90D6-D9CADF94A37A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056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1- Pigmented epithelium: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Single layer of cuboidal cells e basal rounded nuclei their basal surface attached to the Bruch’s membrane of choroid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apical surface has many microvilli which interdigitate with the tips of rods &amp; cones (</a:t>
            </a:r>
            <a:r>
              <a:rPr lang="en-US" sz="2800" b="1" dirty="0">
                <a:solidFill>
                  <a:srgbClr val="FF0000"/>
                </a:solidFill>
              </a:rPr>
              <a:t>Retinal detachment</a:t>
            </a:r>
            <a:r>
              <a:rPr lang="en-US" sz="2800" b="1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contains numerous </a:t>
            </a:r>
            <a:r>
              <a:rPr lang="en-US" sz="2800" b="1" u="sng" dirty="0">
                <a:solidFill>
                  <a:srgbClr val="FF0000"/>
                </a:solidFill>
              </a:rPr>
              <a:t>melanin granules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lateral membrane of adjacent cells shows tight junctions .The cells form </a:t>
            </a:r>
            <a:r>
              <a:rPr lang="en-US" sz="2800" b="1" u="sng" dirty="0">
                <a:solidFill>
                  <a:srgbClr val="FF0000"/>
                </a:solidFill>
              </a:rPr>
              <a:t>blood- retinal barrier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cytoplasm contains mitochondria, </a:t>
            </a:r>
            <a:r>
              <a:rPr lang="en-US" sz="2800" b="1" dirty="0">
                <a:solidFill>
                  <a:srgbClr val="FF0000"/>
                </a:solidFill>
              </a:rPr>
              <a:t>phagocytic vacuoles, 2ry lysosomes</a:t>
            </a:r>
            <a:r>
              <a:rPr lang="en-US" sz="2800" dirty="0"/>
              <a:t>, </a:t>
            </a:r>
            <a:r>
              <a:rPr lang="en-US" sz="2800" dirty="0" err="1"/>
              <a:t>sER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6FAD9-6003-4ED7-8C4A-B22A5F9D2129}" type="slidenum">
              <a:rPr lang="en-US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04800" y="4611688"/>
            <a:ext cx="8534400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rgbClr val="FF0000"/>
                </a:solidFill>
                <a:latin typeface="+mn-lt"/>
                <a:cs typeface="+mn-cs"/>
              </a:rPr>
              <a:t>Function of Pigmented epithelium: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Form a dark layer that absorb light &amp; prevent  glaring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Store , release, transport  </a:t>
            </a:r>
            <a:r>
              <a:rPr lang="en-US" sz="2400" b="1" u="sng" dirty="0" err="1">
                <a:solidFill>
                  <a:srgbClr val="FF0000"/>
                </a:solidFill>
                <a:latin typeface="+mn-lt"/>
                <a:cs typeface="+mn-cs"/>
              </a:rPr>
              <a:t>vit</a:t>
            </a:r>
            <a:r>
              <a:rPr lang="en-US" sz="2400" b="1" u="sng" dirty="0">
                <a:solidFill>
                  <a:srgbClr val="FF0000"/>
                </a:solidFill>
                <a:latin typeface="+mn-lt"/>
                <a:cs typeface="+mn-cs"/>
              </a:rPr>
              <a:t>. A  </a:t>
            </a:r>
            <a:r>
              <a:rPr lang="en-US" sz="2400" dirty="0">
                <a:latin typeface="+mn-lt"/>
                <a:cs typeface="+mn-cs"/>
              </a:rPr>
              <a:t>to rods &amp; cones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Form the blood –retinal barrier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Phagocytize old discs present at the tips of rods &amp; cones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D8939-DAE1-44D8-A15B-3C8915183D27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48132" name="Picture 2" descr="http://www.nature.com/nprot/journal/v4/n5/images/nprot.2009.33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33375"/>
            <a:ext cx="8612187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04800"/>
            <a:ext cx="8229600" cy="6172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Layers of the retina (10):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pigmented epithelium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Rods &amp; cones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limiting membrane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nuclear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</a:t>
            </a:r>
            <a:r>
              <a:rPr lang="en-US" sz="2800" dirty="0" err="1"/>
              <a:t>plexiform</a:t>
            </a:r>
            <a:r>
              <a:rPr lang="en-US" sz="2800" dirty="0"/>
              <a:t>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nuclear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</a:t>
            </a:r>
            <a:r>
              <a:rPr lang="en-US" sz="2800" dirty="0" err="1"/>
              <a:t>plexiform</a:t>
            </a:r>
            <a:r>
              <a:rPr lang="en-US" sz="2800" dirty="0"/>
              <a:t>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Ganglion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Optic nerve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limiting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46083" name="Picture 4" descr="G:\retinal layer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BF2D4-9573-4B5A-911D-388C42A03D7A}" type="slidenum">
              <a:rPr lang="en-US"/>
              <a:pPr>
                <a:defRPr/>
              </a:pPr>
              <a:t>46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92280" y="5229201"/>
            <a:ext cx="0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52400"/>
            <a:ext cx="9036050" cy="6705600"/>
          </a:xfrm>
          <a:ln>
            <a:solidFill>
              <a:schemeClr val="tx1"/>
            </a:solidFill>
          </a:ln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u="sng" dirty="0">
                <a:solidFill>
                  <a:srgbClr val="FF0000"/>
                </a:solidFill>
              </a:rPr>
              <a:t>2- Rods &amp; Cones layer: photoreceptors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                     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dirty="0">
                <a:solidFill>
                  <a:srgbClr val="FF0000"/>
                </a:solidFill>
              </a:rPr>
              <a:t>            a-</a:t>
            </a:r>
            <a:r>
              <a:rPr lang="en-US" b="1" u="sng" dirty="0">
                <a:solidFill>
                  <a:srgbClr val="FF0000"/>
                </a:solidFill>
              </a:rPr>
              <a:t> Rods</a:t>
            </a:r>
            <a:r>
              <a:rPr lang="en-US" b="1" dirty="0"/>
              <a:t> : dim light vision </a:t>
            </a:r>
            <a:r>
              <a:rPr lang="en-US" dirty="0"/>
              <a:t>(</a:t>
            </a:r>
            <a:r>
              <a:rPr lang="en-US" b="1" dirty="0"/>
              <a:t>↑</a:t>
            </a:r>
            <a:r>
              <a:rPr lang="en-US" dirty="0"/>
              <a:t> in #)</a:t>
            </a:r>
            <a:endParaRPr lang="en-US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Outer thin segment</a:t>
            </a:r>
            <a:r>
              <a:rPr lang="en-US" dirty="0"/>
              <a:t>: contains transverse discs filled with Rhodopsin, discs are continuously renewed &amp; separated from cell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Connecting stalk</a:t>
            </a:r>
            <a:r>
              <a:rPr lang="en-US" dirty="0"/>
              <a:t>: contain modified cilium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Inner segment</a:t>
            </a:r>
            <a:r>
              <a:rPr lang="en-US" dirty="0"/>
              <a:t>: contains cell organelles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that form  the </a:t>
            </a:r>
            <a:r>
              <a:rPr lang="en-US" dirty="0" err="1"/>
              <a:t>Rodopsin</a:t>
            </a:r>
            <a:r>
              <a:rPr lang="en-US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Cell body</a:t>
            </a:r>
            <a:r>
              <a:rPr lang="en-US" dirty="0"/>
              <a:t>: contains nucleus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Synaptic region</a:t>
            </a:r>
            <a:r>
              <a:rPr lang="en-US" dirty="0"/>
              <a:t>: which synapse with bipolar nerve cells &amp; horizontal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55718"/>
            <a:ext cx="3067323" cy="3165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99BA9-E95F-4F9A-ABC8-98BC4DB466F1}" type="slidenum">
              <a:rPr lang="en-US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67800" cy="6858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b- </a:t>
            </a:r>
            <a:r>
              <a:rPr lang="en-US" sz="2800" b="1" u="sng" dirty="0">
                <a:solidFill>
                  <a:srgbClr val="FF0000"/>
                </a:solidFill>
              </a:rPr>
              <a:t>Cones </a:t>
            </a:r>
            <a:r>
              <a:rPr lang="en-US" sz="2800" dirty="0"/>
              <a:t>: </a:t>
            </a:r>
            <a:r>
              <a:rPr lang="en-US" sz="2800" b="1" dirty="0"/>
              <a:t>bright light  &amp; color vision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Outer cone shaped segment</a:t>
            </a:r>
            <a:r>
              <a:rPr lang="en-US" sz="2800" dirty="0"/>
              <a:t>: contains flat discs which contains </a:t>
            </a:r>
            <a:r>
              <a:rPr lang="en-US" sz="2800" dirty="0" err="1"/>
              <a:t>iodopsin</a:t>
            </a:r>
            <a:r>
              <a:rPr lang="en-US" sz="2800" dirty="0"/>
              <a:t> pigment. These discs are infolding  of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cell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Connecting stalk</a:t>
            </a:r>
            <a:r>
              <a:rPr lang="en-US" sz="2800" dirty="0"/>
              <a:t>: contains cilium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Inner segment </a:t>
            </a:r>
            <a:r>
              <a:rPr lang="en-US" sz="2800" dirty="0"/>
              <a:t>: contains all cell organelles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&amp; forms </a:t>
            </a:r>
            <a:r>
              <a:rPr lang="en-US" sz="2800" dirty="0" err="1"/>
              <a:t>iodopsin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The nuclei </a:t>
            </a:r>
            <a:r>
              <a:rPr lang="en-US" sz="2800" dirty="0"/>
              <a:t>of cones are arranged in one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horizontal level near the outer limiting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Synaptic region </a:t>
            </a:r>
            <a:r>
              <a:rPr lang="en-US" sz="2800" dirty="0"/>
              <a:t>:which synapse with bipolar nerve cells &amp; horizontal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12875"/>
            <a:ext cx="24034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A8511-FE55-430D-81C6-ABE3690FDD3F}" type="slidenum">
              <a:rPr lang="en-US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5473700" cy="5759921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58888" y="5903913"/>
            <a:ext cx="6481762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DB71D-828B-4E3F-BE54-652A18C69F8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1205" name="TextBox 2"/>
          <p:cNvSpPr txBox="1">
            <a:spLocks noChangeArrowheads="1"/>
          </p:cNvSpPr>
          <p:nvPr/>
        </p:nvSpPr>
        <p:spPr bwMode="auto">
          <a:xfrm>
            <a:off x="2771775" y="6237288"/>
            <a:ext cx="467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Structure of rods and cones</a:t>
            </a:r>
          </a:p>
        </p:txBody>
      </p:sp>
      <p:pic>
        <p:nvPicPr>
          <p:cNvPr id="51206" name="Picture 4" descr="http://smsm2a2012.weebly.com/uploads/1/0/5/0/10506713/1603959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33375"/>
            <a:ext cx="2687637" cy="5570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8913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external (fibrous) layer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462338"/>
            <a:ext cx="6400800" cy="1752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/>
                </a:solidFill>
              </a:rPr>
              <a:t>A- the cornea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B- the sclera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9036050" cy="6659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3- outer limiting membrane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Dark line represent junctional complexes between processes of Muller cells ( glial cells) &amp; the photoreceptors</a:t>
            </a:r>
          </a:p>
          <a:p>
            <a:pPr marL="0" indent="0">
              <a:buFont typeface="Arial" charset="0"/>
              <a:buNone/>
            </a:pPr>
            <a:endParaRPr lang="en-US" sz="2800" u="sng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4- outer nuclear layer: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Contains the cell bodies of rods &amp; cones ( </a:t>
            </a:r>
            <a:r>
              <a:rPr lang="en-US" sz="2800">
                <a:solidFill>
                  <a:srgbClr val="FF0000"/>
                </a:solidFill>
              </a:rPr>
              <a:t>1</a:t>
            </a:r>
            <a:r>
              <a:rPr lang="en-US" sz="2800" baseline="30000">
                <a:solidFill>
                  <a:srgbClr val="FF0000"/>
                </a:solidFill>
              </a:rPr>
              <a:t>st</a:t>
            </a:r>
            <a:r>
              <a:rPr lang="en-US" sz="2800">
                <a:solidFill>
                  <a:srgbClr val="FF0000"/>
                </a:solidFill>
              </a:rPr>
              <a:t> order neuron</a:t>
            </a:r>
            <a:r>
              <a:rPr lang="en-US" sz="2800"/>
              <a:t>)</a:t>
            </a:r>
          </a:p>
          <a:p>
            <a:pPr marL="0" indent="0">
              <a:buFont typeface="Arial" charset="0"/>
              <a:buNone/>
            </a:pPr>
            <a:endParaRPr lang="en-US" sz="2800"/>
          </a:p>
          <a:p>
            <a:pPr marL="0" indent="0">
              <a:buFont typeface="Arial" charset="0"/>
              <a:buNone/>
            </a:pPr>
            <a:endParaRPr lang="en-US" sz="2800" u="sng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5- outer plexiform layer: 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contains the synapses between synaptic processes of rod &amp; cone cells and the dendrites of  the bipolar &amp; horizontal cells</a:t>
            </a:r>
          </a:p>
          <a:p>
            <a:pPr marL="0" indent="0">
              <a:buFont typeface="Arial" charset="0"/>
              <a:buNone/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8EFE8-AEC9-41E4-9DAC-0FDB5DFE248D}" type="slidenum">
              <a:rPr lang="en-US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713787" cy="633730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F8A7-776E-482B-BEA2-6B3C9A20CA58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915400" cy="6781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6- Inner nuclear layer: </a:t>
            </a:r>
            <a:r>
              <a:rPr lang="en-US" sz="2800" dirty="0"/>
              <a:t>contains the cell bodies of 4 cells: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0099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Bipolar nerve cells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order neuron</a:t>
            </a:r>
            <a:r>
              <a:rPr lang="en-US" sz="2800" dirty="0"/>
              <a:t>) : its dendrites synapse with the synaptic processes of rods &amp; cones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Horizontal cells</a:t>
            </a:r>
            <a:r>
              <a:rPr lang="en-US" sz="2800" dirty="0"/>
              <a:t>: large branched cells, interconnect the synaptic terminals of </a:t>
            </a:r>
            <a:r>
              <a:rPr lang="en-US" sz="2800" b="1" dirty="0"/>
              <a:t>rods &amp; cones </a:t>
            </a:r>
            <a:r>
              <a:rPr lang="en-US" sz="2800" dirty="0"/>
              <a:t>with </a:t>
            </a:r>
            <a:r>
              <a:rPr lang="en-US" sz="2800" b="1" dirty="0"/>
              <a:t>bipolar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rgbClr val="009900"/>
                </a:solidFill>
              </a:rPr>
              <a:t>Amacrine</a:t>
            </a:r>
            <a:r>
              <a:rPr lang="en-US" sz="2800" dirty="0">
                <a:solidFill>
                  <a:srgbClr val="009900"/>
                </a:solidFill>
              </a:rPr>
              <a:t> cells</a:t>
            </a:r>
            <a:r>
              <a:rPr lang="en-US" sz="2800" dirty="0"/>
              <a:t>: interconnect axons of </a:t>
            </a:r>
            <a:r>
              <a:rPr lang="en-US" sz="2800" b="1" dirty="0"/>
              <a:t>bipolar nerve </a:t>
            </a:r>
            <a:r>
              <a:rPr lang="en-US" sz="2800" dirty="0"/>
              <a:t>cells &amp; dendrites of </a:t>
            </a:r>
            <a:r>
              <a:rPr lang="en-US" sz="2800" b="1" dirty="0"/>
              <a:t>ganglion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Muller cells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neuroglia</a:t>
            </a:r>
            <a:r>
              <a:rPr lang="en-US" sz="2800" dirty="0"/>
              <a:t>, their processes extend from the inner limiting membrane to the outer limiting membrane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83235-FE76-479E-8D8B-8B51549D896C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248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7- inner </a:t>
            </a:r>
            <a:r>
              <a:rPr lang="en-US" sz="2800" u="sng" dirty="0" err="1">
                <a:solidFill>
                  <a:srgbClr val="FF0000"/>
                </a:solidFill>
              </a:rPr>
              <a:t>plexiform</a:t>
            </a:r>
            <a:r>
              <a:rPr lang="en-US" sz="2800" u="sng" dirty="0">
                <a:solidFill>
                  <a:srgbClr val="FF0000"/>
                </a:solidFill>
              </a:rPr>
              <a:t> layer: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synapses between axons of bipolar nerve cells &amp; dendrites of ganglion cells, also synapses of </a:t>
            </a:r>
            <a:r>
              <a:rPr lang="en-US" sz="2800" dirty="0" err="1"/>
              <a:t>amacrine</a:t>
            </a:r>
            <a:r>
              <a:rPr lang="en-US" sz="2800" dirty="0"/>
              <a:t>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8- ganglion layer: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Ganglion cells (</a:t>
            </a: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</a:rPr>
              <a:t>rd</a:t>
            </a:r>
            <a:r>
              <a:rPr lang="en-US" sz="2800" dirty="0">
                <a:solidFill>
                  <a:srgbClr val="FF0000"/>
                </a:solidFill>
              </a:rPr>
              <a:t> order neuron</a:t>
            </a:r>
            <a:r>
              <a:rPr lang="en-US" sz="2800" dirty="0"/>
              <a:t>), are nerve cells with vesicular nuclei &amp; basophilic cytoplasm. Their dendrites synapse with axons of bipolar cells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axons form the fibers of </a:t>
            </a:r>
            <a:r>
              <a:rPr lang="en-US" sz="2800" b="1" u="sng" dirty="0">
                <a:solidFill>
                  <a:srgbClr val="FF0000"/>
                </a:solidFill>
              </a:rPr>
              <a:t>optic nerve</a:t>
            </a:r>
            <a:r>
              <a:rPr lang="en-US" sz="2800" dirty="0"/>
              <a:t>. Retinal B.V. present between ganglion cells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0AE3B-ABAC-481A-89F1-E7BD646CFC47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839200" cy="63246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9- optic nerve layer: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axons of ganglion cells pass at right angle to form optic nerve. The optic nerve fibers are non mylinated at their origin , then they become mylinated after they traverse the sclera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10- inner limiting membrane: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Dark line formed by terminal processes of Muller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C9F6F-62C7-4A31-ACC3-22CC47C58143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8600"/>
            <a:ext cx="8435280" cy="636875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Fovea </a:t>
            </a:r>
            <a:r>
              <a:rPr lang="en-US" sz="2800" b="1" u="sng" dirty="0" err="1"/>
              <a:t>centralis</a:t>
            </a:r>
            <a:r>
              <a:rPr lang="en-US" sz="2800" b="1" u="sng" dirty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the area of </a:t>
            </a:r>
            <a:r>
              <a:rPr lang="en-US" sz="2800" b="1" u="sng" dirty="0">
                <a:solidFill>
                  <a:srgbClr val="FF0000"/>
                </a:solidFill>
              </a:rPr>
              <a:t>highest visual acuity </a:t>
            </a:r>
            <a:r>
              <a:rPr lang="en-US" sz="2800" dirty="0"/>
              <a:t>(sharp vision)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a central shallow depression of </a:t>
            </a:r>
            <a:r>
              <a:rPr lang="en-US" sz="2800" b="1" dirty="0"/>
              <a:t>macula  </a:t>
            </a:r>
            <a:r>
              <a:rPr lang="en-US" sz="2800" dirty="0"/>
              <a:t>of the retina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Lacks retinal blood vessels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Cones only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Optic disc ( blind spot):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has no photoreceptors . Consists of optic nerve fibers 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407670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55062-716E-4FC6-B5FB-E65E0EA1689B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sz="3200" b="1" u="sng"/>
              <a:t>Accessory structures of the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1- the conjunctiva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2- the eye lids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3- the lacrimal apparatus 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7338"/>
            <a:ext cx="3743325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00788" y="4724400"/>
            <a:ext cx="2519362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60EA6-E590-4A2A-9650-6A1F346BD2AC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</a:t>
            </a:r>
            <a:r>
              <a:rPr lang="en-US" b="1" u="sng" dirty="0"/>
              <a:t>Conjunctiva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Very thin transparent mucus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Covers the anterior part of the eye except the cornea &amp; lines internal surface of the eye lids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29000"/>
            <a:ext cx="6119812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BDA21-A10C-41A1-8AE7-80FC6BCC4776}" type="slidenum">
              <a:rPr lang="en-US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350"/>
            <a:ext cx="8280920" cy="63373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conjunctiva: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Bulbar conjunctiva</a:t>
            </a:r>
            <a:r>
              <a:rPr lang="en-US" sz="2800" dirty="0"/>
              <a:t>: attached to anterior part of sclera. Formed of </a:t>
            </a:r>
            <a:r>
              <a:rPr lang="en-US" sz="2800" dirty="0" err="1">
                <a:solidFill>
                  <a:srgbClr val="C00000"/>
                </a:solidFill>
              </a:rPr>
              <a:t>st.</a:t>
            </a:r>
            <a:r>
              <a:rPr lang="en-US" sz="2800" dirty="0">
                <a:solidFill>
                  <a:srgbClr val="C00000"/>
                </a:solidFill>
              </a:rPr>
              <a:t> columnar </a:t>
            </a:r>
            <a:r>
              <a:rPr lang="en-US" sz="2800" dirty="0" err="1">
                <a:solidFill>
                  <a:srgbClr val="C00000"/>
                </a:solidFill>
              </a:rPr>
              <a:t>epith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e </a:t>
            </a:r>
            <a:r>
              <a:rPr lang="en-US" sz="2800" dirty="0">
                <a:solidFill>
                  <a:srgbClr val="C00000"/>
                </a:solidFill>
              </a:rPr>
              <a:t>goblet-like cells </a:t>
            </a:r>
            <a:r>
              <a:rPr lang="en-US" sz="2800" dirty="0"/>
              <a:t>supported by a thin lamina </a:t>
            </a:r>
            <a:r>
              <a:rPr lang="en-US" sz="2800" dirty="0" err="1"/>
              <a:t>propria</a:t>
            </a:r>
            <a:r>
              <a:rPr lang="en-US" sz="2800" dirty="0"/>
              <a:t> of loose vascular C.T.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Palpebral conjunctiva</a:t>
            </a:r>
            <a:r>
              <a:rPr lang="en-US" sz="2800" dirty="0"/>
              <a:t>: lines eye lid from inside.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Fornix: </a:t>
            </a:r>
            <a:r>
              <a:rPr lang="en-US" sz="2800" dirty="0"/>
              <a:t>is the junction between the bulbar &amp; palpebral parts 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3B904-40E7-4AC0-9E72-C81781DBFFCD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60350"/>
            <a:ext cx="8883650" cy="644525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      </a:t>
            </a:r>
            <a:r>
              <a:rPr lang="en-US" b="1" u="sng" dirty="0"/>
              <a:t>Eye lid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From outside is covered e </a:t>
            </a:r>
            <a:r>
              <a:rPr lang="en-US" sz="2800" dirty="0">
                <a:solidFill>
                  <a:srgbClr val="FF0000"/>
                </a:solidFill>
              </a:rPr>
              <a:t>thin skin that has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subcutaneous fat. </a:t>
            </a:r>
            <a:r>
              <a:rPr lang="en-US" sz="2800" dirty="0"/>
              <a:t>From inside is lined with palpebral conjunctiva.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3-4 rows of eye lashes at lid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margin. </a:t>
            </a:r>
            <a:r>
              <a:rPr lang="en-US" sz="2800" dirty="0" err="1">
                <a:solidFill>
                  <a:srgbClr val="FF0000"/>
                </a:solidFill>
              </a:rPr>
              <a:t>Zeis</a:t>
            </a:r>
            <a:r>
              <a:rPr lang="en-US" sz="2800" dirty="0">
                <a:solidFill>
                  <a:srgbClr val="FF0000"/>
                </a:solidFill>
              </a:rPr>
              <a:t> glands </a:t>
            </a:r>
            <a:r>
              <a:rPr lang="en-US" sz="2800" dirty="0"/>
              <a:t>are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sebaceous glands open at the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follicles of eye lashes.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Moll glands </a:t>
            </a:r>
            <a:r>
              <a:rPr lang="en-US" sz="2800" dirty="0"/>
              <a:t>are sweat glands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open between the eye lashes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403225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4F3C6-6406-4098-917C-04F1C7BA8B4B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sz="3600" b="1" u="sng"/>
              <a:t>The cornea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172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Dome shape, transparent, non vascular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000" dirty="0"/>
              <a:t>   anterior part of the outer (fibrous) layer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 Is richly supplied with sensory nerve endings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 Is kept wet by the secretion of the tarsal &amp;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000" dirty="0"/>
              <a:t>     lacrimal glands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7172" name="Picture 2" descr="http://www.apanovi.org.ar/img/cornea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1838"/>
            <a:ext cx="4797152" cy="233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EF0D31-481E-4EB3-A305-73CB4CF1D674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5001"/>
            <a:ext cx="2016224" cy="277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B2F97-330B-4873-9B28-E68B948F2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4522" y="908720"/>
            <a:ext cx="2651760" cy="1963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825" y="115888"/>
            <a:ext cx="8716963" cy="648176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bundles of Skeletal muscle: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orbicularis oculi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The tarsal plate </a:t>
            </a:r>
            <a:r>
              <a:rPr lang="en-US" sz="2800" dirty="0"/>
              <a:t>is fibrous plate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contains the </a:t>
            </a:r>
            <a:r>
              <a:rPr lang="en-US" sz="2800" dirty="0" err="1">
                <a:solidFill>
                  <a:srgbClr val="FF0000"/>
                </a:solidFill>
              </a:rPr>
              <a:t>Meibomian</a:t>
            </a:r>
            <a:r>
              <a:rPr lang="en-US" sz="2800" dirty="0">
                <a:solidFill>
                  <a:srgbClr val="FF0000"/>
                </a:solidFill>
              </a:rPr>
              <a:t> gland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(modified sebaceous gland-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oily secretion) which add to the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surface of tear to minimize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evaporation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8913"/>
            <a:ext cx="35274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C5EE4-1398-4C75-B430-82985004AACC}" type="slidenum">
              <a:rPr lang="en-US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</a:t>
            </a:r>
            <a:r>
              <a:rPr lang="en-US" b="1" u="sng" dirty="0"/>
              <a:t>Lacrimal apparatus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lacrimal glands: are compound </a:t>
            </a:r>
            <a:r>
              <a:rPr lang="en-US" sz="2800" dirty="0" err="1"/>
              <a:t>tubulo</a:t>
            </a:r>
            <a:r>
              <a:rPr lang="en-US" sz="2800" dirty="0"/>
              <a:t>- alveolar.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They secrete tears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0438" y="3571875"/>
            <a:ext cx="407193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pic>
        <p:nvPicPr>
          <p:cNvPr id="63492" name="Picture 5" descr="177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096000" cy="3373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8C487-C027-49B2-A12D-1F2C35340469}" type="slidenum">
              <a:rPr lang="en-US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609614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/>
              <a:t>Lacrimal canaliculi:  present on the medial aspect of both upper &amp; lower eyelid margins. They open into lacrimal sac. They drain the tears. Lined with </a:t>
            </a:r>
            <a:r>
              <a:rPr lang="en-US" sz="2800" dirty="0">
                <a:solidFill>
                  <a:srgbClr val="FF0000"/>
                </a:solidFill>
              </a:rPr>
              <a:t>stratified squamous epithelium</a:t>
            </a:r>
          </a:p>
          <a:p>
            <a:endParaRPr lang="en-US" sz="2800" dirty="0"/>
          </a:p>
          <a:p>
            <a:r>
              <a:rPr lang="en-US" sz="2800" dirty="0"/>
              <a:t>Lacrimal sac: wide tube, lined with </a:t>
            </a:r>
            <a:r>
              <a:rPr lang="en-US" sz="2800" dirty="0">
                <a:solidFill>
                  <a:srgbClr val="FF0000"/>
                </a:solidFill>
              </a:rPr>
              <a:t>pseudo- stratified columnar ciliated epithelium (motile cilia) &amp; goblet cells</a:t>
            </a:r>
          </a:p>
          <a:p>
            <a:endParaRPr lang="en-US" sz="2800" dirty="0"/>
          </a:p>
          <a:p>
            <a:r>
              <a:rPr lang="en-US" sz="2800" dirty="0"/>
              <a:t>Nasolacrimal duct: opens in the nasal cavity below</a:t>
            </a:r>
            <a:r>
              <a:rPr lang="en-US" sz="2800" dirty="0">
                <a:solidFill>
                  <a:srgbClr val="FF0000"/>
                </a:solidFill>
              </a:rPr>
              <a:t> inferior concha</a:t>
            </a:r>
            <a:endParaRPr lang="en-US" sz="2800" dirty="0"/>
          </a:p>
          <a:p>
            <a:pPr>
              <a:buFont typeface="Arial" charset="0"/>
              <a:buNone/>
            </a:pPr>
            <a:endParaRPr lang="ar-J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EA493-4123-4D1A-AA23-69841FB69C70}" type="slidenum">
              <a:rPr lang="en-US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457200" y="249238"/>
            <a:ext cx="8229600" cy="605948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8000"/>
              <a:t>       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916238" y="3068638"/>
            <a:ext cx="3168650" cy="208915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9712" y="908720"/>
            <a:ext cx="496855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43F5D-2FBB-4531-819F-2E3853CDD190}" type="slidenum">
              <a:rPr lang="en-US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50"/>
            <a:ext cx="8401050" cy="58404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Histologically the cornea composed of </a:t>
            </a:r>
            <a:r>
              <a:rPr lang="en-US" b="1" u="sng" dirty="0"/>
              <a:t>5 layers</a:t>
            </a:r>
            <a:r>
              <a:rPr lang="en-US" dirty="0"/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Anterior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B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Bowman’s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C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C.T. layer or stroma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D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Descemet’s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E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Endothelium</a:t>
            </a:r>
            <a:endParaRPr lang="ar-JO" sz="2800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>
            <a:fillRect/>
          </a:stretch>
        </p:blipFill>
        <p:spPr bwMode="auto">
          <a:xfrm>
            <a:off x="4500563" y="3273425"/>
            <a:ext cx="4500562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/>
          <a:stretch>
            <a:fillRect/>
          </a:stretch>
        </p:blipFill>
        <p:spPr bwMode="auto">
          <a:xfrm>
            <a:off x="214313" y="4094163"/>
            <a:ext cx="4071937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1071563" y="6300788"/>
            <a:ext cx="2395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(H&amp;E section in cornea)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D2FCF-5E98-4115-93F5-E5E47AA65EA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421775" y="4129916"/>
            <a:ext cx="670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C.T.</a:t>
            </a:r>
            <a:endParaRPr lang="ar-JO" sz="2800" dirty="0"/>
          </a:p>
        </p:txBody>
      </p:sp>
      <p:sp>
        <p:nvSpPr>
          <p:cNvPr id="4" name="Oval 3"/>
          <p:cNvSpPr/>
          <p:nvPr/>
        </p:nvSpPr>
        <p:spPr>
          <a:xfrm>
            <a:off x="395288" y="1128713"/>
            <a:ext cx="504825" cy="2876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7362D-78EF-4A5E-8972-59806145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1069256"/>
            <a:ext cx="3528392" cy="2071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8580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</a:t>
            </a:r>
            <a:r>
              <a:rPr lang="en-US" b="1" dirty="0"/>
              <a:t>1-</a:t>
            </a:r>
            <a:r>
              <a:rPr lang="en-US" b="1" u="sng" dirty="0"/>
              <a:t> Anterior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is </a:t>
            </a:r>
            <a:r>
              <a:rPr lang="en-US" sz="2400" b="1" u="sng" dirty="0">
                <a:solidFill>
                  <a:srgbClr val="FF0000"/>
                </a:solidFill>
              </a:rPr>
              <a:t>non- keratinized stratified squamous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consists of 5-6 layers of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basal cells are </a:t>
            </a:r>
            <a:r>
              <a:rPr lang="en-US" sz="2400" b="1" dirty="0">
                <a:solidFill>
                  <a:srgbClr val="FF0000"/>
                </a:solidFill>
              </a:rPr>
              <a:t>columnar</a:t>
            </a:r>
            <a:r>
              <a:rPr lang="en-US" sz="2400" b="1" dirty="0"/>
              <a:t>, show many mitotic figures, indicating high capacity of </a:t>
            </a:r>
            <a:r>
              <a:rPr lang="en-US" sz="2400" b="1" dirty="0">
                <a:solidFill>
                  <a:srgbClr val="FF0000"/>
                </a:solidFill>
              </a:rPr>
              <a:t>cell renewal &amp; repair</a:t>
            </a:r>
            <a:r>
              <a:rPr lang="en-US" sz="2400" b="1" dirty="0"/>
              <a:t>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intermediate layer consists of 3-4 layers of </a:t>
            </a:r>
            <a:r>
              <a:rPr lang="en-US" sz="2400" b="1" dirty="0">
                <a:solidFill>
                  <a:srgbClr val="FF0000"/>
                </a:solidFill>
              </a:rPr>
              <a:t>polyhedral cells</a:t>
            </a:r>
            <a:r>
              <a:rPr lang="en-US" sz="2400" b="1" dirty="0"/>
              <a:t>, is </a:t>
            </a:r>
            <a:r>
              <a:rPr lang="en-US" sz="2400" b="1" dirty="0">
                <a:solidFill>
                  <a:srgbClr val="FF0000"/>
                </a:solidFill>
              </a:rPr>
              <a:t>richly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supplied with free nerve endings </a:t>
            </a:r>
            <a:r>
              <a:rPr lang="en-US" sz="2400" b="1" dirty="0"/>
              <a:t>(trigger blinking reflex)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surface corneal cells are </a:t>
            </a:r>
            <a:r>
              <a:rPr lang="en-US" sz="2400" b="1" dirty="0">
                <a:solidFill>
                  <a:srgbClr val="FF0000"/>
                </a:solidFill>
              </a:rPr>
              <a:t>squamous</a:t>
            </a:r>
            <a:r>
              <a:rPr lang="en-US" sz="2400" b="1" dirty="0"/>
              <a:t> show microvilli which function to </a:t>
            </a:r>
            <a:r>
              <a:rPr lang="en-US" sz="2400" b="1" dirty="0">
                <a:solidFill>
                  <a:srgbClr val="FF0000"/>
                </a:solidFill>
              </a:rPr>
              <a:t>retain a thin tear film over the corneal epithelium</a:t>
            </a:r>
            <a:r>
              <a:rPr lang="en-US" sz="2400" b="1" dirty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epithelium is transparent due to continuous evaporation of water from its surface, &amp; active exocytosis from endothelium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86A74-9AAE-46EB-901E-768B421CF221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2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457200"/>
            <a:ext cx="20574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524000"/>
            <a:ext cx="2133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811463" y="6319838"/>
            <a:ext cx="3284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u="sng"/>
              <a:t>(</a:t>
            </a:r>
            <a:r>
              <a:rPr lang="en-US" sz="2400" b="1" u="sng"/>
              <a:t>The corneal epithelium</a:t>
            </a:r>
            <a:r>
              <a:rPr lang="en-US" sz="2000" b="1" u="sng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6FFA5-F42B-42C4-9622-956C5D88F708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F85BD0D362FE4498F457B21D75D702E" ma:contentTypeVersion="2" ma:contentTypeDescription="إنشاء مستند جديد." ma:contentTypeScope="" ma:versionID="d9c91dfda348a741d2745dfa51abaf23">
  <xsd:schema xmlns:xsd="http://www.w3.org/2001/XMLSchema" xmlns:xs="http://www.w3.org/2001/XMLSchema" xmlns:p="http://schemas.microsoft.com/office/2006/metadata/properties" xmlns:ns2="1f03ce4d-2404-4236-8700-bd01b623a4ab" targetNamespace="http://schemas.microsoft.com/office/2006/metadata/properties" ma:root="true" ma:fieldsID="8c61170eaf7a42f00aa32d3c70ae2e13" ns2:_="">
    <xsd:import namespace="1f03ce4d-2404-4236-8700-bd01b623a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30AB11-F194-4A1A-91DC-FF5AB0EABB6A}"/>
</file>

<file path=customXml/itemProps2.xml><?xml version="1.0" encoding="utf-8"?>
<ds:datastoreItem xmlns:ds="http://schemas.openxmlformats.org/officeDocument/2006/customXml" ds:itemID="{5315E149-2B39-47CA-B2C5-4516C61183AB}"/>
</file>

<file path=customXml/itemProps3.xml><?xml version="1.0" encoding="utf-8"?>
<ds:datastoreItem xmlns:ds="http://schemas.openxmlformats.org/officeDocument/2006/customXml" ds:itemID="{165ED1BB-7395-4715-9A28-499BB4A7B648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14932</TotalTime>
  <Words>2865</Words>
  <Application>Microsoft Office PowerPoint</Application>
  <PresentationFormat>On-screen Show (4:3)</PresentationFormat>
  <Paragraphs>560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Cambria</vt:lpstr>
      <vt:lpstr>Courier New</vt:lpstr>
      <vt:lpstr>Wingdings</vt:lpstr>
      <vt:lpstr>Office Theme</vt:lpstr>
      <vt:lpstr>The eye</vt:lpstr>
      <vt:lpstr>PowerPoint Presentation</vt:lpstr>
      <vt:lpstr>PowerPoint Presentation</vt:lpstr>
      <vt:lpstr>PowerPoint Presentation</vt:lpstr>
      <vt:lpstr>The external (fibrous) layer</vt:lpstr>
      <vt:lpstr>The cornea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 the cornea transparent?</vt:lpstr>
      <vt:lpstr>The sclera</vt:lpstr>
      <vt:lpstr>PowerPoint Presentation</vt:lpstr>
      <vt:lpstr>The corneo- scleral junction ( limbus)</vt:lpstr>
      <vt:lpstr>PowerPoint Presentation</vt:lpstr>
      <vt:lpstr>PowerPoint Presentation</vt:lpstr>
      <vt:lpstr>The middle (vascular) layer: uvea</vt:lpstr>
      <vt:lpstr>PowerPoint Presentation</vt:lpstr>
      <vt:lpstr>The Iris</vt:lpstr>
      <vt:lpstr>PowerPoint Presentation</vt:lpstr>
      <vt:lpstr>PowerPoint Presentation</vt:lpstr>
      <vt:lpstr>PowerPoint Presentation</vt:lpstr>
      <vt:lpstr>The ciliary body</vt:lpstr>
      <vt:lpstr>PowerPoint Presentation</vt:lpstr>
      <vt:lpstr>PowerPoint Presentation</vt:lpstr>
      <vt:lpstr>PowerPoint Presentation</vt:lpstr>
      <vt:lpstr>The choroid</vt:lpstr>
      <vt:lpstr>PowerPoint Presentation</vt:lpstr>
      <vt:lpstr>PowerPoint Presentation</vt:lpstr>
      <vt:lpstr>PowerPoint Presentation</vt:lpstr>
      <vt:lpstr>chambers of the eye</vt:lpstr>
      <vt:lpstr>The lens</vt:lpstr>
      <vt:lpstr>PowerPoint Presentation</vt:lpstr>
      <vt:lpstr>PowerPoint Presentation</vt:lpstr>
      <vt:lpstr>PowerPoint Presentation</vt:lpstr>
      <vt:lpstr>PowerPoint Presentation</vt:lpstr>
      <vt:lpstr>The inner ( nervous ) layer </vt:lpstr>
      <vt:lpstr>The retina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Accessory structures of the eye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eye</dc:title>
  <dc:creator>lion</dc:creator>
  <cp:lastModifiedBy>Hala M. Al-Mazar</cp:lastModifiedBy>
  <cp:revision>518</cp:revision>
  <dcterms:created xsi:type="dcterms:W3CDTF">2014-01-10T16:43:16Z</dcterms:created>
  <dcterms:modified xsi:type="dcterms:W3CDTF">2021-03-01T19:12:14Z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</Properties>
</file>