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0" r:id="rId14"/>
    <p:sldId id="271" r:id="rId15"/>
    <p:sldId id="273" r:id="rId16"/>
    <p:sldId id="274" r:id="rId17"/>
    <p:sldId id="276" r:id="rId18"/>
    <p:sldId id="277" r:id="rId19"/>
    <p:sldId id="278"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90929" y="2446477"/>
            <a:ext cx="5962141" cy="644525"/>
          </a:xfrm>
          <a:prstGeom prst="rect">
            <a:avLst/>
          </a:prstGeom>
        </p:spPr>
        <p:txBody>
          <a:bodyPr wrap="square" lIns="0" tIns="0" rIns="0" bIns="0">
            <a:spAutoFit/>
          </a:bodyPr>
          <a:lstStyle>
            <a:lvl1pPr>
              <a:defRPr sz="4050" b="0" i="0">
                <a:solidFill>
                  <a:srgbClr val="FF0000"/>
                </a:solidFill>
                <a:latin typeface="Arial Black"/>
                <a:cs typeface="Arial Black"/>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FF00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500" b="1" i="0">
                <a:solidFill>
                  <a:srgbClr val="FF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FF0000"/>
                </a:solidFill>
                <a:latin typeface="Arial Black"/>
                <a:cs typeface="Arial Black"/>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00" b="0" i="0">
                <a:solidFill>
                  <a:srgbClr val="FF00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50214" y="332359"/>
            <a:ext cx="7843570" cy="939800"/>
          </a:xfrm>
          <a:prstGeom prst="rect">
            <a:avLst/>
          </a:prstGeom>
        </p:spPr>
        <p:txBody>
          <a:bodyPr wrap="square" lIns="0" tIns="0" rIns="0" bIns="0">
            <a:spAutoFit/>
          </a:bodyPr>
          <a:lstStyle>
            <a:lvl1pPr>
              <a:defRPr sz="6000" b="0" i="0">
                <a:solidFill>
                  <a:srgbClr val="FF0000"/>
                </a:solidFill>
                <a:latin typeface="Arial Black"/>
                <a:cs typeface="Arial Black"/>
              </a:defRPr>
            </a:lvl1pPr>
          </a:lstStyle>
          <a:p>
            <a:endParaRPr/>
          </a:p>
        </p:txBody>
      </p:sp>
      <p:sp>
        <p:nvSpPr>
          <p:cNvPr id="3" name="Holder 3"/>
          <p:cNvSpPr>
            <a:spLocks noGrp="1"/>
          </p:cNvSpPr>
          <p:nvPr>
            <p:ph type="body" idx="1"/>
          </p:nvPr>
        </p:nvSpPr>
        <p:spPr>
          <a:xfrm>
            <a:off x="535939" y="1285748"/>
            <a:ext cx="8072120" cy="4581525"/>
          </a:xfrm>
          <a:prstGeom prst="rect">
            <a:avLst/>
          </a:prstGeom>
        </p:spPr>
        <p:txBody>
          <a:bodyPr wrap="square" lIns="0" tIns="0" rIns="0" bIns="0">
            <a:spAutoFit/>
          </a:bodyPr>
          <a:lstStyle>
            <a:lvl1pPr>
              <a:defRPr sz="2500" b="1" i="0">
                <a:solidFill>
                  <a:srgbClr val="FF0000"/>
                </a:solidFill>
                <a:latin typeface="Calibri"/>
                <a:cs typeface="Calibri"/>
              </a:defRPr>
            </a:lvl1pPr>
          </a:lstStyle>
          <a:p>
            <a:endParaRPr/>
          </a:p>
        </p:txBody>
      </p:sp>
      <p:sp>
        <p:nvSpPr>
          <p:cNvPr id="4" name="Holder 4"/>
          <p:cNvSpPr>
            <a:spLocks noGrp="1"/>
          </p:cNvSpPr>
          <p:nvPr>
            <p:ph type="ftr" sz="quarter" idx="5"/>
          </p:nvPr>
        </p:nvSpPr>
        <p:spPr>
          <a:xfrm>
            <a:off x="491134" y="6593840"/>
            <a:ext cx="992505" cy="140334"/>
          </a:xfrm>
          <a:prstGeom prst="rect">
            <a:avLst/>
          </a:prstGeom>
        </p:spPr>
        <p:txBody>
          <a:bodyPr wrap="square" lIns="0" tIns="0" rIns="0" bIns="0">
            <a:spAutoFit/>
          </a:bodyPr>
          <a:lstStyle>
            <a:lvl1pPr>
              <a:defRPr sz="900" b="0" i="0">
                <a:solidFill>
                  <a:schemeClr val="tx1"/>
                </a:solidFill>
                <a:latin typeface="Calibri"/>
                <a:cs typeface="Calibri"/>
              </a:defRPr>
            </a:lvl1p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5D9F0"/>
          </a:solidFill>
        </p:spPr>
        <p:txBody>
          <a:bodyPr wrap="square" lIns="0" tIns="0" rIns="0" bIns="0" rtlCol="0"/>
          <a:lstStyle/>
          <a:p>
            <a:endParaRPr/>
          </a:p>
        </p:txBody>
      </p:sp>
      <p:sp>
        <p:nvSpPr>
          <p:cNvPr id="3" name="object 3"/>
          <p:cNvSpPr/>
          <p:nvPr/>
        </p:nvSpPr>
        <p:spPr>
          <a:xfrm>
            <a:off x="3107435" y="981455"/>
            <a:ext cx="3020695" cy="1338580"/>
          </a:xfrm>
          <a:custGeom>
            <a:avLst/>
            <a:gdLst/>
            <a:ahLst/>
            <a:cxnLst/>
            <a:rect l="l" t="t" r="r" b="b"/>
            <a:pathLst>
              <a:path w="3020695" h="1338580">
                <a:moveTo>
                  <a:pt x="3020567" y="0"/>
                </a:moveTo>
                <a:lnTo>
                  <a:pt x="0" y="0"/>
                </a:lnTo>
                <a:lnTo>
                  <a:pt x="0" y="1338072"/>
                </a:lnTo>
                <a:lnTo>
                  <a:pt x="3020567" y="1338072"/>
                </a:lnTo>
                <a:lnTo>
                  <a:pt x="3020567" y="0"/>
                </a:lnTo>
                <a:close/>
              </a:path>
            </a:pathLst>
          </a:custGeom>
          <a:solidFill>
            <a:srgbClr val="FFFFFF"/>
          </a:solidFill>
        </p:spPr>
        <p:txBody>
          <a:bodyPr wrap="square" lIns="0" tIns="0" rIns="0" bIns="0" rtlCol="0"/>
          <a:lstStyle/>
          <a:p>
            <a:endParaRPr/>
          </a:p>
        </p:txBody>
      </p:sp>
      <p:sp>
        <p:nvSpPr>
          <p:cNvPr id="4" name="object 4"/>
          <p:cNvSpPr txBox="1"/>
          <p:nvPr/>
        </p:nvSpPr>
        <p:spPr>
          <a:xfrm>
            <a:off x="3200526" y="980694"/>
            <a:ext cx="2662555" cy="1261110"/>
          </a:xfrm>
          <a:prstGeom prst="rect">
            <a:avLst/>
          </a:prstGeom>
        </p:spPr>
        <p:txBody>
          <a:bodyPr vert="horz" wrap="square" lIns="0" tIns="13335" rIns="0" bIns="0" rtlCol="0">
            <a:spAutoFit/>
          </a:bodyPr>
          <a:lstStyle/>
          <a:p>
            <a:pPr marL="1045844" marR="5080" indent="-1033780">
              <a:lnSpc>
                <a:spcPct val="100000"/>
              </a:lnSpc>
              <a:spcBef>
                <a:spcPts val="105"/>
              </a:spcBef>
            </a:pPr>
            <a:r>
              <a:rPr sz="4050" spc="-5" dirty="0">
                <a:solidFill>
                  <a:srgbClr val="FF0000"/>
                </a:solidFill>
                <a:latin typeface="Arial Black"/>
                <a:cs typeface="Arial Black"/>
              </a:rPr>
              <a:t>Exp</a:t>
            </a:r>
            <a:r>
              <a:rPr sz="4050" spc="-20" dirty="0">
                <a:solidFill>
                  <a:srgbClr val="FF0000"/>
                </a:solidFill>
                <a:latin typeface="Arial Black"/>
                <a:cs typeface="Arial Black"/>
              </a:rPr>
              <a:t>o</a:t>
            </a:r>
            <a:r>
              <a:rPr sz="4050" dirty="0">
                <a:solidFill>
                  <a:srgbClr val="FF0000"/>
                </a:solidFill>
                <a:latin typeface="Arial Black"/>
                <a:cs typeface="Arial Black"/>
              </a:rPr>
              <a:t>su</a:t>
            </a:r>
            <a:r>
              <a:rPr sz="4050" spc="45" dirty="0">
                <a:solidFill>
                  <a:srgbClr val="FF0000"/>
                </a:solidFill>
                <a:latin typeface="Arial Black"/>
                <a:cs typeface="Arial Black"/>
              </a:rPr>
              <a:t>r</a:t>
            </a:r>
            <a:r>
              <a:rPr sz="4050" dirty="0">
                <a:solidFill>
                  <a:srgbClr val="FF0000"/>
                </a:solidFill>
                <a:latin typeface="Arial Black"/>
                <a:cs typeface="Arial Black"/>
              </a:rPr>
              <a:t>e  to</a:t>
            </a:r>
            <a:endParaRPr sz="4050">
              <a:latin typeface="Arial Black"/>
              <a:cs typeface="Arial Black"/>
            </a:endParaRPr>
          </a:p>
        </p:txBody>
      </p:sp>
      <p:sp>
        <p:nvSpPr>
          <p:cNvPr id="5" name="object 5"/>
          <p:cNvSpPr/>
          <p:nvPr/>
        </p:nvSpPr>
        <p:spPr>
          <a:xfrm>
            <a:off x="1578863" y="2446020"/>
            <a:ext cx="6078220" cy="716280"/>
          </a:xfrm>
          <a:custGeom>
            <a:avLst/>
            <a:gdLst/>
            <a:ahLst/>
            <a:cxnLst/>
            <a:rect l="l" t="t" r="r" b="b"/>
            <a:pathLst>
              <a:path w="6078220" h="716280">
                <a:moveTo>
                  <a:pt x="6077712" y="0"/>
                </a:moveTo>
                <a:lnTo>
                  <a:pt x="0" y="0"/>
                </a:lnTo>
                <a:lnTo>
                  <a:pt x="0" y="716279"/>
                </a:lnTo>
                <a:lnTo>
                  <a:pt x="6077712" y="716279"/>
                </a:lnTo>
                <a:lnTo>
                  <a:pt x="6077712" y="0"/>
                </a:lnTo>
                <a:close/>
              </a:path>
            </a:pathLst>
          </a:custGeom>
          <a:solidFill>
            <a:srgbClr val="FFFFFF"/>
          </a:solidFill>
        </p:spPr>
        <p:txBody>
          <a:bodyPr wrap="square" lIns="0" tIns="0" rIns="0" bIns="0" rtlCol="0"/>
          <a:lstStyle/>
          <a:p>
            <a:endParaRPr/>
          </a:p>
        </p:txBody>
      </p:sp>
      <p:sp>
        <p:nvSpPr>
          <p:cNvPr id="6" name="object 6"/>
          <p:cNvSpPr txBox="1">
            <a:spLocks noGrp="1"/>
          </p:cNvSpPr>
          <p:nvPr>
            <p:ph type="ctrTitle"/>
          </p:nvPr>
        </p:nvSpPr>
        <p:spPr>
          <a:prstGeom prst="rect">
            <a:avLst/>
          </a:prstGeom>
        </p:spPr>
        <p:txBody>
          <a:bodyPr vert="horz" wrap="square" lIns="0" tIns="13335" rIns="0" bIns="0" rtlCol="0">
            <a:spAutoFit/>
          </a:bodyPr>
          <a:lstStyle/>
          <a:p>
            <a:pPr marL="106680">
              <a:lnSpc>
                <a:spcPct val="100000"/>
              </a:lnSpc>
              <a:spcBef>
                <a:spcPts val="105"/>
              </a:spcBef>
            </a:pPr>
            <a:r>
              <a:rPr spc="-20" dirty="0"/>
              <a:t>PHYSICAL</a:t>
            </a:r>
            <a:r>
              <a:rPr spc="-120" dirty="0"/>
              <a:t> </a:t>
            </a:r>
            <a:r>
              <a:rPr spc="5" dirty="0"/>
              <a:t>HAZARDS</a:t>
            </a:r>
          </a:p>
        </p:txBody>
      </p:sp>
      <p:sp>
        <p:nvSpPr>
          <p:cNvPr id="7" name="object 7"/>
          <p:cNvSpPr/>
          <p:nvPr/>
        </p:nvSpPr>
        <p:spPr>
          <a:xfrm>
            <a:off x="2763011" y="3429000"/>
            <a:ext cx="3708400" cy="830580"/>
          </a:xfrm>
          <a:custGeom>
            <a:avLst/>
            <a:gdLst/>
            <a:ahLst/>
            <a:cxnLst/>
            <a:rect l="l" t="t" r="r" b="b"/>
            <a:pathLst>
              <a:path w="3708400" h="830579">
                <a:moveTo>
                  <a:pt x="3707891" y="0"/>
                </a:moveTo>
                <a:lnTo>
                  <a:pt x="0" y="0"/>
                </a:lnTo>
                <a:lnTo>
                  <a:pt x="0" y="830580"/>
                </a:lnTo>
                <a:lnTo>
                  <a:pt x="3707891" y="830580"/>
                </a:lnTo>
                <a:lnTo>
                  <a:pt x="3707891" y="0"/>
                </a:lnTo>
                <a:close/>
              </a:path>
            </a:pathLst>
          </a:custGeom>
          <a:solidFill>
            <a:srgbClr val="FFFFFF"/>
          </a:solidFill>
        </p:spPr>
        <p:txBody>
          <a:bodyPr wrap="square" lIns="0" tIns="0" rIns="0" bIns="0" rtlCol="0"/>
          <a:lstStyle/>
          <a:p>
            <a:endParaRPr/>
          </a:p>
        </p:txBody>
      </p:sp>
      <p:sp>
        <p:nvSpPr>
          <p:cNvPr id="8" name="object 8"/>
          <p:cNvSpPr txBox="1"/>
          <p:nvPr/>
        </p:nvSpPr>
        <p:spPr>
          <a:xfrm>
            <a:off x="2880486" y="3423284"/>
            <a:ext cx="3514090"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FF0000"/>
                </a:solidFill>
                <a:latin typeface="Arial Black"/>
                <a:cs typeface="Arial Black"/>
              </a:rPr>
              <a:t>Dysbarism</a:t>
            </a:r>
            <a:endParaRPr sz="4800">
              <a:latin typeface="Arial Black"/>
              <a:cs typeface="Arial Black"/>
            </a:endParaRPr>
          </a:p>
        </p:txBody>
      </p:sp>
      <p:pic>
        <p:nvPicPr>
          <p:cNvPr id="9" name="object 9"/>
          <p:cNvPicPr/>
          <p:nvPr/>
        </p:nvPicPr>
        <p:blipFill>
          <a:blip r:embed="rId2" cstate="print"/>
          <a:stretch>
            <a:fillRect/>
          </a:stretch>
        </p:blipFill>
        <p:spPr>
          <a:xfrm>
            <a:off x="4931664" y="4526279"/>
            <a:ext cx="4032503" cy="2167128"/>
          </a:xfrm>
          <a:prstGeom prst="rect">
            <a:avLst/>
          </a:prstGeom>
        </p:spPr>
      </p:pic>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a:spLocks noGrp="1"/>
          </p:cNvSpPr>
          <p:nvPr>
            <p:ph type="title"/>
          </p:nvPr>
        </p:nvSpPr>
        <p:spPr>
          <a:xfrm>
            <a:off x="755904" y="260604"/>
            <a:ext cx="7560945" cy="715010"/>
          </a:xfrm>
          <a:prstGeom prst="rect">
            <a:avLst/>
          </a:prstGeom>
          <a:solidFill>
            <a:srgbClr val="FFFF00"/>
          </a:solidFill>
        </p:spPr>
        <p:txBody>
          <a:bodyPr vert="horz" wrap="square" lIns="0" tIns="276860" rIns="0" bIns="0" rtlCol="0">
            <a:spAutoFit/>
          </a:bodyPr>
          <a:lstStyle/>
          <a:p>
            <a:pPr marL="534670">
              <a:lnSpc>
                <a:spcPct val="100000"/>
              </a:lnSpc>
              <a:spcBef>
                <a:spcPts val="2180"/>
              </a:spcBef>
            </a:pPr>
            <a:r>
              <a:rPr sz="2400" dirty="0"/>
              <a:t>Nitrogen</a:t>
            </a:r>
            <a:r>
              <a:rPr sz="2400" spc="-15" dirty="0"/>
              <a:t> </a:t>
            </a:r>
            <a:r>
              <a:rPr sz="2400" dirty="0"/>
              <a:t>Narcosis</a:t>
            </a:r>
            <a:r>
              <a:rPr sz="2400" spc="-5" dirty="0"/>
              <a:t> </a:t>
            </a:r>
            <a:r>
              <a:rPr sz="2400" spc="15" dirty="0"/>
              <a:t>(Inert</a:t>
            </a:r>
            <a:r>
              <a:rPr sz="2400" spc="-5" dirty="0"/>
              <a:t> </a:t>
            </a:r>
            <a:r>
              <a:rPr sz="2400" dirty="0"/>
              <a:t>Gas</a:t>
            </a:r>
            <a:r>
              <a:rPr sz="2400" spc="-5" dirty="0"/>
              <a:t> </a:t>
            </a:r>
            <a:r>
              <a:rPr sz="2400" dirty="0"/>
              <a:t>Narcosis)</a:t>
            </a:r>
            <a:endParaRPr sz="2400"/>
          </a:p>
        </p:txBody>
      </p:sp>
      <p:sp>
        <p:nvSpPr>
          <p:cNvPr id="3" name="object 3"/>
          <p:cNvSpPr txBox="1"/>
          <p:nvPr/>
        </p:nvSpPr>
        <p:spPr>
          <a:xfrm>
            <a:off x="402437" y="1351279"/>
            <a:ext cx="8411845" cy="4890770"/>
          </a:xfrm>
          <a:prstGeom prst="rect">
            <a:avLst/>
          </a:prstGeom>
        </p:spPr>
        <p:txBody>
          <a:bodyPr vert="horz" wrap="square" lIns="0" tIns="12065" rIns="0" bIns="0" rtlCol="0">
            <a:spAutoFit/>
          </a:bodyPr>
          <a:lstStyle/>
          <a:p>
            <a:pPr marL="355600" marR="5080" indent="-342900" algn="just">
              <a:lnSpc>
                <a:spcPct val="100000"/>
              </a:lnSpc>
              <a:spcBef>
                <a:spcPts val="95"/>
              </a:spcBef>
              <a:buFont typeface="Wingdings"/>
              <a:buChar char=""/>
              <a:tabLst>
                <a:tab pos="355600" algn="l"/>
              </a:tabLst>
            </a:pPr>
            <a:r>
              <a:rPr sz="2800" spc="-5" dirty="0">
                <a:latin typeface="Calibri"/>
                <a:cs typeface="Calibri"/>
              </a:rPr>
              <a:t>It</a:t>
            </a:r>
            <a:r>
              <a:rPr sz="2800" dirty="0">
                <a:latin typeface="Calibri"/>
                <a:cs typeface="Calibri"/>
              </a:rPr>
              <a:t> </a:t>
            </a:r>
            <a:r>
              <a:rPr sz="2800" spc="-15" dirty="0">
                <a:latin typeface="Calibri"/>
                <a:cs typeface="Calibri"/>
              </a:rPr>
              <a:t>occurs</a:t>
            </a:r>
            <a:r>
              <a:rPr sz="2800" spc="605" dirty="0">
                <a:latin typeface="Calibri"/>
                <a:cs typeface="Calibri"/>
              </a:rPr>
              <a:t> </a:t>
            </a:r>
            <a:r>
              <a:rPr sz="2800" spc="-10" dirty="0">
                <a:latin typeface="Calibri"/>
                <a:cs typeface="Calibri"/>
              </a:rPr>
              <a:t>most</a:t>
            </a:r>
            <a:r>
              <a:rPr sz="2800" spc="-5" dirty="0">
                <a:latin typeface="Calibri"/>
                <a:cs typeface="Calibri"/>
              </a:rPr>
              <a:t> commonly</a:t>
            </a:r>
            <a:r>
              <a:rPr sz="2800" dirty="0">
                <a:latin typeface="Calibri"/>
                <a:cs typeface="Calibri"/>
              </a:rPr>
              <a:t> </a:t>
            </a:r>
            <a:r>
              <a:rPr sz="2800" spc="-10" dirty="0">
                <a:latin typeface="Calibri"/>
                <a:cs typeface="Calibri"/>
              </a:rPr>
              <a:t>in</a:t>
            </a:r>
            <a:r>
              <a:rPr sz="2800" spc="-5" dirty="0">
                <a:latin typeface="Calibri"/>
                <a:cs typeface="Calibri"/>
              </a:rPr>
              <a:t> </a:t>
            </a:r>
            <a:r>
              <a:rPr sz="2800" spc="-10" dirty="0">
                <a:latin typeface="Calibri"/>
                <a:cs typeface="Calibri"/>
              </a:rPr>
              <a:t>deep</a:t>
            </a:r>
            <a:r>
              <a:rPr sz="2800" spc="-5" dirty="0">
                <a:latin typeface="Calibri"/>
                <a:cs typeface="Calibri"/>
              </a:rPr>
              <a:t> diving</a:t>
            </a:r>
            <a:r>
              <a:rPr sz="2800" spc="625" dirty="0">
                <a:latin typeface="Calibri"/>
                <a:cs typeface="Calibri"/>
              </a:rPr>
              <a:t> </a:t>
            </a:r>
            <a:r>
              <a:rPr sz="2800" spc="-5" dirty="0">
                <a:latin typeface="Calibri"/>
                <a:cs typeface="Calibri"/>
              </a:rPr>
              <a:t>while </a:t>
            </a:r>
            <a:r>
              <a:rPr sz="2800" dirty="0">
                <a:latin typeface="Calibri"/>
                <a:cs typeface="Calibri"/>
              </a:rPr>
              <a:t> </a:t>
            </a:r>
            <a:r>
              <a:rPr sz="2800" spc="-15" dirty="0">
                <a:latin typeface="Calibri"/>
                <a:cs typeface="Calibri"/>
              </a:rPr>
              <a:t>breathing</a:t>
            </a:r>
            <a:r>
              <a:rPr sz="2800" spc="-10" dirty="0">
                <a:latin typeface="Calibri"/>
                <a:cs typeface="Calibri"/>
              </a:rPr>
              <a:t> compressed</a:t>
            </a:r>
            <a:r>
              <a:rPr sz="2800" spc="-5" dirty="0">
                <a:latin typeface="Calibri"/>
                <a:cs typeface="Calibri"/>
              </a:rPr>
              <a:t> </a:t>
            </a:r>
            <a:r>
              <a:rPr sz="2800" spc="-65" dirty="0">
                <a:latin typeface="Calibri"/>
                <a:cs typeface="Calibri"/>
              </a:rPr>
              <a:t>air,</a:t>
            </a:r>
            <a:r>
              <a:rPr sz="2800" spc="-60" dirty="0">
                <a:latin typeface="Calibri"/>
                <a:cs typeface="Calibri"/>
              </a:rPr>
              <a:t> </a:t>
            </a:r>
            <a:r>
              <a:rPr sz="2800" spc="-10" dirty="0">
                <a:latin typeface="Calibri"/>
                <a:cs typeface="Calibri"/>
              </a:rPr>
              <a:t>it</a:t>
            </a:r>
            <a:r>
              <a:rPr sz="2800" spc="-5" dirty="0">
                <a:latin typeface="Calibri"/>
                <a:cs typeface="Calibri"/>
              </a:rPr>
              <a:t> also</a:t>
            </a:r>
            <a:r>
              <a:rPr sz="2800" dirty="0">
                <a:latin typeface="Calibri"/>
                <a:cs typeface="Calibri"/>
              </a:rPr>
              <a:t> </a:t>
            </a:r>
            <a:r>
              <a:rPr sz="2800" spc="-10" dirty="0">
                <a:latin typeface="Calibri"/>
                <a:cs typeface="Calibri"/>
              </a:rPr>
              <a:t>occurs</a:t>
            </a:r>
            <a:r>
              <a:rPr sz="2800" spc="610" dirty="0">
                <a:latin typeface="Calibri"/>
                <a:cs typeface="Calibri"/>
              </a:rPr>
              <a:t> </a:t>
            </a:r>
            <a:r>
              <a:rPr sz="2800" spc="-5" dirty="0">
                <a:latin typeface="Calibri"/>
                <a:cs typeface="Calibri"/>
              </a:rPr>
              <a:t>with</a:t>
            </a:r>
            <a:r>
              <a:rPr sz="2800" spc="625" dirty="0">
                <a:latin typeface="Calibri"/>
                <a:cs typeface="Calibri"/>
              </a:rPr>
              <a:t> </a:t>
            </a:r>
            <a:r>
              <a:rPr sz="2800" spc="-5" dirty="0">
                <a:latin typeface="Calibri"/>
                <a:cs typeface="Calibri"/>
              </a:rPr>
              <a:t>other </a:t>
            </a:r>
            <a:r>
              <a:rPr sz="2800" dirty="0">
                <a:latin typeface="Calibri"/>
                <a:cs typeface="Calibri"/>
              </a:rPr>
              <a:t> </a:t>
            </a:r>
            <a:r>
              <a:rPr sz="2800" spc="-5" dirty="0">
                <a:latin typeface="Calibri"/>
                <a:cs typeface="Calibri"/>
              </a:rPr>
              <a:t>inert</a:t>
            </a:r>
            <a:r>
              <a:rPr sz="2800" dirty="0">
                <a:latin typeface="Calibri"/>
                <a:cs typeface="Calibri"/>
              </a:rPr>
              <a:t> </a:t>
            </a:r>
            <a:r>
              <a:rPr sz="2800" spc="-15" dirty="0">
                <a:latin typeface="Calibri"/>
                <a:cs typeface="Calibri"/>
              </a:rPr>
              <a:t>gases</a:t>
            </a:r>
            <a:r>
              <a:rPr sz="2800" spc="605" dirty="0">
                <a:latin typeface="Calibri"/>
                <a:cs typeface="Calibri"/>
              </a:rPr>
              <a:t> </a:t>
            </a:r>
            <a:r>
              <a:rPr sz="2800" dirty="0">
                <a:latin typeface="Calibri"/>
                <a:cs typeface="Calibri"/>
              </a:rPr>
              <a:t>(e.g.</a:t>
            </a:r>
            <a:r>
              <a:rPr sz="2800" spc="5" dirty="0">
                <a:latin typeface="Calibri"/>
                <a:cs typeface="Calibri"/>
              </a:rPr>
              <a:t> </a:t>
            </a:r>
            <a:r>
              <a:rPr sz="2800" spc="-15" dirty="0">
                <a:latin typeface="Calibri"/>
                <a:cs typeface="Calibri"/>
              </a:rPr>
              <a:t>nitrogen</a:t>
            </a:r>
            <a:r>
              <a:rPr sz="2800" spc="605" dirty="0">
                <a:latin typeface="Calibri"/>
                <a:cs typeface="Calibri"/>
              </a:rPr>
              <a:t> </a:t>
            </a:r>
            <a:r>
              <a:rPr sz="2800" spc="-10" dirty="0">
                <a:latin typeface="Calibri"/>
                <a:cs typeface="Calibri"/>
              </a:rPr>
              <a:t>because</a:t>
            </a:r>
            <a:r>
              <a:rPr sz="2800" spc="-5" dirty="0">
                <a:latin typeface="Calibri"/>
                <a:cs typeface="Calibri"/>
              </a:rPr>
              <a:t> of</a:t>
            </a:r>
            <a:r>
              <a:rPr sz="2800" dirty="0">
                <a:latin typeface="Calibri"/>
                <a:cs typeface="Calibri"/>
              </a:rPr>
              <a:t> </a:t>
            </a:r>
            <a:r>
              <a:rPr sz="2800" spc="-5" dirty="0">
                <a:latin typeface="Calibri"/>
                <a:cs typeface="Calibri"/>
              </a:rPr>
              <a:t>their</a:t>
            </a:r>
            <a:r>
              <a:rPr sz="2800" dirty="0">
                <a:solidFill>
                  <a:srgbClr val="FF0000"/>
                </a:solidFill>
                <a:latin typeface="Calibri"/>
                <a:cs typeface="Calibri"/>
              </a:rPr>
              <a:t> </a:t>
            </a:r>
            <a:r>
              <a:rPr sz="2800" b="1" u="heavy" spc="-5" dirty="0">
                <a:solidFill>
                  <a:srgbClr val="FF0000"/>
                </a:solidFill>
                <a:uFill>
                  <a:solidFill>
                    <a:srgbClr val="FF0000"/>
                  </a:solidFill>
                </a:uFill>
                <a:latin typeface="Calibri"/>
                <a:cs typeface="Calibri"/>
              </a:rPr>
              <a:t>Lipid </a:t>
            </a:r>
            <a:r>
              <a:rPr sz="2800" b="1" dirty="0">
                <a:solidFill>
                  <a:srgbClr val="FF0000"/>
                </a:solidFill>
                <a:latin typeface="Calibri"/>
                <a:cs typeface="Calibri"/>
              </a:rPr>
              <a:t> </a:t>
            </a:r>
            <a:r>
              <a:rPr sz="2800" b="1" u="heavy" spc="-5" dirty="0">
                <a:solidFill>
                  <a:srgbClr val="FF0000"/>
                </a:solidFill>
                <a:uFill>
                  <a:solidFill>
                    <a:srgbClr val="FF0000"/>
                  </a:solidFill>
                </a:uFill>
                <a:latin typeface="Calibri"/>
                <a:cs typeface="Calibri"/>
              </a:rPr>
              <a:t>Solubility</a:t>
            </a:r>
            <a:r>
              <a:rPr sz="2800" b="1" spc="-5" dirty="0">
                <a:solidFill>
                  <a:srgbClr val="FF0000"/>
                </a:solidFill>
                <a:latin typeface="Calibri"/>
                <a:cs typeface="Calibri"/>
              </a:rPr>
              <a:t> </a:t>
            </a:r>
            <a:r>
              <a:rPr sz="2800" spc="-5" dirty="0">
                <a:latin typeface="Calibri"/>
                <a:cs typeface="Calibri"/>
              </a:rPr>
              <a:t>and </a:t>
            </a:r>
            <a:r>
              <a:rPr sz="2800" dirty="0">
                <a:latin typeface="Calibri"/>
                <a:cs typeface="Calibri"/>
              </a:rPr>
              <a:t>thus </a:t>
            </a:r>
            <a:r>
              <a:rPr sz="2800" spc="-5" dirty="0">
                <a:latin typeface="Calibri"/>
                <a:cs typeface="Calibri"/>
              </a:rPr>
              <a:t>the condition </a:t>
            </a:r>
            <a:r>
              <a:rPr sz="2800" spc="-10" dirty="0">
                <a:latin typeface="Calibri"/>
                <a:cs typeface="Calibri"/>
              </a:rPr>
              <a:t>is called </a:t>
            </a:r>
            <a:r>
              <a:rPr sz="2800" spc="-5" dirty="0">
                <a:latin typeface="Calibri"/>
                <a:cs typeface="Calibri"/>
              </a:rPr>
              <a:t>also </a:t>
            </a:r>
            <a:r>
              <a:rPr sz="2800" b="1" dirty="0">
                <a:latin typeface="Calibri"/>
                <a:cs typeface="Calibri"/>
              </a:rPr>
              <a:t>inert </a:t>
            </a:r>
            <a:r>
              <a:rPr sz="2800" b="1" spc="-20" dirty="0">
                <a:latin typeface="Calibri"/>
                <a:cs typeface="Calibri"/>
              </a:rPr>
              <a:t>gas </a:t>
            </a:r>
            <a:r>
              <a:rPr sz="2800" b="1" spc="-15" dirty="0">
                <a:latin typeface="Calibri"/>
                <a:cs typeface="Calibri"/>
              </a:rPr>
              <a:t> </a:t>
            </a:r>
            <a:r>
              <a:rPr sz="2800" b="1" spc="-10" dirty="0">
                <a:latin typeface="Calibri"/>
                <a:cs typeface="Calibri"/>
              </a:rPr>
              <a:t>narcosis</a:t>
            </a:r>
            <a:r>
              <a:rPr sz="2800" spc="-10" dirty="0">
                <a:latin typeface="Calibri"/>
                <a:cs typeface="Calibri"/>
              </a:rPr>
              <a:t>.</a:t>
            </a:r>
            <a:endParaRPr sz="2800" dirty="0">
              <a:latin typeface="Calibri"/>
              <a:cs typeface="Calibri"/>
            </a:endParaRPr>
          </a:p>
          <a:p>
            <a:pPr>
              <a:lnSpc>
                <a:spcPct val="100000"/>
              </a:lnSpc>
              <a:spcBef>
                <a:spcPts val="10"/>
              </a:spcBef>
              <a:buFont typeface="Wingdings"/>
              <a:buChar char=""/>
            </a:pPr>
            <a:endParaRPr sz="3850" dirty="0">
              <a:latin typeface="Calibri"/>
              <a:cs typeface="Calibri"/>
            </a:endParaRPr>
          </a:p>
          <a:p>
            <a:pPr marL="355600" marR="5080" indent="-342900" algn="just">
              <a:lnSpc>
                <a:spcPct val="100000"/>
              </a:lnSpc>
              <a:buFont typeface="Wingdings"/>
              <a:buChar char=""/>
              <a:tabLst>
                <a:tab pos="355600" algn="l"/>
              </a:tabLst>
            </a:pPr>
            <a:r>
              <a:rPr sz="2800" spc="-10" dirty="0">
                <a:latin typeface="Calibri"/>
                <a:cs typeface="Calibri"/>
              </a:rPr>
              <a:t>The </a:t>
            </a:r>
            <a:r>
              <a:rPr sz="2800" spc="-15" dirty="0">
                <a:latin typeface="Calibri"/>
                <a:cs typeface="Calibri"/>
              </a:rPr>
              <a:t>resultant </a:t>
            </a:r>
            <a:r>
              <a:rPr sz="2800" spc="-10" dirty="0">
                <a:latin typeface="Calibri"/>
                <a:cs typeface="Calibri"/>
              </a:rPr>
              <a:t>increase </a:t>
            </a:r>
            <a:r>
              <a:rPr sz="2800" dirty="0">
                <a:latin typeface="Calibri"/>
                <a:cs typeface="Calibri"/>
              </a:rPr>
              <a:t>in </a:t>
            </a:r>
            <a:r>
              <a:rPr sz="2800" spc="-10" dirty="0">
                <a:latin typeface="Calibri"/>
                <a:cs typeface="Calibri"/>
              </a:rPr>
              <a:t>partial </a:t>
            </a:r>
            <a:r>
              <a:rPr sz="2800" spc="-15" dirty="0">
                <a:latin typeface="Calibri"/>
                <a:cs typeface="Calibri"/>
              </a:rPr>
              <a:t>pressure </a:t>
            </a:r>
            <a:r>
              <a:rPr sz="2800" spc="-5" dirty="0">
                <a:latin typeface="Calibri"/>
                <a:cs typeface="Calibri"/>
              </a:rPr>
              <a:t>of inert </a:t>
            </a:r>
            <a:r>
              <a:rPr sz="2800" spc="-25" dirty="0">
                <a:latin typeface="Calibri"/>
                <a:cs typeface="Calibri"/>
              </a:rPr>
              <a:t>gas </a:t>
            </a:r>
            <a:r>
              <a:rPr sz="2800" spc="-20" dirty="0">
                <a:latin typeface="Calibri"/>
                <a:cs typeface="Calibri"/>
              </a:rPr>
              <a:t> </a:t>
            </a:r>
            <a:r>
              <a:rPr sz="2800" dirty="0">
                <a:latin typeface="Calibri"/>
                <a:cs typeface="Calibri"/>
              </a:rPr>
              <a:t>(e.g. </a:t>
            </a:r>
            <a:r>
              <a:rPr sz="2800" spc="-15" dirty="0">
                <a:latin typeface="Calibri"/>
                <a:cs typeface="Calibri"/>
              </a:rPr>
              <a:t>nitrogen) </a:t>
            </a:r>
            <a:r>
              <a:rPr sz="2800" spc="-10" dirty="0">
                <a:latin typeface="Calibri"/>
                <a:cs typeface="Calibri"/>
              </a:rPr>
              <a:t>in compressed </a:t>
            </a:r>
            <a:r>
              <a:rPr sz="2800" spc="-5" dirty="0">
                <a:latin typeface="Calibri"/>
                <a:cs typeface="Calibri"/>
              </a:rPr>
              <a:t>air </a:t>
            </a:r>
            <a:r>
              <a:rPr sz="2800" spc="-20" dirty="0">
                <a:latin typeface="Calibri"/>
                <a:cs typeface="Calibri"/>
              </a:rPr>
              <a:t>generates </a:t>
            </a:r>
            <a:r>
              <a:rPr sz="2800" spc="-5" dirty="0">
                <a:latin typeface="Calibri"/>
                <a:cs typeface="Calibri"/>
              </a:rPr>
              <a:t>additional </a:t>
            </a:r>
            <a:r>
              <a:rPr sz="2800" dirty="0">
                <a:latin typeface="Calibri"/>
                <a:cs typeface="Calibri"/>
              </a:rPr>
              <a:t> </a:t>
            </a:r>
            <a:r>
              <a:rPr sz="2800" spc="-15" dirty="0">
                <a:latin typeface="Calibri"/>
                <a:cs typeface="Calibri"/>
              </a:rPr>
              <a:t>nitrogen </a:t>
            </a:r>
            <a:r>
              <a:rPr sz="2800" spc="-5" dirty="0">
                <a:latin typeface="Calibri"/>
                <a:cs typeface="Calibri"/>
              </a:rPr>
              <a:t>load which </a:t>
            </a:r>
            <a:r>
              <a:rPr sz="2800" spc="-10" dirty="0">
                <a:latin typeface="Calibri"/>
                <a:cs typeface="Calibri"/>
              </a:rPr>
              <a:t>due </a:t>
            </a:r>
            <a:r>
              <a:rPr sz="2800" spc="-15" dirty="0">
                <a:latin typeface="Calibri"/>
                <a:cs typeface="Calibri"/>
              </a:rPr>
              <a:t>to </a:t>
            </a:r>
            <a:r>
              <a:rPr sz="2800" spc="-5" dirty="0">
                <a:latin typeface="Calibri"/>
                <a:cs typeface="Calibri"/>
              </a:rPr>
              <a:t>its </a:t>
            </a:r>
            <a:r>
              <a:rPr sz="2800" spc="-5" dirty="0">
                <a:solidFill>
                  <a:srgbClr val="FF0000"/>
                </a:solidFill>
                <a:latin typeface="Calibri"/>
                <a:cs typeface="Calibri"/>
              </a:rPr>
              <a:t>lipid solubility </a:t>
            </a:r>
            <a:r>
              <a:rPr sz="2800" dirty="0">
                <a:latin typeface="Calibri"/>
                <a:cs typeface="Calibri"/>
              </a:rPr>
              <a:t>and </a:t>
            </a:r>
            <a:r>
              <a:rPr sz="2800" spc="-5" dirty="0">
                <a:latin typeface="Calibri"/>
                <a:cs typeface="Calibri"/>
              </a:rPr>
              <a:t>the </a:t>
            </a:r>
            <a:r>
              <a:rPr sz="2800" dirty="0">
                <a:latin typeface="Calibri"/>
                <a:cs typeface="Calibri"/>
              </a:rPr>
              <a:t> </a:t>
            </a:r>
            <a:r>
              <a:rPr sz="2800" spc="-10" dirty="0">
                <a:latin typeface="Calibri"/>
                <a:cs typeface="Calibri"/>
              </a:rPr>
              <a:t>well perfusion </a:t>
            </a:r>
            <a:r>
              <a:rPr sz="2800" spc="-5" dirty="0">
                <a:latin typeface="Calibri"/>
                <a:cs typeface="Calibri"/>
              </a:rPr>
              <a:t>of </a:t>
            </a:r>
            <a:r>
              <a:rPr sz="2800" spc="-15" dirty="0">
                <a:latin typeface="Calibri"/>
                <a:cs typeface="Calibri"/>
              </a:rPr>
              <a:t>brain </a:t>
            </a:r>
            <a:r>
              <a:rPr sz="2800" spc="-5" dirty="0">
                <a:latin typeface="Calibri"/>
                <a:cs typeface="Calibri"/>
              </a:rPr>
              <a:t>tissue, easily </a:t>
            </a:r>
            <a:r>
              <a:rPr sz="2800" spc="-20" dirty="0">
                <a:latin typeface="Calibri"/>
                <a:cs typeface="Calibri"/>
              </a:rPr>
              <a:t>saturates </a:t>
            </a:r>
            <a:r>
              <a:rPr sz="2800" spc="-5" dirty="0">
                <a:solidFill>
                  <a:srgbClr val="FF0000"/>
                </a:solidFill>
                <a:latin typeface="Calibri"/>
                <a:cs typeface="Calibri"/>
              </a:rPr>
              <a:t>the </a:t>
            </a:r>
            <a:r>
              <a:rPr sz="2800" spc="-20" dirty="0">
                <a:solidFill>
                  <a:srgbClr val="FF0000"/>
                </a:solidFill>
                <a:latin typeface="Calibri"/>
                <a:cs typeface="Calibri"/>
              </a:rPr>
              <a:t>brain </a:t>
            </a:r>
            <a:r>
              <a:rPr sz="2800" spc="-15" dirty="0">
                <a:solidFill>
                  <a:srgbClr val="FF0000"/>
                </a:solidFill>
                <a:latin typeface="Calibri"/>
                <a:cs typeface="Calibri"/>
              </a:rPr>
              <a:t> </a:t>
            </a:r>
            <a:r>
              <a:rPr sz="2800" spc="-20" dirty="0">
                <a:solidFill>
                  <a:srgbClr val="FF0000"/>
                </a:solidFill>
                <a:latin typeface="Calibri"/>
                <a:cs typeface="Calibri"/>
              </a:rPr>
              <a:t>exerting</a:t>
            </a:r>
            <a:r>
              <a:rPr sz="2800" spc="-10" dirty="0">
                <a:solidFill>
                  <a:srgbClr val="FF0000"/>
                </a:solidFill>
                <a:latin typeface="Calibri"/>
                <a:cs typeface="Calibri"/>
              </a:rPr>
              <a:t> </a:t>
            </a:r>
            <a:r>
              <a:rPr sz="2800" spc="-5" dirty="0">
                <a:solidFill>
                  <a:srgbClr val="FF0000"/>
                </a:solidFill>
                <a:latin typeface="Calibri"/>
                <a:cs typeface="Calibri"/>
              </a:rPr>
              <a:t>its</a:t>
            </a:r>
            <a:r>
              <a:rPr sz="2800" spc="15" dirty="0">
                <a:solidFill>
                  <a:srgbClr val="FF0000"/>
                </a:solidFill>
                <a:latin typeface="Calibri"/>
                <a:cs typeface="Calibri"/>
              </a:rPr>
              <a:t> </a:t>
            </a:r>
            <a:r>
              <a:rPr sz="2800" spc="-15" dirty="0">
                <a:solidFill>
                  <a:srgbClr val="FF0000"/>
                </a:solidFill>
                <a:latin typeface="Calibri"/>
                <a:cs typeface="Calibri"/>
              </a:rPr>
              <a:t>narcotic</a:t>
            </a:r>
            <a:r>
              <a:rPr sz="2800" spc="10" dirty="0">
                <a:solidFill>
                  <a:srgbClr val="FF0000"/>
                </a:solidFill>
                <a:latin typeface="Calibri"/>
                <a:cs typeface="Calibri"/>
              </a:rPr>
              <a:t> </a:t>
            </a:r>
            <a:r>
              <a:rPr sz="2800" spc="-20" dirty="0">
                <a:solidFill>
                  <a:srgbClr val="FF0000"/>
                </a:solidFill>
                <a:latin typeface="Calibri"/>
                <a:cs typeface="Calibri"/>
              </a:rPr>
              <a:t>effect.</a:t>
            </a:r>
            <a:endParaRPr sz="2800" dirty="0">
              <a:latin typeface="Calibri"/>
              <a:cs typeface="Calibri"/>
            </a:endParaRPr>
          </a:p>
        </p:txBody>
      </p:sp>
      <p:sp>
        <p:nvSpPr>
          <p:cNvPr id="5" name="TextBox 4">
            <a:extLst>
              <a:ext uri="{FF2B5EF4-FFF2-40B4-BE49-F238E27FC236}">
                <a16:creationId xmlns:a16="http://schemas.microsoft.com/office/drawing/2014/main" id="{18FC6F66-DED2-4B56-95D4-E1DFBE32913A}"/>
              </a:ext>
            </a:extLst>
          </p:cNvPr>
          <p:cNvSpPr txBox="1"/>
          <p:nvPr/>
        </p:nvSpPr>
        <p:spPr>
          <a:xfrm>
            <a:off x="2273263" y="2967335"/>
            <a:ext cx="6433131" cy="923330"/>
          </a:xfrm>
          <a:prstGeom prst="rect">
            <a:avLst/>
          </a:prstGeom>
          <a:noFill/>
        </p:spPr>
        <p:txBody>
          <a:bodyPr wrap="square" rtlCol="0">
            <a:spAutoFit/>
          </a:bodyPr>
          <a:lstStyle/>
          <a:p>
            <a:r>
              <a:rPr lang="ar-JO"/>
              <a:t>يحدث غالبًا في الغوص العميق أثناء استنشاق الهواء المضغوط ، كما يحدث أيضًا مع الغازات الخاملة الأخرى (مثل النيتروجين بسبب قابليتها للذوبان في الدهون ، وبالتالي تسمى الحالة أيضًا تخدير الغازات الخاملة.</a:t>
            </a:r>
            <a:endParaRPr lang="en-US" dirty="0"/>
          </a:p>
        </p:txBody>
      </p:sp>
      <p:sp>
        <p:nvSpPr>
          <p:cNvPr id="6" name="TextBox 5">
            <a:extLst>
              <a:ext uri="{FF2B5EF4-FFF2-40B4-BE49-F238E27FC236}">
                <a16:creationId xmlns:a16="http://schemas.microsoft.com/office/drawing/2014/main" id="{DECB65AE-524B-454E-A751-B7B5DBF9242A}"/>
              </a:ext>
            </a:extLst>
          </p:cNvPr>
          <p:cNvSpPr txBox="1"/>
          <p:nvPr/>
        </p:nvSpPr>
        <p:spPr>
          <a:xfrm>
            <a:off x="4419600" y="5694384"/>
            <a:ext cx="4953000" cy="1200329"/>
          </a:xfrm>
          <a:prstGeom prst="rect">
            <a:avLst/>
          </a:prstGeom>
          <a:noFill/>
        </p:spPr>
        <p:txBody>
          <a:bodyPr wrap="square" rtlCol="0">
            <a:spAutoFit/>
          </a:bodyPr>
          <a:lstStyle/>
          <a:p>
            <a:r>
              <a:rPr lang="ar-JO"/>
              <a:t>تؤدي الزيادة الناتجة في الضغط الجزئي للغاز الخامل (مثل النيتروجين) في الهواء المضغوط إلى توليد حمل إضافي من النيتروجين والذي بسبب قابليته للذوبان في الدهون ونضح أنسجة المخ بشكل جيد ، يشبع الدماغ بسهولة مما يؤدي إلى تأثيره المخدر</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60347" y="188976"/>
            <a:ext cx="6696456" cy="2592324"/>
          </a:xfrm>
          <a:prstGeom prst="rect">
            <a:avLst/>
          </a:prstGeom>
        </p:spPr>
      </p:pic>
      <p:sp>
        <p:nvSpPr>
          <p:cNvPr id="3" name="object 3"/>
          <p:cNvSpPr txBox="1"/>
          <p:nvPr/>
        </p:nvSpPr>
        <p:spPr>
          <a:xfrm>
            <a:off x="366471" y="3225545"/>
            <a:ext cx="8485505" cy="2910840"/>
          </a:xfrm>
          <a:prstGeom prst="rect">
            <a:avLst/>
          </a:prstGeom>
        </p:spPr>
        <p:txBody>
          <a:bodyPr vert="horz" wrap="square" lIns="0" tIns="10795" rIns="0" bIns="0" rtlCol="0">
            <a:spAutoFit/>
          </a:bodyPr>
          <a:lstStyle/>
          <a:p>
            <a:pPr marL="12700" marR="5080" algn="just">
              <a:lnSpc>
                <a:spcPct val="100499"/>
              </a:lnSpc>
              <a:spcBef>
                <a:spcPts val="85"/>
              </a:spcBef>
            </a:pPr>
            <a:r>
              <a:rPr sz="2600" b="1" u="heavy" spc="-5" dirty="0">
                <a:solidFill>
                  <a:srgbClr val="FF0000"/>
                </a:solidFill>
                <a:uFill>
                  <a:solidFill>
                    <a:srgbClr val="FF0000"/>
                  </a:solidFill>
                </a:uFill>
                <a:latin typeface="Calibri"/>
                <a:cs typeface="Calibri"/>
              </a:rPr>
              <a:t>The narcotic </a:t>
            </a:r>
            <a:r>
              <a:rPr sz="2600" b="1" u="heavy" spc="-15" dirty="0">
                <a:solidFill>
                  <a:srgbClr val="FF0000"/>
                </a:solidFill>
                <a:uFill>
                  <a:solidFill>
                    <a:srgbClr val="FF0000"/>
                  </a:solidFill>
                </a:uFill>
                <a:latin typeface="Calibri"/>
                <a:cs typeface="Calibri"/>
              </a:rPr>
              <a:t>effect </a:t>
            </a:r>
            <a:r>
              <a:rPr sz="2600" b="1" u="heavy" dirty="0">
                <a:solidFill>
                  <a:srgbClr val="FF0000"/>
                </a:solidFill>
                <a:uFill>
                  <a:solidFill>
                    <a:srgbClr val="FF0000"/>
                  </a:solidFill>
                </a:uFill>
                <a:latin typeface="Calibri"/>
                <a:cs typeface="Calibri"/>
              </a:rPr>
              <a:t>begins </a:t>
            </a:r>
            <a:r>
              <a:rPr sz="2600" b="1" u="heavy" spc="-15" dirty="0">
                <a:solidFill>
                  <a:srgbClr val="FF0000"/>
                </a:solidFill>
                <a:uFill>
                  <a:solidFill>
                    <a:srgbClr val="FF0000"/>
                  </a:solidFill>
                </a:uFill>
                <a:latin typeface="Calibri"/>
                <a:cs typeface="Calibri"/>
              </a:rPr>
              <a:t>at </a:t>
            </a:r>
            <a:r>
              <a:rPr sz="2600" b="1" u="heavy" dirty="0">
                <a:solidFill>
                  <a:srgbClr val="FF0000"/>
                </a:solidFill>
                <a:uFill>
                  <a:solidFill>
                    <a:srgbClr val="FF0000"/>
                  </a:solidFill>
                </a:uFill>
                <a:latin typeface="Calibri"/>
                <a:cs typeface="Calibri"/>
              </a:rPr>
              <a:t>depth 20 - </a:t>
            </a:r>
            <a:r>
              <a:rPr sz="2600" b="1" u="heavy" spc="-10" dirty="0">
                <a:solidFill>
                  <a:srgbClr val="FF0000"/>
                </a:solidFill>
                <a:uFill>
                  <a:solidFill>
                    <a:srgbClr val="FF0000"/>
                  </a:solidFill>
                </a:uFill>
                <a:latin typeface="Calibri"/>
                <a:cs typeface="Calibri"/>
              </a:rPr>
              <a:t>30m </a:t>
            </a:r>
            <a:r>
              <a:rPr sz="2600" b="1" u="heavy" dirty="0">
                <a:solidFill>
                  <a:srgbClr val="FF0000"/>
                </a:solidFill>
                <a:uFill>
                  <a:solidFill>
                    <a:srgbClr val="FF0000"/>
                  </a:solidFill>
                </a:uFill>
                <a:latin typeface="Calibri"/>
                <a:cs typeface="Calibri"/>
              </a:rPr>
              <a:t>(3 - 4 </a:t>
            </a:r>
            <a:r>
              <a:rPr sz="2600" b="1" u="heavy" spc="-100" dirty="0">
                <a:solidFill>
                  <a:srgbClr val="FF0000"/>
                </a:solidFill>
                <a:uFill>
                  <a:solidFill>
                    <a:srgbClr val="FF0000"/>
                  </a:solidFill>
                </a:uFill>
                <a:latin typeface="Calibri"/>
                <a:cs typeface="Calibri"/>
              </a:rPr>
              <a:t>ATA)</a:t>
            </a:r>
            <a:r>
              <a:rPr sz="2600" b="1" spc="-100" dirty="0">
                <a:solidFill>
                  <a:srgbClr val="FF0000"/>
                </a:solidFill>
                <a:latin typeface="Calibri"/>
                <a:cs typeface="Calibri"/>
              </a:rPr>
              <a:t> </a:t>
            </a:r>
            <a:r>
              <a:rPr sz="2400" spc="-5" dirty="0">
                <a:latin typeface="Calibri"/>
                <a:cs typeface="Calibri"/>
              </a:rPr>
              <a:t>causes </a:t>
            </a:r>
            <a:r>
              <a:rPr sz="2400" dirty="0">
                <a:latin typeface="Calibri"/>
                <a:cs typeface="Calibri"/>
              </a:rPr>
              <a:t> </a:t>
            </a:r>
            <a:r>
              <a:rPr sz="2400" spc="-15" dirty="0">
                <a:latin typeface="Calibri"/>
                <a:cs typeface="Calibri"/>
              </a:rPr>
              <a:t>symptoms </a:t>
            </a:r>
            <a:r>
              <a:rPr sz="2400" spc="-10" dirty="0">
                <a:latin typeface="Calibri"/>
                <a:cs typeface="Calibri"/>
              </a:rPr>
              <a:t>quite </a:t>
            </a:r>
            <a:r>
              <a:rPr sz="2400" spc="-5" dirty="0">
                <a:latin typeface="Calibri"/>
                <a:cs typeface="Calibri"/>
              </a:rPr>
              <a:t>similar </a:t>
            </a:r>
            <a:r>
              <a:rPr sz="2400" spc="-20" dirty="0">
                <a:latin typeface="Calibri"/>
                <a:cs typeface="Calibri"/>
              </a:rPr>
              <a:t>to </a:t>
            </a:r>
            <a:r>
              <a:rPr sz="2400" spc="-10" dirty="0">
                <a:latin typeface="Calibri"/>
                <a:cs typeface="Calibri"/>
              </a:rPr>
              <a:t>alcohol </a:t>
            </a:r>
            <a:r>
              <a:rPr sz="2400" spc="-15" dirty="0">
                <a:latin typeface="Calibri"/>
                <a:cs typeface="Calibri"/>
              </a:rPr>
              <a:t>intoxication </a:t>
            </a:r>
            <a:r>
              <a:rPr sz="2400" spc="-5" dirty="0">
                <a:latin typeface="Calibri"/>
                <a:cs typeface="Calibri"/>
              </a:rPr>
              <a:t>called </a:t>
            </a:r>
            <a:r>
              <a:rPr sz="2400" spc="-15" dirty="0">
                <a:latin typeface="Calibri"/>
                <a:cs typeface="Calibri"/>
              </a:rPr>
              <a:t>(</a:t>
            </a:r>
            <a:r>
              <a:rPr sz="2400" b="1" spc="-15" dirty="0">
                <a:latin typeface="Calibri"/>
                <a:cs typeface="Calibri"/>
              </a:rPr>
              <a:t>rapture </a:t>
            </a:r>
            <a:r>
              <a:rPr sz="2400" b="1" dirty="0">
                <a:latin typeface="Calibri"/>
                <a:cs typeface="Calibri"/>
              </a:rPr>
              <a:t>of the </a:t>
            </a:r>
            <a:r>
              <a:rPr sz="2400" b="1" spc="5" dirty="0">
                <a:latin typeface="Calibri"/>
                <a:cs typeface="Calibri"/>
              </a:rPr>
              <a:t> </a:t>
            </a:r>
            <a:r>
              <a:rPr sz="2400" b="1" dirty="0">
                <a:latin typeface="Calibri"/>
                <a:cs typeface="Calibri"/>
              </a:rPr>
              <a:t>de</a:t>
            </a:r>
            <a:r>
              <a:rPr sz="2400" b="1" spc="-20" dirty="0">
                <a:latin typeface="Calibri"/>
                <a:cs typeface="Calibri"/>
              </a:rPr>
              <a:t>p</a:t>
            </a:r>
            <a:r>
              <a:rPr sz="2400" b="1" dirty="0">
                <a:latin typeface="Calibri"/>
                <a:cs typeface="Calibri"/>
              </a:rPr>
              <a:t>th </a:t>
            </a:r>
            <a:r>
              <a:rPr sz="2400" b="1" spc="125" dirty="0">
                <a:latin typeface="Calibri"/>
                <a:cs typeface="Calibri"/>
              </a:rPr>
              <a:t> </a:t>
            </a:r>
            <a:r>
              <a:rPr lang="ar-JO" sz="2400" b="1" spc="-285" dirty="0">
                <a:latin typeface="Arial"/>
                <a:cs typeface="Arial"/>
              </a:rPr>
              <a:t>متعة</a:t>
            </a:r>
            <a:r>
              <a:rPr sz="2400" b="1" dirty="0">
                <a:latin typeface="Calibri"/>
                <a:cs typeface="Calibri"/>
              </a:rPr>
              <a:t>,</a:t>
            </a:r>
            <a:r>
              <a:rPr sz="2400" b="1" spc="145" dirty="0">
                <a:latin typeface="Calibri"/>
                <a:cs typeface="Calibri"/>
              </a:rPr>
              <a:t> </a:t>
            </a:r>
            <a:r>
              <a:rPr lang="ar-JO" sz="2400" b="1" spc="-55" dirty="0">
                <a:latin typeface="Arial"/>
                <a:cs typeface="Arial"/>
              </a:rPr>
              <a:t>سكر الأعماق </a:t>
            </a:r>
            <a:r>
              <a:rPr sz="2400" b="1" dirty="0">
                <a:latin typeface="Calibri"/>
                <a:cs typeface="Calibri"/>
              </a:rPr>
              <a:t>, </a:t>
            </a:r>
            <a:r>
              <a:rPr sz="2400" b="1" spc="-5" dirty="0">
                <a:latin typeface="Calibri"/>
                <a:cs typeface="Calibri"/>
              </a:rPr>
              <a:t>Marti</a:t>
            </a:r>
            <a:r>
              <a:rPr sz="2400" b="1" spc="-10" dirty="0">
                <a:latin typeface="Calibri"/>
                <a:cs typeface="Calibri"/>
              </a:rPr>
              <a:t>n</a:t>
            </a:r>
            <a:r>
              <a:rPr sz="2400" b="1" dirty="0">
                <a:latin typeface="Calibri"/>
                <a:cs typeface="Calibri"/>
              </a:rPr>
              <a:t>i</a:t>
            </a:r>
            <a:r>
              <a:rPr sz="2400" b="1" spc="-5" dirty="0">
                <a:latin typeface="Calibri"/>
                <a:cs typeface="Calibri"/>
              </a:rPr>
              <a:t> e</a:t>
            </a:r>
            <a:r>
              <a:rPr sz="2400" b="1" spc="-10" dirty="0">
                <a:latin typeface="Calibri"/>
                <a:cs typeface="Calibri"/>
              </a:rPr>
              <a:t>f</a:t>
            </a:r>
            <a:r>
              <a:rPr sz="2400" b="1" spc="-40" dirty="0">
                <a:latin typeface="Calibri"/>
                <a:cs typeface="Calibri"/>
              </a:rPr>
              <a:t>f</a:t>
            </a:r>
            <a:r>
              <a:rPr sz="2400" b="1" spc="-5" dirty="0">
                <a:latin typeface="Calibri"/>
                <a:cs typeface="Calibri"/>
              </a:rPr>
              <a:t>e</a:t>
            </a:r>
            <a:r>
              <a:rPr sz="2400" b="1" spc="5" dirty="0">
                <a:latin typeface="Calibri"/>
                <a:cs typeface="Calibri"/>
              </a:rPr>
              <a:t>c</a:t>
            </a:r>
            <a:r>
              <a:rPr sz="2400" b="1" dirty="0">
                <a:latin typeface="Calibri"/>
                <a:cs typeface="Calibri"/>
              </a:rPr>
              <a:t>t) </a:t>
            </a:r>
            <a:r>
              <a:rPr sz="2400" dirty="0">
                <a:latin typeface="Calibri"/>
                <a:cs typeface="Calibri"/>
              </a:rPr>
              <a:t>ch</a:t>
            </a:r>
            <a:r>
              <a:rPr sz="2400" spc="5" dirty="0">
                <a:latin typeface="Calibri"/>
                <a:cs typeface="Calibri"/>
              </a:rPr>
              <a:t>a</a:t>
            </a:r>
            <a:r>
              <a:rPr sz="2400" spc="-45" dirty="0">
                <a:latin typeface="Calibri"/>
                <a:cs typeface="Calibri"/>
              </a:rPr>
              <a:t>r</a:t>
            </a:r>
            <a:r>
              <a:rPr sz="2400" dirty="0">
                <a:latin typeface="Calibri"/>
                <a:cs typeface="Calibri"/>
              </a:rPr>
              <a:t>ac</a:t>
            </a:r>
            <a:r>
              <a:rPr sz="2400" spc="-20" dirty="0">
                <a:latin typeface="Calibri"/>
                <a:cs typeface="Calibri"/>
              </a:rPr>
              <a:t>t</a:t>
            </a:r>
            <a:r>
              <a:rPr sz="2400" dirty="0">
                <a:latin typeface="Calibri"/>
                <a:cs typeface="Calibri"/>
              </a:rPr>
              <a:t>e</a:t>
            </a:r>
            <a:r>
              <a:rPr sz="2400" spc="5" dirty="0">
                <a:latin typeface="Calibri"/>
                <a:cs typeface="Calibri"/>
              </a:rPr>
              <a:t>r</a:t>
            </a:r>
            <a:r>
              <a:rPr sz="2400" dirty="0">
                <a:latin typeface="Calibri"/>
                <a:cs typeface="Calibri"/>
              </a:rPr>
              <a:t>i</a:t>
            </a:r>
            <a:r>
              <a:rPr sz="2400" spc="-50" dirty="0">
                <a:latin typeface="Calibri"/>
                <a:cs typeface="Calibri"/>
              </a:rPr>
              <a:t>z</a:t>
            </a:r>
            <a:r>
              <a:rPr sz="2400" dirty="0">
                <a:latin typeface="Calibri"/>
                <a:cs typeface="Calibri"/>
              </a:rPr>
              <a:t>ed</a:t>
            </a:r>
            <a:r>
              <a:rPr sz="2400" spc="-30" dirty="0">
                <a:latin typeface="Calibri"/>
                <a:cs typeface="Calibri"/>
              </a:rPr>
              <a:t> </a:t>
            </a:r>
            <a:r>
              <a:rPr sz="2400" spc="-15" dirty="0">
                <a:latin typeface="Calibri"/>
                <a:cs typeface="Calibri"/>
              </a:rPr>
              <a:t>b</a:t>
            </a:r>
            <a:r>
              <a:rPr sz="2400" spc="5" dirty="0">
                <a:latin typeface="Calibri"/>
                <a:cs typeface="Calibri"/>
              </a:rPr>
              <a:t>y</a:t>
            </a:r>
            <a:r>
              <a:rPr sz="2400" dirty="0">
                <a:latin typeface="Calibri"/>
                <a:cs typeface="Calibri"/>
              </a:rPr>
              <a:t>:</a:t>
            </a:r>
          </a:p>
          <a:p>
            <a:pPr>
              <a:lnSpc>
                <a:spcPct val="100000"/>
              </a:lnSpc>
              <a:spcBef>
                <a:spcPts val="5"/>
              </a:spcBef>
            </a:pPr>
            <a:endParaRPr sz="3300" dirty="0">
              <a:latin typeface="Calibri"/>
              <a:cs typeface="Calibri"/>
            </a:endParaRPr>
          </a:p>
          <a:p>
            <a:pPr marL="127000">
              <a:lnSpc>
                <a:spcPct val="100000"/>
              </a:lnSpc>
              <a:spcBef>
                <a:spcPts val="5"/>
              </a:spcBef>
            </a:pPr>
            <a:r>
              <a:rPr sz="2400" spc="-5" dirty="0">
                <a:latin typeface="Calibri"/>
                <a:cs typeface="Calibri"/>
              </a:rPr>
              <a:t>1</a:t>
            </a:r>
            <a:r>
              <a:rPr sz="2400" dirty="0">
                <a:latin typeface="Calibri"/>
                <a:cs typeface="Calibri"/>
              </a:rPr>
              <a:t>.  </a:t>
            </a:r>
            <a:r>
              <a:rPr sz="2400" spc="150" dirty="0">
                <a:latin typeface="Calibri"/>
                <a:cs typeface="Calibri"/>
              </a:rPr>
              <a:t> </a:t>
            </a:r>
            <a:r>
              <a:rPr sz="2400" spc="-5" dirty="0">
                <a:latin typeface="Calibri"/>
                <a:cs typeface="Calibri"/>
              </a:rPr>
              <a:t>Euphori</a:t>
            </a:r>
            <a:r>
              <a:rPr sz="2400" spc="5" dirty="0">
                <a:latin typeface="Calibri"/>
                <a:cs typeface="Calibri"/>
              </a:rPr>
              <a:t>a</a:t>
            </a:r>
            <a:r>
              <a:rPr sz="2400" dirty="0">
                <a:latin typeface="Calibri"/>
                <a:cs typeface="Calibri"/>
              </a:rPr>
              <a:t>.</a:t>
            </a:r>
            <a:r>
              <a:rPr sz="2400" spc="-25" dirty="0">
                <a:latin typeface="Calibri"/>
                <a:cs typeface="Calibri"/>
              </a:rPr>
              <a:t> </a:t>
            </a:r>
            <a:endParaRPr sz="2400" dirty="0">
              <a:latin typeface="Microsoft Sans Serif"/>
              <a:cs typeface="Microsoft Sans Serif"/>
            </a:endParaRPr>
          </a:p>
          <a:p>
            <a:pPr marL="584200" indent="-457200">
              <a:lnSpc>
                <a:spcPct val="100000"/>
              </a:lnSpc>
              <a:spcBef>
                <a:spcPts val="575"/>
              </a:spcBef>
              <a:buAutoNum type="arabicPeriod" startAt="2"/>
              <a:tabLst>
                <a:tab pos="583565" algn="l"/>
                <a:tab pos="584200" algn="l"/>
              </a:tabLst>
            </a:pPr>
            <a:r>
              <a:rPr sz="2400" dirty="0">
                <a:latin typeface="Calibri"/>
                <a:cs typeface="Calibri"/>
              </a:rPr>
              <a:t>Impai</a:t>
            </a:r>
            <a:r>
              <a:rPr sz="2400" spc="-35" dirty="0">
                <a:latin typeface="Calibri"/>
                <a:cs typeface="Calibri"/>
              </a:rPr>
              <a:t>r</a:t>
            </a:r>
            <a:r>
              <a:rPr sz="2400" dirty="0">
                <a:latin typeface="Calibri"/>
                <a:cs typeface="Calibri"/>
              </a:rPr>
              <a:t>ed</a:t>
            </a:r>
            <a:r>
              <a:rPr sz="2400" spc="-10" dirty="0">
                <a:latin typeface="Calibri"/>
                <a:cs typeface="Calibri"/>
              </a:rPr>
              <a:t> </a:t>
            </a:r>
            <a:r>
              <a:rPr sz="2400" spc="-5" dirty="0">
                <a:latin typeface="Calibri"/>
                <a:cs typeface="Calibri"/>
              </a:rPr>
              <a:t>judgm</a:t>
            </a:r>
            <a:r>
              <a:rPr sz="2400" dirty="0">
                <a:latin typeface="Calibri"/>
                <a:cs typeface="Calibri"/>
              </a:rPr>
              <a:t>e</a:t>
            </a:r>
            <a:r>
              <a:rPr sz="2400" spc="-25" dirty="0">
                <a:latin typeface="Calibri"/>
                <a:cs typeface="Calibri"/>
              </a:rPr>
              <a:t>n</a:t>
            </a:r>
            <a:r>
              <a:rPr sz="2400" dirty="0">
                <a:latin typeface="Calibri"/>
                <a:cs typeface="Calibri"/>
              </a:rPr>
              <a:t>t</a:t>
            </a:r>
            <a:r>
              <a:rPr sz="2400" spc="5" dirty="0">
                <a:latin typeface="Calibri"/>
                <a:cs typeface="Calibri"/>
              </a:rPr>
              <a:t> </a:t>
            </a:r>
            <a:r>
              <a:rPr sz="2400" dirty="0">
                <a:latin typeface="Calibri"/>
                <a:cs typeface="Calibri"/>
              </a:rPr>
              <a:t>&amp;</a:t>
            </a:r>
            <a:r>
              <a:rPr sz="2400" spc="-10" dirty="0">
                <a:latin typeface="Calibri"/>
                <a:cs typeface="Calibri"/>
              </a:rPr>
              <a:t> </a:t>
            </a:r>
            <a:r>
              <a:rPr sz="2400" dirty="0">
                <a:latin typeface="Calibri"/>
                <a:cs typeface="Calibri"/>
              </a:rPr>
              <a:t>i</a:t>
            </a:r>
            <a:r>
              <a:rPr sz="2400" spc="-25" dirty="0">
                <a:latin typeface="Calibri"/>
                <a:cs typeface="Calibri"/>
              </a:rPr>
              <a:t>nt</a:t>
            </a:r>
            <a:r>
              <a:rPr sz="2400" dirty="0">
                <a:latin typeface="Calibri"/>
                <a:cs typeface="Calibri"/>
              </a:rPr>
              <a:t>ell</a:t>
            </a:r>
            <a:r>
              <a:rPr sz="2400" spc="5" dirty="0">
                <a:latin typeface="Calibri"/>
                <a:cs typeface="Calibri"/>
              </a:rPr>
              <a:t>e</a:t>
            </a:r>
            <a:r>
              <a:rPr sz="2400" dirty="0">
                <a:latin typeface="Calibri"/>
                <a:cs typeface="Calibri"/>
              </a:rPr>
              <a:t>ctu</a:t>
            </a:r>
            <a:r>
              <a:rPr sz="2400" spc="5" dirty="0">
                <a:latin typeface="Calibri"/>
                <a:cs typeface="Calibri"/>
              </a:rPr>
              <a:t>a</a:t>
            </a:r>
            <a:r>
              <a:rPr sz="2400" dirty="0">
                <a:latin typeface="Calibri"/>
                <a:cs typeface="Calibri"/>
              </a:rPr>
              <a:t>l</a:t>
            </a:r>
            <a:r>
              <a:rPr sz="2400" spc="-25" dirty="0">
                <a:latin typeface="Calibri"/>
                <a:cs typeface="Calibri"/>
              </a:rPr>
              <a:t> </a:t>
            </a:r>
            <a:r>
              <a:rPr sz="2400" spc="-5" dirty="0">
                <a:latin typeface="Calibri"/>
                <a:cs typeface="Calibri"/>
              </a:rPr>
              <a:t>functions</a:t>
            </a:r>
            <a:r>
              <a:rPr sz="2400" dirty="0">
                <a:latin typeface="Calibri"/>
                <a:cs typeface="Calibri"/>
              </a:rPr>
              <a:t>.</a:t>
            </a:r>
            <a:r>
              <a:rPr sz="2400" spc="-25" dirty="0">
                <a:latin typeface="Calibri"/>
                <a:cs typeface="Calibri"/>
              </a:rPr>
              <a:t> </a:t>
            </a:r>
            <a:endParaRPr sz="2400" dirty="0">
              <a:latin typeface="Microsoft Sans Serif"/>
              <a:cs typeface="Microsoft Sans Serif"/>
            </a:endParaRPr>
          </a:p>
          <a:p>
            <a:pPr marL="584200" indent="-457200">
              <a:lnSpc>
                <a:spcPct val="100000"/>
              </a:lnSpc>
              <a:spcBef>
                <a:spcPts val="550"/>
              </a:spcBef>
              <a:buAutoNum type="arabicPeriod" startAt="2"/>
              <a:tabLst>
                <a:tab pos="583565" algn="l"/>
                <a:tab pos="584200" algn="l"/>
              </a:tabLst>
            </a:pPr>
            <a:r>
              <a:rPr sz="2400" spc="-10" dirty="0">
                <a:latin typeface="Calibri"/>
                <a:cs typeface="Calibri"/>
              </a:rPr>
              <a:t>Incoordination</a:t>
            </a:r>
            <a:r>
              <a:rPr sz="2400" spc="-5" dirty="0">
                <a:latin typeface="Calibri"/>
                <a:cs typeface="Calibri"/>
              </a:rPr>
              <a:t> of</a:t>
            </a:r>
            <a:r>
              <a:rPr sz="2400" spc="10" dirty="0">
                <a:latin typeface="Calibri"/>
                <a:cs typeface="Calibri"/>
              </a:rPr>
              <a:t> </a:t>
            </a:r>
            <a:r>
              <a:rPr sz="2400" spc="-10" dirty="0">
                <a:latin typeface="Calibri"/>
                <a:cs typeface="Calibri"/>
              </a:rPr>
              <a:t>neuromuscular</a:t>
            </a:r>
            <a:r>
              <a:rPr sz="2400" dirty="0">
                <a:latin typeface="Calibri"/>
                <a:cs typeface="Calibri"/>
              </a:rPr>
              <a:t> </a:t>
            </a:r>
            <a:r>
              <a:rPr sz="2400" spc="-5" dirty="0">
                <a:latin typeface="Calibri"/>
                <a:cs typeface="Calibri"/>
              </a:rPr>
              <a:t>functions</a:t>
            </a:r>
            <a:r>
              <a:rPr sz="2400" dirty="0">
                <a:latin typeface="Calibri"/>
                <a:cs typeface="Calibri"/>
              </a:rPr>
              <a:t> and</a:t>
            </a:r>
            <a:r>
              <a:rPr sz="2400" spc="5" dirty="0">
                <a:latin typeface="Calibri"/>
                <a:cs typeface="Calibri"/>
              </a:rPr>
              <a:t> </a:t>
            </a:r>
            <a:r>
              <a:rPr sz="2400" spc="-10" dirty="0">
                <a:latin typeface="Calibri"/>
                <a:cs typeface="Calibri"/>
              </a:rPr>
              <a:t>performance.</a:t>
            </a:r>
            <a:endParaRPr sz="2400" dirty="0">
              <a:latin typeface="Calibri"/>
              <a:cs typeface="Calibri"/>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5" name="TextBox 4">
            <a:extLst>
              <a:ext uri="{FF2B5EF4-FFF2-40B4-BE49-F238E27FC236}">
                <a16:creationId xmlns:a16="http://schemas.microsoft.com/office/drawing/2014/main" id="{C64F0ACE-89D7-4592-8D10-4736066C0EB9}"/>
              </a:ext>
            </a:extLst>
          </p:cNvPr>
          <p:cNvSpPr txBox="1"/>
          <p:nvPr/>
        </p:nvSpPr>
        <p:spPr>
          <a:xfrm>
            <a:off x="2286000" y="4876800"/>
            <a:ext cx="1295400" cy="369332"/>
          </a:xfrm>
          <a:prstGeom prst="rect">
            <a:avLst/>
          </a:prstGeom>
          <a:noFill/>
        </p:spPr>
        <p:txBody>
          <a:bodyPr wrap="square" rtlCol="0">
            <a:spAutoFit/>
          </a:bodyPr>
          <a:lstStyle/>
          <a:p>
            <a:r>
              <a:rPr lang="ar-JO" dirty="0"/>
              <a:t>سعادة وانتعاش</a:t>
            </a:r>
            <a:endParaRPr lang="en-US" dirty="0"/>
          </a:p>
        </p:txBody>
      </p:sp>
      <p:sp>
        <p:nvSpPr>
          <p:cNvPr id="6" name="TextBox 5">
            <a:extLst>
              <a:ext uri="{FF2B5EF4-FFF2-40B4-BE49-F238E27FC236}">
                <a16:creationId xmlns:a16="http://schemas.microsoft.com/office/drawing/2014/main" id="{FC821A06-4854-41F9-9917-496F10FEC738}"/>
              </a:ext>
            </a:extLst>
          </p:cNvPr>
          <p:cNvSpPr txBox="1"/>
          <p:nvPr/>
        </p:nvSpPr>
        <p:spPr>
          <a:xfrm>
            <a:off x="6324600" y="5410200"/>
            <a:ext cx="1264919" cy="369332"/>
          </a:xfrm>
          <a:prstGeom prst="rect">
            <a:avLst/>
          </a:prstGeom>
          <a:noFill/>
        </p:spPr>
        <p:txBody>
          <a:bodyPr wrap="square" rtlCol="0">
            <a:spAutoFit/>
          </a:bodyPr>
          <a:lstStyle/>
          <a:p>
            <a:r>
              <a:rPr lang="ar-JO" dirty="0"/>
              <a:t>قدرات ذهنية</a:t>
            </a:r>
            <a:endParaRPr lang="en-US" dirty="0"/>
          </a:p>
        </p:txBody>
      </p:sp>
      <p:sp>
        <p:nvSpPr>
          <p:cNvPr id="7" name="TextBox 6">
            <a:extLst>
              <a:ext uri="{FF2B5EF4-FFF2-40B4-BE49-F238E27FC236}">
                <a16:creationId xmlns:a16="http://schemas.microsoft.com/office/drawing/2014/main" id="{5325822A-1F17-4E9A-9CFA-6439E13FF948}"/>
              </a:ext>
            </a:extLst>
          </p:cNvPr>
          <p:cNvSpPr txBox="1"/>
          <p:nvPr/>
        </p:nvSpPr>
        <p:spPr>
          <a:xfrm flipH="1">
            <a:off x="36575" y="4404943"/>
            <a:ext cx="9144000" cy="369332"/>
          </a:xfrm>
          <a:prstGeom prst="rect">
            <a:avLst/>
          </a:prstGeom>
          <a:noFill/>
        </p:spPr>
        <p:txBody>
          <a:bodyPr wrap="square" rtlCol="0">
            <a:spAutoFit/>
          </a:bodyPr>
          <a:lstStyle/>
          <a:p>
            <a:r>
              <a:rPr lang="ar-JO" dirty="0"/>
              <a:t>يسبب أعراضاً مشابهة تماماً للتسمم الكحولي يسمى (نشوة العمق ، متعة ، سكر الأعماق ، تأثير مارتيني) وتتميز بما يلي:</a:t>
            </a:r>
            <a:endParaRPr lang="en-US" dirty="0"/>
          </a:p>
        </p:txBody>
      </p:sp>
      <p:sp>
        <p:nvSpPr>
          <p:cNvPr id="8" name="TextBox 7">
            <a:extLst>
              <a:ext uri="{FF2B5EF4-FFF2-40B4-BE49-F238E27FC236}">
                <a16:creationId xmlns:a16="http://schemas.microsoft.com/office/drawing/2014/main" id="{E683C594-BB7C-4DBB-A016-088BD68A298D}"/>
              </a:ext>
            </a:extLst>
          </p:cNvPr>
          <p:cNvSpPr txBox="1"/>
          <p:nvPr/>
        </p:nvSpPr>
        <p:spPr>
          <a:xfrm flipH="1">
            <a:off x="3189321" y="6082347"/>
            <a:ext cx="3886200" cy="369332"/>
          </a:xfrm>
          <a:prstGeom prst="rect">
            <a:avLst/>
          </a:prstGeom>
          <a:noFill/>
        </p:spPr>
        <p:txBody>
          <a:bodyPr wrap="square" rtlCol="0">
            <a:spAutoFit/>
          </a:bodyPr>
          <a:lstStyle/>
          <a:p>
            <a:r>
              <a:rPr lang="ar-JO"/>
              <a:t>عدم تنسيق الوظائف والأداء العصبي العضلي.</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330" y="1440637"/>
            <a:ext cx="8268334" cy="1215390"/>
          </a:xfrm>
          <a:prstGeom prst="rect">
            <a:avLst/>
          </a:prstGeom>
        </p:spPr>
        <p:txBody>
          <a:bodyPr vert="horz" wrap="square" lIns="0" tIns="13335" rIns="0" bIns="0" rtlCol="0">
            <a:spAutoFit/>
          </a:bodyPr>
          <a:lstStyle/>
          <a:p>
            <a:pPr marL="355600" marR="5080" indent="-342900" algn="just">
              <a:lnSpc>
                <a:spcPct val="100000"/>
              </a:lnSpc>
              <a:spcBef>
                <a:spcPts val="105"/>
              </a:spcBef>
              <a:buFont typeface="Microsoft Sans Serif"/>
              <a:buChar char="•"/>
              <a:tabLst>
                <a:tab pos="355600" algn="l"/>
              </a:tabLst>
            </a:pPr>
            <a:r>
              <a:rPr sz="2600" b="1" u="heavy" spc="-40" dirty="0">
                <a:solidFill>
                  <a:srgbClr val="FF0000"/>
                </a:solidFill>
                <a:uFill>
                  <a:solidFill>
                    <a:srgbClr val="FF0000"/>
                  </a:solidFill>
                </a:uFill>
                <a:latin typeface="Calibri"/>
                <a:cs typeface="Calibri"/>
              </a:rPr>
              <a:t>At</a:t>
            </a:r>
            <a:r>
              <a:rPr sz="2600" b="1" u="heavy" spc="-35" dirty="0">
                <a:solidFill>
                  <a:srgbClr val="FF0000"/>
                </a:solidFill>
                <a:uFill>
                  <a:solidFill>
                    <a:srgbClr val="FF0000"/>
                  </a:solidFill>
                </a:uFill>
                <a:latin typeface="Calibri"/>
                <a:cs typeface="Calibri"/>
              </a:rPr>
              <a:t> </a:t>
            </a:r>
            <a:r>
              <a:rPr sz="2600" b="1" u="heavy" spc="-5" dirty="0">
                <a:solidFill>
                  <a:srgbClr val="FF0000"/>
                </a:solidFill>
                <a:uFill>
                  <a:solidFill>
                    <a:srgbClr val="FF0000"/>
                  </a:solidFill>
                </a:uFill>
                <a:latin typeface="Calibri"/>
                <a:cs typeface="Calibri"/>
              </a:rPr>
              <a:t>depth</a:t>
            </a:r>
            <a:r>
              <a:rPr sz="2600" b="1" u="heavy" dirty="0">
                <a:solidFill>
                  <a:srgbClr val="FF0000"/>
                </a:solidFill>
                <a:uFill>
                  <a:solidFill>
                    <a:srgbClr val="FF0000"/>
                  </a:solidFill>
                </a:uFill>
                <a:latin typeface="Calibri"/>
                <a:cs typeface="Calibri"/>
              </a:rPr>
              <a:t> of</a:t>
            </a:r>
            <a:r>
              <a:rPr sz="2600" b="1" u="heavy" spc="5" dirty="0">
                <a:solidFill>
                  <a:srgbClr val="FF0000"/>
                </a:solidFill>
                <a:uFill>
                  <a:solidFill>
                    <a:srgbClr val="FF0000"/>
                  </a:solidFill>
                </a:uFill>
                <a:latin typeface="Calibri"/>
                <a:cs typeface="Calibri"/>
              </a:rPr>
              <a:t> </a:t>
            </a:r>
            <a:r>
              <a:rPr sz="2600" b="1" u="heavy" dirty="0">
                <a:solidFill>
                  <a:srgbClr val="FF0000"/>
                </a:solidFill>
                <a:uFill>
                  <a:solidFill>
                    <a:srgbClr val="FF0000"/>
                  </a:solidFill>
                </a:uFill>
                <a:latin typeface="Calibri"/>
                <a:cs typeface="Calibri"/>
              </a:rPr>
              <a:t>90</a:t>
            </a:r>
            <a:r>
              <a:rPr sz="2600" b="1" u="heavy" spc="5" dirty="0">
                <a:solidFill>
                  <a:srgbClr val="FF0000"/>
                </a:solidFill>
                <a:uFill>
                  <a:solidFill>
                    <a:srgbClr val="FF0000"/>
                  </a:solidFill>
                </a:uFill>
                <a:latin typeface="Calibri"/>
                <a:cs typeface="Calibri"/>
              </a:rPr>
              <a:t> </a:t>
            </a:r>
            <a:r>
              <a:rPr sz="2600" b="1" u="heavy" spc="-20" dirty="0">
                <a:solidFill>
                  <a:srgbClr val="FF0000"/>
                </a:solidFill>
                <a:uFill>
                  <a:solidFill>
                    <a:srgbClr val="FF0000"/>
                  </a:solidFill>
                </a:uFill>
                <a:latin typeface="Calibri"/>
                <a:cs typeface="Calibri"/>
              </a:rPr>
              <a:t>meters</a:t>
            </a:r>
            <a:r>
              <a:rPr sz="2600" b="1" u="heavy" spc="-15" dirty="0">
                <a:solidFill>
                  <a:srgbClr val="FF0000"/>
                </a:solidFill>
                <a:uFill>
                  <a:solidFill>
                    <a:srgbClr val="FF0000"/>
                  </a:solidFill>
                </a:uFill>
                <a:latin typeface="Calibri"/>
                <a:cs typeface="Calibri"/>
              </a:rPr>
              <a:t> </a:t>
            </a:r>
            <a:r>
              <a:rPr sz="2600" b="1" u="heavy" spc="-5" dirty="0">
                <a:solidFill>
                  <a:srgbClr val="FF0000"/>
                </a:solidFill>
                <a:uFill>
                  <a:solidFill>
                    <a:srgbClr val="FF0000"/>
                  </a:solidFill>
                </a:uFill>
                <a:latin typeface="Calibri"/>
                <a:cs typeface="Calibri"/>
              </a:rPr>
              <a:t>(10</a:t>
            </a:r>
            <a:r>
              <a:rPr sz="2600" b="1" u="heavy" dirty="0">
                <a:solidFill>
                  <a:srgbClr val="FF0000"/>
                </a:solidFill>
                <a:uFill>
                  <a:solidFill>
                    <a:srgbClr val="FF0000"/>
                  </a:solidFill>
                </a:uFill>
                <a:latin typeface="Calibri"/>
                <a:cs typeface="Calibri"/>
              </a:rPr>
              <a:t> </a:t>
            </a:r>
            <a:r>
              <a:rPr sz="2600" b="1" u="heavy" spc="-105" dirty="0">
                <a:solidFill>
                  <a:srgbClr val="FF0000"/>
                </a:solidFill>
                <a:uFill>
                  <a:solidFill>
                    <a:srgbClr val="FF0000"/>
                  </a:solidFill>
                </a:uFill>
                <a:latin typeface="Calibri"/>
                <a:cs typeface="Calibri"/>
              </a:rPr>
              <a:t>ATA)</a:t>
            </a:r>
            <a:r>
              <a:rPr sz="2600" b="1" spc="-100" dirty="0">
                <a:solidFill>
                  <a:srgbClr val="FF0000"/>
                </a:solidFill>
                <a:latin typeface="Calibri"/>
                <a:cs typeface="Calibri"/>
              </a:rPr>
              <a:t> </a:t>
            </a:r>
            <a:r>
              <a:rPr sz="2600" spc="-5" dirty="0">
                <a:latin typeface="Calibri"/>
                <a:cs typeface="Calibri"/>
              </a:rPr>
              <a:t>loss</a:t>
            </a:r>
            <a:r>
              <a:rPr sz="2600" dirty="0">
                <a:latin typeface="Calibri"/>
                <a:cs typeface="Calibri"/>
              </a:rPr>
              <a:t> </a:t>
            </a:r>
            <a:r>
              <a:rPr sz="2600" spc="-5" dirty="0">
                <a:latin typeface="Calibri"/>
                <a:cs typeface="Calibri"/>
              </a:rPr>
              <a:t>of</a:t>
            </a:r>
            <a:r>
              <a:rPr sz="2600" dirty="0">
                <a:latin typeface="Calibri"/>
                <a:cs typeface="Calibri"/>
              </a:rPr>
              <a:t> </a:t>
            </a:r>
            <a:r>
              <a:rPr sz="2600" spc="-10" dirty="0">
                <a:latin typeface="Calibri"/>
                <a:cs typeface="Calibri"/>
              </a:rPr>
              <a:t>consciousness </a:t>
            </a:r>
            <a:r>
              <a:rPr sz="2600" spc="-5" dirty="0">
                <a:latin typeface="Calibri"/>
                <a:cs typeface="Calibri"/>
              </a:rPr>
              <a:t> </a:t>
            </a:r>
            <a:r>
              <a:rPr sz="2600" spc="-10" dirty="0">
                <a:latin typeface="Calibri"/>
                <a:cs typeface="Calibri"/>
              </a:rPr>
              <a:t>occurs </a:t>
            </a:r>
            <a:r>
              <a:rPr sz="2600" dirty="0">
                <a:latin typeface="Calibri"/>
                <a:cs typeface="Calibri"/>
              </a:rPr>
              <a:t>&amp; </a:t>
            </a:r>
            <a:r>
              <a:rPr sz="2600" spc="-5" dirty="0">
                <a:latin typeface="Calibri"/>
                <a:cs typeface="Calibri"/>
              </a:rPr>
              <a:t>the </a:t>
            </a:r>
            <a:r>
              <a:rPr sz="2600" dirty="0">
                <a:latin typeface="Calibri"/>
                <a:cs typeface="Calibri"/>
              </a:rPr>
              <a:t>risk </a:t>
            </a:r>
            <a:r>
              <a:rPr sz="2600" spc="-5" dirty="0">
                <a:latin typeface="Calibri"/>
                <a:cs typeface="Calibri"/>
              </a:rPr>
              <a:t>of </a:t>
            </a:r>
            <a:r>
              <a:rPr sz="2600" spc="-10" dirty="0">
                <a:latin typeface="Calibri"/>
                <a:cs typeface="Calibri"/>
              </a:rPr>
              <a:t>drowning </a:t>
            </a:r>
            <a:r>
              <a:rPr sz="2600" spc="-5" dirty="0">
                <a:latin typeface="Calibri"/>
                <a:cs typeface="Calibri"/>
              </a:rPr>
              <a:t>accidents </a:t>
            </a:r>
            <a:r>
              <a:rPr sz="2600" dirty="0">
                <a:latin typeface="Calibri"/>
                <a:cs typeface="Calibri"/>
              </a:rPr>
              <a:t>and </a:t>
            </a:r>
            <a:r>
              <a:rPr sz="2600" spc="-10" dirty="0">
                <a:latin typeface="Calibri"/>
                <a:cs typeface="Calibri"/>
              </a:rPr>
              <a:t>death </a:t>
            </a:r>
            <a:r>
              <a:rPr sz="2600" spc="-5" dirty="0">
                <a:latin typeface="Calibri"/>
                <a:cs typeface="Calibri"/>
              </a:rPr>
              <a:t>is </a:t>
            </a:r>
            <a:r>
              <a:rPr sz="2600" spc="-10" dirty="0">
                <a:latin typeface="Calibri"/>
                <a:cs typeface="Calibri"/>
              </a:rPr>
              <a:t>very </a:t>
            </a:r>
            <a:r>
              <a:rPr sz="2600" spc="-5" dirty="0">
                <a:latin typeface="Calibri"/>
                <a:cs typeface="Calibri"/>
              </a:rPr>
              <a:t> high</a:t>
            </a:r>
            <a:r>
              <a:rPr sz="2600" spc="-15" dirty="0">
                <a:latin typeface="Calibri"/>
                <a:cs typeface="Calibri"/>
              </a:rPr>
              <a:t> </a:t>
            </a:r>
            <a:r>
              <a:rPr sz="2600" dirty="0">
                <a:latin typeface="Calibri"/>
                <a:cs typeface="Calibri"/>
              </a:rPr>
              <a:t>if</a:t>
            </a:r>
            <a:r>
              <a:rPr sz="2600" spc="-5" dirty="0">
                <a:latin typeface="Calibri"/>
                <a:cs typeface="Calibri"/>
              </a:rPr>
              <a:t> </a:t>
            </a:r>
            <a:r>
              <a:rPr sz="2600" dirty="0">
                <a:latin typeface="Calibri"/>
                <a:cs typeface="Calibri"/>
              </a:rPr>
              <a:t>the</a:t>
            </a:r>
            <a:r>
              <a:rPr sz="2600" spc="-20" dirty="0">
                <a:latin typeface="Calibri"/>
                <a:cs typeface="Calibri"/>
              </a:rPr>
              <a:t> </a:t>
            </a:r>
            <a:r>
              <a:rPr sz="2600" spc="-5" dirty="0">
                <a:latin typeface="Calibri"/>
                <a:cs typeface="Calibri"/>
              </a:rPr>
              <a:t>bubbles</a:t>
            </a:r>
            <a:r>
              <a:rPr sz="2600" spc="-35" dirty="0">
                <a:latin typeface="Calibri"/>
                <a:cs typeface="Calibri"/>
              </a:rPr>
              <a:t> </a:t>
            </a:r>
            <a:r>
              <a:rPr sz="2600" spc="-10" dirty="0">
                <a:latin typeface="Calibri"/>
                <a:cs typeface="Calibri"/>
              </a:rPr>
              <a:t>are</a:t>
            </a:r>
            <a:r>
              <a:rPr sz="2600" dirty="0">
                <a:latin typeface="Calibri"/>
                <a:cs typeface="Calibri"/>
              </a:rPr>
              <a:t> in</a:t>
            </a:r>
            <a:r>
              <a:rPr sz="2600" spc="-15" dirty="0">
                <a:latin typeface="Calibri"/>
                <a:cs typeface="Calibri"/>
              </a:rPr>
              <a:t> </a:t>
            </a:r>
            <a:r>
              <a:rPr sz="2600" dirty="0">
                <a:latin typeface="Calibri"/>
                <a:cs typeface="Calibri"/>
              </a:rPr>
              <a:t>the</a:t>
            </a:r>
            <a:r>
              <a:rPr sz="2600" spc="-15" dirty="0">
                <a:latin typeface="Calibri"/>
                <a:cs typeface="Calibri"/>
              </a:rPr>
              <a:t> </a:t>
            </a:r>
            <a:r>
              <a:rPr sz="2600" spc="-10" dirty="0">
                <a:latin typeface="Calibri"/>
                <a:cs typeface="Calibri"/>
              </a:rPr>
              <a:t>brain.</a:t>
            </a:r>
            <a:endParaRPr sz="2600" dirty="0">
              <a:latin typeface="Calibri"/>
              <a:cs typeface="Calibri"/>
            </a:endParaRPr>
          </a:p>
        </p:txBody>
      </p:sp>
      <p:sp>
        <p:nvSpPr>
          <p:cNvPr id="3" name="object 3"/>
          <p:cNvSpPr txBox="1"/>
          <p:nvPr/>
        </p:nvSpPr>
        <p:spPr>
          <a:xfrm>
            <a:off x="535330" y="3660394"/>
            <a:ext cx="8268334" cy="1215390"/>
          </a:xfrm>
          <a:prstGeom prst="rect">
            <a:avLst/>
          </a:prstGeom>
        </p:spPr>
        <p:txBody>
          <a:bodyPr vert="horz" wrap="square" lIns="0" tIns="12700" rIns="0" bIns="0" rtlCol="0">
            <a:spAutoFit/>
          </a:bodyPr>
          <a:lstStyle/>
          <a:p>
            <a:pPr marL="355600" marR="5080" indent="-342900" algn="just">
              <a:lnSpc>
                <a:spcPct val="100000"/>
              </a:lnSpc>
              <a:spcBef>
                <a:spcPts val="100"/>
              </a:spcBef>
              <a:buFont typeface="Microsoft Sans Serif"/>
              <a:buChar char="•"/>
              <a:tabLst>
                <a:tab pos="430530" algn="l"/>
              </a:tabLst>
            </a:pPr>
            <a:r>
              <a:rPr dirty="0"/>
              <a:t>	</a:t>
            </a:r>
            <a:r>
              <a:rPr sz="2600" spc="-5" dirty="0">
                <a:latin typeface="Calibri"/>
                <a:cs typeface="Calibri"/>
              </a:rPr>
              <a:t>The </a:t>
            </a:r>
            <a:r>
              <a:rPr sz="2600" spc="-10" dirty="0">
                <a:latin typeface="Calibri"/>
                <a:cs typeface="Calibri"/>
              </a:rPr>
              <a:t>narcotic </a:t>
            </a:r>
            <a:r>
              <a:rPr sz="2600" spc="-25" dirty="0">
                <a:latin typeface="Calibri"/>
                <a:cs typeface="Calibri"/>
              </a:rPr>
              <a:t>effect </a:t>
            </a:r>
            <a:r>
              <a:rPr sz="2600" spc="-5" dirty="0">
                <a:latin typeface="Calibri"/>
                <a:cs typeface="Calibri"/>
              </a:rPr>
              <a:t>is </a:t>
            </a:r>
            <a:r>
              <a:rPr sz="2600" spc="-10" dirty="0">
                <a:latin typeface="Calibri"/>
                <a:cs typeface="Calibri"/>
              </a:rPr>
              <a:t>believed </a:t>
            </a:r>
            <a:r>
              <a:rPr sz="2600" spc="-15" dirty="0">
                <a:latin typeface="Calibri"/>
                <a:cs typeface="Calibri"/>
              </a:rPr>
              <a:t>to </a:t>
            </a:r>
            <a:r>
              <a:rPr sz="2600" spc="-5" dirty="0">
                <a:latin typeface="Calibri"/>
                <a:cs typeface="Calibri"/>
              </a:rPr>
              <a:t>be </a:t>
            </a:r>
            <a:r>
              <a:rPr sz="2600" spc="-15" dirty="0">
                <a:latin typeface="Calibri"/>
                <a:cs typeface="Calibri"/>
              </a:rPr>
              <a:t>exacerbated </a:t>
            </a:r>
            <a:r>
              <a:rPr sz="2600" spc="-5" dirty="0">
                <a:latin typeface="Calibri"/>
                <a:cs typeface="Calibri"/>
              </a:rPr>
              <a:t>by: </a:t>
            </a:r>
            <a:r>
              <a:rPr sz="2600" spc="-15" dirty="0">
                <a:solidFill>
                  <a:srgbClr val="FF0000"/>
                </a:solidFill>
                <a:latin typeface="Calibri"/>
                <a:cs typeface="Calibri"/>
              </a:rPr>
              <a:t>cold </a:t>
            </a:r>
            <a:r>
              <a:rPr sz="2600" spc="-10" dirty="0">
                <a:solidFill>
                  <a:srgbClr val="FF0000"/>
                </a:solidFill>
                <a:latin typeface="Calibri"/>
                <a:cs typeface="Calibri"/>
              </a:rPr>
              <a:t> </a:t>
            </a:r>
            <a:r>
              <a:rPr sz="2600" spc="-15" dirty="0">
                <a:solidFill>
                  <a:srgbClr val="FF0000"/>
                </a:solidFill>
                <a:latin typeface="Calibri"/>
                <a:cs typeface="Calibri"/>
              </a:rPr>
              <a:t>water</a:t>
            </a:r>
            <a:r>
              <a:rPr sz="2600" spc="-10" dirty="0">
                <a:solidFill>
                  <a:srgbClr val="FF0000"/>
                </a:solidFill>
                <a:latin typeface="Calibri"/>
                <a:cs typeface="Calibri"/>
              </a:rPr>
              <a:t> </a:t>
            </a:r>
            <a:r>
              <a:rPr sz="2600" spc="-15" dirty="0">
                <a:solidFill>
                  <a:srgbClr val="FF0000"/>
                </a:solidFill>
                <a:latin typeface="Calibri"/>
                <a:cs typeface="Calibri"/>
              </a:rPr>
              <a:t>/hypercarbia </a:t>
            </a:r>
            <a:r>
              <a:rPr sz="2600" spc="-5" dirty="0">
                <a:solidFill>
                  <a:srgbClr val="FF0000"/>
                </a:solidFill>
                <a:latin typeface="Calibri"/>
                <a:cs typeface="Calibri"/>
              </a:rPr>
              <a:t>(↑ </a:t>
            </a:r>
            <a:r>
              <a:rPr sz="2600" spc="-10" dirty="0">
                <a:solidFill>
                  <a:srgbClr val="FF0000"/>
                </a:solidFill>
                <a:latin typeface="Calibri"/>
                <a:cs typeface="Calibri"/>
              </a:rPr>
              <a:t>CO2) </a:t>
            </a:r>
            <a:r>
              <a:rPr sz="2600" dirty="0">
                <a:solidFill>
                  <a:srgbClr val="FF0000"/>
                </a:solidFill>
                <a:latin typeface="Calibri"/>
                <a:cs typeface="Calibri"/>
              </a:rPr>
              <a:t>/ </a:t>
            </a:r>
            <a:r>
              <a:rPr sz="2600" spc="-10" dirty="0">
                <a:solidFill>
                  <a:srgbClr val="FF0000"/>
                </a:solidFill>
                <a:latin typeface="Calibri"/>
                <a:cs typeface="Calibri"/>
              </a:rPr>
              <a:t>strenuous </a:t>
            </a:r>
            <a:r>
              <a:rPr sz="2600" dirty="0">
                <a:solidFill>
                  <a:srgbClr val="FF0000"/>
                </a:solidFill>
                <a:latin typeface="Calibri"/>
                <a:cs typeface="Calibri"/>
              </a:rPr>
              <a:t>activity &amp; </a:t>
            </a:r>
            <a:r>
              <a:rPr sz="2600" spc="-15" dirty="0">
                <a:solidFill>
                  <a:srgbClr val="FF0000"/>
                </a:solidFill>
                <a:latin typeface="Calibri"/>
                <a:cs typeface="Calibri"/>
              </a:rPr>
              <a:t>fatigue </a:t>
            </a:r>
            <a:r>
              <a:rPr sz="2600" spc="-10" dirty="0">
                <a:solidFill>
                  <a:srgbClr val="FF0000"/>
                </a:solidFill>
                <a:latin typeface="Calibri"/>
                <a:cs typeface="Calibri"/>
              </a:rPr>
              <a:t> </a:t>
            </a:r>
            <a:r>
              <a:rPr sz="2600" dirty="0">
                <a:solidFill>
                  <a:srgbClr val="FF0000"/>
                </a:solidFill>
                <a:latin typeface="Calibri"/>
                <a:cs typeface="Calibri"/>
              </a:rPr>
              <a:t>&amp;</a:t>
            </a:r>
            <a:r>
              <a:rPr sz="2600" spc="-10" dirty="0">
                <a:solidFill>
                  <a:srgbClr val="FF0000"/>
                </a:solidFill>
                <a:latin typeface="Calibri"/>
                <a:cs typeface="Calibri"/>
              </a:rPr>
              <a:t> </a:t>
            </a:r>
            <a:r>
              <a:rPr sz="2600" spc="-5" dirty="0">
                <a:solidFill>
                  <a:srgbClr val="FF0000"/>
                </a:solidFill>
                <a:latin typeface="Calibri"/>
                <a:cs typeface="Calibri"/>
              </a:rPr>
              <a:t>alcohol</a:t>
            </a:r>
            <a:r>
              <a:rPr sz="2600" spc="15" dirty="0">
                <a:solidFill>
                  <a:srgbClr val="FF0000"/>
                </a:solidFill>
                <a:latin typeface="Calibri"/>
                <a:cs typeface="Calibri"/>
              </a:rPr>
              <a:t> </a:t>
            </a:r>
            <a:r>
              <a:rPr sz="2600" spc="-5" dirty="0">
                <a:solidFill>
                  <a:srgbClr val="FF0000"/>
                </a:solidFill>
                <a:latin typeface="Calibri"/>
                <a:cs typeface="Calibri"/>
              </a:rPr>
              <a:t>consumption</a:t>
            </a:r>
            <a:endParaRPr sz="2600" dirty="0">
              <a:latin typeface="Calibri"/>
              <a:cs typeface="Calibri"/>
            </a:endParaRPr>
          </a:p>
        </p:txBody>
      </p:sp>
      <p:sp>
        <p:nvSpPr>
          <p:cNvPr id="4" name="object 4"/>
          <p:cNvSpPr txBox="1"/>
          <p:nvPr/>
        </p:nvSpPr>
        <p:spPr>
          <a:xfrm>
            <a:off x="535330" y="5404205"/>
            <a:ext cx="8265795" cy="818515"/>
          </a:xfrm>
          <a:prstGeom prst="rect">
            <a:avLst/>
          </a:prstGeom>
        </p:spPr>
        <p:txBody>
          <a:bodyPr vert="horz" wrap="square" lIns="0" tIns="12700" rIns="0" bIns="0" rtlCol="0">
            <a:spAutoFit/>
          </a:bodyPr>
          <a:lstStyle/>
          <a:p>
            <a:pPr marL="355600" marR="5080" indent="-342900">
              <a:lnSpc>
                <a:spcPct val="100000"/>
              </a:lnSpc>
              <a:spcBef>
                <a:spcPts val="100"/>
              </a:spcBef>
              <a:buFont typeface="Microsoft Sans Serif"/>
              <a:buChar char="•"/>
              <a:tabLst>
                <a:tab pos="429895" algn="l"/>
                <a:tab pos="430530" algn="l"/>
                <a:tab pos="1295400" algn="l"/>
                <a:tab pos="3469004" algn="l"/>
                <a:tab pos="4470400" algn="l"/>
                <a:tab pos="5474970" algn="l"/>
                <a:tab pos="6318250" algn="l"/>
                <a:tab pos="6968490" algn="l"/>
              </a:tabLst>
            </a:pPr>
            <a:r>
              <a:rPr dirty="0"/>
              <a:t>	</a:t>
            </a:r>
            <a:r>
              <a:rPr sz="2600" dirty="0">
                <a:latin typeface="Calibri"/>
                <a:cs typeface="Calibri"/>
              </a:rPr>
              <a:t>Upon	</a:t>
            </a:r>
            <a:r>
              <a:rPr sz="2600" spc="-15" dirty="0">
                <a:latin typeface="Calibri"/>
                <a:cs typeface="Calibri"/>
              </a:rPr>
              <a:t>d</a:t>
            </a:r>
            <a:r>
              <a:rPr sz="2600" dirty="0">
                <a:latin typeface="Calibri"/>
                <a:cs typeface="Calibri"/>
              </a:rPr>
              <a:t>e</a:t>
            </a:r>
            <a:r>
              <a:rPr sz="2600" spc="-35" dirty="0">
                <a:latin typeface="Calibri"/>
                <a:cs typeface="Calibri"/>
              </a:rPr>
              <a:t>c</a:t>
            </a:r>
            <a:r>
              <a:rPr sz="2600" spc="-5" dirty="0">
                <a:latin typeface="Calibri"/>
                <a:cs typeface="Calibri"/>
              </a:rPr>
              <a:t>o</a:t>
            </a:r>
            <a:r>
              <a:rPr sz="2600" spc="-10" dirty="0">
                <a:latin typeface="Calibri"/>
                <a:cs typeface="Calibri"/>
              </a:rPr>
              <a:t>m</a:t>
            </a:r>
            <a:r>
              <a:rPr sz="2600" spc="-5" dirty="0">
                <a:latin typeface="Calibri"/>
                <a:cs typeface="Calibri"/>
              </a:rPr>
              <a:t>p</a:t>
            </a:r>
            <a:r>
              <a:rPr sz="2600" spc="-35" dirty="0">
                <a:latin typeface="Calibri"/>
                <a:cs typeface="Calibri"/>
              </a:rPr>
              <a:t>r</a:t>
            </a:r>
            <a:r>
              <a:rPr sz="2600" dirty="0">
                <a:latin typeface="Calibri"/>
                <a:cs typeface="Calibri"/>
              </a:rPr>
              <a:t>e</a:t>
            </a:r>
            <a:r>
              <a:rPr sz="2600" spc="-10" dirty="0">
                <a:latin typeface="Calibri"/>
                <a:cs typeface="Calibri"/>
              </a:rPr>
              <a:t>s</a:t>
            </a:r>
            <a:r>
              <a:rPr sz="2600" spc="-5" dirty="0">
                <a:latin typeface="Calibri"/>
                <a:cs typeface="Calibri"/>
              </a:rPr>
              <a:t>sio</a:t>
            </a:r>
            <a:r>
              <a:rPr sz="2600" dirty="0">
                <a:latin typeface="Calibri"/>
                <a:cs typeface="Calibri"/>
              </a:rPr>
              <a:t>n	</a:t>
            </a:r>
            <a:r>
              <a:rPr sz="2600" spc="-5" dirty="0">
                <a:latin typeface="Calibri"/>
                <a:cs typeface="Calibri"/>
              </a:rPr>
              <a:t>durin</a:t>
            </a:r>
            <a:r>
              <a:rPr sz="2600" dirty="0">
                <a:latin typeface="Calibri"/>
                <a:cs typeface="Calibri"/>
              </a:rPr>
              <a:t>g	</a:t>
            </a:r>
            <a:r>
              <a:rPr sz="2600" spc="-15" dirty="0">
                <a:latin typeface="Calibri"/>
                <a:cs typeface="Calibri"/>
              </a:rPr>
              <a:t>a</a:t>
            </a:r>
            <a:r>
              <a:rPr sz="2600" spc="-5" dirty="0">
                <a:latin typeface="Calibri"/>
                <a:cs typeface="Calibri"/>
              </a:rPr>
              <a:t>sc</a:t>
            </a:r>
            <a:r>
              <a:rPr sz="2600" spc="-10" dirty="0">
                <a:latin typeface="Calibri"/>
                <a:cs typeface="Calibri"/>
              </a:rPr>
              <a:t>e</a:t>
            </a:r>
            <a:r>
              <a:rPr sz="2600" spc="-25" dirty="0">
                <a:latin typeface="Calibri"/>
                <a:cs typeface="Calibri"/>
              </a:rPr>
              <a:t>n</a:t>
            </a:r>
            <a:r>
              <a:rPr sz="2600" dirty="0">
                <a:latin typeface="Calibri"/>
                <a:cs typeface="Calibri"/>
              </a:rPr>
              <a:t>t	</a:t>
            </a:r>
            <a:r>
              <a:rPr sz="2600" b="1" spc="-65" dirty="0">
                <a:solidFill>
                  <a:srgbClr val="006FC0"/>
                </a:solidFill>
                <a:latin typeface="Calibri"/>
                <a:cs typeface="Calibri"/>
              </a:rPr>
              <a:t>r</a:t>
            </a:r>
            <a:r>
              <a:rPr sz="2600" b="1" dirty="0">
                <a:solidFill>
                  <a:srgbClr val="006FC0"/>
                </a:solidFill>
                <a:latin typeface="Calibri"/>
                <a:cs typeface="Calibri"/>
              </a:rPr>
              <a:t>a</a:t>
            </a:r>
            <a:r>
              <a:rPr sz="2600" b="1" spc="-10" dirty="0">
                <a:solidFill>
                  <a:srgbClr val="006FC0"/>
                </a:solidFill>
                <a:latin typeface="Calibri"/>
                <a:cs typeface="Calibri"/>
              </a:rPr>
              <a:t>p</a:t>
            </a:r>
            <a:r>
              <a:rPr sz="2600" b="1" dirty="0">
                <a:solidFill>
                  <a:srgbClr val="006FC0"/>
                </a:solidFill>
                <a:latin typeface="Calibri"/>
                <a:cs typeface="Calibri"/>
              </a:rPr>
              <a:t>id	a</a:t>
            </a:r>
            <a:r>
              <a:rPr sz="2600" b="1" spc="-10" dirty="0">
                <a:solidFill>
                  <a:srgbClr val="006FC0"/>
                </a:solidFill>
                <a:latin typeface="Calibri"/>
                <a:cs typeface="Calibri"/>
              </a:rPr>
              <a:t>n</a:t>
            </a:r>
            <a:r>
              <a:rPr sz="2600" b="1" dirty="0">
                <a:solidFill>
                  <a:srgbClr val="006FC0"/>
                </a:solidFill>
                <a:latin typeface="Calibri"/>
                <a:cs typeface="Calibri"/>
              </a:rPr>
              <a:t>d	</a:t>
            </a:r>
            <a:r>
              <a:rPr sz="2600" b="1" spc="-10" dirty="0">
                <a:solidFill>
                  <a:srgbClr val="006FC0"/>
                </a:solidFill>
                <a:latin typeface="Calibri"/>
                <a:cs typeface="Calibri"/>
              </a:rPr>
              <a:t>c</a:t>
            </a:r>
            <a:r>
              <a:rPr sz="2600" b="1" dirty="0">
                <a:solidFill>
                  <a:srgbClr val="006FC0"/>
                </a:solidFill>
                <a:latin typeface="Calibri"/>
                <a:cs typeface="Calibri"/>
              </a:rPr>
              <a:t>o</a:t>
            </a:r>
            <a:r>
              <a:rPr sz="2600" b="1" spc="5" dirty="0">
                <a:solidFill>
                  <a:srgbClr val="006FC0"/>
                </a:solidFill>
                <a:latin typeface="Calibri"/>
                <a:cs typeface="Calibri"/>
              </a:rPr>
              <a:t>m</a:t>
            </a:r>
            <a:r>
              <a:rPr sz="2600" b="1" dirty="0">
                <a:solidFill>
                  <a:srgbClr val="006FC0"/>
                </a:solidFill>
                <a:latin typeface="Calibri"/>
                <a:cs typeface="Calibri"/>
              </a:rPr>
              <a:t>p</a:t>
            </a:r>
            <a:r>
              <a:rPr sz="2600" b="1" spc="-10" dirty="0">
                <a:solidFill>
                  <a:srgbClr val="006FC0"/>
                </a:solidFill>
                <a:latin typeface="Calibri"/>
                <a:cs typeface="Calibri"/>
              </a:rPr>
              <a:t>l</a:t>
            </a:r>
            <a:r>
              <a:rPr sz="2600" b="1" spc="-15" dirty="0">
                <a:solidFill>
                  <a:srgbClr val="006FC0"/>
                </a:solidFill>
                <a:latin typeface="Calibri"/>
                <a:cs typeface="Calibri"/>
              </a:rPr>
              <a:t>e</a:t>
            </a:r>
            <a:r>
              <a:rPr sz="2600" b="1" spc="-40" dirty="0">
                <a:solidFill>
                  <a:srgbClr val="006FC0"/>
                </a:solidFill>
                <a:latin typeface="Calibri"/>
                <a:cs typeface="Calibri"/>
              </a:rPr>
              <a:t>t</a:t>
            </a:r>
            <a:r>
              <a:rPr sz="2600" b="1" dirty="0">
                <a:solidFill>
                  <a:srgbClr val="006FC0"/>
                </a:solidFill>
                <a:latin typeface="Calibri"/>
                <a:cs typeface="Calibri"/>
              </a:rPr>
              <a:t>e  </a:t>
            </a:r>
            <a:r>
              <a:rPr sz="2600" b="1" spc="-10" dirty="0">
                <a:solidFill>
                  <a:srgbClr val="006FC0"/>
                </a:solidFill>
                <a:latin typeface="Calibri"/>
                <a:cs typeface="Calibri"/>
              </a:rPr>
              <a:t>recovery</a:t>
            </a:r>
            <a:r>
              <a:rPr sz="2600" b="1" spc="-15" dirty="0">
                <a:solidFill>
                  <a:srgbClr val="006FC0"/>
                </a:solidFill>
                <a:latin typeface="Calibri"/>
                <a:cs typeface="Calibri"/>
              </a:rPr>
              <a:t> </a:t>
            </a:r>
            <a:r>
              <a:rPr sz="2600" spc="-10" dirty="0">
                <a:latin typeface="Calibri"/>
                <a:cs typeface="Calibri"/>
              </a:rPr>
              <a:t>occurs.</a:t>
            </a:r>
            <a:endParaRPr sz="2600" dirty="0">
              <a:latin typeface="Calibri"/>
              <a:cs typeface="Calibri"/>
            </a:endParaRPr>
          </a:p>
        </p:txBody>
      </p:sp>
      <p:sp>
        <p:nvSpPr>
          <p:cNvPr id="5" name="object 5"/>
          <p:cNvSpPr txBox="1">
            <a:spLocks noGrp="1"/>
          </p:cNvSpPr>
          <p:nvPr>
            <p:ph type="title"/>
          </p:nvPr>
        </p:nvSpPr>
        <p:spPr>
          <a:xfrm>
            <a:off x="755904" y="260604"/>
            <a:ext cx="7560945" cy="715010"/>
          </a:xfrm>
          <a:prstGeom prst="rect">
            <a:avLst/>
          </a:prstGeom>
          <a:solidFill>
            <a:srgbClr val="FFFF00"/>
          </a:solidFill>
        </p:spPr>
        <p:txBody>
          <a:bodyPr vert="horz" wrap="square" lIns="0" tIns="88265" rIns="0" bIns="0" rtlCol="0">
            <a:spAutoFit/>
          </a:bodyPr>
          <a:lstStyle/>
          <a:p>
            <a:pPr marL="594360">
              <a:lnSpc>
                <a:spcPct val="100000"/>
              </a:lnSpc>
              <a:spcBef>
                <a:spcPts val="695"/>
              </a:spcBef>
            </a:pPr>
            <a:r>
              <a:rPr sz="3200" b="1" spc="-10" dirty="0">
                <a:latin typeface="Calibri"/>
                <a:cs typeface="Calibri"/>
              </a:rPr>
              <a:t>Nitrogen</a:t>
            </a:r>
            <a:r>
              <a:rPr sz="3200" b="1" spc="-40" dirty="0">
                <a:latin typeface="Calibri"/>
                <a:cs typeface="Calibri"/>
              </a:rPr>
              <a:t> </a:t>
            </a:r>
            <a:r>
              <a:rPr sz="3200" b="1" spc="-10" dirty="0">
                <a:latin typeface="Calibri"/>
                <a:cs typeface="Calibri"/>
              </a:rPr>
              <a:t>Narcosis</a:t>
            </a:r>
            <a:r>
              <a:rPr sz="3200" b="1" spc="-35" dirty="0">
                <a:latin typeface="Calibri"/>
                <a:cs typeface="Calibri"/>
              </a:rPr>
              <a:t> </a:t>
            </a:r>
            <a:r>
              <a:rPr sz="3200" b="1" spc="-5" dirty="0">
                <a:latin typeface="Calibri"/>
                <a:cs typeface="Calibri"/>
              </a:rPr>
              <a:t>(Inert Gas Narcosis)</a:t>
            </a:r>
            <a:endParaRPr sz="3200">
              <a:latin typeface="Calibri"/>
              <a:cs typeface="Calibri"/>
            </a:endParaRPr>
          </a:p>
        </p:txBody>
      </p:sp>
      <p:sp>
        <p:nvSpPr>
          <p:cNvPr id="7" name="TextBox 6">
            <a:extLst>
              <a:ext uri="{FF2B5EF4-FFF2-40B4-BE49-F238E27FC236}">
                <a16:creationId xmlns:a16="http://schemas.microsoft.com/office/drawing/2014/main" id="{2CBE876E-808F-44F7-96CB-35BD62DCA75A}"/>
              </a:ext>
            </a:extLst>
          </p:cNvPr>
          <p:cNvSpPr txBox="1"/>
          <p:nvPr/>
        </p:nvSpPr>
        <p:spPr>
          <a:xfrm>
            <a:off x="1104925" y="2550905"/>
            <a:ext cx="7696200" cy="369332"/>
          </a:xfrm>
          <a:prstGeom prst="rect">
            <a:avLst/>
          </a:prstGeom>
          <a:noFill/>
        </p:spPr>
        <p:txBody>
          <a:bodyPr wrap="square" rtlCol="0">
            <a:spAutoFit/>
          </a:bodyPr>
          <a:lstStyle/>
          <a:p>
            <a:r>
              <a:rPr lang="ar-JO"/>
              <a:t>يحدث فقدان للوعي وخطر وقوع حوادث الغرق والموت مرتفع للغاية إذا كانت الفقاعات في الدماغ.</a:t>
            </a:r>
            <a:endParaRPr lang="en-US" dirty="0"/>
          </a:p>
        </p:txBody>
      </p:sp>
      <p:sp>
        <p:nvSpPr>
          <p:cNvPr id="8" name="TextBox 7">
            <a:extLst>
              <a:ext uri="{FF2B5EF4-FFF2-40B4-BE49-F238E27FC236}">
                <a16:creationId xmlns:a16="http://schemas.microsoft.com/office/drawing/2014/main" id="{2D5D7B2A-57AC-460C-84F2-516FE67A44E1}"/>
              </a:ext>
            </a:extLst>
          </p:cNvPr>
          <p:cNvSpPr txBox="1"/>
          <p:nvPr/>
        </p:nvSpPr>
        <p:spPr>
          <a:xfrm>
            <a:off x="6172200" y="3388555"/>
            <a:ext cx="1600200" cy="461665"/>
          </a:xfrm>
          <a:prstGeom prst="rect">
            <a:avLst/>
          </a:prstGeom>
          <a:noFill/>
        </p:spPr>
        <p:txBody>
          <a:bodyPr wrap="square" rtlCol="0">
            <a:spAutoFit/>
          </a:bodyPr>
          <a:lstStyle/>
          <a:p>
            <a:r>
              <a:rPr lang="ar-JO" sz="2400" dirty="0"/>
              <a:t>تتفاقم</a:t>
            </a:r>
            <a:endParaRPr lang="en-US" sz="2400" dirty="0"/>
          </a:p>
        </p:txBody>
      </p:sp>
      <p:sp>
        <p:nvSpPr>
          <p:cNvPr id="9" name="TextBox 8">
            <a:extLst>
              <a:ext uri="{FF2B5EF4-FFF2-40B4-BE49-F238E27FC236}">
                <a16:creationId xmlns:a16="http://schemas.microsoft.com/office/drawing/2014/main" id="{E4481EF0-1682-42E3-A064-1321B564645C}"/>
              </a:ext>
            </a:extLst>
          </p:cNvPr>
          <p:cNvSpPr txBox="1"/>
          <p:nvPr/>
        </p:nvSpPr>
        <p:spPr>
          <a:xfrm>
            <a:off x="6667500" y="4360720"/>
            <a:ext cx="2209800" cy="646331"/>
          </a:xfrm>
          <a:prstGeom prst="rect">
            <a:avLst/>
          </a:prstGeom>
          <a:noFill/>
        </p:spPr>
        <p:txBody>
          <a:bodyPr wrap="square" rtlCol="0">
            <a:spAutoFit/>
          </a:bodyPr>
          <a:lstStyle/>
          <a:p>
            <a:r>
              <a:rPr lang="ar-JO"/>
              <a:t>نشاط مرهق والتعب واستهلاك الكحول</a:t>
            </a:r>
            <a:endParaRPr lang="en-US" dirty="0"/>
          </a:p>
        </p:txBody>
      </p:sp>
      <p:sp>
        <p:nvSpPr>
          <p:cNvPr id="10" name="TextBox 9">
            <a:extLst>
              <a:ext uri="{FF2B5EF4-FFF2-40B4-BE49-F238E27FC236}">
                <a16:creationId xmlns:a16="http://schemas.microsoft.com/office/drawing/2014/main" id="{6815B970-26B8-4C98-A771-EE412D1797F2}"/>
              </a:ext>
            </a:extLst>
          </p:cNvPr>
          <p:cNvSpPr txBox="1"/>
          <p:nvPr/>
        </p:nvSpPr>
        <p:spPr>
          <a:xfrm>
            <a:off x="3085927" y="5883723"/>
            <a:ext cx="5486401" cy="369332"/>
          </a:xfrm>
          <a:prstGeom prst="rect">
            <a:avLst/>
          </a:prstGeom>
          <a:noFill/>
        </p:spPr>
        <p:txBody>
          <a:bodyPr wrap="square" rtlCol="0">
            <a:spAutoFit/>
          </a:bodyPr>
          <a:lstStyle/>
          <a:p>
            <a:r>
              <a:rPr lang="ar-JO"/>
              <a:t>عند تخفيف الضغط أثناء الصعود يحدث الشفاء السريع والكامل.</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320"/>
            <a:ext cx="8229600" cy="779145"/>
          </a:xfrm>
          <a:prstGeom prst="rect">
            <a:avLst/>
          </a:prstGeom>
          <a:solidFill>
            <a:srgbClr val="CCFF99"/>
          </a:solidFill>
        </p:spPr>
        <p:txBody>
          <a:bodyPr vert="horz" wrap="square" lIns="0" tIns="120014" rIns="0" bIns="0" rtlCol="0">
            <a:spAutoFit/>
          </a:bodyPr>
          <a:lstStyle/>
          <a:p>
            <a:pPr marL="168275">
              <a:lnSpc>
                <a:spcPct val="100000"/>
              </a:lnSpc>
              <a:spcBef>
                <a:spcPts val="944"/>
              </a:spcBef>
            </a:pPr>
            <a:r>
              <a:rPr sz="3200" b="1" dirty="0">
                <a:solidFill>
                  <a:srgbClr val="0000FF"/>
                </a:solidFill>
                <a:latin typeface="Calibri"/>
                <a:cs typeface="Calibri"/>
              </a:rPr>
              <a:t>High</a:t>
            </a:r>
            <a:r>
              <a:rPr sz="3200" b="1" spc="-5" dirty="0">
                <a:solidFill>
                  <a:srgbClr val="0000FF"/>
                </a:solidFill>
                <a:latin typeface="Calibri"/>
                <a:cs typeface="Calibri"/>
              </a:rPr>
              <a:t> </a:t>
            </a:r>
            <a:r>
              <a:rPr sz="3200" b="1" dirty="0">
                <a:solidFill>
                  <a:srgbClr val="0000FF"/>
                </a:solidFill>
                <a:latin typeface="Calibri"/>
                <a:cs typeface="Calibri"/>
              </a:rPr>
              <a:t>– </a:t>
            </a:r>
            <a:r>
              <a:rPr sz="3200" b="1" spc="-15" dirty="0">
                <a:solidFill>
                  <a:srgbClr val="0000FF"/>
                </a:solidFill>
                <a:latin typeface="Calibri"/>
                <a:cs typeface="Calibri"/>
              </a:rPr>
              <a:t>Pressure</a:t>
            </a:r>
            <a:r>
              <a:rPr sz="3200" b="1" spc="-20" dirty="0">
                <a:solidFill>
                  <a:srgbClr val="0000FF"/>
                </a:solidFill>
                <a:latin typeface="Calibri"/>
                <a:cs typeface="Calibri"/>
              </a:rPr>
              <a:t> </a:t>
            </a:r>
            <a:r>
              <a:rPr sz="3200" b="1" spc="-5" dirty="0">
                <a:solidFill>
                  <a:srgbClr val="0000FF"/>
                </a:solidFill>
                <a:latin typeface="Calibri"/>
                <a:cs typeface="Calibri"/>
              </a:rPr>
              <a:t>Neurological</a:t>
            </a:r>
            <a:r>
              <a:rPr sz="3200" b="1" spc="-10" dirty="0">
                <a:solidFill>
                  <a:srgbClr val="0000FF"/>
                </a:solidFill>
                <a:latin typeface="Calibri"/>
                <a:cs typeface="Calibri"/>
              </a:rPr>
              <a:t> </a:t>
            </a:r>
            <a:r>
              <a:rPr sz="3200" b="1" spc="-15" dirty="0">
                <a:solidFill>
                  <a:srgbClr val="0000FF"/>
                </a:solidFill>
                <a:latin typeface="Calibri"/>
                <a:cs typeface="Calibri"/>
              </a:rPr>
              <a:t>Syndrome</a:t>
            </a:r>
            <a:r>
              <a:rPr sz="3200" b="1" spc="-35" dirty="0">
                <a:solidFill>
                  <a:srgbClr val="0000FF"/>
                </a:solidFill>
                <a:latin typeface="Calibri"/>
                <a:cs typeface="Calibri"/>
              </a:rPr>
              <a:t> </a:t>
            </a:r>
            <a:r>
              <a:rPr sz="3200" b="1" spc="-5" dirty="0">
                <a:solidFill>
                  <a:srgbClr val="0000FF"/>
                </a:solidFill>
                <a:latin typeface="Calibri"/>
                <a:cs typeface="Calibri"/>
              </a:rPr>
              <a:t>(HPNS)</a:t>
            </a:r>
            <a:endParaRPr sz="3200" dirty="0">
              <a:latin typeface="Calibri"/>
              <a:cs typeface="Calibri"/>
            </a:endParaRPr>
          </a:p>
        </p:txBody>
      </p:sp>
      <p:sp>
        <p:nvSpPr>
          <p:cNvPr id="3" name="object 3"/>
          <p:cNvSpPr txBox="1"/>
          <p:nvPr/>
        </p:nvSpPr>
        <p:spPr>
          <a:xfrm>
            <a:off x="574040" y="1495424"/>
            <a:ext cx="8044180" cy="4601210"/>
          </a:xfrm>
          <a:prstGeom prst="rect">
            <a:avLst/>
          </a:prstGeom>
        </p:spPr>
        <p:txBody>
          <a:bodyPr vert="horz" wrap="square" lIns="0" tIns="12065" rIns="0" bIns="0" rtlCol="0">
            <a:spAutoFit/>
          </a:bodyPr>
          <a:lstStyle/>
          <a:p>
            <a:pPr marL="12700" marR="5080" algn="just">
              <a:lnSpc>
                <a:spcPct val="100000"/>
              </a:lnSpc>
              <a:spcBef>
                <a:spcPts val="95"/>
              </a:spcBef>
            </a:pPr>
            <a:r>
              <a:rPr sz="2800" spc="-10" dirty="0">
                <a:latin typeface="Calibri"/>
                <a:cs typeface="Calibri"/>
              </a:rPr>
              <a:t>High-pressure</a:t>
            </a:r>
            <a:r>
              <a:rPr sz="2800" spc="-5" dirty="0">
                <a:latin typeface="Calibri"/>
                <a:cs typeface="Calibri"/>
              </a:rPr>
              <a:t> </a:t>
            </a:r>
            <a:r>
              <a:rPr sz="2800" spc="-15" dirty="0">
                <a:latin typeface="Calibri"/>
                <a:cs typeface="Calibri"/>
              </a:rPr>
              <a:t>neurological</a:t>
            </a:r>
            <a:r>
              <a:rPr sz="2800" spc="605" dirty="0">
                <a:latin typeface="Calibri"/>
                <a:cs typeface="Calibri"/>
              </a:rPr>
              <a:t> </a:t>
            </a:r>
            <a:r>
              <a:rPr sz="2800" spc="-20" dirty="0">
                <a:latin typeface="Calibri"/>
                <a:cs typeface="Calibri"/>
              </a:rPr>
              <a:t>syndrome</a:t>
            </a:r>
            <a:r>
              <a:rPr sz="2800" spc="-15" dirty="0">
                <a:latin typeface="Calibri"/>
                <a:cs typeface="Calibri"/>
              </a:rPr>
              <a:t> </a:t>
            </a:r>
            <a:r>
              <a:rPr sz="2800" spc="-5" dirty="0">
                <a:latin typeface="Calibri"/>
                <a:cs typeface="Calibri"/>
              </a:rPr>
              <a:t>(HPNS)</a:t>
            </a:r>
            <a:r>
              <a:rPr sz="2800" dirty="0">
                <a:latin typeface="Calibri"/>
                <a:cs typeface="Calibri"/>
              </a:rPr>
              <a:t> </a:t>
            </a:r>
            <a:r>
              <a:rPr sz="2800" spc="-10" dirty="0">
                <a:latin typeface="Calibri"/>
                <a:cs typeface="Calibri"/>
              </a:rPr>
              <a:t>is</a:t>
            </a:r>
            <a:r>
              <a:rPr sz="2800" spc="-5" dirty="0">
                <a:latin typeface="Calibri"/>
                <a:cs typeface="Calibri"/>
              </a:rPr>
              <a:t> </a:t>
            </a:r>
            <a:r>
              <a:rPr sz="2800" b="1" spc="-5" dirty="0">
                <a:latin typeface="Calibri"/>
                <a:cs typeface="Calibri"/>
              </a:rPr>
              <a:t>a </a:t>
            </a:r>
            <a:r>
              <a:rPr sz="2800" b="1" dirty="0">
                <a:latin typeface="Calibri"/>
                <a:cs typeface="Calibri"/>
              </a:rPr>
              <a:t> </a:t>
            </a:r>
            <a:r>
              <a:rPr sz="2800" b="1" spc="-5" dirty="0">
                <a:latin typeface="Calibri"/>
                <a:cs typeface="Calibri"/>
              </a:rPr>
              <a:t>condition</a:t>
            </a:r>
            <a:r>
              <a:rPr sz="2800" b="1" dirty="0">
                <a:latin typeface="Calibri"/>
                <a:cs typeface="Calibri"/>
              </a:rPr>
              <a:t> </a:t>
            </a:r>
            <a:r>
              <a:rPr sz="2800" b="1" spc="-15" dirty="0">
                <a:latin typeface="Calibri"/>
                <a:cs typeface="Calibri"/>
              </a:rPr>
              <a:t>encountered</a:t>
            </a:r>
            <a:r>
              <a:rPr sz="2800" b="1" spc="-10" dirty="0">
                <a:latin typeface="Calibri"/>
                <a:cs typeface="Calibri"/>
              </a:rPr>
              <a:t> </a:t>
            </a:r>
            <a:r>
              <a:rPr sz="2800" b="1" spc="-5" dirty="0">
                <a:latin typeface="Calibri"/>
                <a:cs typeface="Calibri"/>
              </a:rPr>
              <a:t>in</a:t>
            </a:r>
            <a:r>
              <a:rPr sz="2800" b="1" dirty="0">
                <a:latin typeface="Calibri"/>
                <a:cs typeface="Calibri"/>
              </a:rPr>
              <a:t> </a:t>
            </a:r>
            <a:r>
              <a:rPr sz="2800" b="1" spc="-5" dirty="0">
                <a:latin typeface="Calibri"/>
                <a:cs typeface="Calibri"/>
              </a:rPr>
              <a:t>diving</a:t>
            </a:r>
            <a:r>
              <a:rPr sz="2800" b="1" dirty="0">
                <a:latin typeface="Calibri"/>
                <a:cs typeface="Calibri"/>
              </a:rPr>
              <a:t> </a:t>
            </a:r>
            <a:r>
              <a:rPr sz="2800" b="1" spc="-15" dirty="0">
                <a:latin typeface="Calibri"/>
                <a:cs typeface="Calibri"/>
              </a:rPr>
              <a:t>beyond</a:t>
            </a:r>
            <a:r>
              <a:rPr sz="2800" b="1" spc="-10" dirty="0">
                <a:latin typeface="Calibri"/>
                <a:cs typeface="Calibri"/>
              </a:rPr>
              <a:t> </a:t>
            </a:r>
            <a:r>
              <a:rPr sz="2800" b="1" spc="-5" dirty="0">
                <a:latin typeface="Calibri"/>
                <a:cs typeface="Calibri"/>
              </a:rPr>
              <a:t>a</a:t>
            </a:r>
            <a:r>
              <a:rPr sz="2800" b="1" dirty="0">
                <a:latin typeface="Calibri"/>
                <a:cs typeface="Calibri"/>
              </a:rPr>
              <a:t> </a:t>
            </a:r>
            <a:r>
              <a:rPr sz="2800" b="1" spc="-5" dirty="0">
                <a:latin typeface="Calibri"/>
                <a:cs typeface="Calibri"/>
              </a:rPr>
              <a:t>depth</a:t>
            </a:r>
            <a:r>
              <a:rPr sz="2800" b="1" spc="620" dirty="0">
                <a:latin typeface="Calibri"/>
                <a:cs typeface="Calibri"/>
              </a:rPr>
              <a:t> </a:t>
            </a:r>
            <a:r>
              <a:rPr sz="2800" b="1" spc="-10" dirty="0">
                <a:latin typeface="Calibri"/>
                <a:cs typeface="Calibri"/>
              </a:rPr>
              <a:t>of </a:t>
            </a:r>
            <a:r>
              <a:rPr sz="2800" b="1" spc="-620" dirty="0">
                <a:latin typeface="Calibri"/>
                <a:cs typeface="Calibri"/>
              </a:rPr>
              <a:t> </a:t>
            </a:r>
            <a:r>
              <a:rPr sz="2800" b="1" spc="-10" dirty="0">
                <a:latin typeface="Calibri"/>
                <a:cs typeface="Calibri"/>
              </a:rPr>
              <a:t>100</a:t>
            </a:r>
            <a:r>
              <a:rPr sz="2800" b="1" spc="20" dirty="0">
                <a:latin typeface="Calibri"/>
                <a:cs typeface="Calibri"/>
              </a:rPr>
              <a:t> </a:t>
            </a:r>
            <a:r>
              <a:rPr sz="2800" b="1" dirty="0">
                <a:latin typeface="Calibri"/>
                <a:cs typeface="Calibri"/>
              </a:rPr>
              <a:t>m</a:t>
            </a:r>
            <a:r>
              <a:rPr sz="2800" dirty="0">
                <a:latin typeface="Calibri"/>
                <a:cs typeface="Calibri"/>
              </a:rPr>
              <a:t>.</a:t>
            </a:r>
          </a:p>
          <a:p>
            <a:pPr>
              <a:lnSpc>
                <a:spcPct val="100000"/>
              </a:lnSpc>
              <a:spcBef>
                <a:spcPts val="5"/>
              </a:spcBef>
            </a:pPr>
            <a:endParaRPr sz="2750" dirty="0">
              <a:latin typeface="Calibri"/>
              <a:cs typeface="Calibri"/>
            </a:endParaRPr>
          </a:p>
          <a:p>
            <a:pPr marL="12700" marR="5080" algn="just">
              <a:lnSpc>
                <a:spcPct val="100000"/>
              </a:lnSpc>
            </a:pPr>
            <a:r>
              <a:rPr sz="2800" b="1" spc="-15" dirty="0">
                <a:latin typeface="Calibri"/>
                <a:cs typeface="Calibri"/>
              </a:rPr>
              <a:t>Manifestations </a:t>
            </a:r>
            <a:r>
              <a:rPr sz="2800" b="1" spc="-5" dirty="0">
                <a:latin typeface="Calibri"/>
                <a:cs typeface="Calibri"/>
              </a:rPr>
              <a:t>include: </a:t>
            </a:r>
            <a:r>
              <a:rPr sz="2800" spc="-5" dirty="0">
                <a:solidFill>
                  <a:srgbClr val="C00000"/>
                </a:solidFill>
                <a:latin typeface="Calibri"/>
                <a:cs typeface="Calibri"/>
              </a:rPr>
              <a:t>euphoria</a:t>
            </a:r>
            <a:r>
              <a:rPr sz="2800" spc="-5" dirty="0">
                <a:latin typeface="Calibri"/>
                <a:cs typeface="Calibri"/>
              </a:rPr>
              <a:t>, </a:t>
            </a:r>
            <a:r>
              <a:rPr sz="2800" spc="-5" dirty="0">
                <a:solidFill>
                  <a:srgbClr val="0000FF"/>
                </a:solidFill>
                <a:latin typeface="Calibri"/>
                <a:cs typeface="Calibri"/>
              </a:rPr>
              <a:t>headache</a:t>
            </a:r>
            <a:r>
              <a:rPr sz="2800" spc="-5" dirty="0">
                <a:latin typeface="Calibri"/>
                <a:cs typeface="Calibri"/>
              </a:rPr>
              <a:t>, </a:t>
            </a:r>
            <a:r>
              <a:rPr sz="2800" spc="-15" dirty="0">
                <a:solidFill>
                  <a:srgbClr val="FF0000"/>
                </a:solidFill>
                <a:latin typeface="Calibri"/>
                <a:cs typeface="Calibri"/>
              </a:rPr>
              <a:t>tremors</a:t>
            </a:r>
            <a:r>
              <a:rPr sz="2800" spc="-15" dirty="0">
                <a:latin typeface="Calibri"/>
                <a:cs typeface="Calibri"/>
              </a:rPr>
              <a:t>, </a:t>
            </a:r>
            <a:r>
              <a:rPr sz="2800" spc="-10" dirty="0">
                <a:latin typeface="Calibri"/>
                <a:cs typeface="Calibri"/>
              </a:rPr>
              <a:t> </a:t>
            </a:r>
            <a:r>
              <a:rPr sz="2800" spc="-15" dirty="0">
                <a:solidFill>
                  <a:srgbClr val="00AF50"/>
                </a:solidFill>
                <a:latin typeface="Calibri"/>
                <a:cs typeface="Calibri"/>
              </a:rPr>
              <a:t>myoclonus</a:t>
            </a:r>
            <a:r>
              <a:rPr sz="2800" spc="-10" dirty="0">
                <a:solidFill>
                  <a:srgbClr val="00AF50"/>
                </a:solidFill>
                <a:latin typeface="Calibri"/>
                <a:cs typeface="Calibri"/>
              </a:rPr>
              <a:t> </a:t>
            </a:r>
            <a:r>
              <a:rPr sz="2800" spc="-5" dirty="0">
                <a:solidFill>
                  <a:srgbClr val="00AF50"/>
                </a:solidFill>
                <a:latin typeface="Calibri"/>
                <a:cs typeface="Calibri"/>
              </a:rPr>
              <a:t>(quick,</a:t>
            </a:r>
            <a:r>
              <a:rPr sz="2800" dirty="0">
                <a:solidFill>
                  <a:srgbClr val="00AF50"/>
                </a:solidFill>
                <a:latin typeface="Calibri"/>
                <a:cs typeface="Calibri"/>
              </a:rPr>
              <a:t> </a:t>
            </a:r>
            <a:r>
              <a:rPr sz="2800" spc="-15" dirty="0">
                <a:solidFill>
                  <a:srgbClr val="00AF50"/>
                </a:solidFill>
                <a:latin typeface="Calibri"/>
                <a:cs typeface="Calibri"/>
              </a:rPr>
              <a:t>involuntary</a:t>
            </a:r>
            <a:r>
              <a:rPr sz="2800" spc="-10" dirty="0">
                <a:solidFill>
                  <a:srgbClr val="00AF50"/>
                </a:solidFill>
                <a:latin typeface="Calibri"/>
                <a:cs typeface="Calibri"/>
              </a:rPr>
              <a:t> </a:t>
            </a:r>
            <a:r>
              <a:rPr sz="2800" spc="-5" dirty="0">
                <a:solidFill>
                  <a:srgbClr val="00AF50"/>
                </a:solidFill>
                <a:latin typeface="Calibri"/>
                <a:cs typeface="Calibri"/>
              </a:rPr>
              <a:t>muscle</a:t>
            </a:r>
            <a:r>
              <a:rPr sz="2800" dirty="0">
                <a:solidFill>
                  <a:srgbClr val="00AF50"/>
                </a:solidFill>
                <a:latin typeface="Calibri"/>
                <a:cs typeface="Calibri"/>
              </a:rPr>
              <a:t> jerk)</a:t>
            </a:r>
            <a:r>
              <a:rPr sz="2800" dirty="0">
                <a:latin typeface="Calibri"/>
                <a:cs typeface="Calibri"/>
              </a:rPr>
              <a:t>,</a:t>
            </a:r>
            <a:r>
              <a:rPr sz="2800" spc="5" dirty="0">
                <a:latin typeface="Calibri"/>
                <a:cs typeface="Calibri"/>
              </a:rPr>
              <a:t> </a:t>
            </a:r>
            <a:r>
              <a:rPr sz="2800" spc="-10" dirty="0">
                <a:solidFill>
                  <a:srgbClr val="E36C09"/>
                </a:solidFill>
                <a:latin typeface="Calibri"/>
                <a:cs typeface="Calibri"/>
              </a:rPr>
              <a:t>sleeping </a:t>
            </a:r>
            <a:r>
              <a:rPr sz="2800" spc="-5" dirty="0">
                <a:solidFill>
                  <a:srgbClr val="E36C09"/>
                </a:solidFill>
                <a:latin typeface="Calibri"/>
                <a:cs typeface="Calibri"/>
              </a:rPr>
              <a:t> </a:t>
            </a:r>
            <a:r>
              <a:rPr sz="2800" spc="-10" dirty="0">
                <a:solidFill>
                  <a:srgbClr val="E36C09"/>
                </a:solidFill>
                <a:latin typeface="Calibri"/>
                <a:cs typeface="Calibri"/>
              </a:rPr>
              <a:t>disturbances,</a:t>
            </a:r>
            <a:r>
              <a:rPr sz="2800" spc="-5" dirty="0">
                <a:solidFill>
                  <a:srgbClr val="E36C09"/>
                </a:solidFill>
                <a:latin typeface="Calibri"/>
                <a:cs typeface="Calibri"/>
              </a:rPr>
              <a:t> </a:t>
            </a:r>
            <a:r>
              <a:rPr sz="2800" spc="-20" dirty="0">
                <a:solidFill>
                  <a:srgbClr val="6F2F9F"/>
                </a:solidFill>
                <a:latin typeface="Calibri"/>
                <a:cs typeface="Calibri"/>
              </a:rPr>
              <a:t>neuropsychiatric</a:t>
            </a:r>
            <a:r>
              <a:rPr sz="2800" spc="-15" dirty="0">
                <a:solidFill>
                  <a:srgbClr val="6F2F9F"/>
                </a:solidFill>
                <a:latin typeface="Calibri"/>
                <a:cs typeface="Calibri"/>
              </a:rPr>
              <a:t> </a:t>
            </a:r>
            <a:r>
              <a:rPr sz="2800" spc="-10" dirty="0">
                <a:solidFill>
                  <a:srgbClr val="6F2F9F"/>
                </a:solidFill>
                <a:latin typeface="Calibri"/>
                <a:cs typeface="Calibri"/>
              </a:rPr>
              <a:t>disturbances,</a:t>
            </a:r>
            <a:r>
              <a:rPr sz="2800" spc="-5" dirty="0">
                <a:solidFill>
                  <a:srgbClr val="6F2F9F"/>
                </a:solidFill>
                <a:latin typeface="Calibri"/>
                <a:cs typeface="Calibri"/>
              </a:rPr>
              <a:t> </a:t>
            </a:r>
            <a:r>
              <a:rPr sz="2800" dirty="0">
                <a:solidFill>
                  <a:srgbClr val="FF0000"/>
                </a:solidFill>
                <a:latin typeface="Calibri"/>
                <a:cs typeface="Calibri"/>
              </a:rPr>
              <a:t>and</a:t>
            </a:r>
            <a:r>
              <a:rPr sz="2800" spc="5" dirty="0">
                <a:solidFill>
                  <a:srgbClr val="FF0000"/>
                </a:solidFill>
                <a:latin typeface="Calibri"/>
                <a:cs typeface="Calibri"/>
              </a:rPr>
              <a:t> </a:t>
            </a:r>
            <a:r>
              <a:rPr sz="2800" spc="-20" dirty="0">
                <a:solidFill>
                  <a:srgbClr val="FF0000"/>
                </a:solidFill>
                <a:latin typeface="Calibri"/>
                <a:cs typeface="Calibri"/>
              </a:rPr>
              <a:t>EEG </a:t>
            </a:r>
            <a:r>
              <a:rPr sz="2800" spc="-620" dirty="0">
                <a:solidFill>
                  <a:srgbClr val="FF0000"/>
                </a:solidFill>
                <a:latin typeface="Calibri"/>
                <a:cs typeface="Calibri"/>
              </a:rPr>
              <a:t> </a:t>
            </a:r>
            <a:r>
              <a:rPr sz="2800" spc="-10" dirty="0">
                <a:solidFill>
                  <a:srgbClr val="FF0000"/>
                </a:solidFill>
                <a:latin typeface="Calibri"/>
                <a:cs typeface="Calibri"/>
              </a:rPr>
              <a:t>changes.</a:t>
            </a:r>
            <a:endParaRPr sz="2800" dirty="0">
              <a:latin typeface="Calibri"/>
              <a:cs typeface="Calibri"/>
            </a:endParaRPr>
          </a:p>
          <a:p>
            <a:pPr>
              <a:lnSpc>
                <a:spcPct val="100000"/>
              </a:lnSpc>
              <a:spcBef>
                <a:spcPts val="35"/>
              </a:spcBef>
            </a:pPr>
            <a:endParaRPr sz="2750" dirty="0">
              <a:latin typeface="Calibri"/>
              <a:cs typeface="Calibri"/>
            </a:endParaRPr>
          </a:p>
          <a:p>
            <a:pPr marL="12700" marR="4831080">
              <a:lnSpc>
                <a:spcPct val="100000"/>
              </a:lnSpc>
            </a:pPr>
            <a:r>
              <a:rPr sz="2400" spc="-10" dirty="0">
                <a:latin typeface="Calibri"/>
                <a:cs typeface="Calibri"/>
              </a:rPr>
              <a:t>Convulsions </a:t>
            </a:r>
            <a:r>
              <a:rPr sz="2400" spc="-15" dirty="0">
                <a:latin typeface="Calibri"/>
                <a:cs typeface="Calibri"/>
              </a:rPr>
              <a:t>are </a:t>
            </a:r>
            <a:r>
              <a:rPr sz="2400" spc="-5" dirty="0">
                <a:latin typeface="Calibri"/>
                <a:cs typeface="Calibri"/>
              </a:rPr>
              <a:t>seen only </a:t>
            </a:r>
            <a:r>
              <a:rPr sz="2400" spc="-530" dirty="0">
                <a:latin typeface="Calibri"/>
                <a:cs typeface="Calibri"/>
              </a:rPr>
              <a:t> </a:t>
            </a:r>
            <a:r>
              <a:rPr sz="2400" dirty="0">
                <a:latin typeface="Calibri"/>
                <a:cs typeface="Calibri"/>
              </a:rPr>
              <a:t>in</a:t>
            </a:r>
            <a:r>
              <a:rPr sz="2400" spc="-20" dirty="0">
                <a:latin typeface="Calibri"/>
                <a:cs typeface="Calibri"/>
              </a:rPr>
              <a:t> </a:t>
            </a:r>
            <a:r>
              <a:rPr sz="2400" spc="-10" dirty="0">
                <a:latin typeface="Calibri"/>
                <a:cs typeface="Calibri"/>
              </a:rPr>
              <a:t>experimental</a:t>
            </a:r>
            <a:r>
              <a:rPr sz="2400" spc="-45" dirty="0">
                <a:latin typeface="Calibri"/>
                <a:cs typeface="Calibri"/>
              </a:rPr>
              <a:t> </a:t>
            </a:r>
            <a:r>
              <a:rPr sz="2400" dirty="0">
                <a:latin typeface="Calibri"/>
                <a:cs typeface="Calibri"/>
              </a:rPr>
              <a:t>animals.</a:t>
            </a:r>
          </a:p>
        </p:txBody>
      </p:sp>
      <p:pic>
        <p:nvPicPr>
          <p:cNvPr id="4" name="object 4"/>
          <p:cNvPicPr/>
          <p:nvPr/>
        </p:nvPicPr>
        <p:blipFill>
          <a:blip r:embed="rId2" cstate="print"/>
          <a:stretch>
            <a:fillRect/>
          </a:stretch>
        </p:blipFill>
        <p:spPr>
          <a:xfrm>
            <a:off x="4876800" y="5058156"/>
            <a:ext cx="4052316" cy="1799844"/>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6" name="TextBox 5">
            <a:extLst>
              <a:ext uri="{FF2B5EF4-FFF2-40B4-BE49-F238E27FC236}">
                <a16:creationId xmlns:a16="http://schemas.microsoft.com/office/drawing/2014/main" id="{EFC38DFE-09F0-4568-BCA4-2D78C412DDCD}"/>
              </a:ext>
            </a:extLst>
          </p:cNvPr>
          <p:cNvSpPr txBox="1"/>
          <p:nvPr/>
        </p:nvSpPr>
        <p:spPr>
          <a:xfrm>
            <a:off x="2057400" y="932736"/>
            <a:ext cx="3268980" cy="369332"/>
          </a:xfrm>
          <a:prstGeom prst="rect">
            <a:avLst/>
          </a:prstGeom>
          <a:noFill/>
        </p:spPr>
        <p:txBody>
          <a:bodyPr wrap="square" rtlCol="0">
            <a:spAutoFit/>
          </a:bodyPr>
          <a:lstStyle/>
          <a:p>
            <a:r>
              <a:rPr lang="ar-JO"/>
              <a:t>المتلازمة العصبية عالية الضغط</a:t>
            </a:r>
            <a:endParaRPr lang="en-US" dirty="0"/>
          </a:p>
        </p:txBody>
      </p:sp>
      <p:sp>
        <p:nvSpPr>
          <p:cNvPr id="7" name="TextBox 6">
            <a:extLst>
              <a:ext uri="{FF2B5EF4-FFF2-40B4-BE49-F238E27FC236}">
                <a16:creationId xmlns:a16="http://schemas.microsoft.com/office/drawing/2014/main" id="{35F0D419-93EE-4DE0-946B-68A15DA67F78}"/>
              </a:ext>
            </a:extLst>
          </p:cNvPr>
          <p:cNvSpPr txBox="1"/>
          <p:nvPr/>
        </p:nvSpPr>
        <p:spPr>
          <a:xfrm>
            <a:off x="2028679" y="2223158"/>
            <a:ext cx="3276599" cy="923330"/>
          </a:xfrm>
          <a:prstGeom prst="rect">
            <a:avLst/>
          </a:prstGeom>
          <a:noFill/>
        </p:spPr>
        <p:txBody>
          <a:bodyPr wrap="square" rtlCol="0">
            <a:spAutoFit/>
          </a:bodyPr>
          <a:lstStyle/>
          <a:p>
            <a:r>
              <a:rPr lang="ar-JO" dirty="0"/>
              <a:t>لمتلازمة العصبية عالية الضغط (</a:t>
            </a:r>
            <a:r>
              <a:rPr lang="en-US" dirty="0"/>
              <a:t>HPNS) </a:t>
            </a:r>
            <a:r>
              <a:rPr lang="ar-JO" dirty="0"/>
              <a:t>هي حالة تحدث أثناء الغوص على عمق 100 متر.</a:t>
            </a:r>
            <a:endParaRPr lang="en-US" dirty="0"/>
          </a:p>
        </p:txBody>
      </p:sp>
      <p:sp>
        <p:nvSpPr>
          <p:cNvPr id="8" name="TextBox 7">
            <a:extLst>
              <a:ext uri="{FF2B5EF4-FFF2-40B4-BE49-F238E27FC236}">
                <a16:creationId xmlns:a16="http://schemas.microsoft.com/office/drawing/2014/main" id="{87D7C6F4-99CD-4C26-A63A-057AF9169BD8}"/>
              </a:ext>
            </a:extLst>
          </p:cNvPr>
          <p:cNvSpPr txBox="1"/>
          <p:nvPr/>
        </p:nvSpPr>
        <p:spPr>
          <a:xfrm>
            <a:off x="1676400" y="4411825"/>
            <a:ext cx="8229600" cy="646331"/>
          </a:xfrm>
          <a:prstGeom prst="rect">
            <a:avLst/>
          </a:prstGeom>
          <a:noFill/>
        </p:spPr>
        <p:txBody>
          <a:bodyPr wrap="square" rtlCol="0">
            <a:spAutoFit/>
          </a:bodyPr>
          <a:lstStyle/>
          <a:p>
            <a:r>
              <a:rPr lang="ar-JO" dirty="0"/>
              <a:t>تشمل المظاهر: النشوة ، والصداع ، والرعشة ، والرمع العضلي (رعشة العضلات السريعة اللاإرادية) ، واضطرابات النوم ، والاضطرابات العصبية والنفسية ، وتغيرات مخطط كهربية الدماغ</a:t>
            </a:r>
            <a:endParaRPr lang="en-US" dirty="0"/>
          </a:p>
        </p:txBody>
      </p:sp>
      <p:sp>
        <p:nvSpPr>
          <p:cNvPr id="9" name="TextBox 8">
            <a:extLst>
              <a:ext uri="{FF2B5EF4-FFF2-40B4-BE49-F238E27FC236}">
                <a16:creationId xmlns:a16="http://schemas.microsoft.com/office/drawing/2014/main" id="{44984865-6A0A-4DCE-9352-23E9A3C39E6F}"/>
              </a:ext>
            </a:extLst>
          </p:cNvPr>
          <p:cNvSpPr txBox="1"/>
          <p:nvPr/>
        </p:nvSpPr>
        <p:spPr>
          <a:xfrm>
            <a:off x="527476" y="5975905"/>
            <a:ext cx="4419600" cy="369332"/>
          </a:xfrm>
          <a:prstGeom prst="rect">
            <a:avLst/>
          </a:prstGeom>
          <a:noFill/>
        </p:spPr>
        <p:txBody>
          <a:bodyPr wrap="square" rtlCol="0">
            <a:spAutoFit/>
          </a:bodyPr>
          <a:lstStyle/>
          <a:p>
            <a:r>
              <a:rPr lang="ar-JO"/>
              <a:t>تظهر التشنجات فقط في حيوانات التجارب.</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940" y="1563370"/>
            <a:ext cx="8073390" cy="4461510"/>
          </a:xfrm>
          <a:prstGeom prst="rect">
            <a:avLst/>
          </a:prstGeom>
        </p:spPr>
        <p:txBody>
          <a:bodyPr vert="horz" wrap="square" lIns="0" tIns="58419" rIns="0" bIns="0" rtlCol="0">
            <a:spAutoFit/>
          </a:bodyPr>
          <a:lstStyle/>
          <a:p>
            <a:pPr marL="355600" marR="5080" indent="-342900" algn="just">
              <a:lnSpc>
                <a:spcPct val="90000"/>
              </a:lnSpc>
              <a:spcBef>
                <a:spcPts val="459"/>
              </a:spcBef>
              <a:buFont typeface="Microsoft Sans Serif"/>
              <a:buChar char="•"/>
              <a:tabLst>
                <a:tab pos="355600" algn="l"/>
              </a:tabLst>
            </a:pPr>
            <a:r>
              <a:rPr sz="3000" dirty="0">
                <a:latin typeface="Calibri"/>
                <a:cs typeface="Calibri"/>
              </a:rPr>
              <a:t>It </a:t>
            </a:r>
            <a:r>
              <a:rPr sz="3000" spc="-15" dirty="0">
                <a:latin typeface="Calibri"/>
                <a:cs typeface="Calibri"/>
              </a:rPr>
              <a:t>occurs </a:t>
            </a:r>
            <a:r>
              <a:rPr sz="3000" dirty="0">
                <a:latin typeface="Calibri"/>
                <a:cs typeface="Calibri"/>
              </a:rPr>
              <a:t>when </a:t>
            </a:r>
            <a:r>
              <a:rPr sz="3000" spc="-10" dirty="0">
                <a:latin typeface="Calibri"/>
                <a:cs typeface="Calibri"/>
              </a:rPr>
              <a:t>breathing mixtures </a:t>
            </a:r>
            <a:r>
              <a:rPr sz="3000" dirty="0">
                <a:latin typeface="Calibri"/>
                <a:cs typeface="Calibri"/>
              </a:rPr>
              <a:t>of </a:t>
            </a:r>
            <a:r>
              <a:rPr sz="3000" spc="-10" dirty="0">
                <a:latin typeface="Calibri"/>
                <a:cs typeface="Calibri"/>
              </a:rPr>
              <a:t>compressed </a:t>
            </a:r>
            <a:r>
              <a:rPr sz="3000" spc="-5" dirty="0">
                <a:latin typeface="Calibri"/>
                <a:cs typeface="Calibri"/>
              </a:rPr>
              <a:t> helium,</a:t>
            </a:r>
            <a:r>
              <a:rPr sz="3000" dirty="0">
                <a:latin typeface="Calibri"/>
                <a:cs typeface="Calibri"/>
              </a:rPr>
              <a:t> </a:t>
            </a:r>
            <a:r>
              <a:rPr sz="3000" spc="-25" dirty="0">
                <a:latin typeface="Calibri"/>
                <a:cs typeface="Calibri"/>
              </a:rPr>
              <a:t>oxygen</a:t>
            </a:r>
            <a:r>
              <a:rPr sz="3000" spc="-20" dirty="0">
                <a:latin typeface="Calibri"/>
                <a:cs typeface="Calibri"/>
              </a:rPr>
              <a:t> </a:t>
            </a:r>
            <a:r>
              <a:rPr sz="3000" spc="-15" dirty="0">
                <a:latin typeface="Calibri"/>
                <a:cs typeface="Calibri"/>
              </a:rPr>
              <a:t>was</a:t>
            </a:r>
            <a:r>
              <a:rPr sz="3000" spc="-10" dirty="0">
                <a:latin typeface="Calibri"/>
                <a:cs typeface="Calibri"/>
              </a:rPr>
              <a:t> </a:t>
            </a:r>
            <a:r>
              <a:rPr sz="3000" spc="-5" dirty="0">
                <a:latin typeface="Calibri"/>
                <a:cs typeface="Calibri"/>
              </a:rPr>
              <a:t>used</a:t>
            </a:r>
            <a:r>
              <a:rPr sz="3000" dirty="0">
                <a:latin typeface="Calibri"/>
                <a:cs typeface="Calibri"/>
              </a:rPr>
              <a:t> </a:t>
            </a:r>
            <a:r>
              <a:rPr sz="3000" spc="-20" dirty="0">
                <a:latin typeface="Calibri"/>
                <a:cs typeface="Calibri"/>
              </a:rPr>
              <a:t>to</a:t>
            </a:r>
            <a:r>
              <a:rPr sz="3000" spc="-15" dirty="0">
                <a:latin typeface="Calibri"/>
                <a:cs typeface="Calibri"/>
              </a:rPr>
              <a:t> </a:t>
            </a:r>
            <a:r>
              <a:rPr sz="3000" spc="-5" dirty="0">
                <a:latin typeface="Calibri"/>
                <a:cs typeface="Calibri"/>
              </a:rPr>
              <a:t>allow</a:t>
            </a:r>
            <a:r>
              <a:rPr sz="3000" dirty="0">
                <a:latin typeface="Calibri"/>
                <a:cs typeface="Calibri"/>
              </a:rPr>
              <a:t> </a:t>
            </a:r>
            <a:r>
              <a:rPr sz="3000" spc="-5" dirty="0">
                <a:latin typeface="Calibri"/>
                <a:cs typeface="Calibri"/>
              </a:rPr>
              <a:t>deep</a:t>
            </a:r>
            <a:r>
              <a:rPr sz="3000" dirty="0">
                <a:latin typeface="Calibri"/>
                <a:cs typeface="Calibri"/>
              </a:rPr>
              <a:t> </a:t>
            </a:r>
            <a:r>
              <a:rPr sz="3000" spc="-15" dirty="0">
                <a:latin typeface="Calibri"/>
                <a:cs typeface="Calibri"/>
              </a:rPr>
              <a:t>dives </a:t>
            </a:r>
            <a:r>
              <a:rPr sz="3000" spc="-10" dirty="0">
                <a:latin typeface="Calibri"/>
                <a:cs typeface="Calibri"/>
              </a:rPr>
              <a:t> </a:t>
            </a:r>
            <a:r>
              <a:rPr sz="3000" spc="-15" dirty="0">
                <a:latin typeface="Calibri"/>
                <a:cs typeface="Calibri"/>
              </a:rPr>
              <a:t>(exceeding </a:t>
            </a:r>
            <a:r>
              <a:rPr sz="3000" spc="-10" dirty="0">
                <a:latin typeface="Calibri"/>
                <a:cs typeface="Calibri"/>
              </a:rPr>
              <a:t>depth </a:t>
            </a:r>
            <a:r>
              <a:rPr sz="3000" dirty="0">
                <a:latin typeface="Calibri"/>
                <a:cs typeface="Calibri"/>
              </a:rPr>
              <a:t>of 100 </a:t>
            </a:r>
            <a:r>
              <a:rPr sz="3000" spc="-20" dirty="0">
                <a:latin typeface="Calibri"/>
                <a:cs typeface="Calibri"/>
              </a:rPr>
              <a:t>meters) </a:t>
            </a:r>
            <a:r>
              <a:rPr sz="3000" spc="-10" dirty="0">
                <a:latin typeface="Calibri"/>
                <a:cs typeface="Calibri"/>
              </a:rPr>
              <a:t>while </a:t>
            </a:r>
            <a:r>
              <a:rPr sz="3000" spc="-15" dirty="0">
                <a:latin typeface="Calibri"/>
                <a:cs typeface="Calibri"/>
              </a:rPr>
              <a:t>avoiding </a:t>
            </a:r>
            <a:r>
              <a:rPr sz="3000" spc="-10" dirty="0">
                <a:latin typeface="Calibri"/>
                <a:cs typeface="Calibri"/>
              </a:rPr>
              <a:t> </a:t>
            </a:r>
            <a:r>
              <a:rPr sz="3000" dirty="0">
                <a:latin typeface="Calibri"/>
                <a:cs typeface="Calibri"/>
              </a:rPr>
              <a:t>the</a:t>
            </a:r>
            <a:r>
              <a:rPr sz="3000" spc="-15" dirty="0">
                <a:latin typeface="Calibri"/>
                <a:cs typeface="Calibri"/>
              </a:rPr>
              <a:t> development</a:t>
            </a:r>
            <a:r>
              <a:rPr sz="3000" spc="-10" dirty="0">
                <a:latin typeface="Calibri"/>
                <a:cs typeface="Calibri"/>
              </a:rPr>
              <a:t> </a:t>
            </a:r>
            <a:r>
              <a:rPr sz="3000" dirty="0">
                <a:latin typeface="Calibri"/>
                <a:cs typeface="Calibri"/>
              </a:rPr>
              <a:t>of </a:t>
            </a:r>
            <a:r>
              <a:rPr sz="3000" spc="-15" dirty="0">
                <a:latin typeface="Calibri"/>
                <a:cs typeface="Calibri"/>
              </a:rPr>
              <a:t>nitrogen</a:t>
            </a:r>
            <a:r>
              <a:rPr sz="3000" spc="-10" dirty="0">
                <a:latin typeface="Calibri"/>
                <a:cs typeface="Calibri"/>
              </a:rPr>
              <a:t> </a:t>
            </a:r>
            <a:r>
              <a:rPr sz="3000" spc="-15" dirty="0">
                <a:latin typeface="Calibri"/>
                <a:cs typeface="Calibri"/>
              </a:rPr>
              <a:t>narcosis.</a:t>
            </a:r>
            <a:endParaRPr sz="3000" dirty="0">
              <a:latin typeface="Calibri"/>
              <a:cs typeface="Calibri"/>
            </a:endParaRPr>
          </a:p>
          <a:p>
            <a:pPr>
              <a:lnSpc>
                <a:spcPct val="100000"/>
              </a:lnSpc>
              <a:spcBef>
                <a:spcPts val="40"/>
              </a:spcBef>
              <a:buFont typeface="Microsoft Sans Serif"/>
              <a:buChar char="•"/>
            </a:pPr>
            <a:endParaRPr sz="3800" dirty="0">
              <a:latin typeface="Calibri"/>
              <a:cs typeface="Calibri"/>
            </a:endParaRPr>
          </a:p>
          <a:p>
            <a:pPr marL="355600" marR="5080" indent="-342900" algn="just">
              <a:lnSpc>
                <a:spcPct val="90000"/>
              </a:lnSpc>
              <a:buFont typeface="Microsoft Sans Serif"/>
              <a:buChar char="•"/>
              <a:tabLst>
                <a:tab pos="355600" algn="l"/>
              </a:tabLst>
            </a:pPr>
            <a:r>
              <a:rPr sz="3000" spc="-5" dirty="0">
                <a:latin typeface="Calibri"/>
                <a:cs typeface="Calibri"/>
              </a:rPr>
              <a:t>The</a:t>
            </a:r>
            <a:r>
              <a:rPr sz="3000" dirty="0">
                <a:latin typeface="Calibri"/>
                <a:cs typeface="Calibri"/>
              </a:rPr>
              <a:t> </a:t>
            </a:r>
            <a:r>
              <a:rPr sz="3000" spc="-15" dirty="0">
                <a:latin typeface="Calibri"/>
                <a:cs typeface="Calibri"/>
              </a:rPr>
              <a:t>syndrome</a:t>
            </a:r>
            <a:r>
              <a:rPr sz="3000" spc="650" dirty="0">
                <a:latin typeface="Calibri"/>
                <a:cs typeface="Calibri"/>
              </a:rPr>
              <a:t> </a:t>
            </a:r>
            <a:r>
              <a:rPr sz="3000" spc="-5" dirty="0">
                <a:latin typeface="Calibri"/>
                <a:cs typeface="Calibri"/>
              </a:rPr>
              <a:t>is</a:t>
            </a:r>
            <a:r>
              <a:rPr sz="3000" dirty="0">
                <a:latin typeface="Calibri"/>
                <a:cs typeface="Calibri"/>
              </a:rPr>
              <a:t> </a:t>
            </a:r>
            <a:r>
              <a:rPr sz="3000" spc="-5" dirty="0">
                <a:latin typeface="Calibri"/>
                <a:cs typeface="Calibri"/>
              </a:rPr>
              <a:t>due</a:t>
            </a:r>
            <a:r>
              <a:rPr sz="3000" dirty="0">
                <a:latin typeface="Calibri"/>
                <a:cs typeface="Calibri"/>
              </a:rPr>
              <a:t> </a:t>
            </a:r>
            <a:r>
              <a:rPr sz="3000" spc="-15" dirty="0">
                <a:latin typeface="Calibri"/>
                <a:cs typeface="Calibri"/>
              </a:rPr>
              <a:t>to</a:t>
            </a:r>
            <a:r>
              <a:rPr sz="3000" spc="650" dirty="0">
                <a:latin typeface="Calibri"/>
                <a:cs typeface="Calibri"/>
              </a:rPr>
              <a:t> </a:t>
            </a:r>
            <a:r>
              <a:rPr sz="3000" dirty="0">
                <a:latin typeface="Calibri"/>
                <a:cs typeface="Calibri"/>
              </a:rPr>
              <a:t>the</a:t>
            </a:r>
            <a:r>
              <a:rPr sz="3000" spc="5" dirty="0">
                <a:latin typeface="Calibri"/>
                <a:cs typeface="Calibri"/>
              </a:rPr>
              <a:t> </a:t>
            </a:r>
            <a:r>
              <a:rPr sz="3000" spc="-30" dirty="0">
                <a:latin typeface="Calibri"/>
                <a:cs typeface="Calibri"/>
              </a:rPr>
              <a:t>effect</a:t>
            </a:r>
            <a:r>
              <a:rPr sz="3000" spc="-25" dirty="0">
                <a:latin typeface="Calibri"/>
                <a:cs typeface="Calibri"/>
              </a:rPr>
              <a:t> </a:t>
            </a:r>
            <a:r>
              <a:rPr sz="3000" dirty="0">
                <a:latin typeface="Calibri"/>
                <a:cs typeface="Calibri"/>
              </a:rPr>
              <a:t>of</a:t>
            </a:r>
            <a:r>
              <a:rPr sz="3000" spc="5" dirty="0">
                <a:latin typeface="Calibri"/>
                <a:cs typeface="Calibri"/>
              </a:rPr>
              <a:t> </a:t>
            </a:r>
            <a:r>
              <a:rPr sz="3000" b="1" spc="-5" dirty="0">
                <a:latin typeface="Calibri"/>
                <a:cs typeface="Calibri"/>
              </a:rPr>
              <a:t>high </a:t>
            </a:r>
            <a:r>
              <a:rPr sz="3000" b="1" spc="-665" dirty="0">
                <a:latin typeface="Calibri"/>
                <a:cs typeface="Calibri"/>
              </a:rPr>
              <a:t> </a:t>
            </a:r>
            <a:r>
              <a:rPr sz="3000" b="1" spc="-10" dirty="0">
                <a:latin typeface="Calibri"/>
                <a:cs typeface="Calibri"/>
              </a:rPr>
              <a:t>pressure </a:t>
            </a:r>
            <a:r>
              <a:rPr sz="3000" spc="-10" dirty="0">
                <a:latin typeface="Calibri"/>
                <a:cs typeface="Calibri"/>
              </a:rPr>
              <a:t>by </a:t>
            </a:r>
            <a:r>
              <a:rPr sz="3000" spc="-35" dirty="0">
                <a:latin typeface="Calibri"/>
                <a:cs typeface="Calibri"/>
              </a:rPr>
              <a:t>itself. </a:t>
            </a:r>
            <a:r>
              <a:rPr sz="3000" spc="-5" dirty="0">
                <a:latin typeface="Calibri"/>
                <a:cs typeface="Calibri"/>
              </a:rPr>
              <a:t>The </a:t>
            </a:r>
            <a:r>
              <a:rPr sz="3000" spc="-10" dirty="0">
                <a:latin typeface="Calibri"/>
                <a:cs typeface="Calibri"/>
              </a:rPr>
              <a:t>pathogenesis </a:t>
            </a:r>
            <a:r>
              <a:rPr sz="3000" dirty="0">
                <a:latin typeface="Calibri"/>
                <a:cs typeface="Calibri"/>
              </a:rPr>
              <a:t>of this </a:t>
            </a:r>
            <a:r>
              <a:rPr sz="3000" spc="-30" dirty="0">
                <a:latin typeface="Calibri"/>
                <a:cs typeface="Calibri"/>
              </a:rPr>
              <a:t>effect </a:t>
            </a:r>
            <a:r>
              <a:rPr sz="3000" spc="-25" dirty="0">
                <a:latin typeface="Calibri"/>
                <a:cs typeface="Calibri"/>
              </a:rPr>
              <a:t> </a:t>
            </a:r>
            <a:r>
              <a:rPr sz="3000" spc="-5" dirty="0">
                <a:latin typeface="Calibri"/>
                <a:cs typeface="Calibri"/>
              </a:rPr>
              <a:t>is </a:t>
            </a:r>
            <a:r>
              <a:rPr sz="3000" spc="-10" dirty="0">
                <a:latin typeface="Calibri"/>
                <a:cs typeface="Calibri"/>
              </a:rPr>
              <a:t>still </a:t>
            </a:r>
            <a:r>
              <a:rPr sz="3000" spc="-40" dirty="0">
                <a:latin typeface="Calibri"/>
                <a:cs typeface="Calibri"/>
              </a:rPr>
              <a:t>unclear,</a:t>
            </a:r>
            <a:r>
              <a:rPr sz="3000" spc="-35" dirty="0">
                <a:latin typeface="Calibri"/>
                <a:cs typeface="Calibri"/>
              </a:rPr>
              <a:t> </a:t>
            </a:r>
            <a:r>
              <a:rPr sz="3000" spc="-5" dirty="0">
                <a:latin typeface="Calibri"/>
                <a:cs typeface="Calibri"/>
              </a:rPr>
              <a:t>but it is supposed </a:t>
            </a:r>
            <a:r>
              <a:rPr sz="3000" spc="-15" dirty="0">
                <a:latin typeface="Calibri"/>
                <a:cs typeface="Calibri"/>
              </a:rPr>
              <a:t>to </a:t>
            </a:r>
            <a:r>
              <a:rPr sz="3000" spc="-5" dirty="0">
                <a:latin typeface="Calibri"/>
                <a:cs typeface="Calibri"/>
              </a:rPr>
              <a:t>be due </a:t>
            </a:r>
            <a:r>
              <a:rPr sz="3000" spc="-25" dirty="0">
                <a:latin typeface="Calibri"/>
                <a:cs typeface="Calibri"/>
              </a:rPr>
              <a:t>to </a:t>
            </a:r>
            <a:r>
              <a:rPr sz="3000" spc="-20" dirty="0">
                <a:latin typeface="Calibri"/>
                <a:cs typeface="Calibri"/>
              </a:rPr>
              <a:t> </a:t>
            </a:r>
            <a:r>
              <a:rPr sz="3000" spc="-5" dirty="0">
                <a:latin typeface="Calibri"/>
                <a:cs typeface="Calibri"/>
              </a:rPr>
              <a:t>disturbances</a:t>
            </a:r>
            <a:r>
              <a:rPr sz="3000" spc="-30" dirty="0">
                <a:latin typeface="Calibri"/>
                <a:cs typeface="Calibri"/>
              </a:rPr>
              <a:t> </a:t>
            </a:r>
            <a:r>
              <a:rPr sz="3000" spc="-5" dirty="0">
                <a:latin typeface="Calibri"/>
                <a:cs typeface="Calibri"/>
              </a:rPr>
              <a:t>in</a:t>
            </a:r>
            <a:r>
              <a:rPr sz="3000" dirty="0">
                <a:latin typeface="Calibri"/>
                <a:cs typeface="Calibri"/>
              </a:rPr>
              <a:t> </a:t>
            </a:r>
            <a:r>
              <a:rPr sz="3000" spc="-10" dirty="0">
                <a:latin typeface="Calibri"/>
                <a:cs typeface="Calibri"/>
              </a:rPr>
              <a:t>neurotransmission:</a:t>
            </a:r>
            <a:endParaRPr sz="3000" dirty="0">
              <a:latin typeface="Calibri"/>
              <a:cs typeface="Calibri"/>
            </a:endParaRPr>
          </a:p>
          <a:p>
            <a:pPr marL="356870" algn="just">
              <a:lnSpc>
                <a:spcPct val="100000"/>
              </a:lnSpc>
              <a:spcBef>
                <a:spcPts val="360"/>
              </a:spcBef>
            </a:pPr>
            <a:r>
              <a:rPr sz="3000" spc="-5" dirty="0">
                <a:latin typeface="Calibri"/>
                <a:cs typeface="Calibri"/>
              </a:rPr>
              <a:t>This</a:t>
            </a:r>
            <a:r>
              <a:rPr sz="3000" spc="-15" dirty="0">
                <a:latin typeface="Calibri"/>
                <a:cs typeface="Calibri"/>
              </a:rPr>
              <a:t> </a:t>
            </a:r>
            <a:r>
              <a:rPr sz="3000" dirty="0">
                <a:latin typeface="Calibri"/>
                <a:cs typeface="Calibri"/>
              </a:rPr>
              <a:t>will</a:t>
            </a:r>
            <a:r>
              <a:rPr sz="3000" spc="-15" dirty="0">
                <a:latin typeface="Calibri"/>
                <a:cs typeface="Calibri"/>
              </a:rPr>
              <a:t> </a:t>
            </a:r>
            <a:r>
              <a:rPr sz="3000" spc="-5" dirty="0">
                <a:latin typeface="Calibri"/>
                <a:cs typeface="Calibri"/>
              </a:rPr>
              <a:t>lead</a:t>
            </a:r>
            <a:r>
              <a:rPr sz="3000" spc="-10" dirty="0">
                <a:latin typeface="Calibri"/>
                <a:cs typeface="Calibri"/>
              </a:rPr>
              <a:t> </a:t>
            </a:r>
            <a:r>
              <a:rPr sz="3000" spc="-15" dirty="0">
                <a:latin typeface="Calibri"/>
                <a:cs typeface="Calibri"/>
              </a:rPr>
              <a:t>to</a:t>
            </a:r>
            <a:r>
              <a:rPr sz="3000" spc="-10" dirty="0">
                <a:latin typeface="Calibri"/>
                <a:cs typeface="Calibri"/>
              </a:rPr>
              <a:t> </a:t>
            </a:r>
            <a:r>
              <a:rPr sz="3000" spc="-5" dirty="0">
                <a:latin typeface="Calibri"/>
                <a:cs typeface="Calibri"/>
              </a:rPr>
              <a:t>N.S</a:t>
            </a:r>
            <a:r>
              <a:rPr sz="3000" dirty="0">
                <a:latin typeface="Calibri"/>
                <a:cs typeface="Calibri"/>
              </a:rPr>
              <a:t> </a:t>
            </a:r>
            <a:r>
              <a:rPr sz="3000" spc="-30" dirty="0">
                <a:latin typeface="Calibri"/>
                <a:cs typeface="Calibri"/>
              </a:rPr>
              <a:t>hyperexcitibility.</a:t>
            </a:r>
            <a:endParaRPr sz="3000" dirty="0">
              <a:latin typeface="Calibri"/>
              <a:cs typeface="Calibri"/>
            </a:endParaRPr>
          </a:p>
        </p:txBody>
      </p:sp>
      <p:sp>
        <p:nvSpPr>
          <p:cNvPr id="3" name="object 3"/>
          <p:cNvSpPr txBox="1">
            <a:spLocks noGrp="1"/>
          </p:cNvSpPr>
          <p:nvPr>
            <p:ph type="title"/>
          </p:nvPr>
        </p:nvSpPr>
        <p:spPr>
          <a:xfrm>
            <a:off x="457200" y="274320"/>
            <a:ext cx="8229600" cy="779145"/>
          </a:xfrm>
          <a:prstGeom prst="rect">
            <a:avLst/>
          </a:prstGeom>
          <a:solidFill>
            <a:srgbClr val="CCFF99"/>
          </a:solidFill>
        </p:spPr>
        <p:txBody>
          <a:bodyPr vert="horz" wrap="square" lIns="0" tIns="120014" rIns="0" bIns="0" rtlCol="0">
            <a:spAutoFit/>
          </a:bodyPr>
          <a:lstStyle/>
          <a:p>
            <a:pPr marL="168275">
              <a:lnSpc>
                <a:spcPct val="100000"/>
              </a:lnSpc>
              <a:spcBef>
                <a:spcPts val="944"/>
              </a:spcBef>
            </a:pPr>
            <a:r>
              <a:rPr sz="3200" b="1" dirty="0">
                <a:solidFill>
                  <a:srgbClr val="0000FF"/>
                </a:solidFill>
                <a:latin typeface="Calibri"/>
                <a:cs typeface="Calibri"/>
              </a:rPr>
              <a:t>High</a:t>
            </a:r>
            <a:r>
              <a:rPr sz="3200" b="1" spc="-5" dirty="0">
                <a:solidFill>
                  <a:srgbClr val="0000FF"/>
                </a:solidFill>
                <a:latin typeface="Calibri"/>
                <a:cs typeface="Calibri"/>
              </a:rPr>
              <a:t> </a:t>
            </a:r>
            <a:r>
              <a:rPr sz="3200" b="1" dirty="0">
                <a:solidFill>
                  <a:srgbClr val="0000FF"/>
                </a:solidFill>
                <a:latin typeface="Calibri"/>
                <a:cs typeface="Calibri"/>
              </a:rPr>
              <a:t>– </a:t>
            </a:r>
            <a:r>
              <a:rPr sz="3200" b="1" spc="-15" dirty="0">
                <a:solidFill>
                  <a:srgbClr val="0000FF"/>
                </a:solidFill>
                <a:latin typeface="Calibri"/>
                <a:cs typeface="Calibri"/>
              </a:rPr>
              <a:t>Pressure</a:t>
            </a:r>
            <a:r>
              <a:rPr sz="3200" b="1" spc="-20" dirty="0">
                <a:solidFill>
                  <a:srgbClr val="0000FF"/>
                </a:solidFill>
                <a:latin typeface="Calibri"/>
                <a:cs typeface="Calibri"/>
              </a:rPr>
              <a:t> </a:t>
            </a:r>
            <a:r>
              <a:rPr sz="3200" b="1" spc="-5" dirty="0">
                <a:solidFill>
                  <a:srgbClr val="0000FF"/>
                </a:solidFill>
                <a:latin typeface="Calibri"/>
                <a:cs typeface="Calibri"/>
              </a:rPr>
              <a:t>Neurological</a:t>
            </a:r>
            <a:r>
              <a:rPr sz="3200" b="1" spc="-10" dirty="0">
                <a:solidFill>
                  <a:srgbClr val="0000FF"/>
                </a:solidFill>
                <a:latin typeface="Calibri"/>
                <a:cs typeface="Calibri"/>
              </a:rPr>
              <a:t> </a:t>
            </a:r>
            <a:r>
              <a:rPr sz="3200" b="1" spc="-15" dirty="0">
                <a:solidFill>
                  <a:srgbClr val="0000FF"/>
                </a:solidFill>
                <a:latin typeface="Calibri"/>
                <a:cs typeface="Calibri"/>
              </a:rPr>
              <a:t>Syndrome</a:t>
            </a:r>
            <a:r>
              <a:rPr sz="3200" b="1" spc="-35" dirty="0">
                <a:solidFill>
                  <a:srgbClr val="0000FF"/>
                </a:solidFill>
                <a:latin typeface="Calibri"/>
                <a:cs typeface="Calibri"/>
              </a:rPr>
              <a:t> </a:t>
            </a:r>
            <a:r>
              <a:rPr sz="3200" b="1" spc="-5" dirty="0">
                <a:solidFill>
                  <a:srgbClr val="0000FF"/>
                </a:solidFill>
                <a:latin typeface="Calibri"/>
                <a:cs typeface="Calibri"/>
              </a:rPr>
              <a:t>(HPNS)</a:t>
            </a:r>
            <a:endParaRPr sz="3200">
              <a:latin typeface="Calibri"/>
              <a:cs typeface="Calibri"/>
            </a:endParaRPr>
          </a:p>
        </p:txBody>
      </p:sp>
      <p:sp>
        <p:nvSpPr>
          <p:cNvPr id="5" name="TextBox 4">
            <a:extLst>
              <a:ext uri="{FF2B5EF4-FFF2-40B4-BE49-F238E27FC236}">
                <a16:creationId xmlns:a16="http://schemas.microsoft.com/office/drawing/2014/main" id="{020D83A8-70E0-42D0-AE9A-D2DE33B6EF14}"/>
              </a:ext>
            </a:extLst>
          </p:cNvPr>
          <p:cNvSpPr txBox="1"/>
          <p:nvPr/>
        </p:nvSpPr>
        <p:spPr>
          <a:xfrm>
            <a:off x="1413608" y="3177321"/>
            <a:ext cx="7162800" cy="646331"/>
          </a:xfrm>
          <a:prstGeom prst="rect">
            <a:avLst/>
          </a:prstGeom>
          <a:noFill/>
        </p:spPr>
        <p:txBody>
          <a:bodyPr wrap="square" rtlCol="0">
            <a:spAutoFit/>
          </a:bodyPr>
          <a:lstStyle/>
          <a:p>
            <a:r>
              <a:rPr lang="ar-JO">
                <a:solidFill>
                  <a:schemeClr val="tx2"/>
                </a:solidFill>
              </a:rPr>
              <a:t>يحدث عند استنشاق خليط من الهيليوم المضغوط ، تم استخدام الأكسجين للسماح بالغطس العميق (الذي يتجاوز عمق 100 متر) مع تجنب تطور تخدير النيتروجين.</a:t>
            </a:r>
            <a:endParaRPr lang="en-US" dirty="0">
              <a:solidFill>
                <a:schemeClr val="tx2"/>
              </a:solidFill>
            </a:endParaRPr>
          </a:p>
        </p:txBody>
      </p:sp>
      <p:sp>
        <p:nvSpPr>
          <p:cNvPr id="6" name="TextBox 5">
            <a:extLst>
              <a:ext uri="{FF2B5EF4-FFF2-40B4-BE49-F238E27FC236}">
                <a16:creationId xmlns:a16="http://schemas.microsoft.com/office/drawing/2014/main" id="{43D670DA-013B-4C91-93BC-98E60CBEE86A}"/>
              </a:ext>
            </a:extLst>
          </p:cNvPr>
          <p:cNvSpPr txBox="1"/>
          <p:nvPr/>
        </p:nvSpPr>
        <p:spPr>
          <a:xfrm>
            <a:off x="152400" y="5810844"/>
            <a:ext cx="9262208" cy="923330"/>
          </a:xfrm>
          <a:prstGeom prst="rect">
            <a:avLst/>
          </a:prstGeom>
          <a:noFill/>
        </p:spPr>
        <p:txBody>
          <a:bodyPr wrap="square" rtlCol="0">
            <a:spAutoFit/>
          </a:bodyPr>
          <a:lstStyle/>
          <a:p>
            <a:r>
              <a:rPr lang="ar-JO" dirty="0"/>
              <a:t>لمتلازمة ناتجة عن تأثير الضغط المرتفع في حد ذاته. لا يزال التسبب في هذا التأثير غير واضح ، ولكن من المفترض أن يكون بسبب اضطرابات في النقل العصبي:</a:t>
            </a:r>
          </a:p>
          <a:p>
            <a:r>
              <a:rPr lang="ar-JO" dirty="0"/>
              <a:t>سيؤدي ذلك إلى فرط الحساسية في </a:t>
            </a:r>
            <a:r>
              <a:rPr lang="en-US" dirty="0"/>
              <a:t>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274320"/>
            <a:ext cx="8229600" cy="779145"/>
          </a:xfrm>
          <a:custGeom>
            <a:avLst/>
            <a:gdLst/>
            <a:ahLst/>
            <a:cxnLst/>
            <a:rect l="l" t="t" r="r" b="b"/>
            <a:pathLst>
              <a:path w="8229600" h="779144">
                <a:moveTo>
                  <a:pt x="8229600" y="0"/>
                </a:moveTo>
                <a:lnTo>
                  <a:pt x="0" y="0"/>
                </a:lnTo>
                <a:lnTo>
                  <a:pt x="0" y="778763"/>
                </a:lnTo>
                <a:lnTo>
                  <a:pt x="8229600" y="778763"/>
                </a:lnTo>
                <a:lnTo>
                  <a:pt x="8229600" y="0"/>
                </a:lnTo>
                <a:close/>
              </a:path>
            </a:pathLst>
          </a:custGeom>
          <a:solidFill>
            <a:srgbClr val="FF0000"/>
          </a:solidFill>
        </p:spPr>
        <p:txBody>
          <a:bodyPr wrap="square" lIns="0" tIns="0" rIns="0" bIns="0" rtlCol="0"/>
          <a:lstStyle/>
          <a:p>
            <a:endParaRPr/>
          </a:p>
        </p:txBody>
      </p:sp>
      <p:sp>
        <p:nvSpPr>
          <p:cNvPr id="3" name="object 3"/>
          <p:cNvSpPr txBox="1">
            <a:spLocks noGrp="1"/>
          </p:cNvSpPr>
          <p:nvPr>
            <p:ph type="title"/>
          </p:nvPr>
        </p:nvSpPr>
        <p:spPr>
          <a:xfrm>
            <a:off x="2750057" y="279272"/>
            <a:ext cx="3647440" cy="696595"/>
          </a:xfrm>
          <a:prstGeom prst="rect">
            <a:avLst/>
          </a:prstGeom>
        </p:spPr>
        <p:txBody>
          <a:bodyPr vert="horz" wrap="square" lIns="0" tIns="12700" rIns="0" bIns="0" rtlCol="0">
            <a:spAutoFit/>
          </a:bodyPr>
          <a:lstStyle/>
          <a:p>
            <a:pPr marL="12700">
              <a:lnSpc>
                <a:spcPct val="100000"/>
              </a:lnSpc>
              <a:spcBef>
                <a:spcPts val="100"/>
              </a:spcBef>
            </a:pPr>
            <a:r>
              <a:rPr sz="4400" dirty="0">
                <a:solidFill>
                  <a:srgbClr val="FFFFFF"/>
                </a:solidFill>
              </a:rPr>
              <a:t>Ba</a:t>
            </a:r>
            <a:r>
              <a:rPr sz="4400" spc="65" dirty="0">
                <a:solidFill>
                  <a:srgbClr val="FFFFFF"/>
                </a:solidFill>
              </a:rPr>
              <a:t>r</a:t>
            </a:r>
            <a:r>
              <a:rPr sz="4400" dirty="0">
                <a:solidFill>
                  <a:srgbClr val="FFFFFF"/>
                </a:solidFill>
              </a:rPr>
              <a:t>ot</a:t>
            </a:r>
            <a:r>
              <a:rPr sz="4400" spc="70" dirty="0">
                <a:solidFill>
                  <a:srgbClr val="FFFFFF"/>
                </a:solidFill>
              </a:rPr>
              <a:t>r</a:t>
            </a:r>
            <a:r>
              <a:rPr sz="4400" dirty="0">
                <a:solidFill>
                  <a:srgbClr val="FFFFFF"/>
                </a:solidFill>
              </a:rPr>
              <a:t>auma</a:t>
            </a:r>
            <a:endParaRPr sz="440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4" name="object 4"/>
          <p:cNvSpPr txBox="1"/>
          <p:nvPr/>
        </p:nvSpPr>
        <p:spPr>
          <a:xfrm>
            <a:off x="535940" y="1495424"/>
            <a:ext cx="8073390" cy="4466590"/>
          </a:xfrm>
          <a:prstGeom prst="rect">
            <a:avLst/>
          </a:prstGeom>
        </p:spPr>
        <p:txBody>
          <a:bodyPr vert="horz" wrap="square" lIns="0" tIns="12065" rIns="0" bIns="0" rtlCol="0">
            <a:spAutoFit/>
          </a:bodyPr>
          <a:lstStyle/>
          <a:p>
            <a:pPr marL="12700" marR="6350" algn="just">
              <a:lnSpc>
                <a:spcPct val="100000"/>
              </a:lnSpc>
              <a:spcBef>
                <a:spcPts val="95"/>
              </a:spcBef>
            </a:pPr>
            <a:r>
              <a:rPr sz="2800" b="1" u="heavy" spc="-10" dirty="0">
                <a:solidFill>
                  <a:srgbClr val="FF0000"/>
                </a:solidFill>
                <a:uFill>
                  <a:solidFill>
                    <a:srgbClr val="FF0000"/>
                  </a:solidFill>
                </a:uFill>
                <a:latin typeface="Calibri"/>
                <a:cs typeface="Calibri"/>
              </a:rPr>
              <a:t>The</a:t>
            </a:r>
            <a:r>
              <a:rPr sz="2800" b="1" u="heavy" spc="-5"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2nd</a:t>
            </a:r>
            <a:r>
              <a:rPr sz="2800" b="1" u="heavy" spc="-5" dirty="0">
                <a:solidFill>
                  <a:srgbClr val="FF0000"/>
                </a:solidFill>
                <a:uFill>
                  <a:solidFill>
                    <a:srgbClr val="FF0000"/>
                  </a:solidFill>
                </a:uFill>
                <a:latin typeface="Calibri"/>
                <a:cs typeface="Calibri"/>
              </a:rPr>
              <a:t> leading</a:t>
            </a:r>
            <a:r>
              <a:rPr sz="2800" b="1" u="heavy"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cause</a:t>
            </a:r>
            <a:r>
              <a:rPr sz="2800" b="1" u="heavy" spc="-5" dirty="0">
                <a:solidFill>
                  <a:srgbClr val="FF0000"/>
                </a:solidFill>
                <a:uFill>
                  <a:solidFill>
                    <a:srgbClr val="FF0000"/>
                  </a:solidFill>
                </a:uFill>
                <a:latin typeface="Calibri"/>
                <a:cs typeface="Calibri"/>
              </a:rPr>
              <a:t> of</a:t>
            </a:r>
            <a:r>
              <a:rPr sz="2800" b="1" u="heavy"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death</a:t>
            </a:r>
            <a:r>
              <a:rPr sz="2800" b="1" u="heavy" spc="610" dirty="0">
                <a:solidFill>
                  <a:srgbClr val="FF0000"/>
                </a:solidFill>
                <a:uFill>
                  <a:solidFill>
                    <a:srgbClr val="FF0000"/>
                  </a:solidFill>
                </a:uFill>
                <a:latin typeface="Calibri"/>
                <a:cs typeface="Calibri"/>
              </a:rPr>
              <a:t> </a:t>
            </a:r>
            <a:r>
              <a:rPr sz="2800" b="1" u="heavy" spc="-5" dirty="0">
                <a:solidFill>
                  <a:srgbClr val="FF0000"/>
                </a:solidFill>
                <a:uFill>
                  <a:solidFill>
                    <a:srgbClr val="FF0000"/>
                  </a:solidFill>
                </a:uFill>
                <a:latin typeface="Calibri"/>
                <a:cs typeface="Calibri"/>
              </a:rPr>
              <a:t>in</a:t>
            </a:r>
            <a:r>
              <a:rPr sz="2800" b="1" u="heavy" spc="625" dirty="0">
                <a:solidFill>
                  <a:srgbClr val="FF0000"/>
                </a:solidFill>
                <a:uFill>
                  <a:solidFill>
                    <a:srgbClr val="FF0000"/>
                  </a:solidFill>
                </a:uFill>
                <a:latin typeface="Calibri"/>
                <a:cs typeface="Calibri"/>
              </a:rPr>
              <a:t> </a:t>
            </a:r>
            <a:r>
              <a:rPr sz="2800" b="1" u="heavy" spc="-15" dirty="0">
                <a:solidFill>
                  <a:srgbClr val="FF0000"/>
                </a:solidFill>
                <a:uFill>
                  <a:solidFill>
                    <a:srgbClr val="FF0000"/>
                  </a:solidFill>
                </a:uFill>
                <a:latin typeface="Calibri"/>
                <a:cs typeface="Calibri"/>
              </a:rPr>
              <a:t>divers</a:t>
            </a:r>
            <a:r>
              <a:rPr sz="2800" b="1" u="heavy" spc="605" dirty="0">
                <a:solidFill>
                  <a:srgbClr val="FF0000"/>
                </a:solidFill>
                <a:uFill>
                  <a:solidFill>
                    <a:srgbClr val="FF0000"/>
                  </a:solidFill>
                </a:uFill>
                <a:latin typeface="Calibri"/>
                <a:cs typeface="Calibri"/>
              </a:rPr>
              <a:t> </a:t>
            </a:r>
            <a:r>
              <a:rPr sz="2800" b="1" u="heavy" spc="-5" dirty="0">
                <a:solidFill>
                  <a:srgbClr val="FF0000"/>
                </a:solidFill>
                <a:uFill>
                  <a:solidFill>
                    <a:srgbClr val="FF0000"/>
                  </a:solidFill>
                </a:uFill>
                <a:latin typeface="Calibri"/>
                <a:cs typeface="Calibri"/>
              </a:rPr>
              <a:t>during </a:t>
            </a:r>
            <a:r>
              <a:rPr sz="2800" b="1" dirty="0">
                <a:solidFill>
                  <a:srgbClr val="FF0000"/>
                </a:solidFill>
                <a:latin typeface="Calibri"/>
                <a:cs typeface="Calibri"/>
              </a:rPr>
              <a:t> </a:t>
            </a:r>
            <a:r>
              <a:rPr sz="2800" b="1" u="heavy" spc="-10" dirty="0">
                <a:solidFill>
                  <a:srgbClr val="FF0000"/>
                </a:solidFill>
                <a:uFill>
                  <a:solidFill>
                    <a:srgbClr val="FF0000"/>
                  </a:solidFill>
                </a:uFill>
                <a:latin typeface="Calibri"/>
                <a:cs typeface="Calibri"/>
              </a:rPr>
              <a:t>ascent</a:t>
            </a:r>
            <a:r>
              <a:rPr sz="2800" b="1" u="heavy" spc="585" dirty="0">
                <a:solidFill>
                  <a:srgbClr val="FF0000"/>
                </a:solidFill>
                <a:uFill>
                  <a:solidFill>
                    <a:srgbClr val="FF0000"/>
                  </a:solidFill>
                </a:uFill>
                <a:latin typeface="Calibri"/>
                <a:cs typeface="Calibri"/>
              </a:rPr>
              <a:t> </a:t>
            </a:r>
            <a:r>
              <a:rPr sz="2800" b="1" u="heavy" spc="-5" dirty="0">
                <a:solidFill>
                  <a:srgbClr val="FF0000"/>
                </a:solidFill>
                <a:uFill>
                  <a:solidFill>
                    <a:srgbClr val="FF0000"/>
                  </a:solidFill>
                </a:uFill>
                <a:latin typeface="Calibri"/>
                <a:cs typeface="Calibri"/>
              </a:rPr>
              <a:t>due</a:t>
            </a:r>
            <a:r>
              <a:rPr sz="2800" b="1" u="heavy" spc="590" dirty="0">
                <a:solidFill>
                  <a:srgbClr val="FF0000"/>
                </a:solidFill>
                <a:uFill>
                  <a:solidFill>
                    <a:srgbClr val="FF0000"/>
                  </a:solidFill>
                </a:uFill>
                <a:latin typeface="Calibri"/>
                <a:cs typeface="Calibri"/>
              </a:rPr>
              <a:t> </a:t>
            </a:r>
            <a:r>
              <a:rPr sz="2800" b="1" u="heavy" spc="-15" dirty="0">
                <a:solidFill>
                  <a:srgbClr val="FF0000"/>
                </a:solidFill>
                <a:uFill>
                  <a:solidFill>
                    <a:srgbClr val="FF0000"/>
                  </a:solidFill>
                </a:uFill>
                <a:latin typeface="Calibri"/>
                <a:cs typeface="Calibri"/>
              </a:rPr>
              <a:t>to</a:t>
            </a:r>
            <a:r>
              <a:rPr sz="2800" b="1" u="heavy" spc="580" dirty="0">
                <a:solidFill>
                  <a:srgbClr val="FF0000"/>
                </a:solidFill>
                <a:uFill>
                  <a:solidFill>
                    <a:srgbClr val="FF0000"/>
                  </a:solidFill>
                </a:uFill>
                <a:latin typeface="Calibri"/>
                <a:cs typeface="Calibri"/>
              </a:rPr>
              <a:t> </a:t>
            </a:r>
            <a:r>
              <a:rPr sz="2800" b="1" u="heavy" spc="-5" dirty="0">
                <a:solidFill>
                  <a:srgbClr val="FF0000"/>
                </a:solidFill>
                <a:uFill>
                  <a:solidFill>
                    <a:srgbClr val="FF0000"/>
                  </a:solidFill>
                </a:uFill>
                <a:latin typeface="Calibri"/>
                <a:cs typeface="Calibri"/>
              </a:rPr>
              <a:t>pulmonary</a:t>
            </a:r>
            <a:r>
              <a:rPr sz="2800" b="1" u="heavy" spc="600"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complications</a:t>
            </a:r>
            <a:r>
              <a:rPr sz="2800" b="1" u="heavy" spc="600"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(they</a:t>
            </a:r>
            <a:r>
              <a:rPr sz="2800" b="1" u="heavy" spc="590"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call</a:t>
            </a:r>
            <a:r>
              <a:rPr sz="2800" b="1" u="heavy" spc="600"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it </a:t>
            </a:r>
            <a:r>
              <a:rPr sz="2800" b="1" spc="-620" dirty="0">
                <a:solidFill>
                  <a:srgbClr val="FF0000"/>
                </a:solidFill>
                <a:latin typeface="Calibri"/>
                <a:cs typeface="Calibri"/>
              </a:rPr>
              <a:t> </a:t>
            </a:r>
            <a:r>
              <a:rPr sz="2800" b="1" u="heavy" spc="-5" dirty="0">
                <a:solidFill>
                  <a:srgbClr val="FF0000"/>
                </a:solidFill>
                <a:uFill>
                  <a:solidFill>
                    <a:srgbClr val="FF0000"/>
                  </a:solidFill>
                </a:uFill>
                <a:latin typeface="Calibri"/>
                <a:cs typeface="Calibri"/>
              </a:rPr>
              <a:t>bubble </a:t>
            </a:r>
            <a:r>
              <a:rPr sz="2800" b="1" u="heavy" spc="-10" dirty="0">
                <a:solidFill>
                  <a:srgbClr val="FF0000"/>
                </a:solidFill>
                <a:uFill>
                  <a:solidFill>
                    <a:srgbClr val="FF0000"/>
                  </a:solidFill>
                </a:uFill>
                <a:latin typeface="Calibri"/>
                <a:cs typeface="Calibri"/>
              </a:rPr>
              <a:t>trouble). The </a:t>
            </a:r>
            <a:r>
              <a:rPr sz="2800" b="1" u="heavy" dirty="0">
                <a:solidFill>
                  <a:srgbClr val="FF0000"/>
                </a:solidFill>
                <a:uFill>
                  <a:solidFill>
                    <a:srgbClr val="FF0000"/>
                  </a:solidFill>
                </a:uFill>
                <a:latin typeface="Calibri"/>
                <a:cs typeface="Calibri"/>
              </a:rPr>
              <a:t>primary </a:t>
            </a:r>
            <a:r>
              <a:rPr sz="2800" b="1" u="heavy" spc="-15" dirty="0">
                <a:solidFill>
                  <a:srgbClr val="FF0000"/>
                </a:solidFill>
                <a:uFill>
                  <a:solidFill>
                    <a:srgbClr val="FF0000"/>
                  </a:solidFill>
                </a:uFill>
                <a:latin typeface="Calibri"/>
                <a:cs typeface="Calibri"/>
              </a:rPr>
              <a:t>(First </a:t>
            </a:r>
            <a:r>
              <a:rPr sz="2800" b="1" u="heavy" spc="-5" dirty="0">
                <a:solidFill>
                  <a:srgbClr val="FF0000"/>
                </a:solidFill>
                <a:uFill>
                  <a:solidFill>
                    <a:srgbClr val="FF0000"/>
                  </a:solidFill>
                </a:uFill>
                <a:latin typeface="Calibri"/>
                <a:cs typeface="Calibri"/>
              </a:rPr>
              <a:t>Leading) </a:t>
            </a:r>
            <a:r>
              <a:rPr sz="2800" b="1" u="heavy" spc="-10" dirty="0">
                <a:solidFill>
                  <a:srgbClr val="FF0000"/>
                </a:solidFill>
                <a:uFill>
                  <a:solidFill>
                    <a:srgbClr val="FF0000"/>
                  </a:solidFill>
                </a:uFill>
                <a:latin typeface="Calibri"/>
                <a:cs typeface="Calibri"/>
              </a:rPr>
              <a:t>cause of </a:t>
            </a:r>
            <a:r>
              <a:rPr sz="2800" b="1" spc="-5" dirty="0">
                <a:solidFill>
                  <a:srgbClr val="FF0000"/>
                </a:solidFill>
                <a:latin typeface="Calibri"/>
                <a:cs typeface="Calibri"/>
              </a:rPr>
              <a:t> </a:t>
            </a:r>
            <a:r>
              <a:rPr sz="2800" b="1" u="heavy" spc="-10" dirty="0">
                <a:solidFill>
                  <a:srgbClr val="FF0000"/>
                </a:solidFill>
                <a:uFill>
                  <a:solidFill>
                    <a:srgbClr val="FF0000"/>
                  </a:solidFill>
                </a:uFill>
                <a:latin typeface="Calibri"/>
                <a:cs typeface="Calibri"/>
              </a:rPr>
              <a:t>death</a:t>
            </a:r>
            <a:r>
              <a:rPr sz="2800" b="1" u="heavy" spc="20" dirty="0">
                <a:solidFill>
                  <a:srgbClr val="FF0000"/>
                </a:solidFill>
                <a:uFill>
                  <a:solidFill>
                    <a:srgbClr val="FF0000"/>
                  </a:solidFill>
                </a:uFill>
                <a:latin typeface="Calibri"/>
                <a:cs typeface="Calibri"/>
              </a:rPr>
              <a:t> </a:t>
            </a:r>
            <a:r>
              <a:rPr sz="2800" b="1" u="heavy" spc="-5" dirty="0">
                <a:solidFill>
                  <a:srgbClr val="FF0000"/>
                </a:solidFill>
                <a:uFill>
                  <a:solidFill>
                    <a:srgbClr val="FF0000"/>
                  </a:solidFill>
                </a:uFill>
                <a:latin typeface="Calibri"/>
                <a:cs typeface="Calibri"/>
              </a:rPr>
              <a:t>is</a:t>
            </a:r>
            <a:r>
              <a:rPr sz="2800" b="1" u="heavy"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drowning</a:t>
            </a:r>
            <a:r>
              <a:rPr sz="2800" b="1" u="heavy" dirty="0">
                <a:solidFill>
                  <a:srgbClr val="FF0000"/>
                </a:solidFill>
                <a:uFill>
                  <a:solidFill>
                    <a:srgbClr val="FF0000"/>
                  </a:solidFill>
                </a:uFill>
                <a:latin typeface="Calibri"/>
                <a:cs typeface="Calibri"/>
              </a:rPr>
              <a:t> </a:t>
            </a:r>
            <a:r>
              <a:rPr sz="2800" b="1" u="heavy" spc="-5" dirty="0">
                <a:solidFill>
                  <a:srgbClr val="FF0000"/>
                </a:solidFill>
                <a:uFill>
                  <a:solidFill>
                    <a:srgbClr val="FF0000"/>
                  </a:solidFill>
                </a:uFill>
                <a:latin typeface="Calibri"/>
                <a:cs typeface="Calibri"/>
              </a:rPr>
              <a:t>due </a:t>
            </a:r>
            <a:r>
              <a:rPr sz="2800" b="1" u="heavy" spc="-15" dirty="0">
                <a:solidFill>
                  <a:srgbClr val="FF0000"/>
                </a:solidFill>
                <a:uFill>
                  <a:solidFill>
                    <a:srgbClr val="FF0000"/>
                  </a:solidFill>
                </a:uFill>
                <a:latin typeface="Calibri"/>
                <a:cs typeface="Calibri"/>
              </a:rPr>
              <a:t>to</a:t>
            </a:r>
            <a:r>
              <a:rPr sz="2800" b="1" u="heavy" spc="-5" dirty="0">
                <a:solidFill>
                  <a:srgbClr val="FF0000"/>
                </a:solidFill>
                <a:uFill>
                  <a:solidFill>
                    <a:srgbClr val="FF0000"/>
                  </a:solidFill>
                </a:uFill>
                <a:latin typeface="Calibri"/>
                <a:cs typeface="Calibri"/>
              </a:rPr>
              <a:t> </a:t>
            </a:r>
            <a:r>
              <a:rPr sz="2800" b="1" u="heavy" spc="-15" dirty="0">
                <a:solidFill>
                  <a:srgbClr val="FF0000"/>
                </a:solidFill>
                <a:uFill>
                  <a:solidFill>
                    <a:srgbClr val="FF0000"/>
                  </a:solidFill>
                </a:uFill>
                <a:latin typeface="Calibri"/>
                <a:cs typeface="Calibri"/>
              </a:rPr>
              <a:t>nitrogen</a:t>
            </a:r>
            <a:r>
              <a:rPr sz="2800" b="1" u="heavy" spc="15" dirty="0">
                <a:solidFill>
                  <a:srgbClr val="FF0000"/>
                </a:solidFill>
                <a:uFill>
                  <a:solidFill>
                    <a:srgbClr val="FF0000"/>
                  </a:solidFill>
                </a:uFill>
                <a:latin typeface="Calibri"/>
                <a:cs typeface="Calibri"/>
              </a:rPr>
              <a:t> </a:t>
            </a:r>
            <a:r>
              <a:rPr sz="2800" b="1" u="heavy" spc="-10" dirty="0">
                <a:solidFill>
                  <a:srgbClr val="FF0000"/>
                </a:solidFill>
                <a:uFill>
                  <a:solidFill>
                    <a:srgbClr val="FF0000"/>
                  </a:solidFill>
                </a:uFill>
                <a:latin typeface="Calibri"/>
                <a:cs typeface="Calibri"/>
              </a:rPr>
              <a:t>narcosis.</a:t>
            </a:r>
            <a:endParaRPr sz="2800" dirty="0">
              <a:latin typeface="Calibri"/>
              <a:cs typeface="Calibri"/>
            </a:endParaRPr>
          </a:p>
          <a:p>
            <a:pPr>
              <a:lnSpc>
                <a:spcPct val="100000"/>
              </a:lnSpc>
            </a:pPr>
            <a:endParaRPr sz="3850" dirty="0">
              <a:latin typeface="Calibri"/>
              <a:cs typeface="Calibri"/>
            </a:endParaRPr>
          </a:p>
          <a:p>
            <a:pPr marL="12700" marR="5080" algn="just">
              <a:lnSpc>
                <a:spcPct val="100200"/>
              </a:lnSpc>
            </a:pPr>
            <a:r>
              <a:rPr sz="2800" b="1" spc="-15" dirty="0">
                <a:latin typeface="Calibri"/>
                <a:cs typeface="Calibri"/>
              </a:rPr>
              <a:t>Barotrauma</a:t>
            </a:r>
            <a:r>
              <a:rPr sz="2800" b="1" spc="605" dirty="0">
                <a:latin typeface="Calibri"/>
                <a:cs typeface="Calibri"/>
              </a:rPr>
              <a:t> </a:t>
            </a:r>
            <a:r>
              <a:rPr sz="2800" spc="-20" dirty="0">
                <a:latin typeface="Calibri"/>
                <a:cs typeface="Calibri"/>
              </a:rPr>
              <a:t>may</a:t>
            </a:r>
            <a:r>
              <a:rPr sz="2800" spc="-15" dirty="0">
                <a:latin typeface="Calibri"/>
                <a:cs typeface="Calibri"/>
              </a:rPr>
              <a:t> </a:t>
            </a:r>
            <a:r>
              <a:rPr sz="2800" spc="-5" dirty="0">
                <a:latin typeface="Calibri"/>
                <a:cs typeface="Calibri"/>
              </a:rPr>
              <a:t>occur</a:t>
            </a:r>
            <a:r>
              <a:rPr sz="2800" dirty="0">
                <a:latin typeface="Calibri"/>
                <a:cs typeface="Calibri"/>
              </a:rPr>
              <a:t> </a:t>
            </a:r>
            <a:r>
              <a:rPr sz="2800" spc="-10" dirty="0">
                <a:latin typeface="Calibri"/>
                <a:cs typeface="Calibri"/>
              </a:rPr>
              <a:t>during</a:t>
            </a:r>
            <a:r>
              <a:rPr sz="2800" spc="-5" dirty="0">
                <a:latin typeface="Calibri"/>
                <a:cs typeface="Calibri"/>
              </a:rPr>
              <a:t> ascent</a:t>
            </a:r>
            <a:r>
              <a:rPr sz="2800" dirty="0">
                <a:latin typeface="Calibri"/>
                <a:cs typeface="Calibri"/>
              </a:rPr>
              <a:t> </a:t>
            </a:r>
            <a:r>
              <a:rPr sz="2800" spc="-5" dirty="0">
                <a:latin typeface="Calibri"/>
                <a:cs typeface="Calibri"/>
              </a:rPr>
              <a:t>or</a:t>
            </a:r>
            <a:r>
              <a:rPr sz="2800" dirty="0">
                <a:latin typeface="Calibri"/>
                <a:cs typeface="Calibri"/>
              </a:rPr>
              <a:t> </a:t>
            </a:r>
            <a:r>
              <a:rPr sz="2800" spc="-10" dirty="0">
                <a:latin typeface="Calibri"/>
                <a:cs typeface="Calibri"/>
              </a:rPr>
              <a:t>descent </a:t>
            </a:r>
            <a:r>
              <a:rPr sz="2800" spc="-5" dirty="0">
                <a:latin typeface="Calibri"/>
                <a:cs typeface="Calibri"/>
              </a:rPr>
              <a:t> </a:t>
            </a:r>
            <a:r>
              <a:rPr sz="2800" spc="-10" dirty="0">
                <a:latin typeface="Calibri"/>
                <a:cs typeface="Calibri"/>
              </a:rPr>
              <a:t>whenever </a:t>
            </a:r>
            <a:r>
              <a:rPr sz="2800" spc="-5" dirty="0">
                <a:latin typeface="Calibri"/>
                <a:cs typeface="Calibri"/>
              </a:rPr>
              <a:t>a </a:t>
            </a:r>
            <a:r>
              <a:rPr sz="2800" spc="-20" dirty="0">
                <a:latin typeface="Calibri"/>
                <a:cs typeface="Calibri"/>
              </a:rPr>
              <a:t>gas </a:t>
            </a:r>
            <a:r>
              <a:rPr sz="2800" spc="-10" dirty="0">
                <a:latin typeface="Calibri"/>
                <a:cs typeface="Calibri"/>
              </a:rPr>
              <a:t>filled </a:t>
            </a:r>
            <a:r>
              <a:rPr sz="2800" spc="-5" dirty="0">
                <a:latin typeface="Calibri"/>
                <a:cs typeface="Calibri"/>
              </a:rPr>
              <a:t>space </a:t>
            </a:r>
            <a:r>
              <a:rPr sz="2800" dirty="0">
                <a:latin typeface="Calibri"/>
                <a:cs typeface="Calibri"/>
              </a:rPr>
              <a:t>such </a:t>
            </a:r>
            <a:r>
              <a:rPr sz="2800" spc="-5" dirty="0">
                <a:latin typeface="Calibri"/>
                <a:cs typeface="Calibri"/>
              </a:rPr>
              <a:t>as pulmonary </a:t>
            </a:r>
            <a:r>
              <a:rPr sz="2800" spc="-10" dirty="0">
                <a:latin typeface="Calibri"/>
                <a:cs typeface="Calibri"/>
              </a:rPr>
              <a:t>alveoli, </a:t>
            </a:r>
            <a:r>
              <a:rPr sz="2800" spc="-5" dirty="0">
                <a:latin typeface="Calibri"/>
                <a:cs typeface="Calibri"/>
              </a:rPr>
              <a:t> middle</a:t>
            </a:r>
            <a:r>
              <a:rPr sz="2800" dirty="0">
                <a:latin typeface="Calibri"/>
                <a:cs typeface="Calibri"/>
              </a:rPr>
              <a:t> </a:t>
            </a:r>
            <a:r>
              <a:rPr sz="2800" spc="-65" dirty="0">
                <a:latin typeface="Calibri"/>
                <a:cs typeface="Calibri"/>
              </a:rPr>
              <a:t>ear,</a:t>
            </a:r>
            <a:r>
              <a:rPr sz="2800" spc="505" dirty="0">
                <a:latin typeface="Calibri"/>
                <a:cs typeface="Calibri"/>
              </a:rPr>
              <a:t> </a:t>
            </a:r>
            <a:r>
              <a:rPr sz="2800" spc="-25" dirty="0">
                <a:latin typeface="Calibri"/>
                <a:cs typeface="Calibri"/>
              </a:rPr>
              <a:t>para</a:t>
            </a:r>
            <a:r>
              <a:rPr sz="2800" spc="-20" dirty="0">
                <a:latin typeface="Calibri"/>
                <a:cs typeface="Calibri"/>
              </a:rPr>
              <a:t> </a:t>
            </a:r>
            <a:r>
              <a:rPr sz="2800" spc="-10" dirty="0">
                <a:latin typeface="Calibri"/>
                <a:cs typeface="Calibri"/>
              </a:rPr>
              <a:t>nasal</a:t>
            </a:r>
            <a:r>
              <a:rPr sz="2800" spc="-5" dirty="0">
                <a:latin typeface="Calibri"/>
                <a:cs typeface="Calibri"/>
              </a:rPr>
              <a:t> sinuses,</a:t>
            </a:r>
            <a:r>
              <a:rPr sz="2800" dirty="0">
                <a:latin typeface="Calibri"/>
                <a:cs typeface="Calibri"/>
              </a:rPr>
              <a:t> </a:t>
            </a:r>
            <a:r>
              <a:rPr sz="2800" spc="-15" dirty="0">
                <a:latin typeface="Calibri"/>
                <a:cs typeface="Calibri"/>
              </a:rPr>
              <a:t>stomach</a:t>
            </a:r>
            <a:r>
              <a:rPr sz="2800" spc="-10" dirty="0">
                <a:latin typeface="Calibri"/>
                <a:cs typeface="Calibri"/>
              </a:rPr>
              <a:t> </a:t>
            </a:r>
            <a:r>
              <a:rPr sz="2800" spc="-5" dirty="0">
                <a:latin typeface="Calibri"/>
                <a:cs typeface="Calibri"/>
              </a:rPr>
              <a:t>or</a:t>
            </a:r>
            <a:r>
              <a:rPr sz="2800" dirty="0">
                <a:latin typeface="Calibri"/>
                <a:cs typeface="Calibri"/>
              </a:rPr>
              <a:t> </a:t>
            </a:r>
            <a:r>
              <a:rPr sz="2800" spc="-15" dirty="0">
                <a:latin typeface="Calibri"/>
                <a:cs typeface="Calibri"/>
              </a:rPr>
              <a:t>dental </a:t>
            </a:r>
            <a:r>
              <a:rPr sz="2800" spc="-10" dirty="0">
                <a:latin typeface="Calibri"/>
                <a:cs typeface="Calibri"/>
              </a:rPr>
              <a:t> fillings, </a:t>
            </a:r>
            <a:r>
              <a:rPr sz="2800" spc="-20" dirty="0">
                <a:latin typeface="Calibri"/>
                <a:cs typeface="Calibri"/>
              </a:rPr>
              <a:t>fail </a:t>
            </a:r>
            <a:r>
              <a:rPr sz="2800" spc="-15" dirty="0">
                <a:latin typeface="Calibri"/>
                <a:cs typeface="Calibri"/>
              </a:rPr>
              <a:t>to </a:t>
            </a:r>
            <a:r>
              <a:rPr sz="2800" spc="-10" dirty="0">
                <a:latin typeface="Calibri"/>
                <a:cs typeface="Calibri"/>
              </a:rPr>
              <a:t>equalize </a:t>
            </a:r>
            <a:r>
              <a:rPr sz="2800" spc="-5" dirty="0">
                <a:latin typeface="Calibri"/>
                <a:cs typeface="Calibri"/>
              </a:rPr>
              <a:t>its </a:t>
            </a:r>
            <a:r>
              <a:rPr sz="2800" spc="-10" dirty="0">
                <a:latin typeface="Calibri"/>
                <a:cs typeface="Calibri"/>
              </a:rPr>
              <a:t>internal </a:t>
            </a:r>
            <a:r>
              <a:rPr sz="2800" spc="-15" dirty="0">
                <a:latin typeface="Calibri"/>
                <a:cs typeface="Calibri"/>
              </a:rPr>
              <a:t>pressure relative </a:t>
            </a:r>
            <a:r>
              <a:rPr sz="2800" spc="-30" dirty="0">
                <a:latin typeface="Calibri"/>
                <a:cs typeface="Calibri"/>
              </a:rPr>
              <a:t>to </a:t>
            </a:r>
            <a:r>
              <a:rPr sz="2800" spc="-25" dirty="0">
                <a:latin typeface="Calibri"/>
                <a:cs typeface="Calibri"/>
              </a:rPr>
              <a:t> </a:t>
            </a:r>
            <a:r>
              <a:rPr sz="2800" spc="-5" dirty="0">
                <a:latin typeface="Calibri"/>
                <a:cs typeface="Calibri"/>
              </a:rPr>
              <a:t>changes</a:t>
            </a:r>
            <a:r>
              <a:rPr sz="2800" spc="5" dirty="0">
                <a:latin typeface="Calibri"/>
                <a:cs typeface="Calibri"/>
              </a:rPr>
              <a:t> </a:t>
            </a:r>
            <a:r>
              <a:rPr sz="2800" spc="-10" dirty="0">
                <a:latin typeface="Calibri"/>
                <a:cs typeface="Calibri"/>
              </a:rPr>
              <a:t>in</a:t>
            </a:r>
            <a:r>
              <a:rPr sz="2800" spc="10" dirty="0">
                <a:latin typeface="Calibri"/>
                <a:cs typeface="Calibri"/>
              </a:rPr>
              <a:t> </a:t>
            </a:r>
            <a:r>
              <a:rPr sz="2800" spc="-10" dirty="0">
                <a:latin typeface="Calibri"/>
                <a:cs typeface="Calibri"/>
              </a:rPr>
              <a:t>ambient</a:t>
            </a:r>
            <a:r>
              <a:rPr sz="2800" spc="30" dirty="0">
                <a:latin typeface="Calibri"/>
                <a:cs typeface="Calibri"/>
              </a:rPr>
              <a:t> </a:t>
            </a:r>
            <a:r>
              <a:rPr sz="2800" spc="-15" dirty="0">
                <a:latin typeface="Calibri"/>
                <a:cs typeface="Calibri"/>
              </a:rPr>
              <a:t>pressure.</a:t>
            </a:r>
            <a:endParaRPr sz="2800" dirty="0">
              <a:latin typeface="Calibri"/>
              <a:cs typeface="Calibri"/>
            </a:endParaRPr>
          </a:p>
        </p:txBody>
      </p:sp>
      <p:sp>
        <p:nvSpPr>
          <p:cNvPr id="6" name="TextBox 5">
            <a:extLst>
              <a:ext uri="{FF2B5EF4-FFF2-40B4-BE49-F238E27FC236}">
                <a16:creationId xmlns:a16="http://schemas.microsoft.com/office/drawing/2014/main" id="{25458A99-6D70-4FF4-B8C3-0A88384DABD3}"/>
              </a:ext>
            </a:extLst>
          </p:cNvPr>
          <p:cNvSpPr txBox="1"/>
          <p:nvPr/>
        </p:nvSpPr>
        <p:spPr>
          <a:xfrm>
            <a:off x="432582" y="3177321"/>
            <a:ext cx="7086600" cy="646331"/>
          </a:xfrm>
          <a:prstGeom prst="rect">
            <a:avLst/>
          </a:prstGeom>
          <a:noFill/>
        </p:spPr>
        <p:txBody>
          <a:bodyPr wrap="square" rtlCol="0">
            <a:spAutoFit/>
          </a:bodyPr>
          <a:lstStyle/>
          <a:p>
            <a:r>
              <a:rPr lang="ar-JO" dirty="0"/>
              <a:t>السبب الرئيسي الثاني لوفاة الغواصين أثناء الصعود بسبب المضاعفات الرئوية (يسمونها مشكلة الفقاعات). السبب الرئيسي (الأول) للوفاة هو الغرق بسبب تخدير النيتروجين.</a:t>
            </a:r>
            <a:endParaRPr lang="en-US" dirty="0"/>
          </a:p>
        </p:txBody>
      </p:sp>
      <p:sp>
        <p:nvSpPr>
          <p:cNvPr id="7" name="TextBox 6">
            <a:extLst>
              <a:ext uri="{FF2B5EF4-FFF2-40B4-BE49-F238E27FC236}">
                <a16:creationId xmlns:a16="http://schemas.microsoft.com/office/drawing/2014/main" id="{195BDE8F-3EC3-4386-A51D-955B14AF2571}"/>
              </a:ext>
            </a:extLst>
          </p:cNvPr>
          <p:cNvSpPr txBox="1"/>
          <p:nvPr/>
        </p:nvSpPr>
        <p:spPr>
          <a:xfrm>
            <a:off x="0" y="5928097"/>
            <a:ext cx="9372600" cy="646331"/>
          </a:xfrm>
          <a:prstGeom prst="rect">
            <a:avLst/>
          </a:prstGeom>
          <a:noFill/>
        </p:spPr>
        <p:txBody>
          <a:bodyPr wrap="square" rtlCol="0">
            <a:spAutoFit/>
          </a:bodyPr>
          <a:lstStyle/>
          <a:p>
            <a:r>
              <a:rPr lang="ar-JO"/>
              <a:t>قد يحدث الرضح الضغطي أثناء الصعود أو الهبوط عندما تفشل مساحة مليئة بالغاز مثل الحويصلات الرئوية أو الأذن الوسطى أو الجيوب الأنفية أو حشوات المعدة أو الأسنان في موازنة الضغط الداخلي بالنسبة للتغيرات في الضغط المحيط</a:t>
            </a:r>
            <a:endParaRPr lang="en-US" dirty="0"/>
          </a:p>
        </p:txBody>
      </p:sp>
      <p:sp>
        <p:nvSpPr>
          <p:cNvPr id="8" name="TextBox 7">
            <a:extLst>
              <a:ext uri="{FF2B5EF4-FFF2-40B4-BE49-F238E27FC236}">
                <a16:creationId xmlns:a16="http://schemas.microsoft.com/office/drawing/2014/main" id="{757766F5-3D69-4A10-8BB5-472ECD7FF869}"/>
              </a:ext>
            </a:extLst>
          </p:cNvPr>
          <p:cNvSpPr txBox="1"/>
          <p:nvPr/>
        </p:nvSpPr>
        <p:spPr>
          <a:xfrm>
            <a:off x="3806697" y="1048494"/>
            <a:ext cx="2590800" cy="369332"/>
          </a:xfrm>
          <a:prstGeom prst="rect">
            <a:avLst/>
          </a:prstGeom>
          <a:noFill/>
        </p:spPr>
        <p:txBody>
          <a:bodyPr wrap="square" rtlCol="0">
            <a:spAutoFit/>
          </a:bodyPr>
          <a:lstStyle/>
          <a:p>
            <a:r>
              <a:rPr lang="ar-JO" b="1" u="sng">
                <a:solidFill>
                  <a:schemeClr val="tx2"/>
                </a:solidFill>
              </a:rPr>
              <a:t>الرضح الضغطي</a:t>
            </a:r>
            <a:endParaRPr lang="en-US" b="1" u="sng"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1539" y="3032379"/>
            <a:ext cx="74930" cy="21590"/>
          </a:xfrm>
          <a:custGeom>
            <a:avLst/>
            <a:gdLst/>
            <a:ahLst/>
            <a:cxnLst/>
            <a:rect l="l" t="t" r="r" b="b"/>
            <a:pathLst>
              <a:path w="74930" h="21589">
                <a:moveTo>
                  <a:pt x="74675" y="0"/>
                </a:moveTo>
                <a:lnTo>
                  <a:pt x="0" y="0"/>
                </a:lnTo>
                <a:lnTo>
                  <a:pt x="0" y="21336"/>
                </a:lnTo>
                <a:lnTo>
                  <a:pt x="74675" y="21336"/>
                </a:lnTo>
                <a:lnTo>
                  <a:pt x="74675" y="0"/>
                </a:lnTo>
                <a:close/>
              </a:path>
            </a:pathLst>
          </a:custGeom>
          <a:solidFill>
            <a:srgbClr val="000000"/>
          </a:solidFill>
        </p:spPr>
        <p:txBody>
          <a:bodyPr wrap="square" lIns="0" tIns="0" rIns="0" bIns="0" rtlCol="0"/>
          <a:lstStyle/>
          <a:p>
            <a:endParaRPr/>
          </a:p>
        </p:txBody>
      </p:sp>
      <p:sp>
        <p:nvSpPr>
          <p:cNvPr id="3" name="object 3"/>
          <p:cNvSpPr txBox="1"/>
          <p:nvPr/>
        </p:nvSpPr>
        <p:spPr>
          <a:xfrm>
            <a:off x="304800" y="968252"/>
            <a:ext cx="8073390" cy="2502480"/>
          </a:xfrm>
          <a:prstGeom prst="rect">
            <a:avLst/>
          </a:prstGeom>
        </p:spPr>
        <p:txBody>
          <a:bodyPr vert="horz" wrap="square" lIns="0" tIns="8890" rIns="0" bIns="0" rtlCol="0">
            <a:spAutoFit/>
          </a:bodyPr>
          <a:lstStyle/>
          <a:p>
            <a:pPr marL="355600" marR="5080" indent="-342900" algn="just">
              <a:lnSpc>
                <a:spcPct val="101000"/>
              </a:lnSpc>
              <a:spcBef>
                <a:spcPts val="70"/>
              </a:spcBef>
              <a:buSzPct val="107692"/>
              <a:buFont typeface="Microsoft Sans Serif"/>
              <a:buChar char="•"/>
              <a:tabLst>
                <a:tab pos="436880" algn="l"/>
              </a:tabLst>
            </a:pPr>
            <a:r>
              <a:rPr dirty="0"/>
              <a:t>	</a:t>
            </a:r>
            <a:r>
              <a:rPr sz="2600" b="1" u="heavy" spc="-10" dirty="0">
                <a:solidFill>
                  <a:srgbClr val="FF0000"/>
                </a:solidFill>
                <a:uFill>
                  <a:solidFill>
                    <a:srgbClr val="FF0000"/>
                  </a:solidFill>
                </a:uFill>
                <a:latin typeface="Calibri"/>
                <a:cs typeface="Calibri"/>
              </a:rPr>
              <a:t>Barotrauma</a:t>
            </a:r>
            <a:r>
              <a:rPr sz="2600" b="1" u="heavy" spc="-5" dirty="0">
                <a:solidFill>
                  <a:srgbClr val="FF0000"/>
                </a:solidFill>
                <a:uFill>
                  <a:solidFill>
                    <a:srgbClr val="FF0000"/>
                  </a:solidFill>
                </a:uFill>
                <a:latin typeface="Calibri"/>
                <a:cs typeface="Calibri"/>
              </a:rPr>
              <a:t> </a:t>
            </a:r>
            <a:r>
              <a:rPr sz="2600" b="1" u="heavy" dirty="0">
                <a:solidFill>
                  <a:srgbClr val="FF0000"/>
                </a:solidFill>
                <a:uFill>
                  <a:solidFill>
                    <a:srgbClr val="FF0000"/>
                  </a:solidFill>
                </a:uFill>
                <a:latin typeface="Calibri"/>
                <a:cs typeface="Calibri"/>
              </a:rPr>
              <a:t>Of</a:t>
            </a:r>
            <a:r>
              <a:rPr sz="2600" b="1" u="heavy" spc="5" dirty="0">
                <a:solidFill>
                  <a:srgbClr val="FF0000"/>
                </a:solidFill>
                <a:uFill>
                  <a:solidFill>
                    <a:srgbClr val="FF0000"/>
                  </a:solidFill>
                </a:uFill>
                <a:latin typeface="Calibri"/>
                <a:cs typeface="Calibri"/>
              </a:rPr>
              <a:t> </a:t>
            </a:r>
            <a:r>
              <a:rPr sz="2600" b="1" u="heavy" spc="-10" dirty="0">
                <a:solidFill>
                  <a:srgbClr val="FF0000"/>
                </a:solidFill>
                <a:uFill>
                  <a:solidFill>
                    <a:srgbClr val="FF0000"/>
                  </a:solidFill>
                </a:uFill>
                <a:latin typeface="Calibri"/>
                <a:cs typeface="Calibri"/>
              </a:rPr>
              <a:t>Descent</a:t>
            </a:r>
            <a:r>
              <a:rPr sz="2600" b="1" spc="-5" dirty="0">
                <a:solidFill>
                  <a:srgbClr val="FF0000"/>
                </a:solidFill>
                <a:latin typeface="Calibri"/>
                <a:cs typeface="Calibri"/>
              </a:rPr>
              <a:t> </a:t>
            </a:r>
            <a:r>
              <a:rPr sz="2600" spc="-20" dirty="0">
                <a:latin typeface="Calibri"/>
                <a:cs typeface="Calibri"/>
              </a:rPr>
              <a:t>(referred</a:t>
            </a:r>
            <a:r>
              <a:rPr sz="2600" spc="-15" dirty="0">
                <a:latin typeface="Calibri"/>
                <a:cs typeface="Calibri"/>
              </a:rPr>
              <a:t> to</a:t>
            </a:r>
            <a:r>
              <a:rPr sz="2600" spc="-10" dirty="0">
                <a:latin typeface="Calibri"/>
                <a:cs typeface="Calibri"/>
              </a:rPr>
              <a:t> </a:t>
            </a:r>
            <a:r>
              <a:rPr sz="2600" dirty="0">
                <a:latin typeface="Calibri"/>
                <a:cs typeface="Calibri"/>
              </a:rPr>
              <a:t>as</a:t>
            </a:r>
            <a:r>
              <a:rPr sz="2600" spc="5" dirty="0">
                <a:solidFill>
                  <a:srgbClr val="FF0000"/>
                </a:solidFill>
                <a:latin typeface="Calibri"/>
                <a:cs typeface="Calibri"/>
              </a:rPr>
              <a:t> </a:t>
            </a:r>
            <a:r>
              <a:rPr sz="2600" u="heavy" spc="-20" dirty="0">
                <a:solidFill>
                  <a:srgbClr val="FF0000"/>
                </a:solidFill>
                <a:uFill>
                  <a:solidFill>
                    <a:srgbClr val="FF0000"/>
                  </a:solidFill>
                </a:uFill>
                <a:latin typeface="Calibri"/>
                <a:cs typeface="Calibri"/>
              </a:rPr>
              <a:t>squeeze</a:t>
            </a:r>
            <a:r>
              <a:rPr sz="2600" u="heavy" spc="-15" dirty="0">
                <a:solidFill>
                  <a:srgbClr val="FF0000"/>
                </a:solidFill>
                <a:uFill>
                  <a:solidFill>
                    <a:srgbClr val="FF0000"/>
                  </a:solidFill>
                </a:uFill>
                <a:latin typeface="Calibri"/>
                <a:cs typeface="Calibri"/>
              </a:rPr>
              <a:t> </a:t>
            </a:r>
            <a:r>
              <a:rPr sz="2600" spc="-10" dirty="0">
                <a:latin typeface="Calibri"/>
                <a:cs typeface="Calibri"/>
              </a:rPr>
              <a:t>are </a:t>
            </a:r>
            <a:r>
              <a:rPr sz="2600" spc="-5" dirty="0">
                <a:latin typeface="Calibri"/>
                <a:cs typeface="Calibri"/>
              </a:rPr>
              <a:t> </a:t>
            </a:r>
            <a:r>
              <a:rPr sz="2600" spc="-10" dirty="0">
                <a:latin typeface="Calibri"/>
                <a:cs typeface="Calibri"/>
              </a:rPr>
              <a:t>characterized</a:t>
            </a:r>
            <a:r>
              <a:rPr sz="2600" spc="-5" dirty="0">
                <a:latin typeface="Calibri"/>
                <a:cs typeface="Calibri"/>
              </a:rPr>
              <a:t> clinically</a:t>
            </a:r>
            <a:r>
              <a:rPr sz="2600" dirty="0">
                <a:latin typeface="Calibri"/>
                <a:cs typeface="Calibri"/>
              </a:rPr>
              <a:t> </a:t>
            </a:r>
            <a:r>
              <a:rPr sz="2600" spc="-5" dirty="0">
                <a:latin typeface="Calibri"/>
                <a:cs typeface="Calibri"/>
              </a:rPr>
              <a:t>by:</a:t>
            </a:r>
            <a:r>
              <a:rPr sz="2600" dirty="0">
                <a:latin typeface="Calibri"/>
                <a:cs typeface="Calibri"/>
              </a:rPr>
              <a:t> </a:t>
            </a:r>
            <a:r>
              <a:rPr sz="2600" spc="-5" dirty="0">
                <a:latin typeface="Calibri"/>
                <a:cs typeface="Calibri"/>
              </a:rPr>
              <a:t>Middle</a:t>
            </a:r>
            <a:r>
              <a:rPr sz="2600" dirty="0">
                <a:latin typeface="Calibri"/>
                <a:cs typeface="Calibri"/>
              </a:rPr>
              <a:t> ear</a:t>
            </a:r>
            <a:r>
              <a:rPr sz="2600" spc="585" dirty="0">
                <a:latin typeface="Calibri"/>
                <a:cs typeface="Calibri"/>
              </a:rPr>
              <a:t> </a:t>
            </a:r>
            <a:r>
              <a:rPr sz="2600" spc="-20" dirty="0">
                <a:latin typeface="Calibri"/>
                <a:cs typeface="Calibri"/>
              </a:rPr>
              <a:t>squeeze,</a:t>
            </a:r>
            <a:r>
              <a:rPr sz="2600" spc="550" dirty="0">
                <a:latin typeface="Calibri"/>
                <a:cs typeface="Calibri"/>
              </a:rPr>
              <a:t> </a:t>
            </a:r>
            <a:r>
              <a:rPr sz="2600" spc="-20" dirty="0">
                <a:latin typeface="Calibri"/>
                <a:cs typeface="Calibri"/>
              </a:rPr>
              <a:t>para </a:t>
            </a:r>
            <a:r>
              <a:rPr sz="2600" spc="-15" dirty="0">
                <a:latin typeface="Calibri"/>
                <a:cs typeface="Calibri"/>
              </a:rPr>
              <a:t> </a:t>
            </a:r>
            <a:r>
              <a:rPr sz="2600" dirty="0">
                <a:latin typeface="Calibri"/>
                <a:cs typeface="Calibri"/>
              </a:rPr>
              <a:t>nasal</a:t>
            </a:r>
            <a:r>
              <a:rPr sz="2600" spc="-20" dirty="0">
                <a:latin typeface="Calibri"/>
                <a:cs typeface="Calibri"/>
              </a:rPr>
              <a:t> </a:t>
            </a:r>
            <a:r>
              <a:rPr sz="2600" spc="-5" dirty="0">
                <a:latin typeface="Calibri"/>
                <a:cs typeface="Calibri"/>
              </a:rPr>
              <a:t>and</a:t>
            </a:r>
            <a:r>
              <a:rPr sz="2600" spc="-15" dirty="0">
                <a:latin typeface="Calibri"/>
                <a:cs typeface="Calibri"/>
              </a:rPr>
              <a:t> </a:t>
            </a:r>
            <a:r>
              <a:rPr sz="2600" spc="-5" dirty="0">
                <a:latin typeface="Calibri"/>
                <a:cs typeface="Calibri"/>
              </a:rPr>
              <a:t>sinus</a:t>
            </a:r>
            <a:r>
              <a:rPr sz="2600" spc="-25" dirty="0">
                <a:latin typeface="Calibri"/>
                <a:cs typeface="Calibri"/>
              </a:rPr>
              <a:t> </a:t>
            </a:r>
            <a:r>
              <a:rPr sz="2600" spc="-15" dirty="0">
                <a:latin typeface="Calibri"/>
                <a:cs typeface="Calibri"/>
              </a:rPr>
              <a:t>squeeze,</a:t>
            </a:r>
            <a:r>
              <a:rPr sz="2600" spc="-50" dirty="0">
                <a:latin typeface="Calibri"/>
                <a:cs typeface="Calibri"/>
              </a:rPr>
              <a:t> </a:t>
            </a:r>
            <a:r>
              <a:rPr sz="2600" dirty="0">
                <a:latin typeface="Calibri"/>
                <a:cs typeface="Calibri"/>
              </a:rPr>
              <a:t>inner</a:t>
            </a:r>
            <a:r>
              <a:rPr sz="2600" spc="-30" dirty="0">
                <a:latin typeface="Calibri"/>
                <a:cs typeface="Calibri"/>
              </a:rPr>
              <a:t> </a:t>
            </a:r>
            <a:r>
              <a:rPr sz="2600" dirty="0">
                <a:latin typeface="Calibri"/>
                <a:cs typeface="Calibri"/>
              </a:rPr>
              <a:t>ear </a:t>
            </a:r>
            <a:r>
              <a:rPr sz="2600" spc="-15" dirty="0">
                <a:latin typeface="Calibri"/>
                <a:cs typeface="Calibri"/>
              </a:rPr>
              <a:t>squeeze</a:t>
            </a:r>
            <a:br>
              <a:rPr lang="ar-JO" sz="2600" spc="-15" dirty="0">
                <a:latin typeface="Calibri"/>
                <a:cs typeface="Calibri"/>
              </a:rPr>
            </a:br>
            <a:endParaRPr sz="2600" dirty="0">
              <a:latin typeface="Calibri"/>
              <a:cs typeface="Calibri"/>
            </a:endParaRPr>
          </a:p>
          <a:p>
            <a:pPr marL="355600" marR="5080" indent="-342900" algn="just">
              <a:lnSpc>
                <a:spcPct val="100000"/>
              </a:lnSpc>
              <a:spcBef>
                <a:spcPts val="625"/>
              </a:spcBef>
              <a:buFont typeface="Microsoft Sans Serif"/>
              <a:buChar char="•"/>
              <a:tabLst>
                <a:tab pos="431165" algn="l"/>
              </a:tabLst>
            </a:pPr>
            <a:r>
              <a:rPr dirty="0"/>
              <a:t>	</a:t>
            </a:r>
            <a:r>
              <a:rPr sz="2600" b="1" u="heavy" spc="-10" dirty="0">
                <a:solidFill>
                  <a:srgbClr val="FF0000"/>
                </a:solidFill>
                <a:uFill>
                  <a:solidFill>
                    <a:srgbClr val="FF0000"/>
                  </a:solidFill>
                </a:uFill>
                <a:latin typeface="Calibri"/>
                <a:cs typeface="Calibri"/>
              </a:rPr>
              <a:t>Barotrauma </a:t>
            </a:r>
            <a:r>
              <a:rPr sz="2600" b="1" u="heavy" dirty="0">
                <a:solidFill>
                  <a:srgbClr val="FF0000"/>
                </a:solidFill>
                <a:uFill>
                  <a:solidFill>
                    <a:srgbClr val="FF0000"/>
                  </a:solidFill>
                </a:uFill>
                <a:latin typeface="Calibri"/>
                <a:cs typeface="Calibri"/>
              </a:rPr>
              <a:t>Of </a:t>
            </a:r>
            <a:r>
              <a:rPr sz="2600" b="1" u="heavy" spc="-5" dirty="0">
                <a:solidFill>
                  <a:srgbClr val="FF0000"/>
                </a:solidFill>
                <a:uFill>
                  <a:solidFill>
                    <a:srgbClr val="FF0000"/>
                  </a:solidFill>
                </a:uFill>
                <a:latin typeface="Calibri"/>
                <a:cs typeface="Calibri"/>
              </a:rPr>
              <a:t>Ascent</a:t>
            </a:r>
            <a:r>
              <a:rPr sz="2600" b="1" spc="-5" dirty="0">
                <a:solidFill>
                  <a:srgbClr val="FF0000"/>
                </a:solidFill>
                <a:latin typeface="Calibri"/>
                <a:cs typeface="Calibri"/>
              </a:rPr>
              <a:t> </a:t>
            </a:r>
            <a:r>
              <a:rPr sz="2600" spc="-25" dirty="0">
                <a:latin typeface="Calibri"/>
                <a:cs typeface="Calibri"/>
              </a:rPr>
              <a:t>(referred </a:t>
            </a:r>
            <a:r>
              <a:rPr sz="2600" spc="-15" dirty="0">
                <a:latin typeface="Calibri"/>
                <a:cs typeface="Calibri"/>
              </a:rPr>
              <a:t>to</a:t>
            </a:r>
            <a:r>
              <a:rPr sz="2600" spc="-15" dirty="0">
                <a:solidFill>
                  <a:srgbClr val="FF0000"/>
                </a:solidFill>
                <a:latin typeface="Calibri"/>
                <a:cs typeface="Calibri"/>
              </a:rPr>
              <a:t> </a:t>
            </a:r>
            <a:r>
              <a:rPr sz="2600" u="heavy" spc="-20" dirty="0">
                <a:solidFill>
                  <a:srgbClr val="FF0000"/>
                </a:solidFill>
                <a:uFill>
                  <a:solidFill>
                    <a:srgbClr val="FF0000"/>
                  </a:solidFill>
                </a:uFill>
                <a:latin typeface="Calibri"/>
                <a:cs typeface="Calibri"/>
              </a:rPr>
              <a:t>reverse squeeze</a:t>
            </a:r>
            <a:r>
              <a:rPr sz="2600" spc="-20" dirty="0">
                <a:latin typeface="Calibri"/>
                <a:cs typeface="Calibri"/>
              </a:rPr>
              <a:t>) </a:t>
            </a:r>
            <a:r>
              <a:rPr sz="2600" spc="-15" dirty="0">
                <a:latin typeface="Calibri"/>
                <a:cs typeface="Calibri"/>
              </a:rPr>
              <a:t>are </a:t>
            </a:r>
            <a:r>
              <a:rPr sz="2600" spc="-10" dirty="0">
                <a:latin typeface="Calibri"/>
                <a:cs typeface="Calibri"/>
              </a:rPr>
              <a:t> characterized</a:t>
            </a:r>
            <a:r>
              <a:rPr sz="2600" spc="-65" dirty="0">
                <a:latin typeface="Calibri"/>
                <a:cs typeface="Calibri"/>
              </a:rPr>
              <a:t> </a:t>
            </a:r>
            <a:r>
              <a:rPr sz="2600" spc="-5" dirty="0">
                <a:latin typeface="Calibri"/>
                <a:cs typeface="Calibri"/>
              </a:rPr>
              <a:t>by:</a:t>
            </a:r>
            <a:endParaRPr sz="2600" dirty="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4" name="object 4"/>
          <p:cNvSpPr txBox="1"/>
          <p:nvPr/>
        </p:nvSpPr>
        <p:spPr>
          <a:xfrm>
            <a:off x="228600" y="5435762"/>
            <a:ext cx="7959090" cy="112331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alibri"/>
                <a:cs typeface="Calibri"/>
              </a:rPr>
              <a:t>N.B. </a:t>
            </a:r>
            <a:r>
              <a:rPr sz="2400" spc="-10" dirty="0">
                <a:latin typeface="Calibri"/>
                <a:cs typeface="Calibri"/>
              </a:rPr>
              <a:t>Prevention </a:t>
            </a:r>
            <a:r>
              <a:rPr sz="2400" spc="-5" dirty="0">
                <a:latin typeface="Calibri"/>
                <a:cs typeface="Calibri"/>
              </a:rPr>
              <a:t>of </a:t>
            </a:r>
            <a:r>
              <a:rPr sz="2400" spc="-10" dirty="0">
                <a:latin typeface="Calibri"/>
                <a:cs typeface="Calibri"/>
              </a:rPr>
              <a:t>barotraumas </a:t>
            </a:r>
            <a:r>
              <a:rPr sz="2400" spc="-5" dirty="0">
                <a:latin typeface="Calibri"/>
                <a:cs typeface="Calibri"/>
              </a:rPr>
              <a:t>of descent </a:t>
            </a:r>
            <a:r>
              <a:rPr sz="2400" spc="-10" dirty="0">
                <a:latin typeface="Calibri"/>
                <a:cs typeface="Calibri"/>
              </a:rPr>
              <a:t>can </a:t>
            </a:r>
            <a:r>
              <a:rPr sz="2400" spc="-5" dirty="0">
                <a:latin typeface="Calibri"/>
                <a:cs typeface="Calibri"/>
              </a:rPr>
              <a:t>be accomplished </a:t>
            </a:r>
            <a:r>
              <a:rPr sz="2400" spc="-530" dirty="0">
                <a:latin typeface="Calibri"/>
                <a:cs typeface="Calibri"/>
              </a:rPr>
              <a:t> </a:t>
            </a:r>
            <a:r>
              <a:rPr sz="2400" spc="-10" dirty="0">
                <a:latin typeface="Calibri"/>
                <a:cs typeface="Calibri"/>
              </a:rPr>
              <a:t>by </a:t>
            </a:r>
            <a:r>
              <a:rPr sz="2400" spc="-5" dirty="0">
                <a:latin typeface="Calibri"/>
                <a:cs typeface="Calibri"/>
              </a:rPr>
              <a:t>use of </a:t>
            </a:r>
            <a:r>
              <a:rPr sz="2400" spc="-15" dirty="0">
                <a:latin typeface="Calibri"/>
                <a:cs typeface="Calibri"/>
              </a:rPr>
              <a:t>systemic </a:t>
            </a:r>
            <a:r>
              <a:rPr sz="2400" spc="-5" dirty="0">
                <a:latin typeface="Calibri"/>
                <a:cs typeface="Calibri"/>
              </a:rPr>
              <a:t>or local </a:t>
            </a:r>
            <a:r>
              <a:rPr sz="2400" spc="-15" dirty="0">
                <a:latin typeface="Calibri"/>
                <a:cs typeface="Calibri"/>
              </a:rPr>
              <a:t>decongestants </a:t>
            </a:r>
            <a:r>
              <a:rPr sz="2400" dirty="0">
                <a:latin typeface="Calibri"/>
                <a:cs typeface="Calibri"/>
              </a:rPr>
              <a:t>&amp; </a:t>
            </a:r>
            <a:r>
              <a:rPr sz="2400" spc="-10" dirty="0">
                <a:latin typeface="Calibri"/>
                <a:cs typeface="Calibri"/>
              </a:rPr>
              <a:t>anti-inflammatory </a:t>
            </a:r>
            <a:r>
              <a:rPr sz="2400" spc="-5" dirty="0">
                <a:latin typeface="Calibri"/>
                <a:cs typeface="Calibri"/>
              </a:rPr>
              <a:t> </a:t>
            </a:r>
            <a:r>
              <a:rPr sz="2400" spc="-15" dirty="0">
                <a:latin typeface="Calibri"/>
                <a:cs typeface="Calibri"/>
              </a:rPr>
              <a:t>corticosteroids</a:t>
            </a:r>
            <a:r>
              <a:rPr sz="2400" spc="-30" dirty="0">
                <a:latin typeface="Calibri"/>
                <a:cs typeface="Calibri"/>
              </a:rPr>
              <a:t> </a:t>
            </a:r>
            <a:r>
              <a:rPr sz="2400" spc="-20" dirty="0">
                <a:latin typeface="Calibri"/>
                <a:cs typeface="Calibri"/>
              </a:rPr>
              <a:t>sprays.</a:t>
            </a:r>
            <a:endParaRPr sz="2400" dirty="0">
              <a:latin typeface="Calibri"/>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2639716705"/>
              </p:ext>
            </p:extLst>
          </p:nvPr>
        </p:nvGraphicFramePr>
        <p:xfrm>
          <a:off x="85212" y="3462261"/>
          <a:ext cx="8763000" cy="1709959"/>
        </p:xfrm>
        <a:graphic>
          <a:graphicData uri="http://schemas.openxmlformats.org/drawingml/2006/table">
            <a:tbl>
              <a:tblPr firstRow="1" bandRow="1">
                <a:tableStyleId>{2D5ABB26-0587-4C30-8999-92F81FD0307C}</a:tableStyleId>
              </a:tblPr>
              <a:tblGrid>
                <a:gridCol w="40386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587762">
                <a:tc>
                  <a:txBody>
                    <a:bodyPr/>
                    <a:lstStyle/>
                    <a:p>
                      <a:pPr marL="91440">
                        <a:lnSpc>
                          <a:spcPct val="100000"/>
                        </a:lnSpc>
                        <a:spcBef>
                          <a:spcPts val="229"/>
                        </a:spcBef>
                      </a:pPr>
                      <a:r>
                        <a:rPr sz="2400" b="1" spc="-10" dirty="0">
                          <a:solidFill>
                            <a:srgbClr val="FF0000"/>
                          </a:solidFill>
                          <a:latin typeface="Calibri"/>
                          <a:cs typeface="Calibri"/>
                        </a:rPr>
                        <a:t>Arterial</a:t>
                      </a:r>
                      <a:r>
                        <a:rPr sz="2400" b="1" spc="-30" dirty="0">
                          <a:solidFill>
                            <a:srgbClr val="FF0000"/>
                          </a:solidFill>
                          <a:latin typeface="Calibri"/>
                          <a:cs typeface="Calibri"/>
                        </a:rPr>
                        <a:t> </a:t>
                      </a:r>
                      <a:r>
                        <a:rPr sz="2400" b="1" spc="-5" dirty="0">
                          <a:solidFill>
                            <a:srgbClr val="FF0000"/>
                          </a:solidFill>
                          <a:latin typeface="Calibri"/>
                          <a:cs typeface="Calibri"/>
                        </a:rPr>
                        <a:t>Gas</a:t>
                      </a:r>
                      <a:r>
                        <a:rPr sz="2400" b="1" spc="-25" dirty="0">
                          <a:solidFill>
                            <a:srgbClr val="FF0000"/>
                          </a:solidFill>
                          <a:latin typeface="Calibri"/>
                          <a:cs typeface="Calibri"/>
                        </a:rPr>
                        <a:t> </a:t>
                      </a:r>
                      <a:r>
                        <a:rPr sz="2400" b="1" dirty="0">
                          <a:solidFill>
                            <a:srgbClr val="FF0000"/>
                          </a:solidFill>
                          <a:latin typeface="Calibri"/>
                          <a:cs typeface="Calibri"/>
                        </a:rPr>
                        <a:t>Embolism</a:t>
                      </a:r>
                      <a:endParaRPr sz="2400" dirty="0">
                        <a:latin typeface="Calibri"/>
                        <a:cs typeface="Calibri"/>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29"/>
                        </a:spcBef>
                      </a:pPr>
                      <a:r>
                        <a:rPr sz="2400" b="1" spc="-10" dirty="0">
                          <a:solidFill>
                            <a:srgbClr val="FF0000"/>
                          </a:solidFill>
                          <a:latin typeface="Calibri"/>
                          <a:cs typeface="Calibri"/>
                        </a:rPr>
                        <a:t>Pneumothorax</a:t>
                      </a:r>
                      <a:endParaRPr sz="2400" dirty="0">
                        <a:latin typeface="Calibri"/>
                        <a:cs typeface="Calibri"/>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33400">
                <a:tc>
                  <a:txBody>
                    <a:bodyPr/>
                    <a:lstStyle/>
                    <a:p>
                      <a:pPr marL="91440">
                        <a:lnSpc>
                          <a:spcPct val="100000"/>
                        </a:lnSpc>
                        <a:spcBef>
                          <a:spcPts val="210"/>
                        </a:spcBef>
                      </a:pPr>
                      <a:r>
                        <a:rPr sz="2400" b="1" spc="-10" dirty="0">
                          <a:solidFill>
                            <a:srgbClr val="FF0000"/>
                          </a:solidFill>
                          <a:latin typeface="Calibri"/>
                          <a:cs typeface="Calibri"/>
                        </a:rPr>
                        <a:t>Gastric</a:t>
                      </a:r>
                      <a:r>
                        <a:rPr sz="2400" b="1" spc="-30" dirty="0">
                          <a:solidFill>
                            <a:srgbClr val="FF0000"/>
                          </a:solidFill>
                          <a:latin typeface="Calibri"/>
                          <a:cs typeface="Calibri"/>
                        </a:rPr>
                        <a:t> </a:t>
                      </a:r>
                      <a:r>
                        <a:rPr sz="2400" b="1" spc="-10" dirty="0">
                          <a:solidFill>
                            <a:srgbClr val="FF0000"/>
                          </a:solidFill>
                          <a:latin typeface="Calibri"/>
                          <a:cs typeface="Calibri"/>
                        </a:rPr>
                        <a:t>Rupture</a:t>
                      </a:r>
                      <a:endParaRPr sz="2400" dirty="0">
                        <a:latin typeface="Calibri"/>
                        <a:cs typeface="Calibri"/>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29"/>
                        </a:spcBef>
                      </a:pPr>
                      <a:r>
                        <a:rPr sz="2400" b="1" spc="-5" dirty="0">
                          <a:solidFill>
                            <a:srgbClr val="FF0000"/>
                          </a:solidFill>
                          <a:latin typeface="Calibri"/>
                          <a:cs typeface="Calibri"/>
                        </a:rPr>
                        <a:t>Subcutaneous</a:t>
                      </a:r>
                      <a:r>
                        <a:rPr sz="2400" b="1" spc="-20" dirty="0">
                          <a:solidFill>
                            <a:srgbClr val="FF0000"/>
                          </a:solidFill>
                          <a:latin typeface="Calibri"/>
                          <a:cs typeface="Calibri"/>
                        </a:rPr>
                        <a:t> </a:t>
                      </a:r>
                      <a:r>
                        <a:rPr sz="2400" b="1" spc="-10" dirty="0">
                          <a:solidFill>
                            <a:srgbClr val="FF0000"/>
                          </a:solidFill>
                          <a:latin typeface="Calibri"/>
                          <a:cs typeface="Calibri"/>
                        </a:rPr>
                        <a:t>Emphysema</a:t>
                      </a:r>
                      <a:endParaRPr sz="2400" dirty="0">
                        <a:latin typeface="Calibri"/>
                        <a:cs typeface="Calibri"/>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88797">
                <a:tc>
                  <a:txBody>
                    <a:bodyPr/>
                    <a:lstStyle/>
                    <a:p>
                      <a:pPr marL="91440">
                        <a:lnSpc>
                          <a:spcPct val="100000"/>
                        </a:lnSpc>
                        <a:spcBef>
                          <a:spcPts val="235"/>
                        </a:spcBef>
                      </a:pPr>
                      <a:r>
                        <a:rPr sz="2400" b="1" spc="-5" dirty="0">
                          <a:solidFill>
                            <a:srgbClr val="FF0000"/>
                          </a:solidFill>
                          <a:latin typeface="Calibri"/>
                          <a:cs typeface="Calibri"/>
                        </a:rPr>
                        <a:t>Pneumomediastinum</a:t>
                      </a:r>
                      <a:endParaRPr sz="2400" dirty="0">
                        <a:latin typeface="Calibri"/>
                        <a:cs typeface="Calibri"/>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35"/>
                        </a:spcBef>
                      </a:pPr>
                      <a:r>
                        <a:rPr sz="2400" b="1" spc="-5" dirty="0">
                          <a:solidFill>
                            <a:srgbClr val="FF0000"/>
                          </a:solidFill>
                          <a:latin typeface="Calibri"/>
                          <a:cs typeface="Calibri"/>
                        </a:rPr>
                        <a:t>Pneumopericardium</a:t>
                      </a:r>
                      <a:endParaRPr sz="2400" dirty="0">
                        <a:latin typeface="Calibri"/>
                        <a:cs typeface="Calibri"/>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a:spLocks noGrp="1"/>
          </p:cNvSpPr>
          <p:nvPr>
            <p:ph type="title"/>
          </p:nvPr>
        </p:nvSpPr>
        <p:spPr>
          <a:xfrm>
            <a:off x="457200" y="2374"/>
            <a:ext cx="8229600" cy="922019"/>
          </a:xfrm>
          <a:prstGeom prst="rect">
            <a:avLst/>
          </a:prstGeom>
          <a:solidFill>
            <a:srgbClr val="FF0000"/>
          </a:solidFill>
        </p:spPr>
        <p:txBody>
          <a:bodyPr vert="horz" wrap="square" lIns="0" tIns="90170" rIns="0" bIns="0" rtlCol="0">
            <a:spAutoFit/>
          </a:bodyPr>
          <a:lstStyle/>
          <a:p>
            <a:pPr marL="3810" algn="ctr">
              <a:lnSpc>
                <a:spcPct val="100000"/>
              </a:lnSpc>
              <a:spcBef>
                <a:spcPts val="710"/>
              </a:spcBef>
            </a:pPr>
            <a:r>
              <a:rPr sz="4400" spc="15" dirty="0">
                <a:solidFill>
                  <a:srgbClr val="FFFFFF"/>
                </a:solidFill>
              </a:rPr>
              <a:t>Barotrauma</a:t>
            </a:r>
            <a:endParaRPr sz="4400"/>
          </a:p>
        </p:txBody>
      </p:sp>
      <p:sp>
        <p:nvSpPr>
          <p:cNvPr id="8" name="TextBox 7">
            <a:extLst>
              <a:ext uri="{FF2B5EF4-FFF2-40B4-BE49-F238E27FC236}">
                <a16:creationId xmlns:a16="http://schemas.microsoft.com/office/drawing/2014/main" id="{B5EB38B4-CBD9-4858-95B6-D9C02450DCA3}"/>
              </a:ext>
            </a:extLst>
          </p:cNvPr>
          <p:cNvSpPr txBox="1"/>
          <p:nvPr/>
        </p:nvSpPr>
        <p:spPr>
          <a:xfrm>
            <a:off x="174234" y="2029153"/>
            <a:ext cx="9144000" cy="646331"/>
          </a:xfrm>
          <a:prstGeom prst="rect">
            <a:avLst/>
          </a:prstGeom>
          <a:noFill/>
        </p:spPr>
        <p:txBody>
          <a:bodyPr wrap="square" rtlCol="0">
            <a:spAutoFit/>
          </a:bodyPr>
          <a:lstStyle/>
          <a:p>
            <a:r>
              <a:rPr lang="ar-JO" dirty="0"/>
              <a:t>لرضح الضغطي من النسب (يشار إليها باسم الضغط وتتميز سريريًا بـ: ضغط الأذن الوسطى ، ضغط الأنف والجيوب الأنفية ، ضغط الأذن الداخلية</a:t>
            </a:r>
          </a:p>
        </p:txBody>
      </p:sp>
      <p:sp>
        <p:nvSpPr>
          <p:cNvPr id="9" name="TextBox 8">
            <a:extLst>
              <a:ext uri="{FF2B5EF4-FFF2-40B4-BE49-F238E27FC236}">
                <a16:creationId xmlns:a16="http://schemas.microsoft.com/office/drawing/2014/main" id="{CD7C9C4B-D3C0-443F-8CB0-8A77F1DD4F12}"/>
              </a:ext>
            </a:extLst>
          </p:cNvPr>
          <p:cNvSpPr txBox="1"/>
          <p:nvPr/>
        </p:nvSpPr>
        <p:spPr>
          <a:xfrm>
            <a:off x="2980812" y="3026408"/>
            <a:ext cx="5867400" cy="369332"/>
          </a:xfrm>
          <a:prstGeom prst="rect">
            <a:avLst/>
          </a:prstGeom>
          <a:noFill/>
        </p:spPr>
        <p:txBody>
          <a:bodyPr wrap="square" rtlCol="0">
            <a:spAutoFit/>
          </a:bodyPr>
          <a:lstStyle/>
          <a:p>
            <a:r>
              <a:rPr lang="ar-JO" dirty="0"/>
              <a:t>يتميز الرضح الضغطي من الصعود (المشار إليه بالضغط العكسي) بما يلي</a:t>
            </a:r>
            <a:endParaRPr lang="en-US" dirty="0"/>
          </a:p>
        </p:txBody>
      </p:sp>
      <p:sp>
        <p:nvSpPr>
          <p:cNvPr id="10" name="TextBox 9">
            <a:extLst>
              <a:ext uri="{FF2B5EF4-FFF2-40B4-BE49-F238E27FC236}">
                <a16:creationId xmlns:a16="http://schemas.microsoft.com/office/drawing/2014/main" id="{9ACFE81E-8AB2-4547-98BD-9F7237398DC8}"/>
              </a:ext>
            </a:extLst>
          </p:cNvPr>
          <p:cNvSpPr txBox="1"/>
          <p:nvPr/>
        </p:nvSpPr>
        <p:spPr>
          <a:xfrm>
            <a:off x="295788" y="3719535"/>
            <a:ext cx="2514600" cy="369332"/>
          </a:xfrm>
          <a:prstGeom prst="rect">
            <a:avLst/>
          </a:prstGeom>
          <a:noFill/>
        </p:spPr>
        <p:txBody>
          <a:bodyPr wrap="square" rtlCol="0">
            <a:spAutoFit/>
          </a:bodyPr>
          <a:lstStyle/>
          <a:p>
            <a:r>
              <a:rPr lang="ar-JO" dirty="0"/>
              <a:t>انسداد الغازات الشريانية</a:t>
            </a:r>
            <a:endParaRPr lang="en-US" dirty="0"/>
          </a:p>
        </p:txBody>
      </p:sp>
      <p:sp>
        <p:nvSpPr>
          <p:cNvPr id="11" name="TextBox 10">
            <a:extLst>
              <a:ext uri="{FF2B5EF4-FFF2-40B4-BE49-F238E27FC236}">
                <a16:creationId xmlns:a16="http://schemas.microsoft.com/office/drawing/2014/main" id="{7A5063B2-382B-4B81-86AA-347C63858BCA}"/>
              </a:ext>
            </a:extLst>
          </p:cNvPr>
          <p:cNvSpPr txBox="1"/>
          <p:nvPr/>
        </p:nvSpPr>
        <p:spPr>
          <a:xfrm>
            <a:off x="2209800" y="4022632"/>
            <a:ext cx="1219200" cy="369332"/>
          </a:xfrm>
          <a:prstGeom prst="rect">
            <a:avLst/>
          </a:prstGeom>
          <a:noFill/>
        </p:spPr>
        <p:txBody>
          <a:bodyPr wrap="square" rtlCol="0">
            <a:spAutoFit/>
          </a:bodyPr>
          <a:lstStyle/>
          <a:p>
            <a:r>
              <a:rPr lang="ar-JO"/>
              <a:t>تمزق المعدة</a:t>
            </a:r>
            <a:endParaRPr lang="en-US" dirty="0"/>
          </a:p>
        </p:txBody>
      </p:sp>
      <p:sp>
        <p:nvSpPr>
          <p:cNvPr id="12" name="TextBox 11">
            <a:extLst>
              <a:ext uri="{FF2B5EF4-FFF2-40B4-BE49-F238E27FC236}">
                <a16:creationId xmlns:a16="http://schemas.microsoft.com/office/drawing/2014/main" id="{FFF959CC-35E4-42C2-AB01-1ED80830A633}"/>
              </a:ext>
            </a:extLst>
          </p:cNvPr>
          <p:cNvSpPr txBox="1"/>
          <p:nvPr/>
        </p:nvSpPr>
        <p:spPr>
          <a:xfrm>
            <a:off x="7501890" y="4022632"/>
            <a:ext cx="1752600" cy="369332"/>
          </a:xfrm>
          <a:prstGeom prst="rect">
            <a:avLst/>
          </a:prstGeom>
          <a:noFill/>
        </p:spPr>
        <p:txBody>
          <a:bodyPr wrap="square" rtlCol="0">
            <a:spAutoFit/>
          </a:bodyPr>
          <a:lstStyle/>
          <a:p>
            <a:r>
              <a:rPr lang="ar-JO"/>
              <a:t>انتفاخ تحت الجلد</a:t>
            </a:r>
            <a:endParaRPr lang="en-US" dirty="0"/>
          </a:p>
        </p:txBody>
      </p:sp>
      <p:sp>
        <p:nvSpPr>
          <p:cNvPr id="13" name="TextBox 12">
            <a:extLst>
              <a:ext uri="{FF2B5EF4-FFF2-40B4-BE49-F238E27FC236}">
                <a16:creationId xmlns:a16="http://schemas.microsoft.com/office/drawing/2014/main" id="{EC163C7F-38CF-4AA7-8B74-0365CE5AD127}"/>
              </a:ext>
            </a:extLst>
          </p:cNvPr>
          <p:cNvSpPr txBox="1"/>
          <p:nvPr/>
        </p:nvSpPr>
        <p:spPr>
          <a:xfrm>
            <a:off x="6256899" y="3499202"/>
            <a:ext cx="1905000" cy="369332"/>
          </a:xfrm>
          <a:prstGeom prst="rect">
            <a:avLst/>
          </a:prstGeom>
          <a:noFill/>
        </p:spPr>
        <p:txBody>
          <a:bodyPr wrap="square" rtlCol="0">
            <a:spAutoFit/>
          </a:bodyPr>
          <a:lstStyle/>
          <a:p>
            <a:r>
              <a:rPr lang="ar-JO"/>
              <a:t>استرواح الصدر</a:t>
            </a:r>
            <a:endParaRPr lang="en-US" dirty="0"/>
          </a:p>
        </p:txBody>
      </p:sp>
      <p:sp>
        <p:nvSpPr>
          <p:cNvPr id="14" name="TextBox 13">
            <a:extLst>
              <a:ext uri="{FF2B5EF4-FFF2-40B4-BE49-F238E27FC236}">
                <a16:creationId xmlns:a16="http://schemas.microsoft.com/office/drawing/2014/main" id="{D222E28A-1A3C-4BFE-8B5C-D431D2C37E20}"/>
              </a:ext>
            </a:extLst>
          </p:cNvPr>
          <p:cNvSpPr txBox="1"/>
          <p:nvPr/>
        </p:nvSpPr>
        <p:spPr>
          <a:xfrm>
            <a:off x="6858000" y="4662803"/>
            <a:ext cx="2286000" cy="369332"/>
          </a:xfrm>
          <a:prstGeom prst="rect">
            <a:avLst/>
          </a:prstGeom>
          <a:noFill/>
        </p:spPr>
        <p:txBody>
          <a:bodyPr wrap="square" rtlCol="0">
            <a:spAutoFit/>
          </a:bodyPr>
          <a:lstStyle/>
          <a:p>
            <a:r>
              <a:rPr lang="ar-JO" dirty="0"/>
              <a:t>استرواح القلب</a:t>
            </a:r>
            <a:endParaRPr lang="en-US" dirty="0"/>
          </a:p>
        </p:txBody>
      </p:sp>
      <p:sp>
        <p:nvSpPr>
          <p:cNvPr id="15" name="TextBox 14">
            <a:extLst>
              <a:ext uri="{FF2B5EF4-FFF2-40B4-BE49-F238E27FC236}">
                <a16:creationId xmlns:a16="http://schemas.microsoft.com/office/drawing/2014/main" id="{7FA0148F-AE4F-4D3B-86DD-5797EC01A25B}"/>
              </a:ext>
            </a:extLst>
          </p:cNvPr>
          <p:cNvSpPr txBox="1"/>
          <p:nvPr/>
        </p:nvSpPr>
        <p:spPr>
          <a:xfrm>
            <a:off x="3014589" y="6087843"/>
            <a:ext cx="5791713" cy="646331"/>
          </a:xfrm>
          <a:prstGeom prst="rect">
            <a:avLst/>
          </a:prstGeom>
          <a:noFill/>
        </p:spPr>
        <p:txBody>
          <a:bodyPr wrap="square" rtlCol="0">
            <a:spAutoFit/>
          </a:bodyPr>
          <a:lstStyle/>
          <a:p>
            <a:r>
              <a:rPr lang="ar-JO"/>
              <a:t>يمكن الوقاية من باروتراوما النزول باستخدام مضادات الاحتقان الجهازية أو الموضعية وبخاخات الكورتيكوستيرويدات المضادة للالتهابات.</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320"/>
            <a:ext cx="8229600" cy="850900"/>
          </a:xfrm>
          <a:prstGeom prst="rect">
            <a:avLst/>
          </a:prstGeom>
          <a:solidFill>
            <a:srgbClr val="FFFF00"/>
          </a:solidFill>
        </p:spPr>
        <p:txBody>
          <a:bodyPr vert="horz" wrap="square" lIns="0" tIns="53975" rIns="0" bIns="0" rtlCol="0">
            <a:spAutoFit/>
          </a:bodyPr>
          <a:lstStyle/>
          <a:p>
            <a:pPr marL="829944">
              <a:lnSpc>
                <a:spcPct val="100000"/>
              </a:lnSpc>
              <a:spcBef>
                <a:spcPts val="425"/>
              </a:spcBef>
            </a:pPr>
            <a:r>
              <a:rPr sz="4400" b="1" spc="-10" dirty="0">
                <a:solidFill>
                  <a:srgbClr val="0000FF"/>
                </a:solidFill>
                <a:latin typeface="Calibri"/>
                <a:cs typeface="Calibri"/>
              </a:rPr>
              <a:t>A</a:t>
            </a:r>
            <a:r>
              <a:rPr sz="4400" b="1" spc="-10" dirty="0">
                <a:solidFill>
                  <a:srgbClr val="000000"/>
                </a:solidFill>
                <a:latin typeface="Calibri"/>
                <a:cs typeface="Calibri"/>
              </a:rPr>
              <a:t>rterial</a:t>
            </a:r>
            <a:r>
              <a:rPr sz="4400" b="1" spc="-15" dirty="0">
                <a:solidFill>
                  <a:srgbClr val="000000"/>
                </a:solidFill>
                <a:latin typeface="Calibri"/>
                <a:cs typeface="Calibri"/>
              </a:rPr>
              <a:t> </a:t>
            </a:r>
            <a:r>
              <a:rPr sz="4400" b="1" dirty="0">
                <a:solidFill>
                  <a:srgbClr val="0000FF"/>
                </a:solidFill>
                <a:latin typeface="Calibri"/>
                <a:cs typeface="Calibri"/>
              </a:rPr>
              <a:t>G</a:t>
            </a:r>
            <a:r>
              <a:rPr sz="4400" b="1" dirty="0">
                <a:solidFill>
                  <a:srgbClr val="000000"/>
                </a:solidFill>
                <a:latin typeface="Calibri"/>
                <a:cs typeface="Calibri"/>
              </a:rPr>
              <a:t>as</a:t>
            </a:r>
            <a:r>
              <a:rPr sz="4400" b="1" spc="-25" dirty="0">
                <a:solidFill>
                  <a:srgbClr val="000000"/>
                </a:solidFill>
                <a:latin typeface="Calibri"/>
                <a:cs typeface="Calibri"/>
              </a:rPr>
              <a:t> </a:t>
            </a:r>
            <a:r>
              <a:rPr sz="4400" b="1" spc="-5" dirty="0">
                <a:solidFill>
                  <a:srgbClr val="0000FF"/>
                </a:solidFill>
                <a:latin typeface="Calibri"/>
                <a:cs typeface="Calibri"/>
              </a:rPr>
              <a:t>E</a:t>
            </a:r>
            <a:r>
              <a:rPr sz="4400" b="1" spc="-5" dirty="0">
                <a:solidFill>
                  <a:srgbClr val="000000"/>
                </a:solidFill>
                <a:latin typeface="Calibri"/>
                <a:cs typeface="Calibri"/>
              </a:rPr>
              <a:t>mbolism</a:t>
            </a:r>
            <a:r>
              <a:rPr sz="4400" b="1" spc="-60" dirty="0">
                <a:solidFill>
                  <a:srgbClr val="000000"/>
                </a:solidFill>
                <a:latin typeface="Calibri"/>
                <a:cs typeface="Calibri"/>
              </a:rPr>
              <a:t> </a:t>
            </a:r>
            <a:r>
              <a:rPr sz="4400" b="1" spc="-5" dirty="0">
                <a:solidFill>
                  <a:srgbClr val="000000"/>
                </a:solidFill>
                <a:latin typeface="Calibri"/>
                <a:cs typeface="Calibri"/>
              </a:rPr>
              <a:t>(</a:t>
            </a:r>
            <a:r>
              <a:rPr sz="4400" b="1" spc="-5" dirty="0">
                <a:solidFill>
                  <a:srgbClr val="0000FF"/>
                </a:solidFill>
                <a:latin typeface="Calibri"/>
                <a:cs typeface="Calibri"/>
              </a:rPr>
              <a:t>AGE</a:t>
            </a:r>
            <a:r>
              <a:rPr sz="4400" b="1" spc="-5" dirty="0">
                <a:solidFill>
                  <a:srgbClr val="000000"/>
                </a:solidFill>
                <a:latin typeface="Calibri"/>
                <a:cs typeface="Calibri"/>
              </a:rPr>
              <a:t>)</a:t>
            </a:r>
            <a:endParaRPr sz="4400" dirty="0">
              <a:latin typeface="Calibri"/>
              <a:cs typeface="Calibri"/>
            </a:endParaRPr>
          </a:p>
        </p:txBody>
      </p:sp>
      <p:sp>
        <p:nvSpPr>
          <p:cNvPr id="3" name="object 3"/>
          <p:cNvSpPr txBox="1"/>
          <p:nvPr/>
        </p:nvSpPr>
        <p:spPr>
          <a:xfrm>
            <a:off x="535940" y="1429257"/>
            <a:ext cx="8072755" cy="3091231"/>
          </a:xfrm>
          <a:prstGeom prst="rect">
            <a:avLst/>
          </a:prstGeom>
        </p:spPr>
        <p:txBody>
          <a:bodyPr vert="horz" wrap="square" lIns="0" tIns="13335" rIns="0" bIns="0" rtlCol="0">
            <a:spAutoFit/>
          </a:bodyPr>
          <a:lstStyle/>
          <a:p>
            <a:pPr marL="342265" indent="-342265">
              <a:lnSpc>
                <a:spcPct val="100000"/>
              </a:lnSpc>
              <a:spcBef>
                <a:spcPts val="105"/>
              </a:spcBef>
              <a:buFont typeface="Wingdings"/>
              <a:buChar char=""/>
              <a:tabLst>
                <a:tab pos="342265" algn="l"/>
                <a:tab pos="355600" algn="l"/>
                <a:tab pos="909955" algn="l"/>
                <a:tab pos="1432560" algn="l"/>
                <a:tab pos="1976755" algn="l"/>
                <a:tab pos="3766185" algn="l"/>
                <a:tab pos="4819650" algn="l"/>
                <a:tab pos="5523230" algn="l"/>
                <a:tab pos="6349365" algn="l"/>
              </a:tabLst>
            </a:pPr>
            <a:r>
              <a:rPr sz="2000" spc="-5" dirty="0">
                <a:latin typeface="Calibri"/>
                <a:cs typeface="Calibri"/>
              </a:rPr>
              <a:t>AGE	and	DCS	(decompression	sickness)	share	</a:t>
            </a:r>
            <a:r>
              <a:rPr sz="2000" dirty="0">
                <a:latin typeface="Calibri"/>
                <a:cs typeface="Calibri"/>
              </a:rPr>
              <a:t>similar	</a:t>
            </a:r>
            <a:r>
              <a:rPr sz="2000" spc="-10" dirty="0">
                <a:latin typeface="Calibri"/>
                <a:cs typeface="Calibri"/>
              </a:rPr>
              <a:t>pathophysiology</a:t>
            </a:r>
            <a:endParaRPr lang="ar-JO" sz="2000" spc="-10" dirty="0">
              <a:latin typeface="Calibri"/>
              <a:cs typeface="Calibri"/>
            </a:endParaRPr>
          </a:p>
          <a:p>
            <a:pPr marL="342265" indent="-342265">
              <a:lnSpc>
                <a:spcPct val="100000"/>
              </a:lnSpc>
              <a:spcBef>
                <a:spcPts val="105"/>
              </a:spcBef>
              <a:buFont typeface="Wingdings"/>
              <a:buChar char=""/>
              <a:tabLst>
                <a:tab pos="342265" algn="l"/>
                <a:tab pos="355600" algn="l"/>
                <a:tab pos="909955" algn="l"/>
                <a:tab pos="1432560" algn="l"/>
                <a:tab pos="1976755" algn="l"/>
                <a:tab pos="3766185" algn="l"/>
                <a:tab pos="4819650" algn="l"/>
                <a:tab pos="5523230" algn="l"/>
                <a:tab pos="6349365" algn="l"/>
              </a:tabLst>
            </a:pPr>
            <a:r>
              <a:rPr lang="en-US" sz="2000" dirty="0">
                <a:cs typeface="Calibri"/>
              </a:rPr>
              <a:t>AGE </a:t>
            </a:r>
            <a:r>
              <a:rPr lang="ar-JO" sz="2000" dirty="0">
                <a:cs typeface="Calibri"/>
              </a:rPr>
              <a:t>و </a:t>
            </a:r>
            <a:r>
              <a:rPr lang="en-US" sz="2000" dirty="0">
                <a:cs typeface="Calibri"/>
              </a:rPr>
              <a:t>DCS (</a:t>
            </a:r>
            <a:r>
              <a:rPr lang="ar-JO" sz="2000" dirty="0">
                <a:cs typeface="Calibri"/>
              </a:rPr>
              <a:t>داء تخفيف الضغط) يشتركان في فسيولوجيا مرضية مماثلة</a:t>
            </a:r>
            <a:endParaRPr sz="2000" dirty="0">
              <a:latin typeface="Calibri"/>
              <a:cs typeface="Calibri"/>
            </a:endParaRPr>
          </a:p>
          <a:p>
            <a:pPr marR="543560" algn="ctr">
              <a:lnSpc>
                <a:spcPct val="100000"/>
              </a:lnSpc>
            </a:pPr>
            <a:r>
              <a:rPr sz="2000" spc="-10" dirty="0">
                <a:latin typeface="Calibri"/>
                <a:cs typeface="Calibri"/>
              </a:rPr>
              <a:t>(formation</a:t>
            </a:r>
            <a:r>
              <a:rPr sz="2000" spc="5" dirty="0">
                <a:latin typeface="Calibri"/>
                <a:cs typeface="Calibri"/>
              </a:rPr>
              <a:t> </a:t>
            </a:r>
            <a:r>
              <a:rPr sz="2000" dirty="0">
                <a:latin typeface="Calibri"/>
                <a:cs typeface="Calibri"/>
              </a:rPr>
              <a:t>of </a:t>
            </a:r>
            <a:r>
              <a:rPr sz="2000" spc="-5" dirty="0">
                <a:latin typeface="Calibri"/>
                <a:cs typeface="Calibri"/>
              </a:rPr>
              <a:t>arterial</a:t>
            </a:r>
            <a:r>
              <a:rPr sz="2000" spc="35" dirty="0">
                <a:latin typeface="Calibri"/>
                <a:cs typeface="Calibri"/>
              </a:rPr>
              <a:t> </a:t>
            </a:r>
            <a:r>
              <a:rPr sz="2000" spc="-10" dirty="0">
                <a:latin typeface="Calibri"/>
                <a:cs typeface="Calibri"/>
              </a:rPr>
              <a:t>gas</a:t>
            </a:r>
            <a:r>
              <a:rPr sz="2000" spc="10" dirty="0">
                <a:latin typeface="Calibri"/>
                <a:cs typeface="Calibri"/>
              </a:rPr>
              <a:t> </a:t>
            </a:r>
            <a:r>
              <a:rPr sz="2000" spc="-5" dirty="0">
                <a:latin typeface="Calibri"/>
                <a:cs typeface="Calibri"/>
              </a:rPr>
              <a:t>bubbles</a:t>
            </a:r>
            <a:r>
              <a:rPr sz="2000" dirty="0">
                <a:latin typeface="Calibri"/>
                <a:cs typeface="Calibri"/>
              </a:rPr>
              <a:t> and</a:t>
            </a:r>
            <a:r>
              <a:rPr sz="2000" spc="-10" dirty="0">
                <a:latin typeface="Calibri"/>
                <a:cs typeface="Calibri"/>
              </a:rPr>
              <a:t> treatment</a:t>
            </a:r>
            <a:r>
              <a:rPr sz="2000" spc="40" dirty="0">
                <a:latin typeface="Calibri"/>
                <a:cs typeface="Calibri"/>
              </a:rPr>
              <a:t> </a:t>
            </a:r>
            <a:r>
              <a:rPr sz="2000" spc="-10" dirty="0">
                <a:latin typeface="Calibri"/>
                <a:cs typeface="Calibri"/>
              </a:rPr>
              <a:t>(recompression).</a:t>
            </a:r>
            <a:endParaRPr lang="ar-JO" sz="2000" spc="-10" dirty="0">
              <a:latin typeface="Calibri"/>
              <a:cs typeface="Calibri"/>
            </a:endParaRPr>
          </a:p>
          <a:p>
            <a:pPr marR="543560" algn="ctr">
              <a:lnSpc>
                <a:spcPct val="100000"/>
              </a:lnSpc>
            </a:pPr>
            <a:r>
              <a:rPr lang="ar-JO" sz="2000" dirty="0">
                <a:cs typeface="Calibri"/>
              </a:rPr>
              <a:t>تكوين فقاعات الغاز الشرياني ومعالجتها (إعادة ضغط</a:t>
            </a:r>
            <a:endParaRPr sz="2000" dirty="0">
              <a:latin typeface="Calibri"/>
              <a:cs typeface="Calibri"/>
            </a:endParaRPr>
          </a:p>
          <a:p>
            <a:pPr algn="ctr">
              <a:lnSpc>
                <a:spcPct val="100000"/>
              </a:lnSpc>
              <a:spcBef>
                <a:spcPts val="480"/>
              </a:spcBef>
            </a:pPr>
            <a:r>
              <a:rPr sz="2000" u="heavy" spc="-5" dirty="0">
                <a:uFill>
                  <a:solidFill>
                    <a:srgbClr val="000000"/>
                  </a:solidFill>
                </a:uFill>
                <a:latin typeface="Calibri"/>
                <a:cs typeface="Calibri"/>
              </a:rPr>
              <a:t>Clinically</a:t>
            </a:r>
            <a:r>
              <a:rPr sz="2000" u="heavy" dirty="0">
                <a:uFill>
                  <a:solidFill>
                    <a:srgbClr val="000000"/>
                  </a:solidFill>
                </a:uFill>
                <a:latin typeface="Calibri"/>
                <a:cs typeface="Calibri"/>
              </a:rPr>
              <a:t> </a:t>
            </a:r>
            <a:r>
              <a:rPr sz="2000" u="heavy" spc="-5" dirty="0">
                <a:uFill>
                  <a:solidFill>
                    <a:srgbClr val="000000"/>
                  </a:solidFill>
                </a:uFill>
                <a:latin typeface="Calibri"/>
                <a:cs typeface="Calibri"/>
              </a:rPr>
              <a:t>there</a:t>
            </a:r>
            <a:r>
              <a:rPr sz="2000" u="heavy" dirty="0">
                <a:uFill>
                  <a:solidFill>
                    <a:srgbClr val="000000"/>
                  </a:solidFill>
                </a:uFill>
                <a:latin typeface="Calibri"/>
                <a:cs typeface="Calibri"/>
              </a:rPr>
              <a:t> </a:t>
            </a:r>
            <a:r>
              <a:rPr sz="2000" u="heavy" spc="-10" dirty="0">
                <a:uFill>
                  <a:solidFill>
                    <a:srgbClr val="000000"/>
                  </a:solidFill>
                </a:uFill>
                <a:latin typeface="Calibri"/>
                <a:cs typeface="Calibri"/>
              </a:rPr>
              <a:t>are</a:t>
            </a:r>
            <a:r>
              <a:rPr sz="2000" u="heavy" dirty="0">
                <a:uFill>
                  <a:solidFill>
                    <a:srgbClr val="000000"/>
                  </a:solidFill>
                </a:uFill>
                <a:latin typeface="Calibri"/>
                <a:cs typeface="Calibri"/>
              </a:rPr>
              <a:t> </a:t>
            </a:r>
            <a:r>
              <a:rPr sz="2000" u="heavy" spc="-10" dirty="0">
                <a:uFill>
                  <a:solidFill>
                    <a:srgbClr val="000000"/>
                  </a:solidFill>
                </a:uFill>
                <a:latin typeface="Calibri"/>
                <a:cs typeface="Calibri"/>
              </a:rPr>
              <a:t>two</a:t>
            </a:r>
            <a:r>
              <a:rPr sz="2000" u="heavy" spc="-5" dirty="0">
                <a:uFill>
                  <a:solidFill>
                    <a:srgbClr val="000000"/>
                  </a:solidFill>
                </a:uFill>
                <a:latin typeface="Calibri"/>
                <a:cs typeface="Calibri"/>
              </a:rPr>
              <a:t> main</a:t>
            </a:r>
            <a:r>
              <a:rPr sz="2000" u="heavy" dirty="0">
                <a:uFill>
                  <a:solidFill>
                    <a:srgbClr val="000000"/>
                  </a:solidFill>
                </a:uFill>
                <a:latin typeface="Calibri"/>
                <a:cs typeface="Calibri"/>
              </a:rPr>
              <a:t> </a:t>
            </a:r>
            <a:r>
              <a:rPr sz="2000" u="heavy" spc="-10" dirty="0">
                <a:uFill>
                  <a:solidFill>
                    <a:srgbClr val="000000"/>
                  </a:solidFill>
                </a:uFill>
                <a:latin typeface="Calibri"/>
                <a:cs typeface="Calibri"/>
              </a:rPr>
              <a:t>presentation</a:t>
            </a:r>
            <a:r>
              <a:rPr sz="2000" u="heavy" spc="10" dirty="0">
                <a:uFill>
                  <a:solidFill>
                    <a:srgbClr val="000000"/>
                  </a:solidFill>
                </a:uFill>
                <a:latin typeface="Calibri"/>
                <a:cs typeface="Calibri"/>
              </a:rPr>
              <a:t> </a:t>
            </a:r>
            <a:r>
              <a:rPr sz="2000" u="heavy" spc="-5" dirty="0">
                <a:uFill>
                  <a:solidFill>
                    <a:srgbClr val="000000"/>
                  </a:solidFill>
                </a:uFill>
                <a:latin typeface="Calibri"/>
                <a:cs typeface="Calibri"/>
              </a:rPr>
              <a:t>of</a:t>
            </a:r>
            <a:r>
              <a:rPr sz="2000" u="heavy" spc="10" dirty="0">
                <a:uFill>
                  <a:solidFill>
                    <a:srgbClr val="000000"/>
                  </a:solidFill>
                </a:uFill>
                <a:latin typeface="Calibri"/>
                <a:cs typeface="Calibri"/>
              </a:rPr>
              <a:t> </a:t>
            </a:r>
            <a:r>
              <a:rPr sz="2000" u="heavy" spc="-5" dirty="0">
                <a:uFill>
                  <a:solidFill>
                    <a:srgbClr val="000000"/>
                  </a:solidFill>
                </a:uFill>
                <a:latin typeface="Calibri"/>
                <a:cs typeface="Calibri"/>
              </a:rPr>
              <a:t>AGE</a:t>
            </a:r>
            <a:endParaRPr sz="2000" dirty="0">
              <a:latin typeface="Calibri"/>
              <a:cs typeface="Calibri"/>
            </a:endParaRPr>
          </a:p>
          <a:p>
            <a:pPr>
              <a:lnSpc>
                <a:spcPct val="100000"/>
              </a:lnSpc>
              <a:spcBef>
                <a:spcPts val="5"/>
              </a:spcBef>
            </a:pPr>
            <a:r>
              <a:rPr lang="ar-JO" sz="2750" dirty="0">
                <a:cs typeface="Calibri"/>
              </a:rPr>
              <a:t>سريريا هناك نوعان من التقديم الرئيسي للعمر</a:t>
            </a:r>
            <a:endParaRPr sz="2750" dirty="0">
              <a:latin typeface="Calibri"/>
              <a:cs typeface="Calibri"/>
            </a:endParaRPr>
          </a:p>
          <a:p>
            <a:pPr marL="584200" lvl="1" indent="-457834">
              <a:lnSpc>
                <a:spcPct val="100000"/>
              </a:lnSpc>
              <a:buAutoNum type="alphaUcPeriod"/>
              <a:tabLst>
                <a:tab pos="584200" algn="l"/>
                <a:tab pos="584835" algn="l"/>
              </a:tabLst>
            </a:pPr>
            <a:r>
              <a:rPr sz="2000" b="1" spc="-10" dirty="0">
                <a:latin typeface="Calibri"/>
                <a:cs typeface="Calibri"/>
              </a:rPr>
              <a:t>Isolated</a:t>
            </a:r>
            <a:r>
              <a:rPr sz="2000" b="1" spc="-15" dirty="0">
                <a:latin typeface="Calibri"/>
                <a:cs typeface="Calibri"/>
              </a:rPr>
              <a:t> </a:t>
            </a:r>
            <a:r>
              <a:rPr sz="2000" b="1" spc="-10" dirty="0">
                <a:latin typeface="Calibri"/>
                <a:cs typeface="Calibri"/>
              </a:rPr>
              <a:t>central</a:t>
            </a:r>
            <a:r>
              <a:rPr sz="2000" b="1" spc="-5" dirty="0">
                <a:latin typeface="Calibri"/>
                <a:cs typeface="Calibri"/>
              </a:rPr>
              <a:t> nervous</a:t>
            </a:r>
            <a:r>
              <a:rPr sz="2000" b="1" spc="20" dirty="0">
                <a:latin typeface="Calibri"/>
                <a:cs typeface="Calibri"/>
              </a:rPr>
              <a:t> </a:t>
            </a:r>
            <a:r>
              <a:rPr sz="2000" b="1" spc="-15" dirty="0">
                <a:latin typeface="Calibri"/>
                <a:cs typeface="Calibri"/>
              </a:rPr>
              <a:t>system</a:t>
            </a:r>
            <a:r>
              <a:rPr sz="2000" b="1" spc="-20" dirty="0">
                <a:latin typeface="Calibri"/>
                <a:cs typeface="Calibri"/>
              </a:rPr>
              <a:t> </a:t>
            </a:r>
            <a:r>
              <a:rPr sz="2000" b="1" dirty="0">
                <a:latin typeface="Calibri"/>
                <a:cs typeface="Calibri"/>
              </a:rPr>
              <a:t>(CNS)</a:t>
            </a:r>
            <a:r>
              <a:rPr sz="2000" b="1" spc="-5" dirty="0">
                <a:latin typeface="Calibri"/>
                <a:cs typeface="Calibri"/>
              </a:rPr>
              <a:t> </a:t>
            </a:r>
            <a:r>
              <a:rPr sz="2000" b="1" spc="-10" dirty="0">
                <a:latin typeface="Calibri"/>
                <a:cs typeface="Calibri"/>
              </a:rPr>
              <a:t>symptoms</a:t>
            </a:r>
            <a:endParaRPr sz="2000" dirty="0">
              <a:latin typeface="Calibri"/>
              <a:cs typeface="Calibri"/>
            </a:endParaRPr>
          </a:p>
          <a:p>
            <a:pPr lvl="1">
              <a:lnSpc>
                <a:spcPct val="100000"/>
              </a:lnSpc>
              <a:spcBef>
                <a:spcPts val="5"/>
              </a:spcBef>
              <a:buFont typeface="Calibri"/>
              <a:buAutoNum type="alphaUcPeriod"/>
            </a:pPr>
            <a:endParaRPr sz="2750" dirty="0">
              <a:latin typeface="Calibri"/>
              <a:cs typeface="Calibri"/>
            </a:endParaRPr>
          </a:p>
          <a:p>
            <a:pPr marL="584200" lvl="1" indent="-457834">
              <a:lnSpc>
                <a:spcPct val="100000"/>
              </a:lnSpc>
              <a:buAutoNum type="alphaUcPeriod"/>
              <a:tabLst>
                <a:tab pos="584200" algn="l"/>
                <a:tab pos="584835" algn="l"/>
              </a:tabLst>
            </a:pPr>
            <a:r>
              <a:rPr sz="2000" b="1" spc="-5" dirty="0">
                <a:latin typeface="Calibri"/>
                <a:cs typeface="Calibri"/>
              </a:rPr>
              <a:t>Cardiovascular</a:t>
            </a:r>
            <a:r>
              <a:rPr sz="2000" b="1" spc="-35" dirty="0">
                <a:latin typeface="Calibri"/>
                <a:cs typeface="Calibri"/>
              </a:rPr>
              <a:t> </a:t>
            </a:r>
            <a:r>
              <a:rPr sz="2000" b="1" spc="-5" dirty="0">
                <a:latin typeface="Calibri"/>
                <a:cs typeface="Calibri"/>
              </a:rPr>
              <a:t>collapse.</a:t>
            </a:r>
            <a:r>
              <a:rPr sz="2000" b="1" spc="-25" dirty="0">
                <a:latin typeface="Calibri"/>
                <a:cs typeface="Calibri"/>
              </a:rPr>
              <a:t> </a:t>
            </a:r>
            <a:r>
              <a:rPr sz="2000" b="1" dirty="0">
                <a:latin typeface="Calibri"/>
                <a:cs typeface="Calibri"/>
              </a:rPr>
              <a:t>(sudden</a:t>
            </a:r>
            <a:r>
              <a:rPr sz="2000" b="1" spc="-20" dirty="0">
                <a:latin typeface="Calibri"/>
                <a:cs typeface="Calibri"/>
              </a:rPr>
              <a:t> </a:t>
            </a:r>
            <a:r>
              <a:rPr sz="2000" b="1" spc="-10" dirty="0">
                <a:latin typeface="Calibri"/>
                <a:cs typeface="Calibri"/>
              </a:rPr>
              <a:t>effect)</a:t>
            </a:r>
            <a:endParaRPr sz="2000" dirty="0">
              <a:latin typeface="Calibri"/>
              <a:cs typeface="Calibri"/>
            </a:endParaRPr>
          </a:p>
        </p:txBody>
      </p:sp>
      <p:pic>
        <p:nvPicPr>
          <p:cNvPr id="4" name="object 4"/>
          <p:cNvPicPr/>
          <p:nvPr/>
        </p:nvPicPr>
        <p:blipFill>
          <a:blip r:embed="rId2" cstate="print"/>
          <a:stretch>
            <a:fillRect/>
          </a:stretch>
        </p:blipFill>
        <p:spPr>
          <a:xfrm>
            <a:off x="3995928" y="4520488"/>
            <a:ext cx="4690872" cy="2200352"/>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6" name="TextBox 5">
            <a:extLst>
              <a:ext uri="{FF2B5EF4-FFF2-40B4-BE49-F238E27FC236}">
                <a16:creationId xmlns:a16="http://schemas.microsoft.com/office/drawing/2014/main" id="{A6A1A883-39A9-4A8F-93FE-BDA3FC32716B}"/>
              </a:ext>
            </a:extLst>
          </p:cNvPr>
          <p:cNvSpPr txBox="1"/>
          <p:nvPr/>
        </p:nvSpPr>
        <p:spPr>
          <a:xfrm>
            <a:off x="2971800" y="1059925"/>
            <a:ext cx="2895600" cy="369332"/>
          </a:xfrm>
          <a:prstGeom prst="rect">
            <a:avLst/>
          </a:prstGeom>
          <a:noFill/>
        </p:spPr>
        <p:txBody>
          <a:bodyPr wrap="square" rtlCol="0">
            <a:spAutoFit/>
          </a:bodyPr>
          <a:lstStyle/>
          <a:p>
            <a:r>
              <a:rPr lang="ar-JO"/>
              <a:t>انسداد الغازات الشريانية</a:t>
            </a:r>
            <a:endParaRPr lang="en-US" dirty="0"/>
          </a:p>
        </p:txBody>
      </p:sp>
      <p:sp>
        <p:nvSpPr>
          <p:cNvPr id="8" name="TextBox 7">
            <a:extLst>
              <a:ext uri="{FF2B5EF4-FFF2-40B4-BE49-F238E27FC236}">
                <a16:creationId xmlns:a16="http://schemas.microsoft.com/office/drawing/2014/main" id="{4912CA74-2633-494A-AC05-0900DB080B96}"/>
              </a:ext>
            </a:extLst>
          </p:cNvPr>
          <p:cNvSpPr txBox="1"/>
          <p:nvPr/>
        </p:nvSpPr>
        <p:spPr>
          <a:xfrm>
            <a:off x="2743200" y="3719342"/>
            <a:ext cx="4953000" cy="369332"/>
          </a:xfrm>
          <a:prstGeom prst="rect">
            <a:avLst/>
          </a:prstGeom>
          <a:noFill/>
        </p:spPr>
        <p:txBody>
          <a:bodyPr wrap="square" rtlCol="0">
            <a:spAutoFit/>
          </a:bodyPr>
          <a:lstStyle/>
          <a:p>
            <a:r>
              <a:rPr lang="ar-JO" dirty="0"/>
              <a:t>اعراض انعزال الجهاز العصبي المركزي (</a:t>
            </a:r>
            <a:r>
              <a:rPr lang="en-US" dirty="0"/>
              <a:t>CNS)</a:t>
            </a:r>
          </a:p>
        </p:txBody>
      </p:sp>
      <p:sp>
        <p:nvSpPr>
          <p:cNvPr id="9" name="TextBox 8">
            <a:extLst>
              <a:ext uri="{FF2B5EF4-FFF2-40B4-BE49-F238E27FC236}">
                <a16:creationId xmlns:a16="http://schemas.microsoft.com/office/drawing/2014/main" id="{63520122-7A0A-4B06-AD1D-70420E7DFBE5}"/>
              </a:ext>
            </a:extLst>
          </p:cNvPr>
          <p:cNvSpPr txBox="1"/>
          <p:nvPr/>
        </p:nvSpPr>
        <p:spPr>
          <a:xfrm>
            <a:off x="5334000" y="4063915"/>
            <a:ext cx="3810000" cy="369332"/>
          </a:xfrm>
          <a:prstGeom prst="rect">
            <a:avLst/>
          </a:prstGeom>
          <a:noFill/>
        </p:spPr>
        <p:txBody>
          <a:bodyPr wrap="square" rtlCol="0">
            <a:spAutoFit/>
          </a:bodyPr>
          <a:lstStyle/>
          <a:p>
            <a:r>
              <a:rPr lang="ar-JO" dirty="0"/>
              <a:t>انهيار القلب والأوعية الدموية. (تأثير مفاجئ)</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a:spLocks noGrp="1"/>
          </p:cNvSpPr>
          <p:nvPr>
            <p:ph type="body" idx="1"/>
          </p:nvPr>
        </p:nvSpPr>
        <p:spPr>
          <a:xfrm>
            <a:off x="614680" y="1257499"/>
            <a:ext cx="8072120" cy="4581525"/>
          </a:xfrm>
          <a:prstGeom prst="rect">
            <a:avLst/>
          </a:prstGeom>
        </p:spPr>
        <p:txBody>
          <a:bodyPr vert="horz" wrap="square" lIns="0" tIns="12065" rIns="0" bIns="0" rtlCol="0">
            <a:spAutoFit/>
          </a:bodyPr>
          <a:lstStyle/>
          <a:p>
            <a:pPr marL="12700">
              <a:lnSpc>
                <a:spcPct val="100000"/>
              </a:lnSpc>
              <a:spcBef>
                <a:spcPts val="95"/>
              </a:spcBef>
            </a:pPr>
            <a:r>
              <a:rPr spc="-10" dirty="0"/>
              <a:t>CNS</a:t>
            </a:r>
            <a:r>
              <a:rPr spc="-5" dirty="0"/>
              <a:t> </a:t>
            </a:r>
            <a:r>
              <a:rPr spc="-15" dirty="0"/>
              <a:t>symptoms</a:t>
            </a:r>
          </a:p>
          <a:p>
            <a:pPr marL="12700">
              <a:lnSpc>
                <a:spcPct val="100000"/>
              </a:lnSpc>
            </a:pPr>
            <a:r>
              <a:rPr b="0" spc="-15" dirty="0">
                <a:solidFill>
                  <a:srgbClr val="000000"/>
                </a:solidFill>
                <a:latin typeface="Calibri"/>
                <a:cs typeface="Calibri"/>
              </a:rPr>
              <a:t>Symptoms</a:t>
            </a:r>
            <a:r>
              <a:rPr b="0" spc="25" dirty="0">
                <a:solidFill>
                  <a:srgbClr val="000000"/>
                </a:solidFill>
                <a:latin typeface="Calibri"/>
                <a:cs typeface="Calibri"/>
              </a:rPr>
              <a:t> </a:t>
            </a:r>
            <a:r>
              <a:rPr b="0" spc="-5" dirty="0">
                <a:solidFill>
                  <a:srgbClr val="000000"/>
                </a:solidFill>
                <a:latin typeface="Calibri"/>
                <a:cs typeface="Calibri"/>
              </a:rPr>
              <a:t>&amp;</a:t>
            </a:r>
            <a:r>
              <a:rPr b="0" spc="5" dirty="0">
                <a:solidFill>
                  <a:srgbClr val="000000"/>
                </a:solidFill>
                <a:latin typeface="Calibri"/>
                <a:cs typeface="Calibri"/>
              </a:rPr>
              <a:t> </a:t>
            </a:r>
            <a:r>
              <a:rPr b="0" spc="-10" dirty="0">
                <a:solidFill>
                  <a:srgbClr val="000000"/>
                </a:solidFill>
                <a:latin typeface="Calibri"/>
                <a:cs typeface="Calibri"/>
              </a:rPr>
              <a:t>signs</a:t>
            </a:r>
            <a:r>
              <a:rPr b="0" spc="5" dirty="0">
                <a:solidFill>
                  <a:srgbClr val="000000"/>
                </a:solidFill>
                <a:latin typeface="Calibri"/>
                <a:cs typeface="Calibri"/>
              </a:rPr>
              <a:t> </a:t>
            </a:r>
            <a:r>
              <a:rPr b="0" spc="-10" dirty="0">
                <a:solidFill>
                  <a:srgbClr val="000000"/>
                </a:solidFill>
                <a:latin typeface="Calibri"/>
                <a:cs typeface="Calibri"/>
              </a:rPr>
              <a:t>occur</a:t>
            </a:r>
            <a:r>
              <a:rPr b="0" spc="10" dirty="0">
                <a:solidFill>
                  <a:srgbClr val="000000"/>
                </a:solidFill>
                <a:latin typeface="Calibri"/>
                <a:cs typeface="Calibri"/>
              </a:rPr>
              <a:t> </a:t>
            </a:r>
            <a:r>
              <a:rPr b="0" spc="-10" dirty="0">
                <a:solidFill>
                  <a:srgbClr val="000000"/>
                </a:solidFill>
                <a:latin typeface="Calibri"/>
                <a:cs typeface="Calibri"/>
              </a:rPr>
              <a:t>immediately</a:t>
            </a:r>
            <a:r>
              <a:rPr b="0" spc="35" dirty="0">
                <a:solidFill>
                  <a:srgbClr val="000000"/>
                </a:solidFill>
                <a:latin typeface="Calibri"/>
                <a:cs typeface="Calibri"/>
              </a:rPr>
              <a:t> </a:t>
            </a:r>
            <a:r>
              <a:rPr b="0" spc="-10" dirty="0">
                <a:solidFill>
                  <a:srgbClr val="000000"/>
                </a:solidFill>
                <a:latin typeface="Calibri"/>
                <a:cs typeface="Calibri"/>
              </a:rPr>
              <a:t>upon</a:t>
            </a:r>
            <a:r>
              <a:rPr b="0" spc="5" dirty="0">
                <a:solidFill>
                  <a:srgbClr val="000000"/>
                </a:solidFill>
                <a:latin typeface="Calibri"/>
                <a:cs typeface="Calibri"/>
              </a:rPr>
              <a:t> </a:t>
            </a:r>
            <a:r>
              <a:rPr b="0" spc="-10" dirty="0">
                <a:solidFill>
                  <a:srgbClr val="000000"/>
                </a:solidFill>
                <a:latin typeface="Calibri"/>
                <a:cs typeface="Calibri"/>
              </a:rPr>
              <a:t>surfacing.</a:t>
            </a:r>
          </a:p>
          <a:p>
            <a:pPr>
              <a:lnSpc>
                <a:spcPct val="100000"/>
              </a:lnSpc>
              <a:spcBef>
                <a:spcPts val="35"/>
              </a:spcBef>
            </a:pPr>
            <a:endParaRPr sz="2950" dirty="0">
              <a:latin typeface="Calibri"/>
              <a:cs typeface="Calibri"/>
            </a:endParaRPr>
          </a:p>
          <a:p>
            <a:pPr marL="756285" marR="8255" indent="-287020" algn="just">
              <a:lnSpc>
                <a:spcPts val="2690"/>
              </a:lnSpc>
              <a:buFont typeface="Microsoft Sans Serif"/>
              <a:buChar char="–"/>
              <a:tabLst>
                <a:tab pos="756920" algn="l"/>
              </a:tabLst>
            </a:pPr>
            <a:r>
              <a:rPr sz="2800" b="0" spc="-15" dirty="0">
                <a:solidFill>
                  <a:srgbClr val="000000"/>
                </a:solidFill>
                <a:latin typeface="Calibri"/>
                <a:cs typeface="Calibri"/>
              </a:rPr>
              <a:t>Brain </a:t>
            </a:r>
            <a:r>
              <a:rPr sz="2800" b="0" dirty="0">
                <a:solidFill>
                  <a:srgbClr val="000000"/>
                </a:solidFill>
                <a:latin typeface="Calibri"/>
                <a:cs typeface="Calibri"/>
              </a:rPr>
              <a:t>is </a:t>
            </a:r>
            <a:r>
              <a:rPr sz="2800" b="0" spc="-5" dirty="0">
                <a:solidFill>
                  <a:srgbClr val="000000"/>
                </a:solidFill>
                <a:latin typeface="Calibri"/>
                <a:cs typeface="Calibri"/>
              </a:rPr>
              <a:t>the </a:t>
            </a:r>
            <a:r>
              <a:rPr sz="2800" b="0" spc="-15" dirty="0">
                <a:solidFill>
                  <a:srgbClr val="000000"/>
                </a:solidFill>
                <a:latin typeface="Calibri"/>
                <a:cs typeface="Calibri"/>
              </a:rPr>
              <a:t>most </a:t>
            </a:r>
            <a:r>
              <a:rPr sz="2800" b="0" spc="-10" dirty="0">
                <a:solidFill>
                  <a:srgbClr val="000000"/>
                </a:solidFill>
                <a:latin typeface="Calibri"/>
                <a:cs typeface="Calibri"/>
              </a:rPr>
              <a:t>frequent </a:t>
            </a:r>
            <a:r>
              <a:rPr sz="2800" b="0" spc="-25" dirty="0">
                <a:solidFill>
                  <a:srgbClr val="000000"/>
                </a:solidFill>
                <a:latin typeface="Calibri"/>
                <a:cs typeface="Calibri"/>
              </a:rPr>
              <a:t>target </a:t>
            </a:r>
            <a:r>
              <a:rPr sz="2800" b="0" spc="-5" dirty="0">
                <a:solidFill>
                  <a:srgbClr val="000000"/>
                </a:solidFill>
                <a:latin typeface="Calibri"/>
                <a:cs typeface="Calibri"/>
              </a:rPr>
              <a:t>(in </a:t>
            </a:r>
            <a:r>
              <a:rPr sz="2800" b="0" spc="-20" dirty="0">
                <a:solidFill>
                  <a:srgbClr val="000000"/>
                </a:solidFill>
                <a:latin typeface="Calibri"/>
                <a:cs typeface="Calibri"/>
              </a:rPr>
              <a:t>contrast </a:t>
            </a:r>
            <a:r>
              <a:rPr sz="2800" b="0" spc="-30" dirty="0">
                <a:solidFill>
                  <a:srgbClr val="000000"/>
                </a:solidFill>
                <a:latin typeface="Calibri"/>
                <a:cs typeface="Calibri"/>
              </a:rPr>
              <a:t>to </a:t>
            </a:r>
            <a:r>
              <a:rPr sz="2800" b="0" spc="-25" dirty="0">
                <a:solidFill>
                  <a:srgbClr val="000000"/>
                </a:solidFill>
                <a:latin typeface="Calibri"/>
                <a:cs typeface="Calibri"/>
              </a:rPr>
              <a:t> </a:t>
            </a:r>
            <a:r>
              <a:rPr sz="2800" b="0" spc="-10" dirty="0">
                <a:solidFill>
                  <a:srgbClr val="000000"/>
                </a:solidFill>
                <a:latin typeface="Calibri"/>
                <a:cs typeface="Calibri"/>
              </a:rPr>
              <a:t>DCS).</a:t>
            </a:r>
            <a:endParaRPr sz="2800" dirty="0">
              <a:latin typeface="Calibri"/>
              <a:cs typeface="Calibri"/>
            </a:endParaRPr>
          </a:p>
          <a:p>
            <a:pPr marL="756285" marR="5080" indent="-287020" algn="just">
              <a:lnSpc>
                <a:spcPct val="80000"/>
              </a:lnSpc>
              <a:spcBef>
                <a:spcPts val="695"/>
              </a:spcBef>
              <a:buFont typeface="Microsoft Sans Serif"/>
              <a:buChar char="–"/>
              <a:tabLst>
                <a:tab pos="756920" algn="l"/>
              </a:tabLst>
            </a:pPr>
            <a:r>
              <a:rPr sz="2800" b="0" spc="-15" dirty="0">
                <a:solidFill>
                  <a:srgbClr val="000000"/>
                </a:solidFill>
                <a:latin typeface="Calibri"/>
                <a:cs typeface="Calibri"/>
              </a:rPr>
              <a:t>Embolization </a:t>
            </a:r>
            <a:r>
              <a:rPr sz="2800" b="0" spc="-20" dirty="0">
                <a:solidFill>
                  <a:srgbClr val="000000"/>
                </a:solidFill>
                <a:latin typeface="Calibri"/>
                <a:cs typeface="Calibri"/>
              </a:rPr>
              <a:t>affects </a:t>
            </a:r>
            <a:r>
              <a:rPr sz="2800" b="0" spc="-5" dirty="0">
                <a:solidFill>
                  <a:srgbClr val="000000"/>
                </a:solidFill>
                <a:latin typeface="Calibri"/>
                <a:cs typeface="Calibri"/>
              </a:rPr>
              <a:t>multiple </a:t>
            </a:r>
            <a:r>
              <a:rPr sz="2800" b="0" spc="-15" dirty="0">
                <a:solidFill>
                  <a:srgbClr val="000000"/>
                </a:solidFill>
                <a:latin typeface="Calibri"/>
                <a:cs typeface="Calibri"/>
              </a:rPr>
              <a:t>brain </a:t>
            </a:r>
            <a:r>
              <a:rPr sz="2800" b="0" spc="-5" dirty="0">
                <a:solidFill>
                  <a:srgbClr val="000000"/>
                </a:solidFill>
                <a:latin typeface="Calibri"/>
                <a:cs typeface="Calibri"/>
              </a:rPr>
              <a:t>arteries &amp; this </a:t>
            </a:r>
            <a:r>
              <a:rPr sz="2800" b="0" dirty="0">
                <a:solidFill>
                  <a:srgbClr val="000000"/>
                </a:solidFill>
                <a:latin typeface="Calibri"/>
                <a:cs typeface="Calibri"/>
              </a:rPr>
              <a:t> </a:t>
            </a:r>
            <a:r>
              <a:rPr sz="2800" b="0" spc="-10" dirty="0">
                <a:solidFill>
                  <a:srgbClr val="000000"/>
                </a:solidFill>
                <a:latin typeface="Calibri"/>
                <a:cs typeface="Calibri"/>
              </a:rPr>
              <a:t>explains</a:t>
            </a:r>
            <a:r>
              <a:rPr sz="2800" b="0" spc="-5" dirty="0">
                <a:solidFill>
                  <a:srgbClr val="000000"/>
                </a:solidFill>
                <a:latin typeface="Calibri"/>
                <a:cs typeface="Calibri"/>
              </a:rPr>
              <a:t> the</a:t>
            </a:r>
            <a:r>
              <a:rPr sz="2800" b="0" dirty="0">
                <a:solidFill>
                  <a:srgbClr val="000000"/>
                </a:solidFill>
                <a:latin typeface="Calibri"/>
                <a:cs typeface="Calibri"/>
              </a:rPr>
              <a:t> </a:t>
            </a:r>
            <a:r>
              <a:rPr sz="2800" b="0" spc="-15" dirty="0">
                <a:solidFill>
                  <a:srgbClr val="000000"/>
                </a:solidFill>
                <a:latin typeface="Calibri"/>
                <a:cs typeface="Calibri"/>
              </a:rPr>
              <a:t>diversity</a:t>
            </a:r>
            <a:r>
              <a:rPr sz="2800" b="0" spc="605" dirty="0">
                <a:solidFill>
                  <a:srgbClr val="000000"/>
                </a:solidFill>
                <a:latin typeface="Calibri"/>
                <a:cs typeface="Calibri"/>
              </a:rPr>
              <a:t> </a:t>
            </a:r>
            <a:r>
              <a:rPr sz="2800" b="0" spc="-5" dirty="0">
                <a:solidFill>
                  <a:srgbClr val="000000"/>
                </a:solidFill>
                <a:latin typeface="Calibri"/>
                <a:cs typeface="Calibri"/>
              </a:rPr>
              <a:t>of</a:t>
            </a:r>
            <a:r>
              <a:rPr sz="2800" b="0" dirty="0">
                <a:solidFill>
                  <a:srgbClr val="000000"/>
                </a:solidFill>
                <a:latin typeface="Calibri"/>
                <a:cs typeface="Calibri"/>
              </a:rPr>
              <a:t> </a:t>
            </a:r>
            <a:r>
              <a:rPr sz="2800" b="0" spc="-15" dirty="0">
                <a:solidFill>
                  <a:srgbClr val="000000"/>
                </a:solidFill>
                <a:latin typeface="Calibri"/>
                <a:cs typeface="Calibri"/>
              </a:rPr>
              <a:t>neurological</a:t>
            </a:r>
            <a:r>
              <a:rPr sz="2800" b="0" spc="605" dirty="0">
                <a:solidFill>
                  <a:srgbClr val="000000"/>
                </a:solidFill>
                <a:latin typeface="Calibri"/>
                <a:cs typeface="Calibri"/>
              </a:rPr>
              <a:t> </a:t>
            </a:r>
            <a:r>
              <a:rPr sz="2800" b="0" spc="-5" dirty="0">
                <a:solidFill>
                  <a:srgbClr val="000000"/>
                </a:solidFill>
                <a:latin typeface="Calibri"/>
                <a:cs typeface="Calibri"/>
              </a:rPr>
              <a:t>clinical </a:t>
            </a:r>
            <a:r>
              <a:rPr sz="2800" b="0" dirty="0">
                <a:solidFill>
                  <a:srgbClr val="000000"/>
                </a:solidFill>
                <a:latin typeface="Calibri"/>
                <a:cs typeface="Calibri"/>
              </a:rPr>
              <a:t> </a:t>
            </a:r>
            <a:r>
              <a:rPr sz="2800" b="0" spc="-10" dirty="0">
                <a:solidFill>
                  <a:srgbClr val="000000"/>
                </a:solidFill>
                <a:latin typeface="Calibri"/>
                <a:cs typeface="Calibri"/>
              </a:rPr>
              <a:t>finding</a:t>
            </a:r>
            <a:r>
              <a:rPr sz="2800" b="0" spc="25" dirty="0">
                <a:solidFill>
                  <a:srgbClr val="000000"/>
                </a:solidFill>
                <a:latin typeface="Calibri"/>
                <a:cs typeface="Calibri"/>
              </a:rPr>
              <a:t> </a:t>
            </a:r>
            <a:r>
              <a:rPr sz="2800" b="0" spc="-5" dirty="0">
                <a:solidFill>
                  <a:srgbClr val="000000"/>
                </a:solidFill>
                <a:latin typeface="Calibri"/>
                <a:cs typeface="Calibri"/>
              </a:rPr>
              <a:t>which</a:t>
            </a:r>
            <a:r>
              <a:rPr sz="2800" b="0" spc="20" dirty="0">
                <a:solidFill>
                  <a:srgbClr val="000000"/>
                </a:solidFill>
                <a:latin typeface="Calibri"/>
                <a:cs typeface="Calibri"/>
              </a:rPr>
              <a:t> </a:t>
            </a:r>
            <a:r>
              <a:rPr sz="2800" b="0" spc="-5" dirty="0">
                <a:solidFill>
                  <a:srgbClr val="000000"/>
                </a:solidFill>
                <a:latin typeface="Calibri"/>
                <a:cs typeface="Calibri"/>
              </a:rPr>
              <a:t>include:</a:t>
            </a:r>
            <a:endParaRPr sz="2800" dirty="0">
              <a:latin typeface="Calibri"/>
              <a:cs typeface="Calibri"/>
            </a:endParaRPr>
          </a:p>
          <a:p>
            <a:pPr marL="756285" indent="-287020" algn="just">
              <a:lnSpc>
                <a:spcPct val="100000"/>
              </a:lnSpc>
              <a:buFont typeface="Microsoft Sans Serif"/>
              <a:buChar char="–"/>
              <a:tabLst>
                <a:tab pos="756920" algn="l"/>
              </a:tabLst>
            </a:pPr>
            <a:r>
              <a:rPr sz="2800" b="0" spc="-35" dirty="0">
                <a:solidFill>
                  <a:srgbClr val="000000"/>
                </a:solidFill>
                <a:latin typeface="Calibri"/>
                <a:cs typeface="Calibri"/>
              </a:rPr>
              <a:t>Vertigo</a:t>
            </a:r>
            <a:r>
              <a:rPr lang="ar-JO" sz="2800" b="0" spc="-35" dirty="0">
                <a:solidFill>
                  <a:srgbClr val="000000"/>
                </a:solidFill>
                <a:latin typeface="Calibri"/>
                <a:cs typeface="Calibri"/>
              </a:rPr>
              <a:t>دوار</a:t>
            </a:r>
            <a:r>
              <a:rPr sz="2800" b="0" spc="-35" dirty="0">
                <a:solidFill>
                  <a:srgbClr val="000000"/>
                </a:solidFill>
                <a:latin typeface="Calibri"/>
                <a:cs typeface="Calibri"/>
              </a:rPr>
              <a:t>,</a:t>
            </a:r>
            <a:r>
              <a:rPr sz="2800" b="0" spc="10" dirty="0">
                <a:solidFill>
                  <a:srgbClr val="000000"/>
                </a:solidFill>
                <a:latin typeface="Calibri"/>
                <a:cs typeface="Calibri"/>
              </a:rPr>
              <a:t> </a:t>
            </a:r>
            <a:r>
              <a:rPr sz="2800" b="0" spc="-15" dirty="0">
                <a:solidFill>
                  <a:srgbClr val="000000"/>
                </a:solidFill>
                <a:latin typeface="Calibri"/>
                <a:cs typeface="Calibri"/>
              </a:rPr>
              <a:t>confusion</a:t>
            </a:r>
            <a:r>
              <a:rPr lang="ar-JO" sz="2800" b="0" spc="-15" dirty="0">
                <a:solidFill>
                  <a:srgbClr val="000000"/>
                </a:solidFill>
                <a:latin typeface="Calibri"/>
                <a:cs typeface="Calibri"/>
              </a:rPr>
              <a:t>ارتباك</a:t>
            </a:r>
            <a:r>
              <a:rPr sz="2800" b="0" spc="45" dirty="0">
                <a:solidFill>
                  <a:srgbClr val="000000"/>
                </a:solidFill>
                <a:latin typeface="Calibri"/>
                <a:cs typeface="Calibri"/>
              </a:rPr>
              <a:t> </a:t>
            </a:r>
            <a:r>
              <a:rPr sz="2800" b="0" spc="-5" dirty="0">
                <a:solidFill>
                  <a:srgbClr val="000000"/>
                </a:solidFill>
                <a:latin typeface="Calibri"/>
                <a:cs typeface="Calibri"/>
              </a:rPr>
              <a:t>and</a:t>
            </a:r>
            <a:r>
              <a:rPr sz="2800" b="0" spc="10" dirty="0">
                <a:solidFill>
                  <a:srgbClr val="000000"/>
                </a:solidFill>
                <a:latin typeface="Calibri"/>
                <a:cs typeface="Calibri"/>
              </a:rPr>
              <a:t> </a:t>
            </a:r>
            <a:r>
              <a:rPr sz="2800" b="0" spc="-15" dirty="0">
                <a:solidFill>
                  <a:srgbClr val="000000"/>
                </a:solidFill>
                <a:latin typeface="Calibri"/>
                <a:cs typeface="Calibri"/>
              </a:rPr>
              <a:t>faintness</a:t>
            </a:r>
            <a:r>
              <a:rPr lang="ar-JO" sz="2800" b="0" spc="-15" dirty="0">
                <a:solidFill>
                  <a:srgbClr val="000000"/>
                </a:solidFill>
                <a:latin typeface="Calibri"/>
                <a:cs typeface="Calibri"/>
              </a:rPr>
              <a:t>اغماء</a:t>
            </a:r>
            <a:r>
              <a:rPr sz="2800" b="0" spc="-15" dirty="0">
                <a:solidFill>
                  <a:srgbClr val="000000"/>
                </a:solidFill>
                <a:latin typeface="Calibri"/>
                <a:cs typeface="Calibri"/>
              </a:rPr>
              <a:t>.</a:t>
            </a:r>
            <a:endParaRPr sz="2800" dirty="0">
              <a:latin typeface="Calibri"/>
              <a:cs typeface="Calibri"/>
            </a:endParaRPr>
          </a:p>
          <a:p>
            <a:pPr marL="756285" marR="5080" indent="-287020" algn="just">
              <a:lnSpc>
                <a:spcPct val="80000"/>
              </a:lnSpc>
              <a:spcBef>
                <a:spcPts val="670"/>
              </a:spcBef>
              <a:buFont typeface="Microsoft Sans Serif"/>
              <a:buChar char="–"/>
              <a:tabLst>
                <a:tab pos="756920" algn="l"/>
              </a:tabLst>
            </a:pPr>
            <a:r>
              <a:rPr sz="2800" b="0" spc="-10" dirty="0">
                <a:solidFill>
                  <a:srgbClr val="000000"/>
                </a:solidFill>
                <a:latin typeface="Calibri"/>
                <a:cs typeface="Calibri"/>
              </a:rPr>
              <a:t>Signs rapidly </a:t>
            </a:r>
            <a:r>
              <a:rPr sz="2800" b="0" spc="-15" dirty="0">
                <a:solidFill>
                  <a:srgbClr val="000000"/>
                </a:solidFill>
                <a:latin typeface="Calibri"/>
                <a:cs typeface="Calibri"/>
              </a:rPr>
              <a:t>progress </a:t>
            </a:r>
            <a:r>
              <a:rPr sz="2800" b="0" spc="-20" dirty="0">
                <a:solidFill>
                  <a:srgbClr val="000000"/>
                </a:solidFill>
                <a:latin typeface="Calibri"/>
                <a:cs typeface="Calibri"/>
              </a:rPr>
              <a:t>from </a:t>
            </a:r>
            <a:r>
              <a:rPr sz="2800" b="0" dirty="0">
                <a:solidFill>
                  <a:srgbClr val="000000"/>
                </a:solidFill>
                <a:latin typeface="Calibri"/>
                <a:cs typeface="Calibri"/>
              </a:rPr>
              <a:t>sensory </a:t>
            </a:r>
            <a:r>
              <a:rPr sz="2800" b="0" spc="-10" dirty="0">
                <a:solidFill>
                  <a:srgbClr val="000000"/>
                </a:solidFill>
                <a:latin typeface="Calibri"/>
                <a:cs typeface="Calibri"/>
              </a:rPr>
              <a:t>disturbances </a:t>
            </a:r>
            <a:r>
              <a:rPr sz="2800" b="0" spc="-5" dirty="0">
                <a:solidFill>
                  <a:srgbClr val="000000"/>
                </a:solidFill>
                <a:latin typeface="Calibri"/>
                <a:cs typeface="Calibri"/>
              </a:rPr>
              <a:t> and </a:t>
            </a:r>
            <a:r>
              <a:rPr sz="2800" b="0" dirty="0">
                <a:solidFill>
                  <a:srgbClr val="000000"/>
                </a:solidFill>
                <a:latin typeface="Calibri"/>
                <a:cs typeface="Calibri"/>
              </a:rPr>
              <a:t>aphasia </a:t>
            </a:r>
            <a:r>
              <a:rPr sz="2800" b="0" spc="-20" dirty="0">
                <a:solidFill>
                  <a:srgbClr val="000000"/>
                </a:solidFill>
                <a:latin typeface="Calibri"/>
                <a:cs typeface="Calibri"/>
              </a:rPr>
              <a:t>to </a:t>
            </a:r>
            <a:r>
              <a:rPr sz="2800" b="0" spc="-5" dirty="0">
                <a:solidFill>
                  <a:srgbClr val="000000"/>
                </a:solidFill>
                <a:latin typeface="Calibri"/>
                <a:cs typeface="Calibri"/>
              </a:rPr>
              <a:t>hemiplegia, </a:t>
            </a:r>
            <a:r>
              <a:rPr sz="2800" b="0" spc="-10" dirty="0">
                <a:solidFill>
                  <a:srgbClr val="000000"/>
                </a:solidFill>
                <a:latin typeface="Calibri"/>
                <a:cs typeface="Calibri"/>
              </a:rPr>
              <a:t>cortical </a:t>
            </a:r>
            <a:r>
              <a:rPr sz="2800" b="0" spc="-5" dirty="0">
                <a:solidFill>
                  <a:srgbClr val="000000"/>
                </a:solidFill>
                <a:latin typeface="Calibri"/>
                <a:cs typeface="Calibri"/>
              </a:rPr>
              <a:t>blindness, </a:t>
            </a:r>
            <a:r>
              <a:rPr sz="2800" b="0" spc="-20" dirty="0">
                <a:solidFill>
                  <a:srgbClr val="000000"/>
                </a:solidFill>
                <a:latin typeface="Calibri"/>
                <a:cs typeface="Calibri"/>
              </a:rPr>
              <a:t>gas </a:t>
            </a:r>
            <a:r>
              <a:rPr sz="2800" b="0" spc="-15" dirty="0">
                <a:solidFill>
                  <a:srgbClr val="000000"/>
                </a:solidFill>
                <a:latin typeface="Calibri"/>
                <a:cs typeface="Calibri"/>
              </a:rPr>
              <a:t> </a:t>
            </a:r>
            <a:r>
              <a:rPr sz="2800" b="0" spc="-10" dirty="0">
                <a:solidFill>
                  <a:srgbClr val="000000"/>
                </a:solidFill>
                <a:latin typeface="Calibri"/>
                <a:cs typeface="Calibri"/>
              </a:rPr>
              <a:t>in</a:t>
            </a:r>
            <a:r>
              <a:rPr sz="2800" b="0" spc="10" dirty="0">
                <a:solidFill>
                  <a:srgbClr val="000000"/>
                </a:solidFill>
                <a:latin typeface="Calibri"/>
                <a:cs typeface="Calibri"/>
              </a:rPr>
              <a:t> </a:t>
            </a:r>
            <a:r>
              <a:rPr sz="2800" b="0" spc="-15" dirty="0">
                <a:solidFill>
                  <a:srgbClr val="000000"/>
                </a:solidFill>
                <a:latin typeface="Calibri"/>
                <a:cs typeface="Calibri"/>
              </a:rPr>
              <a:t>retinal</a:t>
            </a:r>
            <a:r>
              <a:rPr sz="2800" b="0" spc="10" dirty="0">
                <a:solidFill>
                  <a:srgbClr val="000000"/>
                </a:solidFill>
                <a:latin typeface="Calibri"/>
                <a:cs typeface="Calibri"/>
              </a:rPr>
              <a:t> </a:t>
            </a:r>
            <a:r>
              <a:rPr sz="2800" b="0" spc="-10" dirty="0">
                <a:solidFill>
                  <a:srgbClr val="000000"/>
                </a:solidFill>
                <a:latin typeface="Calibri"/>
                <a:cs typeface="Calibri"/>
              </a:rPr>
              <a:t>arteries,</a:t>
            </a:r>
            <a:r>
              <a:rPr sz="2800" b="0" dirty="0">
                <a:solidFill>
                  <a:srgbClr val="000000"/>
                </a:solidFill>
                <a:latin typeface="Calibri"/>
                <a:cs typeface="Calibri"/>
              </a:rPr>
              <a:t> </a:t>
            </a:r>
            <a:r>
              <a:rPr sz="2800" b="0" spc="-15" dirty="0">
                <a:solidFill>
                  <a:srgbClr val="000000"/>
                </a:solidFill>
                <a:latin typeface="Calibri"/>
                <a:cs typeface="Calibri"/>
              </a:rPr>
              <a:t>convulsions</a:t>
            </a:r>
            <a:r>
              <a:rPr sz="2800" b="0" spc="45" dirty="0">
                <a:solidFill>
                  <a:srgbClr val="000000"/>
                </a:solidFill>
                <a:latin typeface="Calibri"/>
                <a:cs typeface="Calibri"/>
              </a:rPr>
              <a:t> </a:t>
            </a:r>
            <a:r>
              <a:rPr sz="2800" b="0" spc="-5" dirty="0">
                <a:solidFill>
                  <a:srgbClr val="000000"/>
                </a:solidFill>
                <a:latin typeface="Calibri"/>
                <a:cs typeface="Calibri"/>
              </a:rPr>
              <a:t>&amp;</a:t>
            </a:r>
            <a:r>
              <a:rPr sz="2800" b="0" spc="15" dirty="0">
                <a:solidFill>
                  <a:srgbClr val="000000"/>
                </a:solidFill>
                <a:latin typeface="Calibri"/>
                <a:cs typeface="Calibri"/>
              </a:rPr>
              <a:t> </a:t>
            </a:r>
            <a:r>
              <a:rPr sz="2800" b="0" spc="-10" dirty="0">
                <a:solidFill>
                  <a:srgbClr val="000000"/>
                </a:solidFill>
                <a:latin typeface="Calibri"/>
                <a:cs typeface="Calibri"/>
              </a:rPr>
              <a:t>coma.</a:t>
            </a:r>
            <a:endParaRPr sz="2800" dirty="0">
              <a:latin typeface="Calibri"/>
              <a:cs typeface="Calibri"/>
            </a:endParaRPr>
          </a:p>
        </p:txBody>
      </p:sp>
      <p:sp>
        <p:nvSpPr>
          <p:cNvPr id="3" name="object 3"/>
          <p:cNvSpPr txBox="1">
            <a:spLocks noGrp="1"/>
          </p:cNvSpPr>
          <p:nvPr>
            <p:ph type="title"/>
          </p:nvPr>
        </p:nvSpPr>
        <p:spPr>
          <a:xfrm>
            <a:off x="457200" y="274320"/>
            <a:ext cx="8229600" cy="852169"/>
          </a:xfrm>
          <a:prstGeom prst="rect">
            <a:avLst/>
          </a:prstGeom>
          <a:solidFill>
            <a:srgbClr val="FFFF00"/>
          </a:solidFill>
        </p:spPr>
        <p:txBody>
          <a:bodyPr vert="horz" wrap="square" lIns="0" tIns="54610" rIns="0" bIns="0" rtlCol="0">
            <a:spAutoFit/>
          </a:bodyPr>
          <a:lstStyle/>
          <a:p>
            <a:pPr marL="829944">
              <a:lnSpc>
                <a:spcPct val="100000"/>
              </a:lnSpc>
              <a:spcBef>
                <a:spcPts val="430"/>
              </a:spcBef>
            </a:pPr>
            <a:r>
              <a:rPr sz="4400" b="1" spc="-10" dirty="0">
                <a:solidFill>
                  <a:srgbClr val="0000FF"/>
                </a:solidFill>
                <a:latin typeface="Calibri"/>
                <a:cs typeface="Calibri"/>
              </a:rPr>
              <a:t>A</a:t>
            </a:r>
            <a:r>
              <a:rPr sz="4400" b="1" spc="-10" dirty="0">
                <a:solidFill>
                  <a:srgbClr val="000000"/>
                </a:solidFill>
                <a:latin typeface="Calibri"/>
                <a:cs typeface="Calibri"/>
              </a:rPr>
              <a:t>rterial</a:t>
            </a:r>
            <a:r>
              <a:rPr sz="4400" b="1" spc="-25" dirty="0">
                <a:solidFill>
                  <a:srgbClr val="000000"/>
                </a:solidFill>
                <a:latin typeface="Calibri"/>
                <a:cs typeface="Calibri"/>
              </a:rPr>
              <a:t> </a:t>
            </a:r>
            <a:r>
              <a:rPr sz="4400" b="1" dirty="0">
                <a:solidFill>
                  <a:srgbClr val="0000FF"/>
                </a:solidFill>
                <a:latin typeface="Calibri"/>
                <a:cs typeface="Calibri"/>
              </a:rPr>
              <a:t>G</a:t>
            </a:r>
            <a:r>
              <a:rPr sz="4400" b="1" dirty="0">
                <a:solidFill>
                  <a:srgbClr val="000000"/>
                </a:solidFill>
                <a:latin typeface="Calibri"/>
                <a:cs typeface="Calibri"/>
              </a:rPr>
              <a:t>as</a:t>
            </a:r>
            <a:r>
              <a:rPr sz="4400" b="1" spc="-25" dirty="0">
                <a:solidFill>
                  <a:srgbClr val="000000"/>
                </a:solidFill>
                <a:latin typeface="Calibri"/>
                <a:cs typeface="Calibri"/>
              </a:rPr>
              <a:t> </a:t>
            </a:r>
            <a:r>
              <a:rPr sz="4400" b="1" spc="-5" dirty="0">
                <a:solidFill>
                  <a:srgbClr val="0000FF"/>
                </a:solidFill>
                <a:latin typeface="Calibri"/>
                <a:cs typeface="Calibri"/>
              </a:rPr>
              <a:t>E</a:t>
            </a:r>
            <a:r>
              <a:rPr sz="4400" b="1" spc="-5" dirty="0">
                <a:solidFill>
                  <a:srgbClr val="000000"/>
                </a:solidFill>
                <a:latin typeface="Calibri"/>
                <a:cs typeface="Calibri"/>
              </a:rPr>
              <a:t>mbolism</a:t>
            </a:r>
            <a:r>
              <a:rPr sz="4400" b="1" spc="-45" dirty="0">
                <a:solidFill>
                  <a:srgbClr val="000000"/>
                </a:solidFill>
                <a:latin typeface="Calibri"/>
                <a:cs typeface="Calibri"/>
              </a:rPr>
              <a:t> </a:t>
            </a:r>
            <a:r>
              <a:rPr sz="4400" b="1" spc="-10" dirty="0">
                <a:solidFill>
                  <a:srgbClr val="000000"/>
                </a:solidFill>
                <a:latin typeface="Calibri"/>
                <a:cs typeface="Calibri"/>
              </a:rPr>
              <a:t>(</a:t>
            </a:r>
            <a:r>
              <a:rPr sz="4400" b="1" spc="-10" dirty="0">
                <a:solidFill>
                  <a:srgbClr val="0000FF"/>
                </a:solidFill>
                <a:latin typeface="Calibri"/>
                <a:cs typeface="Calibri"/>
              </a:rPr>
              <a:t>AGE</a:t>
            </a:r>
            <a:r>
              <a:rPr sz="4400" b="1" spc="-10" dirty="0">
                <a:solidFill>
                  <a:srgbClr val="000000"/>
                </a:solidFill>
                <a:latin typeface="Calibri"/>
                <a:cs typeface="Calibri"/>
              </a:rPr>
              <a:t>)</a:t>
            </a:r>
            <a:endParaRPr sz="4400">
              <a:latin typeface="Calibri"/>
              <a:cs typeface="Calibri"/>
            </a:endParaRPr>
          </a:p>
        </p:txBody>
      </p:sp>
      <p:sp>
        <p:nvSpPr>
          <p:cNvPr id="5" name="TextBox 4">
            <a:extLst>
              <a:ext uri="{FF2B5EF4-FFF2-40B4-BE49-F238E27FC236}">
                <a16:creationId xmlns:a16="http://schemas.microsoft.com/office/drawing/2014/main" id="{33F2F224-CCB8-4600-9497-E5938457AB48}"/>
              </a:ext>
            </a:extLst>
          </p:cNvPr>
          <p:cNvSpPr txBox="1"/>
          <p:nvPr/>
        </p:nvSpPr>
        <p:spPr>
          <a:xfrm>
            <a:off x="3962400" y="1981200"/>
            <a:ext cx="3886200" cy="369332"/>
          </a:xfrm>
          <a:prstGeom prst="rect">
            <a:avLst/>
          </a:prstGeom>
          <a:noFill/>
        </p:spPr>
        <p:txBody>
          <a:bodyPr wrap="square" rtlCol="0">
            <a:spAutoFit/>
          </a:bodyPr>
          <a:lstStyle/>
          <a:p>
            <a:r>
              <a:rPr lang="ar-JO"/>
              <a:t>تحدث الأعراض والعلامات فور ظهورها</a:t>
            </a:r>
            <a:endParaRPr lang="en-US" dirty="0"/>
          </a:p>
        </p:txBody>
      </p:sp>
      <p:sp>
        <p:nvSpPr>
          <p:cNvPr id="6" name="TextBox 5">
            <a:extLst>
              <a:ext uri="{FF2B5EF4-FFF2-40B4-BE49-F238E27FC236}">
                <a16:creationId xmlns:a16="http://schemas.microsoft.com/office/drawing/2014/main" id="{9204A076-1878-4E13-A2C0-90FB60F46446}"/>
              </a:ext>
            </a:extLst>
          </p:cNvPr>
          <p:cNvSpPr txBox="1"/>
          <p:nvPr/>
        </p:nvSpPr>
        <p:spPr>
          <a:xfrm>
            <a:off x="3048000" y="2861318"/>
            <a:ext cx="5181600" cy="369332"/>
          </a:xfrm>
          <a:prstGeom prst="rect">
            <a:avLst/>
          </a:prstGeom>
          <a:noFill/>
        </p:spPr>
        <p:txBody>
          <a:bodyPr wrap="square" rtlCol="0">
            <a:spAutoFit/>
          </a:bodyPr>
          <a:lstStyle/>
          <a:p>
            <a:r>
              <a:rPr lang="ar-JO"/>
              <a:t>الدماغ هو الهدف الأكثر شيوعا (على النقيض من </a:t>
            </a:r>
            <a:r>
              <a:rPr lang="en-US"/>
              <a:t>DCS).</a:t>
            </a:r>
            <a:endParaRPr lang="en-US" dirty="0"/>
          </a:p>
        </p:txBody>
      </p:sp>
      <p:sp>
        <p:nvSpPr>
          <p:cNvPr id="7" name="TextBox 6">
            <a:extLst>
              <a:ext uri="{FF2B5EF4-FFF2-40B4-BE49-F238E27FC236}">
                <a16:creationId xmlns:a16="http://schemas.microsoft.com/office/drawing/2014/main" id="{FD0CB3B2-C086-43E4-B0CE-451C40C19203}"/>
              </a:ext>
            </a:extLst>
          </p:cNvPr>
          <p:cNvSpPr txBox="1"/>
          <p:nvPr/>
        </p:nvSpPr>
        <p:spPr>
          <a:xfrm>
            <a:off x="5257800" y="3775433"/>
            <a:ext cx="4114800" cy="646331"/>
          </a:xfrm>
          <a:prstGeom prst="rect">
            <a:avLst/>
          </a:prstGeom>
          <a:noFill/>
        </p:spPr>
        <p:txBody>
          <a:bodyPr wrap="square" rtlCol="0">
            <a:spAutoFit/>
          </a:bodyPr>
          <a:lstStyle/>
          <a:p>
            <a:r>
              <a:rPr lang="ar-JO"/>
              <a:t>يؤثر الانصمام على شرايين الدماغ المتعددة وهذا ما يفسر تنوع النتائج السريرية العصبية التي تشمل:</a:t>
            </a:r>
            <a:endParaRPr lang="en-US" dirty="0"/>
          </a:p>
        </p:txBody>
      </p:sp>
      <p:sp>
        <p:nvSpPr>
          <p:cNvPr id="8" name="TextBox 7">
            <a:extLst>
              <a:ext uri="{FF2B5EF4-FFF2-40B4-BE49-F238E27FC236}">
                <a16:creationId xmlns:a16="http://schemas.microsoft.com/office/drawing/2014/main" id="{B7DC2D53-8EC3-4503-8369-D0023B698821}"/>
              </a:ext>
            </a:extLst>
          </p:cNvPr>
          <p:cNvSpPr txBox="1"/>
          <p:nvPr/>
        </p:nvSpPr>
        <p:spPr>
          <a:xfrm>
            <a:off x="1483639" y="5816499"/>
            <a:ext cx="5715000" cy="646331"/>
          </a:xfrm>
          <a:prstGeom prst="rect">
            <a:avLst/>
          </a:prstGeom>
          <a:noFill/>
        </p:spPr>
        <p:txBody>
          <a:bodyPr wrap="square" rtlCol="0">
            <a:spAutoFit/>
          </a:bodyPr>
          <a:lstStyle/>
          <a:p>
            <a:r>
              <a:rPr lang="ar-JO"/>
              <a:t>علامات التقدم بسرعة من الاضطرابات الحسية والحبسة إلى شلل نصفي ، والعمى القشري ، والغازات في شرايين الشبكية ، والتشنجات والغيبوبة</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601165"/>
            <a:ext cx="8073390" cy="1245235"/>
          </a:xfrm>
          <a:prstGeom prst="rect">
            <a:avLst/>
          </a:prstGeom>
        </p:spPr>
        <p:txBody>
          <a:bodyPr vert="horz" wrap="square" lIns="0" tIns="12065" rIns="0" bIns="0" rtlCol="0">
            <a:spAutoFit/>
          </a:bodyPr>
          <a:lstStyle/>
          <a:p>
            <a:pPr marL="12700">
              <a:lnSpc>
                <a:spcPct val="100000"/>
              </a:lnSpc>
              <a:spcBef>
                <a:spcPts val="95"/>
              </a:spcBef>
              <a:tabLst>
                <a:tab pos="1158875" algn="l"/>
                <a:tab pos="2616200" algn="l"/>
                <a:tab pos="3218180" algn="l"/>
                <a:tab pos="5417185" algn="l"/>
                <a:tab pos="6328410" algn="l"/>
                <a:tab pos="7465695" algn="l"/>
              </a:tabLst>
            </a:pPr>
            <a:r>
              <a:rPr sz="4000" b="1" spc="-5" dirty="0">
                <a:latin typeface="Calibri"/>
                <a:cs typeface="Calibri"/>
              </a:rPr>
              <a:t>5%</a:t>
            </a:r>
            <a:r>
              <a:rPr sz="4000" b="1" spc="145" dirty="0">
                <a:latin typeface="Calibri"/>
                <a:cs typeface="Calibri"/>
              </a:rPr>
              <a:t> </a:t>
            </a:r>
            <a:r>
              <a:rPr sz="2400" spc="-5" dirty="0">
                <a:latin typeface="Calibri"/>
                <a:cs typeface="Calibri"/>
              </a:rPr>
              <a:t>of	individuals	</a:t>
            </a:r>
            <a:r>
              <a:rPr sz="2400" b="1" spc="-5" dirty="0">
                <a:latin typeface="Calibri"/>
                <a:cs typeface="Calibri"/>
              </a:rPr>
              <a:t>die</a:t>
            </a:r>
            <a:r>
              <a:rPr sz="2400" spc="-5" dirty="0">
                <a:latin typeface="Calibri"/>
                <a:cs typeface="Calibri"/>
              </a:rPr>
              <a:t>,	</a:t>
            </a:r>
            <a:r>
              <a:rPr sz="4000" b="1" spc="-5" dirty="0">
                <a:latin typeface="Calibri"/>
                <a:cs typeface="Calibri"/>
              </a:rPr>
              <a:t>60%</a:t>
            </a:r>
            <a:r>
              <a:rPr sz="4000" b="1" spc="160" dirty="0">
                <a:latin typeface="Calibri"/>
                <a:cs typeface="Calibri"/>
              </a:rPr>
              <a:t> </a:t>
            </a:r>
            <a:r>
              <a:rPr sz="2400" b="1" spc="-15" dirty="0">
                <a:latin typeface="Calibri"/>
                <a:cs typeface="Calibri"/>
              </a:rPr>
              <a:t>improve	</a:t>
            </a:r>
            <a:r>
              <a:rPr sz="2400" spc="-5" dirty="0">
                <a:latin typeface="Calibri"/>
                <a:cs typeface="Calibri"/>
              </a:rPr>
              <a:t>within	minutes	</a:t>
            </a:r>
            <a:r>
              <a:rPr sz="2400" spc="-15" dirty="0">
                <a:latin typeface="Calibri"/>
                <a:cs typeface="Calibri"/>
              </a:rPr>
              <a:t>after</a:t>
            </a:r>
            <a:endParaRPr sz="2400" dirty="0">
              <a:latin typeface="Calibri"/>
              <a:cs typeface="Calibri"/>
            </a:endParaRPr>
          </a:p>
          <a:p>
            <a:pPr marL="12700">
              <a:lnSpc>
                <a:spcPct val="100000"/>
              </a:lnSpc>
              <a:spcBef>
                <a:spcPts val="5"/>
              </a:spcBef>
            </a:pPr>
            <a:r>
              <a:rPr sz="2400" spc="-10" dirty="0">
                <a:latin typeface="Calibri"/>
                <a:cs typeface="Calibri"/>
              </a:rPr>
              <a:t>recompression, </a:t>
            </a:r>
            <a:r>
              <a:rPr sz="2400" spc="-5" dirty="0">
                <a:latin typeface="Calibri"/>
                <a:cs typeface="Calibri"/>
              </a:rPr>
              <a:t>but</a:t>
            </a:r>
            <a:r>
              <a:rPr sz="2400" dirty="0">
                <a:latin typeface="Calibri"/>
                <a:cs typeface="Calibri"/>
              </a:rPr>
              <a:t> </a:t>
            </a:r>
            <a:r>
              <a:rPr sz="4000" b="1" spc="-5" dirty="0">
                <a:latin typeface="Calibri"/>
                <a:cs typeface="Calibri"/>
              </a:rPr>
              <a:t>30%</a:t>
            </a:r>
            <a:r>
              <a:rPr sz="4000" b="1" spc="-370" dirty="0">
                <a:latin typeface="Calibri"/>
                <a:cs typeface="Calibri"/>
              </a:rPr>
              <a:t> </a:t>
            </a:r>
            <a:r>
              <a:rPr sz="2400" spc="-10" dirty="0">
                <a:latin typeface="Calibri"/>
                <a:cs typeface="Calibri"/>
              </a:rPr>
              <a:t>frequently</a:t>
            </a:r>
            <a:r>
              <a:rPr sz="2400" spc="10" dirty="0">
                <a:latin typeface="Calibri"/>
                <a:cs typeface="Calibri"/>
              </a:rPr>
              <a:t> </a:t>
            </a:r>
            <a:r>
              <a:rPr sz="2400" spc="-10" dirty="0">
                <a:latin typeface="Calibri"/>
                <a:cs typeface="Calibri"/>
              </a:rPr>
              <a:t>relapse</a:t>
            </a:r>
            <a:r>
              <a:rPr sz="2400" spc="-345" dirty="0">
                <a:latin typeface="Calibri"/>
                <a:cs typeface="Calibri"/>
              </a:rPr>
              <a:t>.</a:t>
            </a:r>
            <a:endParaRPr sz="2400" dirty="0">
              <a:latin typeface="Calibri"/>
              <a:cs typeface="Calibri"/>
            </a:endParaRPr>
          </a:p>
        </p:txBody>
      </p:sp>
      <p:sp>
        <p:nvSpPr>
          <p:cNvPr id="3" name="object 3"/>
          <p:cNvSpPr/>
          <p:nvPr/>
        </p:nvSpPr>
        <p:spPr>
          <a:xfrm>
            <a:off x="434340" y="3595115"/>
            <a:ext cx="8229600" cy="2554605"/>
          </a:xfrm>
          <a:custGeom>
            <a:avLst/>
            <a:gdLst/>
            <a:ahLst/>
            <a:cxnLst/>
            <a:rect l="l" t="t" r="r" b="b"/>
            <a:pathLst>
              <a:path w="8229600" h="2554604">
                <a:moveTo>
                  <a:pt x="8229600" y="0"/>
                </a:moveTo>
                <a:lnTo>
                  <a:pt x="0" y="0"/>
                </a:lnTo>
                <a:lnTo>
                  <a:pt x="0" y="2554224"/>
                </a:lnTo>
                <a:lnTo>
                  <a:pt x="8229600" y="2554224"/>
                </a:lnTo>
                <a:lnTo>
                  <a:pt x="8229600" y="0"/>
                </a:lnTo>
                <a:close/>
              </a:path>
            </a:pathLst>
          </a:custGeom>
          <a:solidFill>
            <a:srgbClr val="FF0000"/>
          </a:solidFill>
        </p:spPr>
        <p:txBody>
          <a:bodyPr wrap="square" lIns="0" tIns="0" rIns="0" bIns="0" rtlCol="0"/>
          <a:lstStyle/>
          <a:p>
            <a:endParaRPr/>
          </a:p>
        </p:txBody>
      </p:sp>
      <p:sp>
        <p:nvSpPr>
          <p:cNvPr id="4" name="object 4"/>
          <p:cNvSpPr txBox="1"/>
          <p:nvPr/>
        </p:nvSpPr>
        <p:spPr>
          <a:xfrm>
            <a:off x="1051356" y="3596766"/>
            <a:ext cx="6990715" cy="2463800"/>
          </a:xfrm>
          <a:prstGeom prst="rect">
            <a:avLst/>
          </a:prstGeom>
        </p:spPr>
        <p:txBody>
          <a:bodyPr vert="horz" wrap="square" lIns="0" tIns="12065" rIns="0" bIns="0" rtlCol="0">
            <a:spAutoFit/>
          </a:bodyPr>
          <a:lstStyle/>
          <a:p>
            <a:pPr marL="12065" marR="5080" indent="1270" algn="ctr">
              <a:lnSpc>
                <a:spcPct val="100000"/>
              </a:lnSpc>
              <a:spcBef>
                <a:spcPts val="95"/>
              </a:spcBef>
            </a:pPr>
            <a:r>
              <a:rPr sz="4000" spc="-5" dirty="0">
                <a:solidFill>
                  <a:srgbClr val="FFFFFF"/>
                </a:solidFill>
                <a:latin typeface="Arial Black"/>
                <a:cs typeface="Arial Black"/>
              </a:rPr>
              <a:t>All individuals </a:t>
            </a:r>
            <a:r>
              <a:rPr sz="4000" spc="15" dirty="0">
                <a:solidFill>
                  <a:srgbClr val="FFFFFF"/>
                </a:solidFill>
                <a:latin typeface="Arial Black"/>
                <a:cs typeface="Arial Black"/>
              </a:rPr>
              <a:t>who </a:t>
            </a:r>
            <a:r>
              <a:rPr sz="4000" spc="-55" dirty="0">
                <a:solidFill>
                  <a:srgbClr val="FFFFFF"/>
                </a:solidFill>
                <a:latin typeface="Arial Black"/>
                <a:cs typeface="Arial Black"/>
              </a:rPr>
              <a:t>have </a:t>
            </a:r>
            <a:r>
              <a:rPr sz="4000" spc="-50" dirty="0">
                <a:solidFill>
                  <a:srgbClr val="FFFFFF"/>
                </a:solidFill>
                <a:latin typeface="Arial Black"/>
                <a:cs typeface="Arial Black"/>
              </a:rPr>
              <a:t> </a:t>
            </a:r>
            <a:r>
              <a:rPr sz="4000" spc="5" dirty="0">
                <a:solidFill>
                  <a:srgbClr val="FFFFFF"/>
                </a:solidFill>
                <a:latin typeface="Arial Black"/>
                <a:cs typeface="Arial Black"/>
              </a:rPr>
              <a:t>suffered</a:t>
            </a:r>
            <a:r>
              <a:rPr sz="4000" spc="-15" dirty="0">
                <a:solidFill>
                  <a:srgbClr val="FFFFFF"/>
                </a:solidFill>
                <a:latin typeface="Arial Black"/>
                <a:cs typeface="Arial Black"/>
              </a:rPr>
              <a:t> </a:t>
            </a:r>
            <a:r>
              <a:rPr sz="4000" spc="-25" dirty="0">
                <a:solidFill>
                  <a:srgbClr val="FFFFFF"/>
                </a:solidFill>
                <a:latin typeface="Arial Black"/>
                <a:cs typeface="Arial Black"/>
              </a:rPr>
              <a:t>AGE</a:t>
            </a:r>
            <a:r>
              <a:rPr sz="4000" spc="10" dirty="0">
                <a:solidFill>
                  <a:srgbClr val="FFFFFF"/>
                </a:solidFill>
                <a:latin typeface="Arial Black"/>
                <a:cs typeface="Arial Black"/>
              </a:rPr>
              <a:t> </a:t>
            </a:r>
            <a:r>
              <a:rPr sz="4000" spc="-5" dirty="0">
                <a:solidFill>
                  <a:srgbClr val="FFFFFF"/>
                </a:solidFill>
                <a:latin typeface="Arial Black"/>
                <a:cs typeface="Arial Black"/>
              </a:rPr>
              <a:t>should </a:t>
            </a:r>
            <a:r>
              <a:rPr sz="4000" dirty="0">
                <a:solidFill>
                  <a:srgbClr val="FFFFFF"/>
                </a:solidFill>
                <a:latin typeface="Arial Black"/>
                <a:cs typeface="Arial Black"/>
              </a:rPr>
              <a:t> </a:t>
            </a:r>
            <a:r>
              <a:rPr sz="4000" spc="20" dirty="0">
                <a:solidFill>
                  <a:srgbClr val="FFFFFF"/>
                </a:solidFill>
                <a:latin typeface="Arial Black"/>
                <a:cs typeface="Arial Black"/>
              </a:rPr>
              <a:t>permanently</a:t>
            </a:r>
            <a:r>
              <a:rPr sz="4000" spc="-50" dirty="0">
                <a:solidFill>
                  <a:srgbClr val="FFFFFF"/>
                </a:solidFill>
                <a:latin typeface="Arial Black"/>
                <a:cs typeface="Arial Black"/>
              </a:rPr>
              <a:t> </a:t>
            </a:r>
            <a:r>
              <a:rPr sz="4000" spc="15" dirty="0">
                <a:solidFill>
                  <a:srgbClr val="FFFFFF"/>
                </a:solidFill>
                <a:latin typeface="Arial Black"/>
                <a:cs typeface="Arial Black"/>
              </a:rPr>
              <a:t>refrain</a:t>
            </a:r>
            <a:r>
              <a:rPr sz="4000" spc="-45" dirty="0">
                <a:solidFill>
                  <a:srgbClr val="FFFFFF"/>
                </a:solidFill>
                <a:latin typeface="Arial Black"/>
                <a:cs typeface="Arial Black"/>
              </a:rPr>
              <a:t> </a:t>
            </a:r>
            <a:r>
              <a:rPr sz="4000" spc="10" dirty="0">
                <a:solidFill>
                  <a:srgbClr val="FFFFFF"/>
                </a:solidFill>
                <a:latin typeface="Arial Black"/>
                <a:cs typeface="Arial Black"/>
              </a:rPr>
              <a:t>from </a:t>
            </a:r>
            <a:r>
              <a:rPr sz="4000" spc="-1315" dirty="0">
                <a:solidFill>
                  <a:srgbClr val="FFFFFF"/>
                </a:solidFill>
                <a:latin typeface="Arial Black"/>
                <a:cs typeface="Arial Black"/>
              </a:rPr>
              <a:t> </a:t>
            </a:r>
            <a:r>
              <a:rPr sz="4000" spc="-5" dirty="0">
                <a:solidFill>
                  <a:srgbClr val="FFFFFF"/>
                </a:solidFill>
                <a:latin typeface="Arial Black"/>
                <a:cs typeface="Arial Black"/>
              </a:rPr>
              <a:t>diving</a:t>
            </a:r>
            <a:endParaRPr sz="4000" dirty="0">
              <a:latin typeface="Arial Black"/>
              <a:cs typeface="Arial Black"/>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5" name="object 5"/>
          <p:cNvSpPr txBox="1">
            <a:spLocks noGrp="1"/>
          </p:cNvSpPr>
          <p:nvPr>
            <p:ph type="title"/>
          </p:nvPr>
        </p:nvSpPr>
        <p:spPr>
          <a:xfrm>
            <a:off x="457200" y="274320"/>
            <a:ext cx="8229600" cy="922019"/>
          </a:xfrm>
          <a:prstGeom prst="rect">
            <a:avLst/>
          </a:prstGeom>
          <a:solidFill>
            <a:srgbClr val="FFFF00"/>
          </a:solidFill>
        </p:spPr>
        <p:txBody>
          <a:bodyPr vert="horz" wrap="square" lIns="0" tIns="90170" rIns="0" bIns="0" rtlCol="0">
            <a:spAutoFit/>
          </a:bodyPr>
          <a:lstStyle/>
          <a:p>
            <a:pPr marL="829944">
              <a:lnSpc>
                <a:spcPct val="100000"/>
              </a:lnSpc>
              <a:spcBef>
                <a:spcPts val="710"/>
              </a:spcBef>
            </a:pPr>
            <a:r>
              <a:rPr sz="4400" b="1" spc="-10" dirty="0">
                <a:solidFill>
                  <a:srgbClr val="0000FF"/>
                </a:solidFill>
                <a:latin typeface="Calibri"/>
                <a:cs typeface="Calibri"/>
              </a:rPr>
              <a:t>A</a:t>
            </a:r>
            <a:r>
              <a:rPr sz="4400" b="1" spc="-10" dirty="0">
                <a:solidFill>
                  <a:srgbClr val="000000"/>
                </a:solidFill>
                <a:latin typeface="Calibri"/>
                <a:cs typeface="Calibri"/>
              </a:rPr>
              <a:t>rterial</a:t>
            </a:r>
            <a:r>
              <a:rPr sz="4400" b="1" spc="-15" dirty="0">
                <a:solidFill>
                  <a:srgbClr val="000000"/>
                </a:solidFill>
                <a:latin typeface="Calibri"/>
                <a:cs typeface="Calibri"/>
              </a:rPr>
              <a:t> </a:t>
            </a:r>
            <a:r>
              <a:rPr sz="4400" b="1" dirty="0">
                <a:solidFill>
                  <a:srgbClr val="0000FF"/>
                </a:solidFill>
                <a:latin typeface="Calibri"/>
                <a:cs typeface="Calibri"/>
              </a:rPr>
              <a:t>G</a:t>
            </a:r>
            <a:r>
              <a:rPr sz="4400" b="1" dirty="0">
                <a:solidFill>
                  <a:srgbClr val="000000"/>
                </a:solidFill>
                <a:latin typeface="Calibri"/>
                <a:cs typeface="Calibri"/>
              </a:rPr>
              <a:t>as</a:t>
            </a:r>
            <a:r>
              <a:rPr sz="4400" b="1" spc="-25" dirty="0">
                <a:solidFill>
                  <a:srgbClr val="000000"/>
                </a:solidFill>
                <a:latin typeface="Calibri"/>
                <a:cs typeface="Calibri"/>
              </a:rPr>
              <a:t> </a:t>
            </a:r>
            <a:r>
              <a:rPr sz="4400" b="1" spc="-5" dirty="0">
                <a:solidFill>
                  <a:srgbClr val="0000FF"/>
                </a:solidFill>
                <a:latin typeface="Calibri"/>
                <a:cs typeface="Calibri"/>
              </a:rPr>
              <a:t>E</a:t>
            </a:r>
            <a:r>
              <a:rPr sz="4400" b="1" spc="-5" dirty="0">
                <a:solidFill>
                  <a:srgbClr val="000000"/>
                </a:solidFill>
                <a:latin typeface="Calibri"/>
                <a:cs typeface="Calibri"/>
              </a:rPr>
              <a:t>mbolism</a:t>
            </a:r>
            <a:r>
              <a:rPr sz="4400" b="1" spc="-60" dirty="0">
                <a:solidFill>
                  <a:srgbClr val="000000"/>
                </a:solidFill>
                <a:latin typeface="Calibri"/>
                <a:cs typeface="Calibri"/>
              </a:rPr>
              <a:t> </a:t>
            </a:r>
            <a:r>
              <a:rPr sz="4400" b="1" spc="-5" dirty="0">
                <a:solidFill>
                  <a:srgbClr val="000000"/>
                </a:solidFill>
                <a:latin typeface="Calibri"/>
                <a:cs typeface="Calibri"/>
              </a:rPr>
              <a:t>(</a:t>
            </a:r>
            <a:r>
              <a:rPr sz="4400" b="1" spc="-5" dirty="0">
                <a:solidFill>
                  <a:srgbClr val="0000FF"/>
                </a:solidFill>
                <a:latin typeface="Calibri"/>
                <a:cs typeface="Calibri"/>
              </a:rPr>
              <a:t>AGE</a:t>
            </a:r>
            <a:r>
              <a:rPr sz="4400" b="1" spc="-5" dirty="0">
                <a:solidFill>
                  <a:srgbClr val="000000"/>
                </a:solidFill>
                <a:latin typeface="Calibri"/>
                <a:cs typeface="Calibri"/>
              </a:rPr>
              <a:t>)</a:t>
            </a:r>
            <a:endParaRPr sz="4400">
              <a:latin typeface="Calibri"/>
              <a:cs typeface="Calibri"/>
            </a:endParaRPr>
          </a:p>
        </p:txBody>
      </p:sp>
      <p:sp>
        <p:nvSpPr>
          <p:cNvPr id="7" name="TextBox 6">
            <a:extLst>
              <a:ext uri="{FF2B5EF4-FFF2-40B4-BE49-F238E27FC236}">
                <a16:creationId xmlns:a16="http://schemas.microsoft.com/office/drawing/2014/main" id="{0A46A936-47E0-44E6-807F-1E993DDEEF2C}"/>
              </a:ext>
            </a:extLst>
          </p:cNvPr>
          <p:cNvSpPr txBox="1"/>
          <p:nvPr/>
        </p:nvSpPr>
        <p:spPr>
          <a:xfrm>
            <a:off x="5410200" y="2692243"/>
            <a:ext cx="685800" cy="369332"/>
          </a:xfrm>
          <a:prstGeom prst="rect">
            <a:avLst/>
          </a:prstGeom>
          <a:noFill/>
        </p:spPr>
        <p:txBody>
          <a:bodyPr wrap="square" rtlCol="0">
            <a:spAutoFit/>
          </a:bodyPr>
          <a:lstStyle/>
          <a:p>
            <a:r>
              <a:rPr lang="ar-JO" dirty="0"/>
              <a:t>انتكاس</a:t>
            </a:r>
            <a:endParaRPr lang="en-US" dirty="0"/>
          </a:p>
        </p:txBody>
      </p:sp>
      <p:sp>
        <p:nvSpPr>
          <p:cNvPr id="8" name="TextBox 7">
            <a:extLst>
              <a:ext uri="{FF2B5EF4-FFF2-40B4-BE49-F238E27FC236}">
                <a16:creationId xmlns:a16="http://schemas.microsoft.com/office/drawing/2014/main" id="{A751183D-F159-4661-9D1A-5C2A6171EC83}"/>
              </a:ext>
            </a:extLst>
          </p:cNvPr>
          <p:cNvSpPr txBox="1"/>
          <p:nvPr/>
        </p:nvSpPr>
        <p:spPr>
          <a:xfrm>
            <a:off x="2842065" y="6149720"/>
            <a:ext cx="2895600" cy="646331"/>
          </a:xfrm>
          <a:prstGeom prst="rect">
            <a:avLst/>
          </a:prstGeom>
          <a:noFill/>
        </p:spPr>
        <p:txBody>
          <a:bodyPr wrap="square" rtlCol="0">
            <a:spAutoFit/>
          </a:bodyPr>
          <a:lstStyle/>
          <a:p>
            <a:r>
              <a:rPr lang="ar-JO" dirty="0"/>
              <a:t>يجب على جميع الأفراد الذين عانوا </a:t>
            </a:r>
            <a:r>
              <a:rPr lang="en-US" dirty="0"/>
              <a:t>AGE </a:t>
            </a:r>
            <a:r>
              <a:rPr lang="ar-JO" dirty="0"/>
              <a:t>الامتناع بشكل دائم عن الغوص</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47494" y="129539"/>
            <a:ext cx="8142605" cy="1670685"/>
            <a:chOff x="847494" y="129539"/>
            <a:chExt cx="8142605" cy="1670685"/>
          </a:xfrm>
        </p:grpSpPr>
        <p:pic>
          <p:nvPicPr>
            <p:cNvPr id="3" name="object 3"/>
            <p:cNvPicPr/>
            <p:nvPr/>
          </p:nvPicPr>
          <p:blipFill>
            <a:blip r:embed="rId2" cstate="print"/>
            <a:stretch>
              <a:fillRect/>
            </a:stretch>
          </p:blipFill>
          <p:spPr>
            <a:xfrm>
              <a:off x="847494" y="559679"/>
              <a:ext cx="4308053" cy="755068"/>
            </a:xfrm>
            <a:prstGeom prst="rect">
              <a:avLst/>
            </a:prstGeom>
          </p:spPr>
        </p:pic>
        <p:pic>
          <p:nvPicPr>
            <p:cNvPr id="4" name="object 4"/>
            <p:cNvPicPr/>
            <p:nvPr/>
          </p:nvPicPr>
          <p:blipFill>
            <a:blip r:embed="rId3" cstate="print"/>
            <a:stretch>
              <a:fillRect/>
            </a:stretch>
          </p:blipFill>
          <p:spPr>
            <a:xfrm>
              <a:off x="4931664" y="129539"/>
              <a:ext cx="4058412" cy="1670303"/>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41605">
              <a:lnSpc>
                <a:spcPct val="100000"/>
              </a:lnSpc>
              <a:spcBef>
                <a:spcPts val="100"/>
              </a:spcBef>
            </a:pPr>
            <a:r>
              <a:rPr dirty="0"/>
              <a:t>Dys</a:t>
            </a:r>
            <a:r>
              <a:rPr spc="-20" dirty="0"/>
              <a:t>b</a:t>
            </a:r>
            <a:r>
              <a:rPr dirty="0"/>
              <a:t>arism</a:t>
            </a:r>
            <a:r>
              <a:rPr spc="-10" dirty="0"/>
              <a:t> </a:t>
            </a:r>
            <a:endParaRPr spc="-620" dirty="0">
              <a:latin typeface="Times New Roman"/>
              <a:cs typeface="Times New Roman"/>
            </a:endParaRPr>
          </a:p>
        </p:txBody>
      </p:sp>
      <p:sp>
        <p:nvSpPr>
          <p:cNvPr id="6" name="object 6"/>
          <p:cNvSpPr txBox="1"/>
          <p:nvPr/>
        </p:nvSpPr>
        <p:spPr>
          <a:xfrm>
            <a:off x="2390394" y="1633220"/>
            <a:ext cx="3906520" cy="574040"/>
          </a:xfrm>
          <a:prstGeom prst="rect">
            <a:avLst/>
          </a:prstGeom>
        </p:spPr>
        <p:txBody>
          <a:bodyPr vert="horz" wrap="square" lIns="0" tIns="12700" rIns="0" bIns="0" rtlCol="0">
            <a:spAutoFit/>
          </a:bodyPr>
          <a:lstStyle/>
          <a:p>
            <a:pPr marL="12700">
              <a:lnSpc>
                <a:spcPct val="100000"/>
              </a:lnSpc>
              <a:spcBef>
                <a:spcPts val="100"/>
              </a:spcBef>
              <a:tabLst>
                <a:tab pos="1481455" algn="l"/>
                <a:tab pos="1987550" algn="l"/>
                <a:tab pos="3388360" algn="l"/>
              </a:tabLst>
            </a:pPr>
            <a:r>
              <a:rPr sz="3600" b="1" dirty="0">
                <a:solidFill>
                  <a:srgbClr val="FF0000"/>
                </a:solidFill>
                <a:latin typeface="Calibri"/>
                <a:cs typeface="Calibri"/>
              </a:rPr>
              <a:t>B</a:t>
            </a:r>
            <a:r>
              <a:rPr sz="3600" b="1" spc="-35" dirty="0">
                <a:solidFill>
                  <a:srgbClr val="FF0000"/>
                </a:solidFill>
                <a:latin typeface="Calibri"/>
                <a:cs typeface="Calibri"/>
              </a:rPr>
              <a:t>o</a:t>
            </a:r>
            <a:r>
              <a:rPr sz="3600" b="1" dirty="0">
                <a:solidFill>
                  <a:srgbClr val="FF0000"/>
                </a:solidFill>
                <a:latin typeface="Calibri"/>
                <a:cs typeface="Calibri"/>
              </a:rPr>
              <a:t>yle</a:t>
            </a:r>
            <a:r>
              <a:rPr sz="2400" dirty="0">
                <a:latin typeface="Calibri"/>
                <a:cs typeface="Calibri"/>
              </a:rPr>
              <a:t>,	</a:t>
            </a:r>
            <a:r>
              <a:rPr sz="2600" dirty="0">
                <a:latin typeface="Calibri"/>
                <a:cs typeface="Calibri"/>
              </a:rPr>
              <a:t>a	c</a:t>
            </a:r>
            <a:r>
              <a:rPr sz="2600" spc="-10" dirty="0">
                <a:latin typeface="Calibri"/>
                <a:cs typeface="Calibri"/>
              </a:rPr>
              <a:t>h</a:t>
            </a:r>
            <a:r>
              <a:rPr sz="2600" spc="-15" dirty="0">
                <a:latin typeface="Calibri"/>
                <a:cs typeface="Calibri"/>
              </a:rPr>
              <a:t>e</a:t>
            </a:r>
            <a:r>
              <a:rPr sz="2600" dirty="0">
                <a:latin typeface="Calibri"/>
                <a:cs typeface="Calibri"/>
              </a:rPr>
              <a:t>mi</a:t>
            </a:r>
            <a:r>
              <a:rPr sz="2600" spc="-30" dirty="0">
                <a:latin typeface="Calibri"/>
                <a:cs typeface="Calibri"/>
              </a:rPr>
              <a:t>s</a:t>
            </a:r>
            <a:r>
              <a:rPr sz="2600" dirty="0">
                <a:latin typeface="Calibri"/>
                <a:cs typeface="Calibri"/>
              </a:rPr>
              <a:t>t	</a:t>
            </a:r>
            <a:r>
              <a:rPr sz="2600" spc="-15" dirty="0">
                <a:latin typeface="Calibri"/>
                <a:cs typeface="Calibri"/>
              </a:rPr>
              <a:t>a</a:t>
            </a:r>
            <a:r>
              <a:rPr sz="2600" spc="-5" dirty="0">
                <a:latin typeface="Calibri"/>
                <a:cs typeface="Calibri"/>
              </a:rPr>
              <a:t>nd</a:t>
            </a:r>
            <a:endParaRPr sz="2600" dirty="0">
              <a:latin typeface="Calibri"/>
              <a:cs typeface="Calibri"/>
            </a:endParaRPr>
          </a:p>
        </p:txBody>
      </p:sp>
      <p:sp>
        <p:nvSpPr>
          <p:cNvPr id="7" name="object 7"/>
          <p:cNvSpPr txBox="1"/>
          <p:nvPr/>
        </p:nvSpPr>
        <p:spPr>
          <a:xfrm>
            <a:off x="686206" y="1633220"/>
            <a:ext cx="1548740" cy="1375410"/>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FF0000"/>
                </a:solidFill>
                <a:latin typeface="Calibri"/>
                <a:cs typeface="Calibri"/>
              </a:rPr>
              <a:t>Robert</a:t>
            </a:r>
            <a:endParaRPr sz="3600" dirty="0">
              <a:latin typeface="Calibri"/>
              <a:cs typeface="Calibri"/>
            </a:endParaRPr>
          </a:p>
          <a:p>
            <a:pPr marL="12700" marR="5080">
              <a:lnSpc>
                <a:spcPct val="100000"/>
              </a:lnSpc>
              <a:spcBef>
                <a:spcPts val="60"/>
              </a:spcBef>
            </a:pPr>
            <a:r>
              <a:rPr sz="2600" spc="-15" dirty="0">
                <a:latin typeface="Calibri"/>
                <a:cs typeface="Calibri"/>
              </a:rPr>
              <a:t>physicist </a:t>
            </a:r>
            <a:r>
              <a:rPr sz="2600" spc="-10" dirty="0">
                <a:latin typeface="Calibri"/>
                <a:cs typeface="Calibri"/>
              </a:rPr>
              <a:t> </a:t>
            </a:r>
            <a:r>
              <a:rPr sz="2600" spc="-5" dirty="0">
                <a:latin typeface="Calibri"/>
                <a:cs typeface="Calibri"/>
              </a:rPr>
              <a:t>di</a:t>
            </a:r>
            <a:r>
              <a:rPr sz="2600" dirty="0">
                <a:latin typeface="Calibri"/>
                <a:cs typeface="Calibri"/>
              </a:rPr>
              <a:t>s</a:t>
            </a:r>
            <a:r>
              <a:rPr sz="2600" spc="-20" dirty="0">
                <a:latin typeface="Calibri"/>
                <a:cs typeface="Calibri"/>
              </a:rPr>
              <a:t>c</a:t>
            </a:r>
            <a:r>
              <a:rPr sz="2600" spc="-15" dirty="0">
                <a:latin typeface="Calibri"/>
                <a:cs typeface="Calibri"/>
              </a:rPr>
              <a:t>o</a:t>
            </a:r>
            <a:r>
              <a:rPr sz="2600" spc="-35" dirty="0">
                <a:latin typeface="Calibri"/>
                <a:cs typeface="Calibri"/>
              </a:rPr>
              <a:t>v</a:t>
            </a:r>
            <a:r>
              <a:rPr sz="2600" dirty="0">
                <a:latin typeface="Calibri"/>
                <a:cs typeface="Calibri"/>
              </a:rPr>
              <a:t>e</a:t>
            </a:r>
            <a:r>
              <a:rPr sz="2600" spc="-35" dirty="0">
                <a:latin typeface="Calibri"/>
                <a:cs typeface="Calibri"/>
              </a:rPr>
              <a:t>r</a:t>
            </a:r>
            <a:r>
              <a:rPr sz="2600" spc="-10" dirty="0">
                <a:latin typeface="Calibri"/>
                <a:cs typeface="Calibri"/>
              </a:rPr>
              <a:t>e</a:t>
            </a:r>
            <a:r>
              <a:rPr sz="2600" dirty="0">
                <a:latin typeface="Calibri"/>
                <a:cs typeface="Calibri"/>
              </a:rPr>
              <a:t>d</a:t>
            </a:r>
          </a:p>
        </p:txBody>
      </p:sp>
      <p:sp>
        <p:nvSpPr>
          <p:cNvPr id="8" name="object 8"/>
          <p:cNvSpPr txBox="1"/>
          <p:nvPr/>
        </p:nvSpPr>
        <p:spPr>
          <a:xfrm>
            <a:off x="2239517" y="2189175"/>
            <a:ext cx="729615" cy="819150"/>
          </a:xfrm>
          <a:prstGeom prst="rect">
            <a:avLst/>
          </a:prstGeom>
        </p:spPr>
        <p:txBody>
          <a:bodyPr vert="horz" wrap="square" lIns="0" tIns="13335" rIns="0" bIns="0" rtlCol="0">
            <a:spAutoFit/>
          </a:bodyPr>
          <a:lstStyle/>
          <a:p>
            <a:pPr marL="165100" marR="5080" indent="-152400">
              <a:lnSpc>
                <a:spcPct val="100000"/>
              </a:lnSpc>
              <a:spcBef>
                <a:spcPts val="105"/>
              </a:spcBef>
            </a:pPr>
            <a:r>
              <a:rPr sz="2600" spc="-15" dirty="0">
                <a:latin typeface="Calibri"/>
                <a:cs typeface="Calibri"/>
              </a:rPr>
              <a:t>from </a:t>
            </a:r>
            <a:r>
              <a:rPr sz="2600" spc="-575" dirty="0">
                <a:latin typeface="Calibri"/>
                <a:cs typeface="Calibri"/>
              </a:rPr>
              <a:t> </a:t>
            </a:r>
            <a:r>
              <a:rPr sz="2600" dirty="0">
                <a:latin typeface="Calibri"/>
                <a:cs typeface="Calibri"/>
              </a:rPr>
              <a:t>th</a:t>
            </a:r>
            <a:r>
              <a:rPr sz="2600" spc="-20" dirty="0">
                <a:latin typeface="Calibri"/>
                <a:cs typeface="Calibri"/>
              </a:rPr>
              <a:t>a</a:t>
            </a:r>
            <a:r>
              <a:rPr sz="2600" dirty="0">
                <a:latin typeface="Calibri"/>
                <a:cs typeface="Calibri"/>
              </a:rPr>
              <a:t>t</a:t>
            </a:r>
            <a:endParaRPr sz="2600">
              <a:latin typeface="Calibri"/>
              <a:cs typeface="Calibri"/>
            </a:endParaRPr>
          </a:p>
        </p:txBody>
      </p:sp>
      <p:sp>
        <p:nvSpPr>
          <p:cNvPr id="9" name="object 9"/>
          <p:cNvSpPr txBox="1"/>
          <p:nvPr/>
        </p:nvSpPr>
        <p:spPr>
          <a:xfrm>
            <a:off x="3204464" y="2189175"/>
            <a:ext cx="3091180" cy="819150"/>
          </a:xfrm>
          <a:prstGeom prst="rect">
            <a:avLst/>
          </a:prstGeom>
        </p:spPr>
        <p:txBody>
          <a:bodyPr vert="horz" wrap="square" lIns="0" tIns="13335" rIns="0" bIns="0" rtlCol="0">
            <a:spAutoFit/>
          </a:bodyPr>
          <a:lstStyle/>
          <a:p>
            <a:pPr marL="12700" marR="5080" indent="93980">
              <a:lnSpc>
                <a:spcPct val="100000"/>
              </a:lnSpc>
              <a:spcBef>
                <a:spcPts val="105"/>
              </a:spcBef>
              <a:tabLst>
                <a:tab pos="719455" algn="l"/>
                <a:tab pos="964565" algn="l"/>
                <a:tab pos="1993900" algn="l"/>
                <a:tab pos="2548255" algn="l"/>
              </a:tabLst>
            </a:pPr>
            <a:r>
              <a:rPr sz="2600" dirty="0">
                <a:latin typeface="Calibri"/>
                <a:cs typeface="Calibri"/>
              </a:rPr>
              <a:t>the		</a:t>
            </a:r>
            <a:r>
              <a:rPr sz="2600" spc="-5" dirty="0">
                <a:latin typeface="Calibri"/>
                <a:cs typeface="Calibri"/>
              </a:rPr>
              <a:t>17</a:t>
            </a:r>
            <a:r>
              <a:rPr sz="2600" dirty="0">
                <a:latin typeface="Calibri"/>
                <a:cs typeface="Calibri"/>
              </a:rPr>
              <a:t>th	c</a:t>
            </a:r>
            <a:r>
              <a:rPr sz="2600" spc="-15" dirty="0">
                <a:latin typeface="Calibri"/>
                <a:cs typeface="Calibri"/>
              </a:rPr>
              <a:t>e</a:t>
            </a:r>
            <a:r>
              <a:rPr sz="2600" spc="-25" dirty="0">
                <a:latin typeface="Calibri"/>
                <a:cs typeface="Calibri"/>
              </a:rPr>
              <a:t>n</a:t>
            </a:r>
            <a:r>
              <a:rPr sz="2600" dirty="0">
                <a:latin typeface="Calibri"/>
                <a:cs typeface="Calibri"/>
              </a:rPr>
              <a:t>tur</a:t>
            </a:r>
            <a:r>
              <a:rPr sz="2600" spc="-180" dirty="0">
                <a:latin typeface="Calibri"/>
                <a:cs typeface="Calibri"/>
              </a:rPr>
              <a:t>y</a:t>
            </a:r>
            <a:r>
              <a:rPr sz="2600" dirty="0">
                <a:latin typeface="Calibri"/>
                <a:cs typeface="Calibri"/>
              </a:rPr>
              <a:t>,  the	</a:t>
            </a:r>
            <a:r>
              <a:rPr sz="2600" b="1" spc="-25" dirty="0">
                <a:latin typeface="Calibri"/>
                <a:cs typeface="Calibri"/>
              </a:rPr>
              <a:t>v</a:t>
            </a:r>
            <a:r>
              <a:rPr sz="2600" b="1" dirty="0">
                <a:latin typeface="Calibri"/>
                <a:cs typeface="Calibri"/>
              </a:rPr>
              <a:t>ol</a:t>
            </a:r>
            <a:r>
              <a:rPr sz="2600" b="1" spc="-20" dirty="0">
                <a:latin typeface="Calibri"/>
                <a:cs typeface="Calibri"/>
              </a:rPr>
              <a:t>u</a:t>
            </a:r>
            <a:r>
              <a:rPr sz="2600" b="1" spc="-5" dirty="0">
                <a:latin typeface="Calibri"/>
                <a:cs typeface="Calibri"/>
              </a:rPr>
              <a:t>m</a:t>
            </a:r>
            <a:r>
              <a:rPr sz="2600" b="1" dirty="0">
                <a:latin typeface="Calibri"/>
                <a:cs typeface="Calibri"/>
              </a:rPr>
              <a:t>e	</a:t>
            </a:r>
            <a:r>
              <a:rPr sz="2600" b="1" spc="-509" dirty="0">
                <a:latin typeface="Calibri"/>
                <a:cs typeface="Calibri"/>
              </a:rPr>
              <a:t> </a:t>
            </a:r>
            <a:r>
              <a:rPr sz="2600" b="1" dirty="0">
                <a:latin typeface="Calibri"/>
                <a:cs typeface="Calibri"/>
              </a:rPr>
              <a:t>of	</a:t>
            </a:r>
            <a:r>
              <a:rPr sz="2600" b="1" spc="-50" dirty="0">
                <a:latin typeface="Calibri"/>
                <a:cs typeface="Calibri"/>
              </a:rPr>
              <a:t>g</a:t>
            </a:r>
            <a:r>
              <a:rPr sz="2600" b="1" dirty="0">
                <a:latin typeface="Calibri"/>
                <a:cs typeface="Calibri"/>
              </a:rPr>
              <a:t>as</a:t>
            </a:r>
            <a:r>
              <a:rPr sz="2600" dirty="0">
                <a:latin typeface="Calibri"/>
                <a:cs typeface="Calibri"/>
              </a:rPr>
              <a:t>,</a:t>
            </a:r>
            <a:endParaRPr sz="2600">
              <a:latin typeface="Calibri"/>
              <a:cs typeface="Calibri"/>
            </a:endParaRPr>
          </a:p>
        </p:txBody>
      </p:sp>
      <p:pic>
        <p:nvPicPr>
          <p:cNvPr id="10" name="object 10"/>
          <p:cNvPicPr/>
          <p:nvPr/>
        </p:nvPicPr>
        <p:blipFill>
          <a:blip r:embed="rId4" cstate="print"/>
          <a:stretch>
            <a:fillRect/>
          </a:stretch>
        </p:blipFill>
        <p:spPr>
          <a:xfrm>
            <a:off x="6588252" y="1629155"/>
            <a:ext cx="2246376" cy="3086100"/>
          </a:xfrm>
          <a:prstGeom prst="rect">
            <a:avLst/>
          </a:prstGeom>
        </p:spPr>
      </p:pic>
      <p:sp>
        <p:nvSpPr>
          <p:cNvPr id="11" name="object 11"/>
          <p:cNvSpPr txBox="1"/>
          <p:nvPr/>
        </p:nvSpPr>
        <p:spPr>
          <a:xfrm>
            <a:off x="686206" y="2982213"/>
            <a:ext cx="7923530" cy="3616325"/>
          </a:xfrm>
          <a:prstGeom prst="rect">
            <a:avLst/>
          </a:prstGeom>
        </p:spPr>
        <p:txBody>
          <a:bodyPr vert="horz" wrap="square" lIns="0" tIns="13335" rIns="0" bIns="0" rtlCol="0">
            <a:spAutoFit/>
          </a:bodyPr>
          <a:lstStyle/>
          <a:p>
            <a:pPr marL="12700" marR="2320290" algn="just">
              <a:lnSpc>
                <a:spcPct val="100000"/>
              </a:lnSpc>
              <a:spcBef>
                <a:spcPts val="105"/>
              </a:spcBef>
            </a:pPr>
            <a:r>
              <a:rPr sz="2600" dirty="0">
                <a:latin typeface="Calibri"/>
                <a:cs typeface="Calibri"/>
              </a:rPr>
              <a:t>meaning </a:t>
            </a:r>
            <a:r>
              <a:rPr sz="2600" spc="-10" dirty="0">
                <a:latin typeface="Calibri"/>
                <a:cs typeface="Calibri"/>
              </a:rPr>
              <a:t>how </a:t>
            </a:r>
            <a:r>
              <a:rPr sz="2600" dirty="0">
                <a:latin typeface="Calibri"/>
                <a:cs typeface="Calibri"/>
              </a:rPr>
              <a:t>much </a:t>
            </a:r>
            <a:r>
              <a:rPr sz="2600" spc="-5" dirty="0">
                <a:latin typeface="Calibri"/>
                <a:cs typeface="Calibri"/>
              </a:rPr>
              <a:t>space </a:t>
            </a:r>
            <a:r>
              <a:rPr sz="2600" dirty="0">
                <a:latin typeface="Calibri"/>
                <a:cs typeface="Calibri"/>
              </a:rPr>
              <a:t>it </a:t>
            </a:r>
            <a:r>
              <a:rPr sz="2600" spc="-5" dirty="0">
                <a:latin typeface="Calibri"/>
                <a:cs typeface="Calibri"/>
              </a:rPr>
              <a:t>occupies, </a:t>
            </a:r>
            <a:r>
              <a:rPr sz="2600" b="1" spc="-5" dirty="0">
                <a:latin typeface="Calibri"/>
                <a:cs typeface="Calibri"/>
              </a:rPr>
              <a:t>is </a:t>
            </a:r>
            <a:r>
              <a:rPr sz="2600" b="1" dirty="0">
                <a:latin typeface="Calibri"/>
                <a:cs typeface="Calibri"/>
              </a:rPr>
              <a:t> </a:t>
            </a:r>
            <a:r>
              <a:rPr sz="2600" b="1" spc="-15" dirty="0">
                <a:latin typeface="Calibri"/>
                <a:cs typeface="Calibri"/>
              </a:rPr>
              <a:t>related</a:t>
            </a:r>
            <a:r>
              <a:rPr sz="2600" b="1" spc="10" dirty="0">
                <a:latin typeface="Calibri"/>
                <a:cs typeface="Calibri"/>
              </a:rPr>
              <a:t> </a:t>
            </a:r>
            <a:r>
              <a:rPr sz="2600" b="1" spc="-15" dirty="0">
                <a:latin typeface="Calibri"/>
                <a:cs typeface="Calibri"/>
              </a:rPr>
              <a:t>to</a:t>
            </a:r>
            <a:r>
              <a:rPr sz="2600" b="1" spc="-10" dirty="0">
                <a:latin typeface="Calibri"/>
                <a:cs typeface="Calibri"/>
              </a:rPr>
              <a:t> </a:t>
            </a:r>
            <a:r>
              <a:rPr sz="2600" b="1" spc="-5" dirty="0">
                <a:latin typeface="Calibri"/>
                <a:cs typeface="Calibri"/>
              </a:rPr>
              <a:t>its</a:t>
            </a:r>
            <a:r>
              <a:rPr sz="2600" b="1" spc="5" dirty="0">
                <a:latin typeface="Calibri"/>
                <a:cs typeface="Calibri"/>
              </a:rPr>
              <a:t> </a:t>
            </a:r>
            <a:r>
              <a:rPr sz="2600" b="1" spc="-10" dirty="0">
                <a:latin typeface="Calibri"/>
                <a:cs typeface="Calibri"/>
              </a:rPr>
              <a:t>pressure</a:t>
            </a:r>
            <a:r>
              <a:rPr sz="2600" spc="-10" dirty="0">
                <a:latin typeface="Calibri"/>
                <a:cs typeface="Calibri"/>
              </a:rPr>
              <a:t>—and</a:t>
            </a:r>
            <a:r>
              <a:rPr sz="2600" spc="-15" dirty="0">
                <a:latin typeface="Calibri"/>
                <a:cs typeface="Calibri"/>
              </a:rPr>
              <a:t> </a:t>
            </a:r>
            <a:r>
              <a:rPr sz="2600" dirty="0">
                <a:latin typeface="Calibri"/>
                <a:cs typeface="Calibri"/>
              </a:rPr>
              <a:t>vice</a:t>
            </a:r>
            <a:r>
              <a:rPr sz="2600" spc="-10" dirty="0">
                <a:latin typeface="Calibri"/>
                <a:cs typeface="Calibri"/>
              </a:rPr>
              <a:t> </a:t>
            </a:r>
            <a:r>
              <a:rPr sz="2600" spc="-15" dirty="0">
                <a:latin typeface="Calibri"/>
                <a:cs typeface="Calibri"/>
              </a:rPr>
              <a:t>versa.</a:t>
            </a:r>
            <a:endParaRPr sz="2600" dirty="0">
              <a:latin typeface="Calibri"/>
              <a:cs typeface="Calibri"/>
            </a:endParaRPr>
          </a:p>
          <a:p>
            <a:pPr>
              <a:lnSpc>
                <a:spcPct val="100000"/>
              </a:lnSpc>
              <a:spcBef>
                <a:spcPts val="15"/>
              </a:spcBef>
            </a:pPr>
            <a:endParaRPr sz="2750" dirty="0">
              <a:latin typeface="Calibri"/>
              <a:cs typeface="Calibri"/>
            </a:endParaRPr>
          </a:p>
          <a:p>
            <a:pPr marL="12700" algn="just">
              <a:lnSpc>
                <a:spcPct val="100000"/>
              </a:lnSpc>
            </a:pPr>
            <a:r>
              <a:rPr sz="2800" spc="-20" dirty="0">
                <a:solidFill>
                  <a:srgbClr val="FF0000"/>
                </a:solidFill>
                <a:latin typeface="Arial Black"/>
                <a:cs typeface="Arial Black"/>
              </a:rPr>
              <a:t>Boyle’s</a:t>
            </a:r>
            <a:r>
              <a:rPr sz="2800" spc="-40" dirty="0">
                <a:solidFill>
                  <a:srgbClr val="FF0000"/>
                </a:solidFill>
                <a:latin typeface="Arial Black"/>
                <a:cs typeface="Arial Black"/>
              </a:rPr>
              <a:t> </a:t>
            </a:r>
            <a:r>
              <a:rPr sz="2800" spc="-10" dirty="0">
                <a:solidFill>
                  <a:srgbClr val="FF0000"/>
                </a:solidFill>
                <a:latin typeface="Arial Black"/>
                <a:cs typeface="Arial Black"/>
              </a:rPr>
              <a:t>Law</a:t>
            </a:r>
            <a:endParaRPr sz="2800" dirty="0">
              <a:latin typeface="Arial Black"/>
              <a:cs typeface="Arial Black"/>
            </a:endParaRPr>
          </a:p>
          <a:p>
            <a:pPr marL="12700" marR="5080" algn="just">
              <a:lnSpc>
                <a:spcPct val="100000"/>
              </a:lnSpc>
              <a:spcBef>
                <a:spcPts val="2545"/>
              </a:spcBef>
            </a:pPr>
            <a:r>
              <a:rPr sz="2800" dirty="0">
                <a:latin typeface="Arial Black"/>
                <a:cs typeface="Arial Black"/>
              </a:rPr>
              <a:t>If</a:t>
            </a:r>
            <a:r>
              <a:rPr sz="2800" spc="5" dirty="0">
                <a:latin typeface="Arial Black"/>
                <a:cs typeface="Arial Black"/>
              </a:rPr>
              <a:t> </a:t>
            </a:r>
            <a:r>
              <a:rPr sz="2800" spc="-25" dirty="0">
                <a:latin typeface="Arial Black"/>
                <a:cs typeface="Arial Black"/>
              </a:rPr>
              <a:t>you</a:t>
            </a:r>
            <a:r>
              <a:rPr sz="2800" spc="-20" dirty="0">
                <a:latin typeface="Arial Black"/>
                <a:cs typeface="Arial Black"/>
              </a:rPr>
              <a:t> </a:t>
            </a:r>
            <a:r>
              <a:rPr sz="2800" spc="-5" dirty="0">
                <a:latin typeface="Arial Black"/>
                <a:cs typeface="Arial Black"/>
              </a:rPr>
              <a:t>pressurize</a:t>
            </a:r>
            <a:r>
              <a:rPr sz="2800" dirty="0">
                <a:latin typeface="Arial Black"/>
                <a:cs typeface="Arial Black"/>
              </a:rPr>
              <a:t> </a:t>
            </a:r>
            <a:r>
              <a:rPr sz="2800" spc="-5" dirty="0">
                <a:latin typeface="Arial Black"/>
                <a:cs typeface="Arial Black"/>
              </a:rPr>
              <a:t>a</a:t>
            </a:r>
            <a:r>
              <a:rPr sz="2800" dirty="0">
                <a:latin typeface="Arial Black"/>
                <a:cs typeface="Arial Black"/>
              </a:rPr>
              <a:t> </a:t>
            </a:r>
            <a:r>
              <a:rPr sz="2800" spc="-10" dirty="0">
                <a:latin typeface="Arial Black"/>
                <a:cs typeface="Arial Black"/>
              </a:rPr>
              <a:t>gas,</a:t>
            </a:r>
            <a:r>
              <a:rPr sz="2800" spc="-5" dirty="0">
                <a:latin typeface="Arial Black"/>
                <a:cs typeface="Arial Black"/>
              </a:rPr>
              <a:t> its</a:t>
            </a:r>
            <a:r>
              <a:rPr sz="2800" dirty="0">
                <a:latin typeface="Arial Black"/>
                <a:cs typeface="Arial Black"/>
              </a:rPr>
              <a:t> </a:t>
            </a:r>
            <a:r>
              <a:rPr sz="2800" spc="-15" dirty="0">
                <a:latin typeface="Arial Black"/>
                <a:cs typeface="Arial Black"/>
              </a:rPr>
              <a:t>volume </a:t>
            </a:r>
            <a:r>
              <a:rPr sz="2800" spc="-10" dirty="0">
                <a:latin typeface="Arial Black"/>
                <a:cs typeface="Arial Black"/>
              </a:rPr>
              <a:t> </a:t>
            </a:r>
            <a:r>
              <a:rPr sz="2800" spc="-5" dirty="0">
                <a:latin typeface="Arial Black"/>
                <a:cs typeface="Arial Black"/>
              </a:rPr>
              <a:t>contracts. If </a:t>
            </a:r>
            <a:r>
              <a:rPr sz="2800" spc="-25" dirty="0">
                <a:latin typeface="Arial Black"/>
                <a:cs typeface="Arial Black"/>
              </a:rPr>
              <a:t>you </a:t>
            </a:r>
            <a:r>
              <a:rPr sz="2800" spc="-5" dirty="0">
                <a:latin typeface="Arial Black"/>
                <a:cs typeface="Arial Black"/>
              </a:rPr>
              <a:t>decrease its </a:t>
            </a:r>
            <a:r>
              <a:rPr sz="2800" spc="5" dirty="0">
                <a:latin typeface="Arial Black"/>
                <a:cs typeface="Arial Black"/>
              </a:rPr>
              <a:t>pressure, </a:t>
            </a:r>
            <a:r>
              <a:rPr sz="2800" spc="10" dirty="0">
                <a:latin typeface="Arial Black"/>
                <a:cs typeface="Arial Black"/>
              </a:rPr>
              <a:t> </a:t>
            </a:r>
            <a:r>
              <a:rPr sz="2800" spc="-5" dirty="0">
                <a:latin typeface="Arial Black"/>
                <a:cs typeface="Arial Black"/>
              </a:rPr>
              <a:t>its</a:t>
            </a:r>
            <a:r>
              <a:rPr sz="2800" spc="5" dirty="0">
                <a:latin typeface="Arial Black"/>
                <a:cs typeface="Arial Black"/>
              </a:rPr>
              <a:t> </a:t>
            </a:r>
            <a:r>
              <a:rPr sz="2800" spc="-20" dirty="0">
                <a:latin typeface="Arial Black"/>
                <a:cs typeface="Arial Black"/>
              </a:rPr>
              <a:t>volume</a:t>
            </a:r>
            <a:r>
              <a:rPr sz="2800" spc="15" dirty="0">
                <a:latin typeface="Arial Black"/>
                <a:cs typeface="Arial Black"/>
              </a:rPr>
              <a:t> </a:t>
            </a:r>
            <a:r>
              <a:rPr sz="2800" spc="-5" dirty="0">
                <a:latin typeface="Arial Black"/>
                <a:cs typeface="Arial Black"/>
              </a:rPr>
              <a:t>increases.</a:t>
            </a:r>
            <a:endParaRPr sz="2800" dirty="0">
              <a:latin typeface="Arial Black"/>
              <a:cs typeface="Arial Black"/>
            </a:endParaRPr>
          </a:p>
          <a:p>
            <a:pPr marL="5676265">
              <a:lnSpc>
                <a:spcPts val="1280"/>
              </a:lnSpc>
            </a:pPr>
            <a:r>
              <a:rPr sz="1200" dirty="0">
                <a:solidFill>
                  <a:srgbClr val="0077D4"/>
                </a:solidFill>
                <a:latin typeface="Arial MT"/>
                <a:cs typeface="Arial MT"/>
              </a:rPr>
              <a:t>.</a:t>
            </a:r>
            <a:endParaRPr sz="1200" dirty="0">
              <a:latin typeface="Arial MT"/>
              <a:cs typeface="Arial MT"/>
            </a:endParaRPr>
          </a:p>
          <a:p>
            <a:pPr marL="5723255">
              <a:lnSpc>
                <a:spcPts val="1390"/>
              </a:lnSpc>
            </a:pPr>
            <a:r>
              <a:rPr sz="1200" dirty="0">
                <a:solidFill>
                  <a:srgbClr val="0077D4"/>
                </a:solidFill>
                <a:latin typeface="Arial MT"/>
                <a:cs typeface="Arial MT"/>
              </a:rPr>
              <a:t>.</a:t>
            </a:r>
            <a:endParaRPr sz="1200" dirty="0">
              <a:latin typeface="Arial MT"/>
              <a:cs typeface="Arial MT"/>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13" name="TextBox 12">
            <a:extLst>
              <a:ext uri="{FF2B5EF4-FFF2-40B4-BE49-F238E27FC236}">
                <a16:creationId xmlns:a16="http://schemas.microsoft.com/office/drawing/2014/main" id="{01FB633D-4DD0-4092-ADC2-CAB4EC5E54E0}"/>
              </a:ext>
            </a:extLst>
          </p:cNvPr>
          <p:cNvSpPr txBox="1"/>
          <p:nvPr/>
        </p:nvSpPr>
        <p:spPr>
          <a:xfrm>
            <a:off x="4932656" y="5728638"/>
            <a:ext cx="2778784" cy="923330"/>
          </a:xfrm>
          <a:prstGeom prst="rect">
            <a:avLst/>
          </a:prstGeom>
          <a:noFill/>
        </p:spPr>
        <p:txBody>
          <a:bodyPr wrap="square" rtlCol="0">
            <a:spAutoFit/>
          </a:bodyPr>
          <a:lstStyle/>
          <a:p>
            <a:r>
              <a:rPr lang="ar-JO" dirty="0"/>
              <a:t>إذا قمت بالضغط على الغاز ، حجمه</a:t>
            </a:r>
          </a:p>
          <a:p>
            <a:r>
              <a:rPr lang="ar-JO" dirty="0"/>
              <a:t>ينكمش. إذا قللت من ضغطها ،</a:t>
            </a:r>
          </a:p>
          <a:p>
            <a:r>
              <a:rPr lang="ar-JO" dirty="0"/>
              <a:t>يزيد حجمه.</a:t>
            </a:r>
            <a:endParaRPr lang="en-US" dirty="0"/>
          </a:p>
        </p:txBody>
      </p:sp>
      <p:sp>
        <p:nvSpPr>
          <p:cNvPr id="14" name="TextBox 13">
            <a:extLst>
              <a:ext uri="{FF2B5EF4-FFF2-40B4-BE49-F238E27FC236}">
                <a16:creationId xmlns:a16="http://schemas.microsoft.com/office/drawing/2014/main" id="{E13ED322-AA83-4767-8465-3ED42E1FBB70}"/>
              </a:ext>
            </a:extLst>
          </p:cNvPr>
          <p:cNvSpPr txBox="1"/>
          <p:nvPr/>
        </p:nvSpPr>
        <p:spPr>
          <a:xfrm>
            <a:off x="2969132" y="3629817"/>
            <a:ext cx="3091180" cy="1477328"/>
          </a:xfrm>
          <a:prstGeom prst="rect">
            <a:avLst/>
          </a:prstGeom>
          <a:noFill/>
        </p:spPr>
        <p:txBody>
          <a:bodyPr wrap="square" rtlCol="0">
            <a:spAutoFit/>
          </a:bodyPr>
          <a:lstStyle/>
          <a:p>
            <a:r>
              <a:rPr lang="ar-JO" dirty="0"/>
              <a:t>روبرت بويل الكيميائي و</a:t>
            </a:r>
          </a:p>
          <a:p>
            <a:r>
              <a:rPr lang="ar-JO" dirty="0"/>
              <a:t>فيزيائي من القرن السابع عشر ،</a:t>
            </a:r>
          </a:p>
          <a:p>
            <a:r>
              <a:rPr lang="ar-JO" dirty="0"/>
              <a:t>اكتشف أن حجم الغاز ،</a:t>
            </a:r>
          </a:p>
          <a:p>
            <a:r>
              <a:rPr lang="ar-JO" dirty="0"/>
              <a:t>تعني مقدار المساحة التي تشغلها</a:t>
            </a:r>
          </a:p>
          <a:p>
            <a:r>
              <a:rPr lang="ar-JO" dirty="0"/>
              <a:t>المتعلقة بضغطها - والعكس صحيح</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dirty="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dirty="0">
              <a:latin typeface="Calibri"/>
              <a:cs typeface="Calibri"/>
            </a:endParaRPr>
          </a:p>
        </p:txBody>
      </p:sp>
      <p:sp>
        <p:nvSpPr>
          <p:cNvPr id="3" name="object 3"/>
          <p:cNvSpPr/>
          <p:nvPr/>
        </p:nvSpPr>
        <p:spPr>
          <a:xfrm>
            <a:off x="457200" y="1700783"/>
            <a:ext cx="8229600" cy="4525010"/>
          </a:xfrm>
          <a:custGeom>
            <a:avLst/>
            <a:gdLst/>
            <a:ahLst/>
            <a:cxnLst/>
            <a:rect l="l" t="t" r="r" b="b"/>
            <a:pathLst>
              <a:path w="8229600" h="4525010">
                <a:moveTo>
                  <a:pt x="8229600" y="0"/>
                </a:moveTo>
                <a:lnTo>
                  <a:pt x="0" y="0"/>
                </a:lnTo>
                <a:lnTo>
                  <a:pt x="0" y="4524756"/>
                </a:lnTo>
                <a:lnTo>
                  <a:pt x="8229600" y="4524756"/>
                </a:lnTo>
                <a:lnTo>
                  <a:pt x="8229600" y="0"/>
                </a:lnTo>
                <a:close/>
              </a:path>
            </a:pathLst>
          </a:custGeom>
          <a:solidFill>
            <a:srgbClr val="FFFF00"/>
          </a:solidFill>
        </p:spPr>
        <p:txBody>
          <a:bodyPr wrap="square" lIns="0" tIns="0" rIns="0" bIns="0" rtlCol="0"/>
          <a:lstStyle/>
          <a:p>
            <a:endParaRPr/>
          </a:p>
        </p:txBody>
      </p:sp>
      <p:sp>
        <p:nvSpPr>
          <p:cNvPr id="4" name="object 4"/>
          <p:cNvSpPr txBox="1"/>
          <p:nvPr/>
        </p:nvSpPr>
        <p:spPr>
          <a:xfrm>
            <a:off x="594461" y="1707845"/>
            <a:ext cx="7958455" cy="4416425"/>
          </a:xfrm>
          <a:prstGeom prst="rect">
            <a:avLst/>
          </a:prstGeom>
        </p:spPr>
        <p:txBody>
          <a:bodyPr vert="horz" wrap="square" lIns="0" tIns="13335" rIns="0" bIns="0" rtlCol="0">
            <a:spAutoFit/>
          </a:bodyPr>
          <a:lstStyle/>
          <a:p>
            <a:pPr marL="278130" marR="271145" indent="-3175" algn="ctr">
              <a:lnSpc>
                <a:spcPct val="100000"/>
              </a:lnSpc>
              <a:spcBef>
                <a:spcPts val="105"/>
              </a:spcBef>
            </a:pPr>
            <a:r>
              <a:rPr sz="3200" dirty="0">
                <a:solidFill>
                  <a:srgbClr val="FF0000"/>
                </a:solidFill>
                <a:latin typeface="Arial Black"/>
                <a:cs typeface="Arial Black"/>
              </a:rPr>
              <a:t>Acute </a:t>
            </a:r>
            <a:r>
              <a:rPr sz="3200" spc="5" dirty="0">
                <a:solidFill>
                  <a:srgbClr val="FF0000"/>
                </a:solidFill>
                <a:latin typeface="Arial Black"/>
                <a:cs typeface="Arial Black"/>
              </a:rPr>
              <a:t>decompression syndrome </a:t>
            </a:r>
            <a:r>
              <a:rPr sz="3200" spc="10" dirty="0">
                <a:solidFill>
                  <a:srgbClr val="FF0000"/>
                </a:solidFill>
                <a:latin typeface="Arial Black"/>
                <a:cs typeface="Arial Black"/>
              </a:rPr>
              <a:t> </a:t>
            </a:r>
            <a:r>
              <a:rPr sz="3200" spc="-5" dirty="0">
                <a:solidFill>
                  <a:srgbClr val="FF0000"/>
                </a:solidFill>
                <a:latin typeface="Arial Black"/>
                <a:cs typeface="Arial Black"/>
              </a:rPr>
              <a:t>(Caisson's </a:t>
            </a:r>
            <a:r>
              <a:rPr sz="3200" dirty="0">
                <a:solidFill>
                  <a:srgbClr val="FF0000"/>
                </a:solidFill>
                <a:latin typeface="Arial Black"/>
                <a:cs typeface="Arial Black"/>
              </a:rPr>
              <a:t>disease) </a:t>
            </a:r>
            <a:r>
              <a:rPr sz="3200" spc="-5" dirty="0">
                <a:solidFill>
                  <a:srgbClr val="FF0000"/>
                </a:solidFill>
                <a:latin typeface="Arial Black"/>
                <a:cs typeface="Arial Black"/>
              </a:rPr>
              <a:t>is </a:t>
            </a:r>
            <a:r>
              <a:rPr sz="3200" dirty="0">
                <a:solidFill>
                  <a:srgbClr val="FF0000"/>
                </a:solidFill>
                <a:latin typeface="Arial Black"/>
                <a:cs typeface="Arial Black"/>
              </a:rPr>
              <a:t>an acute </a:t>
            </a:r>
            <a:r>
              <a:rPr sz="3200" spc="5" dirty="0">
                <a:solidFill>
                  <a:srgbClr val="FF0000"/>
                </a:solidFill>
                <a:latin typeface="Arial Black"/>
                <a:cs typeface="Arial Black"/>
              </a:rPr>
              <a:t> neurological</a:t>
            </a:r>
            <a:r>
              <a:rPr sz="3200" spc="-25" dirty="0">
                <a:solidFill>
                  <a:srgbClr val="FF0000"/>
                </a:solidFill>
                <a:latin typeface="Arial Black"/>
                <a:cs typeface="Arial Black"/>
              </a:rPr>
              <a:t> </a:t>
            </a:r>
            <a:r>
              <a:rPr sz="3200" dirty="0">
                <a:solidFill>
                  <a:srgbClr val="FF0000"/>
                </a:solidFill>
                <a:latin typeface="Arial Black"/>
                <a:cs typeface="Arial Black"/>
              </a:rPr>
              <a:t>emergency</a:t>
            </a:r>
            <a:r>
              <a:rPr sz="3200" spc="-5" dirty="0">
                <a:solidFill>
                  <a:srgbClr val="FF0000"/>
                </a:solidFill>
                <a:latin typeface="Arial Black"/>
                <a:cs typeface="Arial Black"/>
              </a:rPr>
              <a:t> in</a:t>
            </a:r>
            <a:r>
              <a:rPr sz="3200" spc="-15" dirty="0">
                <a:solidFill>
                  <a:srgbClr val="FF0000"/>
                </a:solidFill>
                <a:latin typeface="Arial Black"/>
                <a:cs typeface="Arial Black"/>
              </a:rPr>
              <a:t> </a:t>
            </a:r>
            <a:r>
              <a:rPr sz="3200" dirty="0">
                <a:solidFill>
                  <a:srgbClr val="FF0000"/>
                </a:solidFill>
                <a:latin typeface="Arial Black"/>
                <a:cs typeface="Arial Black"/>
              </a:rPr>
              <a:t>divers</a:t>
            </a:r>
            <a:endParaRPr sz="3200" dirty="0">
              <a:latin typeface="Arial Black"/>
              <a:cs typeface="Arial Black"/>
            </a:endParaRPr>
          </a:p>
          <a:p>
            <a:pPr marL="12065" marR="5080" indent="-26670" algn="ctr">
              <a:lnSpc>
                <a:spcPct val="100000"/>
              </a:lnSpc>
              <a:spcBef>
                <a:spcPts val="3845"/>
              </a:spcBef>
            </a:pPr>
            <a:r>
              <a:rPr sz="3200" spc="-5" dirty="0">
                <a:solidFill>
                  <a:srgbClr val="0000FF"/>
                </a:solidFill>
                <a:latin typeface="Arial Black"/>
                <a:cs typeface="Arial Black"/>
              </a:rPr>
              <a:t>It is </a:t>
            </a:r>
            <a:r>
              <a:rPr sz="3200" dirty="0">
                <a:solidFill>
                  <a:srgbClr val="0000FF"/>
                </a:solidFill>
                <a:latin typeface="Arial Black"/>
                <a:cs typeface="Arial Black"/>
              </a:rPr>
              <a:t>caused due to </a:t>
            </a:r>
            <a:r>
              <a:rPr sz="3200" spc="5" dirty="0">
                <a:solidFill>
                  <a:srgbClr val="0000FF"/>
                </a:solidFill>
                <a:latin typeface="Arial Black"/>
                <a:cs typeface="Arial Black"/>
              </a:rPr>
              <a:t>release </a:t>
            </a:r>
            <a:r>
              <a:rPr sz="3200" dirty="0">
                <a:solidFill>
                  <a:srgbClr val="0000FF"/>
                </a:solidFill>
                <a:latin typeface="Arial Black"/>
                <a:cs typeface="Arial Black"/>
              </a:rPr>
              <a:t>of </a:t>
            </a:r>
            <a:r>
              <a:rPr sz="3200" spc="5" dirty="0">
                <a:solidFill>
                  <a:srgbClr val="0000FF"/>
                </a:solidFill>
                <a:latin typeface="Arial Black"/>
                <a:cs typeface="Arial Black"/>
              </a:rPr>
              <a:t> nitrogen </a:t>
            </a:r>
            <a:r>
              <a:rPr sz="3200" dirty="0">
                <a:solidFill>
                  <a:srgbClr val="0000FF"/>
                </a:solidFill>
                <a:latin typeface="Arial Black"/>
                <a:cs typeface="Arial Black"/>
              </a:rPr>
              <a:t>gas </a:t>
            </a:r>
            <a:r>
              <a:rPr sz="3200" spc="5" dirty="0">
                <a:solidFill>
                  <a:srgbClr val="0000FF"/>
                </a:solidFill>
                <a:latin typeface="Arial Black"/>
                <a:cs typeface="Arial Black"/>
              </a:rPr>
              <a:t>bubbles </a:t>
            </a:r>
            <a:r>
              <a:rPr sz="3200" spc="-15" dirty="0">
                <a:solidFill>
                  <a:srgbClr val="0000FF"/>
                </a:solidFill>
                <a:latin typeface="Arial Black"/>
                <a:cs typeface="Arial Black"/>
              </a:rPr>
              <a:t>that </a:t>
            </a:r>
            <a:r>
              <a:rPr sz="3200" dirty="0">
                <a:solidFill>
                  <a:srgbClr val="0000FF"/>
                </a:solidFill>
                <a:latin typeface="Arial Black"/>
                <a:cs typeface="Arial Black"/>
              </a:rPr>
              <a:t>impinge </a:t>
            </a:r>
            <a:r>
              <a:rPr sz="3200" spc="5" dirty="0">
                <a:solidFill>
                  <a:srgbClr val="0000FF"/>
                </a:solidFill>
                <a:latin typeface="Arial Black"/>
                <a:cs typeface="Arial Black"/>
              </a:rPr>
              <a:t> </a:t>
            </a:r>
            <a:r>
              <a:rPr sz="3200" dirty="0">
                <a:solidFill>
                  <a:srgbClr val="0000FF"/>
                </a:solidFill>
                <a:latin typeface="Arial Black"/>
                <a:cs typeface="Arial Black"/>
              </a:rPr>
              <a:t>the blood </a:t>
            </a:r>
            <a:r>
              <a:rPr sz="3200" spc="-15" dirty="0">
                <a:solidFill>
                  <a:srgbClr val="0000FF"/>
                </a:solidFill>
                <a:latin typeface="Arial Black"/>
                <a:cs typeface="Arial Black"/>
              </a:rPr>
              <a:t>vessels</a:t>
            </a:r>
            <a:r>
              <a:rPr sz="3200" spc="-35" dirty="0">
                <a:solidFill>
                  <a:srgbClr val="0000FF"/>
                </a:solidFill>
                <a:latin typeface="Arial Black"/>
                <a:cs typeface="Arial Black"/>
              </a:rPr>
              <a:t> </a:t>
            </a:r>
            <a:r>
              <a:rPr sz="3200" dirty="0">
                <a:solidFill>
                  <a:srgbClr val="0000FF"/>
                </a:solidFill>
                <a:latin typeface="Arial Black"/>
                <a:cs typeface="Arial Black"/>
              </a:rPr>
              <a:t>of</a:t>
            </a:r>
            <a:r>
              <a:rPr sz="3200" spc="175" dirty="0">
                <a:solidFill>
                  <a:srgbClr val="0000FF"/>
                </a:solidFill>
                <a:latin typeface="Arial Black"/>
                <a:cs typeface="Arial Black"/>
              </a:rPr>
              <a:t> </a:t>
            </a:r>
            <a:r>
              <a:rPr sz="3200" dirty="0">
                <a:solidFill>
                  <a:srgbClr val="0000FF"/>
                </a:solidFill>
                <a:latin typeface="Arial Black"/>
                <a:cs typeface="Arial Black"/>
              </a:rPr>
              <a:t>the</a:t>
            </a:r>
            <a:r>
              <a:rPr sz="3200" spc="5" dirty="0">
                <a:solidFill>
                  <a:srgbClr val="0000FF"/>
                </a:solidFill>
                <a:latin typeface="Arial Black"/>
                <a:cs typeface="Arial Black"/>
              </a:rPr>
              <a:t> </a:t>
            </a:r>
            <a:r>
              <a:rPr sz="3200" dirty="0">
                <a:solidFill>
                  <a:srgbClr val="0000FF"/>
                </a:solidFill>
                <a:latin typeface="Arial Black"/>
                <a:cs typeface="Arial Black"/>
              </a:rPr>
              <a:t>spinal</a:t>
            </a:r>
            <a:r>
              <a:rPr sz="3200" spc="-15" dirty="0">
                <a:solidFill>
                  <a:srgbClr val="0000FF"/>
                </a:solidFill>
                <a:latin typeface="Arial Black"/>
                <a:cs typeface="Arial Black"/>
              </a:rPr>
              <a:t> </a:t>
            </a:r>
            <a:r>
              <a:rPr sz="3200" spc="20" dirty="0">
                <a:solidFill>
                  <a:srgbClr val="0000FF"/>
                </a:solidFill>
                <a:latin typeface="Arial Black"/>
                <a:cs typeface="Arial Black"/>
              </a:rPr>
              <a:t>cord </a:t>
            </a:r>
            <a:r>
              <a:rPr sz="3200" spc="-1055" dirty="0">
                <a:solidFill>
                  <a:srgbClr val="0000FF"/>
                </a:solidFill>
                <a:latin typeface="Arial Black"/>
                <a:cs typeface="Arial Black"/>
              </a:rPr>
              <a:t> </a:t>
            </a:r>
            <a:r>
              <a:rPr sz="3200" dirty="0">
                <a:solidFill>
                  <a:srgbClr val="0000FF"/>
                </a:solidFill>
                <a:latin typeface="Arial Black"/>
                <a:cs typeface="Arial Black"/>
              </a:rPr>
              <a:t>and </a:t>
            </a:r>
            <a:r>
              <a:rPr sz="3200" spc="10" dirty="0">
                <a:solidFill>
                  <a:srgbClr val="0000FF"/>
                </a:solidFill>
                <a:latin typeface="Arial Black"/>
                <a:cs typeface="Arial Black"/>
              </a:rPr>
              <a:t>brain </a:t>
            </a:r>
            <a:r>
              <a:rPr sz="3200" dirty="0">
                <a:solidFill>
                  <a:srgbClr val="0000FF"/>
                </a:solidFill>
                <a:latin typeface="Arial Black"/>
                <a:cs typeface="Arial Black"/>
              </a:rPr>
              <a:t>and </a:t>
            </a:r>
            <a:r>
              <a:rPr sz="3200" spc="5" dirty="0">
                <a:solidFill>
                  <a:srgbClr val="0000FF"/>
                </a:solidFill>
                <a:latin typeface="Arial Black"/>
                <a:cs typeface="Arial Black"/>
              </a:rPr>
              <a:t>result </a:t>
            </a:r>
            <a:r>
              <a:rPr sz="3200" spc="-5" dirty="0">
                <a:solidFill>
                  <a:srgbClr val="0000FF"/>
                </a:solidFill>
                <a:latin typeface="Arial Black"/>
                <a:cs typeface="Arial Black"/>
              </a:rPr>
              <a:t>in </a:t>
            </a:r>
            <a:r>
              <a:rPr sz="3200" spc="-25" dirty="0">
                <a:solidFill>
                  <a:srgbClr val="0000FF"/>
                </a:solidFill>
                <a:latin typeface="Arial Black"/>
                <a:cs typeface="Arial Black"/>
              </a:rPr>
              <a:t>severe </a:t>
            </a:r>
            <a:r>
              <a:rPr sz="3200" spc="-20" dirty="0">
                <a:solidFill>
                  <a:srgbClr val="0000FF"/>
                </a:solidFill>
                <a:latin typeface="Arial Black"/>
                <a:cs typeface="Arial Black"/>
              </a:rPr>
              <a:t> </a:t>
            </a:r>
            <a:r>
              <a:rPr sz="3200" spc="5" dirty="0">
                <a:solidFill>
                  <a:srgbClr val="0000FF"/>
                </a:solidFill>
                <a:latin typeface="Arial Black"/>
                <a:cs typeface="Arial Black"/>
              </a:rPr>
              <a:t>neurodeficit</a:t>
            </a:r>
            <a:endParaRPr sz="3200" dirty="0">
              <a:latin typeface="Arial Black"/>
              <a:cs typeface="Arial Black"/>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6" name="TextBox 5">
            <a:extLst>
              <a:ext uri="{FF2B5EF4-FFF2-40B4-BE49-F238E27FC236}">
                <a16:creationId xmlns:a16="http://schemas.microsoft.com/office/drawing/2014/main" id="{881D5C25-5D6D-4001-9EB7-E9A968449EC6}"/>
              </a:ext>
            </a:extLst>
          </p:cNvPr>
          <p:cNvSpPr txBox="1"/>
          <p:nvPr/>
        </p:nvSpPr>
        <p:spPr>
          <a:xfrm>
            <a:off x="6858000" y="814619"/>
            <a:ext cx="2057400" cy="369332"/>
          </a:xfrm>
          <a:prstGeom prst="rect">
            <a:avLst/>
          </a:prstGeom>
          <a:noFill/>
        </p:spPr>
        <p:txBody>
          <a:bodyPr wrap="square" rtlCol="0">
            <a:spAutoFit/>
          </a:bodyPr>
          <a:lstStyle/>
          <a:p>
            <a:r>
              <a:rPr lang="ar-JO">
                <a:solidFill>
                  <a:schemeClr val="bg1"/>
                </a:solidFill>
              </a:rPr>
              <a:t>مرض تخفيف الضغط</a:t>
            </a:r>
            <a:endParaRPr lang="en-US" dirty="0">
              <a:solidFill>
                <a:schemeClr val="bg1"/>
              </a:solidFill>
            </a:endParaRPr>
          </a:p>
        </p:txBody>
      </p:sp>
      <p:sp>
        <p:nvSpPr>
          <p:cNvPr id="7" name="TextBox 6">
            <a:extLst>
              <a:ext uri="{FF2B5EF4-FFF2-40B4-BE49-F238E27FC236}">
                <a16:creationId xmlns:a16="http://schemas.microsoft.com/office/drawing/2014/main" id="{E928F12D-D5B6-45B7-8902-0342B64148BB}"/>
              </a:ext>
            </a:extLst>
          </p:cNvPr>
          <p:cNvSpPr txBox="1"/>
          <p:nvPr/>
        </p:nvSpPr>
        <p:spPr>
          <a:xfrm>
            <a:off x="987386" y="3244334"/>
            <a:ext cx="7620000" cy="369332"/>
          </a:xfrm>
          <a:prstGeom prst="rect">
            <a:avLst/>
          </a:prstGeom>
          <a:noFill/>
        </p:spPr>
        <p:txBody>
          <a:bodyPr wrap="square" rtlCol="0">
            <a:spAutoFit/>
          </a:bodyPr>
          <a:lstStyle/>
          <a:p>
            <a:r>
              <a:rPr lang="ar-JO"/>
              <a:t>متلازمة تخفيف الضغط الحاد (مرض كايسون) هي حالة طوارئ عصبية حادة لدى الغواصين</a:t>
            </a:r>
            <a:endParaRPr lang="en-US" dirty="0"/>
          </a:p>
        </p:txBody>
      </p:sp>
      <p:sp>
        <p:nvSpPr>
          <p:cNvPr id="8" name="TextBox 7">
            <a:extLst>
              <a:ext uri="{FF2B5EF4-FFF2-40B4-BE49-F238E27FC236}">
                <a16:creationId xmlns:a16="http://schemas.microsoft.com/office/drawing/2014/main" id="{FD6F9C7C-4E29-488A-9FD4-E339658B72F9}"/>
              </a:ext>
            </a:extLst>
          </p:cNvPr>
          <p:cNvSpPr txBox="1"/>
          <p:nvPr/>
        </p:nvSpPr>
        <p:spPr>
          <a:xfrm>
            <a:off x="120046" y="5999529"/>
            <a:ext cx="9354680" cy="646331"/>
          </a:xfrm>
          <a:prstGeom prst="rect">
            <a:avLst/>
          </a:prstGeom>
          <a:noFill/>
        </p:spPr>
        <p:txBody>
          <a:bodyPr wrap="square" rtlCol="0">
            <a:spAutoFit/>
          </a:bodyPr>
          <a:lstStyle/>
          <a:p>
            <a:r>
              <a:rPr lang="ar-JO"/>
              <a:t>يحدث ذلك بسبب إطلاق فقاعات غاز النيتروجين التي تصطدم بالأوعية الدموية في الحبل الشوكي والدماغ وتؤدي إلى عجز عصبي حاد</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3" name="object 3"/>
          <p:cNvSpPr txBox="1"/>
          <p:nvPr/>
        </p:nvSpPr>
        <p:spPr>
          <a:xfrm>
            <a:off x="534987" y="1734083"/>
            <a:ext cx="8074025" cy="3629199"/>
          </a:xfrm>
          <a:prstGeom prst="rect">
            <a:avLst/>
          </a:prstGeom>
        </p:spPr>
        <p:txBody>
          <a:bodyPr vert="horz" wrap="square" lIns="0" tIns="12700" rIns="0" bIns="0" rtlCol="0">
            <a:spAutoFit/>
          </a:bodyPr>
          <a:lstStyle/>
          <a:p>
            <a:pPr marL="355600" marR="5715" indent="-342900" algn="just">
              <a:lnSpc>
                <a:spcPct val="100000"/>
              </a:lnSpc>
              <a:spcBef>
                <a:spcPts val="100"/>
              </a:spcBef>
              <a:buFont typeface="Wingdings"/>
              <a:buChar char=""/>
              <a:tabLst>
                <a:tab pos="355600" algn="l"/>
              </a:tabLst>
            </a:pPr>
            <a:r>
              <a:rPr sz="2400" spc="-5" dirty="0">
                <a:latin typeface="Calibri"/>
                <a:cs typeface="Calibri"/>
              </a:rPr>
              <a:t>Decompression</a:t>
            </a:r>
            <a:r>
              <a:rPr sz="2400" dirty="0">
                <a:latin typeface="Calibri"/>
                <a:cs typeface="Calibri"/>
              </a:rPr>
              <a:t> </a:t>
            </a:r>
            <a:r>
              <a:rPr sz="2400" spc="-5" dirty="0">
                <a:latin typeface="Calibri"/>
                <a:cs typeface="Calibri"/>
              </a:rPr>
              <a:t>sickness</a:t>
            </a:r>
            <a:r>
              <a:rPr sz="2400" dirty="0">
                <a:latin typeface="Calibri"/>
                <a:cs typeface="Calibri"/>
              </a:rPr>
              <a:t> </a:t>
            </a:r>
            <a:r>
              <a:rPr sz="2400" spc="-5" dirty="0">
                <a:latin typeface="Calibri"/>
                <a:cs typeface="Calibri"/>
              </a:rPr>
              <a:t>(DCS)</a:t>
            </a:r>
            <a:r>
              <a:rPr sz="2400" dirty="0">
                <a:latin typeface="Calibri"/>
                <a:cs typeface="Calibri"/>
              </a:rPr>
              <a:t> </a:t>
            </a:r>
            <a:r>
              <a:rPr sz="2400" spc="-5" dirty="0">
                <a:latin typeface="Calibri"/>
                <a:cs typeface="Calibri"/>
              </a:rPr>
              <a:t>results</a:t>
            </a:r>
            <a:r>
              <a:rPr sz="2400" dirty="0">
                <a:latin typeface="Calibri"/>
                <a:cs typeface="Calibri"/>
              </a:rPr>
              <a:t> </a:t>
            </a:r>
            <a:r>
              <a:rPr sz="2400" spc="-15" dirty="0">
                <a:latin typeface="Calibri"/>
                <a:cs typeface="Calibri"/>
              </a:rPr>
              <a:t>from</a:t>
            </a:r>
            <a:r>
              <a:rPr sz="2400" spc="-10" dirty="0">
                <a:latin typeface="Calibri"/>
                <a:cs typeface="Calibri"/>
              </a:rPr>
              <a:t> </a:t>
            </a:r>
            <a:r>
              <a:rPr sz="2400" spc="-5" dirty="0">
                <a:latin typeface="Calibri"/>
                <a:cs typeface="Calibri"/>
              </a:rPr>
              <a:t>mechanical</a:t>
            </a:r>
            <a:r>
              <a:rPr sz="2400" dirty="0">
                <a:latin typeface="Calibri"/>
                <a:cs typeface="Calibri"/>
              </a:rPr>
              <a:t> &amp; </a:t>
            </a:r>
            <a:r>
              <a:rPr sz="2400" spc="5" dirty="0">
                <a:latin typeface="Calibri"/>
                <a:cs typeface="Calibri"/>
              </a:rPr>
              <a:t> </a:t>
            </a:r>
            <a:r>
              <a:rPr sz="2400" spc="-10" dirty="0">
                <a:latin typeface="Calibri"/>
                <a:cs typeface="Calibri"/>
              </a:rPr>
              <a:t>physiopathologic </a:t>
            </a:r>
            <a:r>
              <a:rPr sz="2400" spc="-20" dirty="0">
                <a:latin typeface="Calibri"/>
                <a:cs typeface="Calibri"/>
              </a:rPr>
              <a:t>effect </a:t>
            </a:r>
            <a:r>
              <a:rPr sz="2400" spc="-5" dirty="0">
                <a:latin typeface="Calibri"/>
                <a:cs typeface="Calibri"/>
              </a:rPr>
              <a:t>of </a:t>
            </a:r>
            <a:r>
              <a:rPr sz="2400" spc="-10" dirty="0">
                <a:latin typeface="Calibri"/>
                <a:cs typeface="Calibri"/>
              </a:rPr>
              <a:t>expanding gases </a:t>
            </a:r>
            <a:r>
              <a:rPr sz="2400" dirty="0">
                <a:latin typeface="Calibri"/>
                <a:cs typeface="Calibri"/>
              </a:rPr>
              <a:t>&amp; </a:t>
            </a:r>
            <a:r>
              <a:rPr sz="2400" spc="-5" dirty="0">
                <a:latin typeface="Calibri"/>
                <a:cs typeface="Calibri"/>
              </a:rPr>
              <a:t>bubbles </a:t>
            </a:r>
            <a:r>
              <a:rPr sz="2400" dirty="0">
                <a:latin typeface="Calibri"/>
                <a:cs typeface="Calibri"/>
              </a:rPr>
              <a:t>in </a:t>
            </a:r>
            <a:r>
              <a:rPr sz="2400" spc="-10" dirty="0">
                <a:latin typeface="Calibri"/>
                <a:cs typeface="Calibri"/>
              </a:rPr>
              <a:t>blood </a:t>
            </a:r>
            <a:r>
              <a:rPr sz="2400" spc="-530" dirty="0">
                <a:latin typeface="Calibri"/>
                <a:cs typeface="Calibri"/>
              </a:rPr>
              <a:t> </a:t>
            </a:r>
            <a:r>
              <a:rPr sz="2400" dirty="0">
                <a:latin typeface="Calibri"/>
                <a:cs typeface="Calibri"/>
              </a:rPr>
              <a:t>&amp;</a:t>
            </a:r>
            <a:r>
              <a:rPr sz="2400" spc="-15" dirty="0">
                <a:latin typeface="Calibri"/>
                <a:cs typeface="Calibri"/>
              </a:rPr>
              <a:t> </a:t>
            </a:r>
            <a:r>
              <a:rPr sz="2400" dirty="0">
                <a:latin typeface="Calibri"/>
                <a:cs typeface="Calibri"/>
              </a:rPr>
              <a:t>tissue.</a:t>
            </a:r>
          </a:p>
          <a:p>
            <a:pPr marL="355600" marR="5080" indent="-342900" algn="just">
              <a:lnSpc>
                <a:spcPct val="100000"/>
              </a:lnSpc>
              <a:spcBef>
                <a:spcPts val="580"/>
              </a:spcBef>
              <a:buFont typeface="Wingdings"/>
              <a:buChar char=""/>
              <a:tabLst>
                <a:tab pos="355600" algn="l"/>
              </a:tabLst>
            </a:pPr>
            <a:r>
              <a:rPr sz="2400" spc="-5" dirty="0">
                <a:latin typeface="Calibri"/>
                <a:cs typeface="Calibri"/>
              </a:rPr>
              <a:t>Bubbles occur </a:t>
            </a:r>
            <a:r>
              <a:rPr sz="2400" spc="-15" dirty="0">
                <a:latin typeface="Calibri"/>
                <a:cs typeface="Calibri"/>
              </a:rPr>
              <a:t>intra </a:t>
            </a:r>
            <a:r>
              <a:rPr sz="2400" dirty="0">
                <a:latin typeface="Calibri"/>
                <a:cs typeface="Calibri"/>
              </a:rPr>
              <a:t>&amp; </a:t>
            </a:r>
            <a:r>
              <a:rPr sz="2400" spc="-15" dirty="0">
                <a:latin typeface="Calibri"/>
                <a:cs typeface="Calibri"/>
              </a:rPr>
              <a:t>extravascularly </a:t>
            </a:r>
            <a:r>
              <a:rPr sz="2400" dirty="0">
                <a:latin typeface="Calibri"/>
                <a:cs typeface="Calibri"/>
              </a:rPr>
              <a:t>and </a:t>
            </a:r>
            <a:r>
              <a:rPr sz="2400" spc="-10" dirty="0">
                <a:latin typeface="Calibri"/>
                <a:cs typeface="Calibri"/>
              </a:rPr>
              <a:t>even </a:t>
            </a:r>
            <a:r>
              <a:rPr sz="2400" spc="-15" dirty="0">
                <a:latin typeface="Calibri"/>
                <a:cs typeface="Calibri"/>
              </a:rPr>
              <a:t>intracellularly. </a:t>
            </a:r>
            <a:r>
              <a:rPr sz="2400" spc="-10" dirty="0">
                <a:latin typeface="Calibri"/>
                <a:cs typeface="Calibri"/>
              </a:rPr>
              <a:t> </a:t>
            </a:r>
            <a:r>
              <a:rPr sz="2400" spc="-5" dirty="0">
                <a:latin typeface="Calibri"/>
                <a:cs typeface="Calibri"/>
              </a:rPr>
              <a:t>The high </a:t>
            </a:r>
            <a:r>
              <a:rPr sz="2400" spc="-25" dirty="0">
                <a:latin typeface="Calibri"/>
                <a:cs typeface="Calibri"/>
              </a:rPr>
              <a:t>fat </a:t>
            </a:r>
            <a:r>
              <a:rPr sz="2400" spc="-15" dirty="0">
                <a:latin typeface="Calibri"/>
                <a:cs typeface="Calibri"/>
              </a:rPr>
              <a:t>content </a:t>
            </a:r>
            <a:r>
              <a:rPr sz="2400" spc="-5" dirty="0">
                <a:latin typeface="Calibri"/>
                <a:cs typeface="Calibri"/>
              </a:rPr>
              <a:t>of nervous </a:t>
            </a:r>
            <a:r>
              <a:rPr sz="2400" dirty="0">
                <a:latin typeface="Calibri"/>
                <a:cs typeface="Calibri"/>
              </a:rPr>
              <a:t>tissue </a:t>
            </a:r>
            <a:r>
              <a:rPr sz="2400" spc="-10" dirty="0">
                <a:latin typeface="Calibri"/>
                <a:cs typeface="Calibri"/>
              </a:rPr>
              <a:t>combined </a:t>
            </a:r>
            <a:r>
              <a:rPr sz="2400" dirty="0">
                <a:latin typeface="Calibri"/>
                <a:cs typeface="Calibri"/>
              </a:rPr>
              <a:t>with </a:t>
            </a:r>
            <a:r>
              <a:rPr sz="2400" spc="-5" dirty="0">
                <a:latin typeface="Calibri"/>
                <a:cs typeface="Calibri"/>
              </a:rPr>
              <a:t>the </a:t>
            </a:r>
            <a:r>
              <a:rPr sz="2400" spc="-15" dirty="0">
                <a:latin typeface="Calibri"/>
                <a:cs typeface="Calibri"/>
              </a:rPr>
              <a:t>low </a:t>
            </a:r>
            <a:r>
              <a:rPr sz="2400" spc="-10" dirty="0">
                <a:latin typeface="Calibri"/>
                <a:cs typeface="Calibri"/>
              </a:rPr>
              <a:t> </a:t>
            </a:r>
            <a:r>
              <a:rPr sz="2400" spc="-5" dirty="0">
                <a:latin typeface="Calibri"/>
                <a:cs typeface="Calibri"/>
              </a:rPr>
              <a:t>fluid</a:t>
            </a:r>
            <a:r>
              <a:rPr sz="2400" dirty="0">
                <a:latin typeface="Calibri"/>
                <a:cs typeface="Calibri"/>
              </a:rPr>
              <a:t> </a:t>
            </a:r>
            <a:r>
              <a:rPr sz="2400" spc="-5" dirty="0">
                <a:latin typeface="Calibri"/>
                <a:cs typeface="Calibri"/>
              </a:rPr>
              <a:t>solubility</a:t>
            </a:r>
            <a:r>
              <a:rPr sz="2400" dirty="0">
                <a:latin typeface="Calibri"/>
                <a:cs typeface="Calibri"/>
              </a:rPr>
              <a:t> </a:t>
            </a:r>
            <a:r>
              <a:rPr sz="2400" spc="-5" dirty="0">
                <a:latin typeface="Calibri"/>
                <a:cs typeface="Calibri"/>
              </a:rPr>
              <a:t>of</a:t>
            </a:r>
            <a:r>
              <a:rPr sz="2400" dirty="0">
                <a:latin typeface="Calibri"/>
                <a:cs typeface="Calibri"/>
              </a:rPr>
              <a:t> </a:t>
            </a:r>
            <a:r>
              <a:rPr sz="2400" spc="-5" dirty="0">
                <a:latin typeface="Calibri"/>
                <a:cs typeface="Calibri"/>
              </a:rPr>
              <a:t>N</a:t>
            </a:r>
            <a:r>
              <a:rPr sz="1800" spc="-5" dirty="0">
                <a:latin typeface="Calibri"/>
                <a:cs typeface="Calibri"/>
              </a:rPr>
              <a:t>2</a:t>
            </a:r>
            <a:r>
              <a:rPr sz="1800" dirty="0">
                <a:latin typeface="Calibri"/>
                <a:cs typeface="Calibri"/>
              </a:rPr>
              <a:t> </a:t>
            </a:r>
            <a:r>
              <a:rPr sz="2400" spc="-15" dirty="0">
                <a:latin typeface="Calibri"/>
                <a:cs typeface="Calibri"/>
              </a:rPr>
              <a:t>may</a:t>
            </a:r>
            <a:r>
              <a:rPr sz="2400" spc="-10" dirty="0">
                <a:latin typeface="Calibri"/>
                <a:cs typeface="Calibri"/>
              </a:rPr>
              <a:t> </a:t>
            </a:r>
            <a:r>
              <a:rPr sz="2400" spc="-15" dirty="0">
                <a:latin typeface="Calibri"/>
                <a:cs typeface="Calibri"/>
              </a:rPr>
              <a:t>account</a:t>
            </a:r>
            <a:r>
              <a:rPr sz="2400" spc="-10" dirty="0">
                <a:latin typeface="Calibri"/>
                <a:cs typeface="Calibri"/>
              </a:rPr>
              <a:t> </a:t>
            </a:r>
            <a:r>
              <a:rPr sz="2400" spc="-20" dirty="0">
                <a:latin typeface="Calibri"/>
                <a:cs typeface="Calibri"/>
              </a:rPr>
              <a:t>for</a:t>
            </a:r>
            <a:r>
              <a:rPr sz="2400" spc="-15" dirty="0">
                <a:latin typeface="Calibri"/>
                <a:cs typeface="Calibri"/>
              </a:rPr>
              <a:t> </a:t>
            </a:r>
            <a:r>
              <a:rPr sz="2400" dirty="0">
                <a:latin typeface="Calibri"/>
                <a:cs typeface="Calibri"/>
              </a:rPr>
              <a:t>its</a:t>
            </a:r>
            <a:r>
              <a:rPr sz="2400" spc="540" dirty="0">
                <a:latin typeface="Calibri"/>
                <a:cs typeface="Calibri"/>
              </a:rPr>
              <a:t> </a:t>
            </a:r>
            <a:r>
              <a:rPr sz="2400" spc="-5" dirty="0">
                <a:latin typeface="Calibri"/>
                <a:cs typeface="Calibri"/>
              </a:rPr>
              <a:t>vulnerability</a:t>
            </a:r>
            <a:r>
              <a:rPr sz="2400" spc="535" dirty="0">
                <a:latin typeface="Calibri"/>
                <a:cs typeface="Calibri"/>
              </a:rPr>
              <a:t> </a:t>
            </a:r>
            <a:r>
              <a:rPr sz="2400" spc="-25" dirty="0">
                <a:latin typeface="Calibri"/>
                <a:cs typeface="Calibri"/>
              </a:rPr>
              <a:t>to </a:t>
            </a:r>
            <a:r>
              <a:rPr sz="2400" spc="-20" dirty="0">
                <a:latin typeface="Calibri"/>
                <a:cs typeface="Calibri"/>
              </a:rPr>
              <a:t> </a:t>
            </a:r>
            <a:r>
              <a:rPr sz="2400" spc="-5" dirty="0">
                <a:latin typeface="Calibri"/>
                <a:cs typeface="Calibri"/>
              </a:rPr>
              <a:t>bubble </a:t>
            </a:r>
            <a:r>
              <a:rPr sz="2400" spc="-10" dirty="0">
                <a:latin typeface="Calibri"/>
                <a:cs typeface="Calibri"/>
              </a:rPr>
              <a:t>formation.</a:t>
            </a:r>
            <a:endParaRPr sz="2400" dirty="0">
              <a:latin typeface="Calibri"/>
              <a:cs typeface="Calibri"/>
            </a:endParaRPr>
          </a:p>
          <a:p>
            <a:pPr marL="355600" indent="-342900" algn="just">
              <a:lnSpc>
                <a:spcPct val="100000"/>
              </a:lnSpc>
              <a:spcBef>
                <a:spcPts val="645"/>
              </a:spcBef>
              <a:buFont typeface="Wingdings"/>
              <a:buChar char=""/>
              <a:tabLst>
                <a:tab pos="355600" algn="l"/>
              </a:tabLst>
            </a:pPr>
            <a:endParaRPr lang="ar-JO" sz="2400" dirty="0">
              <a:latin typeface="Calibri"/>
              <a:cs typeface="Calibri"/>
            </a:endParaRPr>
          </a:p>
          <a:p>
            <a:pPr marL="355600" indent="-342900" algn="just">
              <a:lnSpc>
                <a:spcPct val="100000"/>
              </a:lnSpc>
              <a:spcBef>
                <a:spcPts val="645"/>
              </a:spcBef>
              <a:buFont typeface="Wingdings"/>
              <a:buChar char=""/>
              <a:tabLst>
                <a:tab pos="355600" algn="l"/>
              </a:tabLst>
            </a:pPr>
            <a:r>
              <a:rPr sz="2400" dirty="0">
                <a:latin typeface="Calibri"/>
                <a:cs typeface="Calibri"/>
              </a:rPr>
              <a:t>DCS</a:t>
            </a:r>
            <a:r>
              <a:rPr sz="2400" spc="675" dirty="0">
                <a:latin typeface="Calibri"/>
                <a:cs typeface="Calibri"/>
              </a:rPr>
              <a:t> </a:t>
            </a:r>
            <a:r>
              <a:rPr sz="2400" spc="-15" dirty="0">
                <a:latin typeface="Calibri"/>
                <a:cs typeface="Calibri"/>
              </a:rPr>
              <a:t>occurs</a:t>
            </a:r>
            <a:r>
              <a:rPr sz="2400" spc="680" dirty="0">
                <a:latin typeface="Calibri"/>
                <a:cs typeface="Calibri"/>
              </a:rPr>
              <a:t> </a:t>
            </a:r>
            <a:r>
              <a:rPr sz="2400" spc="-5" dirty="0">
                <a:latin typeface="Calibri"/>
                <a:cs typeface="Calibri"/>
              </a:rPr>
              <a:t>upon</a:t>
            </a:r>
            <a:r>
              <a:rPr sz="2400" spc="680" dirty="0">
                <a:latin typeface="Calibri"/>
                <a:cs typeface="Calibri"/>
              </a:rPr>
              <a:t> </a:t>
            </a:r>
            <a:r>
              <a:rPr sz="2400" spc="-5" dirty="0">
                <a:latin typeface="Calibri"/>
                <a:cs typeface="Calibri"/>
              </a:rPr>
              <a:t>return</a:t>
            </a:r>
            <a:r>
              <a:rPr sz="2400" spc="680" dirty="0">
                <a:latin typeface="Calibri"/>
                <a:cs typeface="Calibri"/>
              </a:rPr>
              <a:t> </a:t>
            </a:r>
            <a:r>
              <a:rPr sz="2400" spc="-15" dirty="0">
                <a:latin typeface="Calibri"/>
                <a:cs typeface="Calibri"/>
              </a:rPr>
              <a:t>from</a:t>
            </a:r>
            <a:r>
              <a:rPr sz="2400" spc="675" dirty="0">
                <a:latin typeface="Calibri"/>
                <a:cs typeface="Calibri"/>
              </a:rPr>
              <a:t> </a:t>
            </a:r>
            <a:r>
              <a:rPr sz="2800" b="1" spc="-5" dirty="0">
                <a:solidFill>
                  <a:srgbClr val="FF0000"/>
                </a:solidFill>
                <a:latin typeface="Calibri"/>
                <a:cs typeface="Calibri"/>
              </a:rPr>
              <a:t>a</a:t>
            </a:r>
            <a:r>
              <a:rPr sz="2800" b="1" spc="795" dirty="0">
                <a:solidFill>
                  <a:srgbClr val="FF0000"/>
                </a:solidFill>
                <a:latin typeface="Calibri"/>
                <a:cs typeface="Calibri"/>
              </a:rPr>
              <a:t> </a:t>
            </a:r>
            <a:r>
              <a:rPr sz="2800" b="1" spc="-10" dirty="0">
                <a:solidFill>
                  <a:srgbClr val="FF0000"/>
                </a:solidFill>
                <a:latin typeface="Calibri"/>
                <a:cs typeface="Calibri"/>
              </a:rPr>
              <a:t>hyperbaric</a:t>
            </a:r>
            <a:r>
              <a:rPr sz="2800" b="1" spc="805" dirty="0">
                <a:solidFill>
                  <a:srgbClr val="FF0000"/>
                </a:solidFill>
                <a:latin typeface="Calibri"/>
                <a:cs typeface="Calibri"/>
              </a:rPr>
              <a:t> </a:t>
            </a:r>
            <a:r>
              <a:rPr sz="2400" dirty="0">
                <a:latin typeface="Calibri"/>
                <a:cs typeface="Calibri"/>
              </a:rPr>
              <a:t>(e.g.</a:t>
            </a:r>
            <a:r>
              <a:rPr sz="2400" spc="675" dirty="0">
                <a:latin typeface="Calibri"/>
                <a:cs typeface="Calibri"/>
              </a:rPr>
              <a:t> </a:t>
            </a:r>
            <a:r>
              <a:rPr sz="2400" spc="-10" dirty="0">
                <a:latin typeface="Calibri"/>
                <a:cs typeface="Calibri"/>
              </a:rPr>
              <a:t>during</a:t>
            </a:r>
            <a:endParaRPr sz="2400" dirty="0">
              <a:latin typeface="Calibri"/>
              <a:cs typeface="Calibri"/>
            </a:endParaRPr>
          </a:p>
        </p:txBody>
      </p:sp>
      <p:sp>
        <p:nvSpPr>
          <p:cNvPr id="4" name="object 4"/>
          <p:cNvSpPr txBox="1"/>
          <p:nvPr/>
        </p:nvSpPr>
        <p:spPr>
          <a:xfrm>
            <a:off x="878839" y="5441950"/>
            <a:ext cx="2552065" cy="391795"/>
          </a:xfrm>
          <a:prstGeom prst="rect">
            <a:avLst/>
          </a:prstGeom>
        </p:spPr>
        <p:txBody>
          <a:bodyPr vert="horz" wrap="square" lIns="0" tIns="12700" rIns="0" bIns="0" rtlCol="0">
            <a:spAutoFit/>
          </a:bodyPr>
          <a:lstStyle/>
          <a:p>
            <a:pPr marL="12700">
              <a:lnSpc>
                <a:spcPct val="100000"/>
              </a:lnSpc>
              <a:spcBef>
                <a:spcPts val="100"/>
              </a:spcBef>
              <a:tabLst>
                <a:tab pos="1097915" algn="l"/>
                <a:tab pos="2273300" algn="l"/>
              </a:tabLst>
            </a:pPr>
            <a:r>
              <a:rPr sz="2400" spc="-5" dirty="0">
                <a:latin typeface="Calibri"/>
                <a:cs typeface="Calibri"/>
              </a:rPr>
              <a:t>di</a:t>
            </a:r>
            <a:r>
              <a:rPr sz="2400" spc="-30" dirty="0">
                <a:latin typeface="Calibri"/>
                <a:cs typeface="Calibri"/>
              </a:rPr>
              <a:t>v</a:t>
            </a:r>
            <a:r>
              <a:rPr sz="2400" dirty="0">
                <a:latin typeface="Calibri"/>
                <a:cs typeface="Calibri"/>
              </a:rPr>
              <a:t>e</a:t>
            </a:r>
            <a:r>
              <a:rPr sz="2400" spc="5" dirty="0">
                <a:latin typeface="Calibri"/>
                <a:cs typeface="Calibri"/>
              </a:rPr>
              <a:t>r</a:t>
            </a:r>
            <a:r>
              <a:rPr sz="2400" dirty="0">
                <a:latin typeface="Calibri"/>
                <a:cs typeface="Calibri"/>
              </a:rPr>
              <a:t>'s	asce</a:t>
            </a:r>
            <a:r>
              <a:rPr sz="2400" spc="-20" dirty="0">
                <a:latin typeface="Calibri"/>
                <a:cs typeface="Calibri"/>
              </a:rPr>
              <a:t>n</a:t>
            </a:r>
            <a:r>
              <a:rPr sz="2400" dirty="0">
                <a:latin typeface="Calibri"/>
                <a:cs typeface="Calibri"/>
              </a:rPr>
              <a:t>t)	</a:t>
            </a:r>
            <a:r>
              <a:rPr sz="2400" spc="-10" dirty="0">
                <a:latin typeface="Calibri"/>
                <a:cs typeface="Calibri"/>
              </a:rPr>
              <a:t>or</a:t>
            </a:r>
            <a:endParaRPr sz="2400" dirty="0">
              <a:latin typeface="Calibri"/>
              <a:cs typeface="Calibri"/>
            </a:endParaRPr>
          </a:p>
        </p:txBody>
      </p:sp>
      <p:sp>
        <p:nvSpPr>
          <p:cNvPr id="5" name="object 5"/>
          <p:cNvSpPr txBox="1"/>
          <p:nvPr/>
        </p:nvSpPr>
        <p:spPr>
          <a:xfrm>
            <a:off x="3628706" y="5407527"/>
            <a:ext cx="2839085" cy="452120"/>
          </a:xfrm>
          <a:prstGeom prst="rect">
            <a:avLst/>
          </a:prstGeom>
        </p:spPr>
        <p:txBody>
          <a:bodyPr vert="horz" wrap="square" lIns="0" tIns="12065" rIns="0" bIns="0" rtlCol="0">
            <a:spAutoFit/>
          </a:bodyPr>
          <a:lstStyle/>
          <a:p>
            <a:pPr marL="12700">
              <a:lnSpc>
                <a:spcPct val="100000"/>
              </a:lnSpc>
              <a:spcBef>
                <a:spcPts val="95"/>
              </a:spcBef>
              <a:tabLst>
                <a:tab pos="885825" algn="l"/>
                <a:tab pos="1362710" algn="l"/>
              </a:tabLst>
            </a:pPr>
            <a:r>
              <a:rPr sz="2400" spc="-15" dirty="0">
                <a:latin typeface="Calibri"/>
                <a:cs typeface="Calibri"/>
              </a:rPr>
              <a:t>from	</a:t>
            </a:r>
            <a:r>
              <a:rPr sz="2800" b="1" spc="-5" dirty="0">
                <a:solidFill>
                  <a:srgbClr val="FF0000"/>
                </a:solidFill>
                <a:latin typeface="Calibri"/>
                <a:cs typeface="Calibri"/>
              </a:rPr>
              <a:t>a	</a:t>
            </a:r>
            <a:r>
              <a:rPr sz="2800" b="1" spc="-10" dirty="0">
                <a:solidFill>
                  <a:srgbClr val="FF0000"/>
                </a:solidFill>
                <a:latin typeface="Calibri"/>
                <a:cs typeface="Calibri"/>
              </a:rPr>
              <a:t>hypobaric</a:t>
            </a:r>
            <a:endParaRPr sz="2800" dirty="0">
              <a:latin typeface="Calibri"/>
              <a:cs typeface="Calibri"/>
            </a:endParaRPr>
          </a:p>
        </p:txBody>
      </p:sp>
      <p:sp>
        <p:nvSpPr>
          <p:cNvPr id="6" name="object 6"/>
          <p:cNvSpPr txBox="1"/>
          <p:nvPr/>
        </p:nvSpPr>
        <p:spPr>
          <a:xfrm>
            <a:off x="6467791" y="5496017"/>
            <a:ext cx="2072005" cy="771525"/>
          </a:xfrm>
          <a:prstGeom prst="rect">
            <a:avLst/>
          </a:prstGeom>
        </p:spPr>
        <p:txBody>
          <a:bodyPr vert="horz" wrap="square" lIns="0" tIns="12700" rIns="0" bIns="0" rtlCol="0">
            <a:spAutoFit/>
          </a:bodyPr>
          <a:lstStyle/>
          <a:p>
            <a:pPr marR="5080" algn="r">
              <a:lnSpc>
                <a:spcPct val="100000"/>
              </a:lnSpc>
              <a:spcBef>
                <a:spcPts val="100"/>
              </a:spcBef>
              <a:tabLst>
                <a:tab pos="1409700" algn="l"/>
              </a:tabLst>
            </a:pPr>
            <a:r>
              <a:rPr sz="2400" spc="-15" dirty="0">
                <a:latin typeface="Calibri"/>
                <a:cs typeface="Calibri"/>
              </a:rPr>
              <a:t>exposure	</a:t>
            </a:r>
            <a:r>
              <a:rPr sz="2400" spc="-5" dirty="0">
                <a:latin typeface="Calibri"/>
                <a:cs typeface="Calibri"/>
              </a:rPr>
              <a:t>i.e.</a:t>
            </a:r>
            <a:endParaRPr sz="2400" dirty="0">
              <a:latin typeface="Calibri"/>
              <a:cs typeface="Calibri"/>
            </a:endParaRPr>
          </a:p>
          <a:p>
            <a:pPr marR="5080" algn="r">
              <a:lnSpc>
                <a:spcPct val="100000"/>
              </a:lnSpc>
              <a:spcBef>
                <a:spcPts val="110"/>
              </a:spcBef>
              <a:tabLst>
                <a:tab pos="1144270" algn="l"/>
                <a:tab pos="1814830" algn="l"/>
              </a:tabLst>
            </a:pPr>
            <a:r>
              <a:rPr sz="2400" dirty="0">
                <a:latin typeface="Calibri"/>
                <a:cs typeface="Calibri"/>
              </a:rPr>
              <a:t>a</a:t>
            </a:r>
            <a:r>
              <a:rPr sz="2400" spc="-10" dirty="0">
                <a:latin typeface="Calibri"/>
                <a:cs typeface="Calibri"/>
              </a:rPr>
              <a:t>l</a:t>
            </a:r>
            <a:r>
              <a:rPr sz="2400" dirty="0">
                <a:latin typeface="Calibri"/>
                <a:cs typeface="Calibri"/>
              </a:rPr>
              <a:t>titude	</a:t>
            </a:r>
            <a:r>
              <a:rPr sz="2400" spc="-5" dirty="0">
                <a:latin typeface="Calibri"/>
                <a:cs typeface="Calibri"/>
              </a:rPr>
              <a:t>D</a:t>
            </a:r>
            <a:r>
              <a:rPr sz="2400" spc="-10" dirty="0">
                <a:latin typeface="Calibri"/>
                <a:cs typeface="Calibri"/>
              </a:rPr>
              <a:t>C</a:t>
            </a:r>
            <a:r>
              <a:rPr sz="2400" dirty="0">
                <a:latin typeface="Calibri"/>
                <a:cs typeface="Calibri"/>
              </a:rPr>
              <a:t>S	in</a:t>
            </a:r>
          </a:p>
        </p:txBody>
      </p:sp>
      <p:sp>
        <p:nvSpPr>
          <p:cNvPr id="7" name="object 7"/>
          <p:cNvSpPr txBox="1"/>
          <p:nvPr/>
        </p:nvSpPr>
        <p:spPr>
          <a:xfrm>
            <a:off x="878839" y="5903912"/>
            <a:ext cx="5499735" cy="760095"/>
          </a:xfrm>
          <a:prstGeom prst="rect">
            <a:avLst/>
          </a:prstGeom>
        </p:spPr>
        <p:txBody>
          <a:bodyPr vert="horz" wrap="square" lIns="0" tIns="9525" rIns="0" bIns="0" rtlCol="0">
            <a:spAutoFit/>
          </a:bodyPr>
          <a:lstStyle/>
          <a:p>
            <a:pPr marL="12700" marR="5080">
              <a:lnSpc>
                <a:spcPct val="100800"/>
              </a:lnSpc>
              <a:spcBef>
                <a:spcPts val="75"/>
              </a:spcBef>
              <a:tabLst>
                <a:tab pos="1659889" algn="l"/>
                <a:tab pos="2096135" algn="l"/>
                <a:tab pos="3085465" algn="l"/>
                <a:tab pos="3812540" algn="l"/>
                <a:tab pos="5220970" algn="l"/>
              </a:tabLst>
            </a:pPr>
            <a:r>
              <a:rPr sz="2400" spc="-5" dirty="0">
                <a:latin typeface="Calibri"/>
                <a:cs typeface="Calibri"/>
              </a:rPr>
              <a:t>b</a:t>
            </a:r>
            <a:r>
              <a:rPr sz="2400" dirty="0">
                <a:latin typeface="Calibri"/>
                <a:cs typeface="Calibri"/>
              </a:rPr>
              <a:t>a</a:t>
            </a:r>
            <a:r>
              <a:rPr sz="2400" spc="-35" dirty="0">
                <a:latin typeface="Calibri"/>
                <a:cs typeface="Calibri"/>
              </a:rPr>
              <a:t>r</a:t>
            </a:r>
            <a:r>
              <a:rPr sz="2400" spc="-5" dirty="0">
                <a:latin typeface="Calibri"/>
                <a:cs typeface="Calibri"/>
              </a:rPr>
              <a:t>ot</a:t>
            </a:r>
            <a:r>
              <a:rPr sz="2400" spc="-50" dirty="0">
                <a:latin typeface="Calibri"/>
                <a:cs typeface="Calibri"/>
              </a:rPr>
              <a:t>r</a:t>
            </a:r>
            <a:r>
              <a:rPr sz="2400" dirty="0">
                <a:latin typeface="Calibri"/>
                <a:cs typeface="Calibri"/>
              </a:rPr>
              <a:t>au</a:t>
            </a:r>
            <a:r>
              <a:rPr sz="2400" spc="-10" dirty="0">
                <a:latin typeface="Calibri"/>
                <a:cs typeface="Calibri"/>
              </a:rPr>
              <a:t>m</a:t>
            </a:r>
            <a:r>
              <a:rPr sz="2400" dirty="0">
                <a:latin typeface="Calibri"/>
                <a:cs typeface="Calibri"/>
              </a:rPr>
              <a:t>a	</a:t>
            </a:r>
            <a:r>
              <a:rPr sz="2400" spc="-10" dirty="0">
                <a:latin typeface="Calibri"/>
                <a:cs typeface="Calibri"/>
              </a:rPr>
              <a:t>o</a:t>
            </a:r>
            <a:r>
              <a:rPr sz="2400" dirty="0">
                <a:latin typeface="Calibri"/>
                <a:cs typeface="Calibri"/>
              </a:rPr>
              <a:t>f	as</a:t>
            </a:r>
            <a:r>
              <a:rPr sz="2400" spc="5" dirty="0">
                <a:latin typeface="Calibri"/>
                <a:cs typeface="Calibri"/>
              </a:rPr>
              <a:t>c</a:t>
            </a:r>
            <a:r>
              <a:rPr sz="2400" dirty="0">
                <a:latin typeface="Calibri"/>
                <a:cs typeface="Calibri"/>
              </a:rPr>
              <a:t>e</a:t>
            </a:r>
            <a:r>
              <a:rPr sz="2400" spc="-15" dirty="0">
                <a:latin typeface="Calibri"/>
                <a:cs typeface="Calibri"/>
              </a:rPr>
              <a:t>n</a:t>
            </a:r>
            <a:r>
              <a:rPr sz="2400" dirty="0">
                <a:latin typeface="Calibri"/>
                <a:cs typeface="Calibri"/>
              </a:rPr>
              <a:t>t	(</a:t>
            </a:r>
            <a:r>
              <a:rPr sz="2400" spc="5" dirty="0">
                <a:latin typeface="Calibri"/>
                <a:cs typeface="Calibri"/>
              </a:rPr>
              <a:t>e</a:t>
            </a:r>
            <a:r>
              <a:rPr sz="2400" spc="15" dirty="0">
                <a:latin typeface="Calibri"/>
                <a:cs typeface="Calibri"/>
              </a:rPr>
              <a:t>.</a:t>
            </a:r>
            <a:r>
              <a:rPr sz="2400" spc="-5" dirty="0">
                <a:latin typeface="Calibri"/>
                <a:cs typeface="Calibri"/>
              </a:rPr>
              <a:t>g</a:t>
            </a:r>
            <a:r>
              <a:rPr sz="2400" dirty="0">
                <a:latin typeface="Calibri"/>
                <a:cs typeface="Calibri"/>
              </a:rPr>
              <a:t>.	</a:t>
            </a:r>
            <a:r>
              <a:rPr sz="2400" spc="-50" dirty="0">
                <a:latin typeface="Calibri"/>
                <a:cs typeface="Calibri"/>
              </a:rPr>
              <a:t>h</a:t>
            </a:r>
            <a:r>
              <a:rPr sz="2400" dirty="0">
                <a:latin typeface="Calibri"/>
                <a:cs typeface="Calibri"/>
              </a:rPr>
              <a:t>ypobaric	</a:t>
            </a:r>
            <a:r>
              <a:rPr sz="2400" spc="-10" dirty="0">
                <a:latin typeface="Calibri"/>
                <a:cs typeface="Calibri"/>
              </a:rPr>
              <a:t>or  </a:t>
            </a:r>
            <a:r>
              <a:rPr sz="2400" spc="-15" dirty="0">
                <a:latin typeface="Calibri"/>
                <a:cs typeface="Calibri"/>
              </a:rPr>
              <a:t>aviators).</a:t>
            </a:r>
            <a:endParaRPr sz="2400" dirty="0">
              <a:latin typeface="Calibri"/>
              <a:cs typeface="Calibri"/>
            </a:endParaRPr>
          </a:p>
        </p:txBody>
      </p:sp>
      <p:sp>
        <p:nvSpPr>
          <p:cNvPr id="9" name="TextBox 8">
            <a:extLst>
              <a:ext uri="{FF2B5EF4-FFF2-40B4-BE49-F238E27FC236}">
                <a16:creationId xmlns:a16="http://schemas.microsoft.com/office/drawing/2014/main" id="{B69B7841-FF2A-45D3-B044-AEDF14434674}"/>
              </a:ext>
            </a:extLst>
          </p:cNvPr>
          <p:cNvSpPr txBox="1"/>
          <p:nvPr/>
        </p:nvSpPr>
        <p:spPr>
          <a:xfrm>
            <a:off x="2590800" y="2353866"/>
            <a:ext cx="5670805" cy="646331"/>
          </a:xfrm>
          <a:prstGeom prst="rect">
            <a:avLst/>
          </a:prstGeom>
          <a:noFill/>
        </p:spPr>
        <p:txBody>
          <a:bodyPr wrap="square" rtlCol="0">
            <a:spAutoFit/>
          </a:bodyPr>
          <a:lstStyle/>
          <a:p>
            <a:r>
              <a:rPr lang="ar-JO" dirty="0"/>
              <a:t>ينتج مرض تخفيف الضغط عن التأثير الميكانيكي والفسيولوجي المرضي لتوسيع الغازات والفقاعات في الدم والأنسجة.</a:t>
            </a:r>
            <a:endParaRPr lang="en-US" dirty="0"/>
          </a:p>
        </p:txBody>
      </p:sp>
      <p:sp>
        <p:nvSpPr>
          <p:cNvPr id="10" name="TextBox 9">
            <a:extLst>
              <a:ext uri="{FF2B5EF4-FFF2-40B4-BE49-F238E27FC236}">
                <a16:creationId xmlns:a16="http://schemas.microsoft.com/office/drawing/2014/main" id="{12B252F6-D897-4E24-B764-6AF455655EB1}"/>
              </a:ext>
            </a:extLst>
          </p:cNvPr>
          <p:cNvSpPr txBox="1"/>
          <p:nvPr/>
        </p:nvSpPr>
        <p:spPr>
          <a:xfrm>
            <a:off x="3048000" y="4022813"/>
            <a:ext cx="5867400" cy="923330"/>
          </a:xfrm>
          <a:prstGeom prst="rect">
            <a:avLst/>
          </a:prstGeom>
          <a:noFill/>
        </p:spPr>
        <p:txBody>
          <a:bodyPr wrap="square" rtlCol="0">
            <a:spAutoFit/>
          </a:bodyPr>
          <a:lstStyle/>
          <a:p>
            <a:r>
              <a:rPr lang="ar-JO" dirty="0"/>
              <a:t>تحدث الفقاعات داخل وخارج الأوعية الدموية وحتى داخل الخلايا.  قد يفسر المحتوى العالي من الدهون في الأنسجة العصبية جنبا إلى جنب مع انخفاض قابلية ذوبان السوائل في </a:t>
            </a:r>
            <a:r>
              <a:rPr lang="en-US" dirty="0"/>
              <a:t>N2 </a:t>
            </a:r>
            <a:r>
              <a:rPr lang="ar-JO" dirty="0"/>
              <a:t>ضعفها أمام تكوين الفقاعة.</a:t>
            </a:r>
            <a:endParaRPr lang="en-US" dirty="0"/>
          </a:p>
        </p:txBody>
      </p:sp>
      <p:sp>
        <p:nvSpPr>
          <p:cNvPr id="12" name="TextBox 11">
            <a:extLst>
              <a:ext uri="{FF2B5EF4-FFF2-40B4-BE49-F238E27FC236}">
                <a16:creationId xmlns:a16="http://schemas.microsoft.com/office/drawing/2014/main" id="{2601B75B-659C-498C-B257-C783CB502723}"/>
              </a:ext>
            </a:extLst>
          </p:cNvPr>
          <p:cNvSpPr txBox="1"/>
          <p:nvPr/>
        </p:nvSpPr>
        <p:spPr>
          <a:xfrm>
            <a:off x="4168902" y="6203463"/>
            <a:ext cx="2514600" cy="646331"/>
          </a:xfrm>
          <a:prstGeom prst="rect">
            <a:avLst/>
          </a:prstGeom>
          <a:noFill/>
        </p:spPr>
        <p:txBody>
          <a:bodyPr wrap="square" rtlCol="0">
            <a:spAutoFit/>
          </a:bodyPr>
          <a:lstStyle/>
          <a:p>
            <a:r>
              <a:rPr lang="en-US" dirty="0"/>
              <a:t>Hypobaric</a:t>
            </a:r>
            <a:r>
              <a:rPr lang="ar-JO" dirty="0"/>
              <a:t>ضغط منخفض</a:t>
            </a:r>
          </a:p>
          <a:p>
            <a:r>
              <a:rPr lang="en-US" dirty="0"/>
              <a:t>Hyperbaric</a:t>
            </a:r>
            <a:r>
              <a:rPr lang="ar-JO" dirty="0"/>
              <a:t>ضغط عالي</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940" y="1780413"/>
            <a:ext cx="8076565" cy="4123690"/>
          </a:xfrm>
          <a:prstGeom prst="rect">
            <a:avLst/>
          </a:prstGeom>
        </p:spPr>
        <p:txBody>
          <a:bodyPr vert="horz" wrap="square" lIns="0" tIns="13335" rIns="0" bIns="0" rtlCol="0">
            <a:spAutoFit/>
          </a:bodyPr>
          <a:lstStyle/>
          <a:p>
            <a:pPr marL="12700" marR="7620" algn="just">
              <a:lnSpc>
                <a:spcPct val="100000"/>
              </a:lnSpc>
              <a:spcBef>
                <a:spcPts val="105"/>
              </a:spcBef>
            </a:pPr>
            <a:r>
              <a:rPr sz="3200" dirty="0">
                <a:latin typeface="Calibri"/>
                <a:cs typeface="Calibri"/>
              </a:rPr>
              <a:t>When </a:t>
            </a:r>
            <a:r>
              <a:rPr sz="3200" spc="5" dirty="0">
                <a:latin typeface="Calibri"/>
                <a:cs typeface="Calibri"/>
              </a:rPr>
              <a:t>the </a:t>
            </a:r>
            <a:r>
              <a:rPr sz="3200" spc="-5" dirty="0">
                <a:latin typeface="Calibri"/>
                <a:cs typeface="Calibri"/>
              </a:rPr>
              <a:t>body is </a:t>
            </a:r>
            <a:r>
              <a:rPr sz="3200" spc="-10" dirty="0">
                <a:latin typeface="Calibri"/>
                <a:cs typeface="Calibri"/>
              </a:rPr>
              <a:t>exposed </a:t>
            </a:r>
            <a:r>
              <a:rPr sz="3200" spc="-20" dirty="0">
                <a:latin typeface="Calibri"/>
                <a:cs typeface="Calibri"/>
              </a:rPr>
              <a:t>to </a:t>
            </a:r>
            <a:r>
              <a:rPr sz="3200" spc="5" dirty="0">
                <a:latin typeface="Calibri"/>
                <a:cs typeface="Calibri"/>
              </a:rPr>
              <a:t>an </a:t>
            </a:r>
            <a:r>
              <a:rPr sz="3200" spc="-15" dirty="0">
                <a:latin typeface="Calibri"/>
                <a:cs typeface="Calibri"/>
              </a:rPr>
              <a:t>environment </a:t>
            </a:r>
            <a:r>
              <a:rPr sz="3200" dirty="0">
                <a:latin typeface="Calibri"/>
                <a:cs typeface="Calibri"/>
              </a:rPr>
              <a:t>of </a:t>
            </a:r>
            <a:r>
              <a:rPr sz="3200" spc="5" dirty="0">
                <a:latin typeface="Calibri"/>
                <a:cs typeface="Calibri"/>
              </a:rPr>
              <a:t> </a:t>
            </a:r>
            <a:r>
              <a:rPr sz="3200" spc="-5" dirty="0">
                <a:latin typeface="Calibri"/>
                <a:cs typeface="Calibri"/>
              </a:rPr>
              <a:t>higher</a:t>
            </a:r>
            <a:r>
              <a:rPr sz="3200" dirty="0">
                <a:latin typeface="Calibri"/>
                <a:cs typeface="Calibri"/>
              </a:rPr>
              <a:t> than</a:t>
            </a:r>
            <a:r>
              <a:rPr sz="3200" spc="5" dirty="0">
                <a:latin typeface="Calibri"/>
                <a:cs typeface="Calibri"/>
              </a:rPr>
              <a:t> </a:t>
            </a:r>
            <a:r>
              <a:rPr sz="3200" spc="-5" dirty="0">
                <a:latin typeface="Calibri"/>
                <a:cs typeface="Calibri"/>
              </a:rPr>
              <a:t>atmospheric</a:t>
            </a:r>
            <a:r>
              <a:rPr sz="3200" dirty="0">
                <a:latin typeface="Calibri"/>
                <a:cs typeface="Calibri"/>
              </a:rPr>
              <a:t> </a:t>
            </a:r>
            <a:r>
              <a:rPr sz="3200" spc="-20" dirty="0">
                <a:latin typeface="Calibri"/>
                <a:cs typeface="Calibri"/>
              </a:rPr>
              <a:t>gas</a:t>
            </a:r>
            <a:r>
              <a:rPr sz="3200" spc="-15" dirty="0">
                <a:latin typeface="Calibri"/>
                <a:cs typeface="Calibri"/>
              </a:rPr>
              <a:t> pressure</a:t>
            </a:r>
            <a:r>
              <a:rPr sz="3200" spc="-10" dirty="0">
                <a:latin typeface="Calibri"/>
                <a:cs typeface="Calibri"/>
              </a:rPr>
              <a:t> </a:t>
            </a:r>
            <a:r>
              <a:rPr sz="3200" dirty="0">
                <a:latin typeface="Calibri"/>
                <a:cs typeface="Calibri"/>
              </a:rPr>
              <a:t>as</a:t>
            </a:r>
            <a:r>
              <a:rPr sz="3200" spc="5" dirty="0">
                <a:latin typeface="Calibri"/>
                <a:cs typeface="Calibri"/>
              </a:rPr>
              <a:t> in </a:t>
            </a:r>
            <a:r>
              <a:rPr sz="3200" spc="10" dirty="0">
                <a:latin typeface="Calibri"/>
                <a:cs typeface="Calibri"/>
              </a:rPr>
              <a:t> </a:t>
            </a:r>
            <a:r>
              <a:rPr sz="3200" dirty="0">
                <a:latin typeface="Calibri"/>
                <a:cs typeface="Calibri"/>
              </a:rPr>
              <a:t>tunneling</a:t>
            </a:r>
            <a:r>
              <a:rPr sz="3200" spc="5" dirty="0">
                <a:latin typeface="Calibri"/>
                <a:cs typeface="Calibri"/>
              </a:rPr>
              <a:t> </a:t>
            </a:r>
            <a:r>
              <a:rPr sz="3200" dirty="0">
                <a:latin typeface="Calibri"/>
                <a:cs typeface="Calibri"/>
              </a:rPr>
              <a:t>or</a:t>
            </a:r>
            <a:r>
              <a:rPr sz="3200" spc="5" dirty="0">
                <a:latin typeface="Calibri"/>
                <a:cs typeface="Calibri"/>
              </a:rPr>
              <a:t> diving,</a:t>
            </a:r>
            <a:r>
              <a:rPr sz="3200" spc="10" dirty="0">
                <a:latin typeface="Calibri"/>
                <a:cs typeface="Calibri"/>
              </a:rPr>
              <a:t> </a:t>
            </a:r>
            <a:r>
              <a:rPr sz="3200" b="1" dirty="0">
                <a:solidFill>
                  <a:srgbClr val="0000FF"/>
                </a:solidFill>
                <a:latin typeface="Calibri"/>
                <a:cs typeface="Calibri"/>
              </a:rPr>
              <a:t>it</a:t>
            </a:r>
            <a:r>
              <a:rPr sz="3200" b="1" spc="5" dirty="0">
                <a:solidFill>
                  <a:srgbClr val="0000FF"/>
                </a:solidFill>
                <a:latin typeface="Calibri"/>
                <a:cs typeface="Calibri"/>
              </a:rPr>
              <a:t> </a:t>
            </a:r>
            <a:r>
              <a:rPr sz="3200" b="1" spc="-5" dirty="0">
                <a:solidFill>
                  <a:srgbClr val="0000FF"/>
                </a:solidFill>
                <a:latin typeface="Calibri"/>
                <a:cs typeface="Calibri"/>
              </a:rPr>
              <a:t>absorbs</a:t>
            </a:r>
            <a:r>
              <a:rPr sz="3200" b="1" dirty="0">
                <a:solidFill>
                  <a:srgbClr val="0000FF"/>
                </a:solidFill>
                <a:latin typeface="Calibri"/>
                <a:cs typeface="Calibri"/>
              </a:rPr>
              <a:t> </a:t>
            </a:r>
            <a:r>
              <a:rPr sz="3200" b="1" spc="-10" dirty="0">
                <a:solidFill>
                  <a:srgbClr val="0000FF"/>
                </a:solidFill>
                <a:latin typeface="Calibri"/>
                <a:cs typeface="Calibri"/>
              </a:rPr>
              <a:t>more</a:t>
            </a:r>
            <a:r>
              <a:rPr sz="3200" b="1" spc="-5" dirty="0">
                <a:solidFill>
                  <a:srgbClr val="0000FF"/>
                </a:solidFill>
                <a:latin typeface="Calibri"/>
                <a:cs typeface="Calibri"/>
              </a:rPr>
              <a:t> </a:t>
            </a:r>
            <a:r>
              <a:rPr sz="3200" b="1" dirty="0">
                <a:solidFill>
                  <a:srgbClr val="0000FF"/>
                </a:solidFill>
                <a:latin typeface="Calibri"/>
                <a:cs typeface="Calibri"/>
              </a:rPr>
              <a:t>of</a:t>
            </a:r>
            <a:r>
              <a:rPr sz="3200" b="1" spc="5" dirty="0">
                <a:solidFill>
                  <a:srgbClr val="0000FF"/>
                </a:solidFill>
                <a:latin typeface="Calibri"/>
                <a:cs typeface="Calibri"/>
              </a:rPr>
              <a:t> </a:t>
            </a:r>
            <a:r>
              <a:rPr sz="3200" b="1" dirty="0">
                <a:solidFill>
                  <a:srgbClr val="0000FF"/>
                </a:solidFill>
                <a:latin typeface="Calibri"/>
                <a:cs typeface="Calibri"/>
              </a:rPr>
              <a:t>the </a:t>
            </a:r>
            <a:r>
              <a:rPr sz="3200" b="1" spc="5" dirty="0">
                <a:solidFill>
                  <a:srgbClr val="0000FF"/>
                </a:solidFill>
                <a:latin typeface="Calibri"/>
                <a:cs typeface="Calibri"/>
              </a:rPr>
              <a:t> </a:t>
            </a:r>
            <a:r>
              <a:rPr sz="3200" b="1" dirty="0">
                <a:solidFill>
                  <a:srgbClr val="0000FF"/>
                </a:solidFill>
                <a:latin typeface="Calibri"/>
                <a:cs typeface="Calibri"/>
              </a:rPr>
              <a:t>inhaled</a:t>
            </a:r>
            <a:r>
              <a:rPr sz="3200" b="1" spc="-45" dirty="0">
                <a:solidFill>
                  <a:srgbClr val="0000FF"/>
                </a:solidFill>
                <a:latin typeface="Calibri"/>
                <a:cs typeface="Calibri"/>
              </a:rPr>
              <a:t> </a:t>
            </a:r>
            <a:r>
              <a:rPr sz="3200" b="1" spc="-10" dirty="0">
                <a:solidFill>
                  <a:srgbClr val="0000FF"/>
                </a:solidFill>
                <a:latin typeface="Calibri"/>
                <a:cs typeface="Calibri"/>
              </a:rPr>
              <a:t>gases</a:t>
            </a:r>
            <a:r>
              <a:rPr sz="3200" b="1" spc="-25" dirty="0">
                <a:solidFill>
                  <a:srgbClr val="0000FF"/>
                </a:solidFill>
                <a:latin typeface="Calibri"/>
                <a:cs typeface="Calibri"/>
              </a:rPr>
              <a:t> </a:t>
            </a:r>
            <a:r>
              <a:rPr sz="3200" b="1" dirty="0">
                <a:solidFill>
                  <a:srgbClr val="0000FF"/>
                </a:solidFill>
                <a:latin typeface="Calibri"/>
                <a:cs typeface="Calibri"/>
              </a:rPr>
              <a:t>than</a:t>
            </a:r>
            <a:r>
              <a:rPr sz="3200" b="1" spc="-15" dirty="0">
                <a:solidFill>
                  <a:srgbClr val="0000FF"/>
                </a:solidFill>
                <a:latin typeface="Calibri"/>
                <a:cs typeface="Calibri"/>
              </a:rPr>
              <a:t> </a:t>
            </a:r>
            <a:r>
              <a:rPr sz="3200" b="1" dirty="0">
                <a:solidFill>
                  <a:srgbClr val="0000FF"/>
                </a:solidFill>
                <a:latin typeface="Calibri"/>
                <a:cs typeface="Calibri"/>
              </a:rPr>
              <a:t>it</a:t>
            </a:r>
            <a:r>
              <a:rPr sz="3200" b="1" spc="-5" dirty="0">
                <a:solidFill>
                  <a:srgbClr val="0000FF"/>
                </a:solidFill>
                <a:latin typeface="Calibri"/>
                <a:cs typeface="Calibri"/>
              </a:rPr>
              <a:t> </a:t>
            </a:r>
            <a:r>
              <a:rPr sz="3200" b="1" dirty="0">
                <a:solidFill>
                  <a:srgbClr val="0000FF"/>
                </a:solidFill>
                <a:latin typeface="Calibri"/>
                <a:cs typeface="Calibri"/>
              </a:rPr>
              <a:t>does</a:t>
            </a:r>
            <a:r>
              <a:rPr sz="3200" b="1" spc="-5" dirty="0">
                <a:solidFill>
                  <a:srgbClr val="0000FF"/>
                </a:solidFill>
                <a:latin typeface="Calibri"/>
                <a:cs typeface="Calibri"/>
              </a:rPr>
              <a:t> </a:t>
            </a:r>
            <a:r>
              <a:rPr sz="3200" b="1" spc="-10" dirty="0">
                <a:solidFill>
                  <a:srgbClr val="0000FF"/>
                </a:solidFill>
                <a:latin typeface="Calibri"/>
                <a:cs typeface="Calibri"/>
              </a:rPr>
              <a:t>at</a:t>
            </a:r>
            <a:r>
              <a:rPr sz="3200" b="1" spc="-25" dirty="0">
                <a:solidFill>
                  <a:srgbClr val="0000FF"/>
                </a:solidFill>
                <a:latin typeface="Calibri"/>
                <a:cs typeface="Calibri"/>
              </a:rPr>
              <a:t> </a:t>
            </a:r>
            <a:r>
              <a:rPr sz="3200" b="1" dirty="0">
                <a:solidFill>
                  <a:srgbClr val="0000FF"/>
                </a:solidFill>
                <a:latin typeface="Calibri"/>
                <a:cs typeface="Calibri"/>
              </a:rPr>
              <a:t>sea</a:t>
            </a:r>
            <a:r>
              <a:rPr sz="3200" b="1" spc="-5" dirty="0">
                <a:solidFill>
                  <a:srgbClr val="0000FF"/>
                </a:solidFill>
                <a:latin typeface="Calibri"/>
                <a:cs typeface="Calibri"/>
              </a:rPr>
              <a:t> </a:t>
            </a:r>
            <a:r>
              <a:rPr sz="3200" b="1" spc="-10" dirty="0">
                <a:solidFill>
                  <a:srgbClr val="0000FF"/>
                </a:solidFill>
                <a:latin typeface="Calibri"/>
                <a:cs typeface="Calibri"/>
              </a:rPr>
              <a:t>level</a:t>
            </a:r>
            <a:r>
              <a:rPr sz="3200" spc="-10" dirty="0">
                <a:solidFill>
                  <a:srgbClr val="0000FF"/>
                </a:solidFill>
                <a:latin typeface="Calibri"/>
                <a:cs typeface="Calibri"/>
              </a:rPr>
              <a:t>.</a:t>
            </a:r>
            <a:endParaRPr sz="3200" dirty="0">
              <a:latin typeface="Calibri"/>
              <a:cs typeface="Calibri"/>
            </a:endParaRPr>
          </a:p>
          <a:p>
            <a:pPr>
              <a:lnSpc>
                <a:spcPct val="100000"/>
              </a:lnSpc>
              <a:spcBef>
                <a:spcPts val="5"/>
              </a:spcBef>
            </a:pPr>
            <a:endParaRPr sz="4400" dirty="0">
              <a:latin typeface="Calibri"/>
              <a:cs typeface="Calibri"/>
            </a:endParaRPr>
          </a:p>
          <a:p>
            <a:pPr marL="12700" marR="5080" algn="just">
              <a:lnSpc>
                <a:spcPct val="100000"/>
              </a:lnSpc>
            </a:pPr>
            <a:r>
              <a:rPr sz="3200" b="1" dirty="0">
                <a:solidFill>
                  <a:srgbClr val="0000FF"/>
                </a:solidFill>
                <a:latin typeface="Calibri"/>
                <a:cs typeface="Calibri"/>
              </a:rPr>
              <a:t>N2</a:t>
            </a:r>
            <a:r>
              <a:rPr sz="3200" b="1" spc="5" dirty="0">
                <a:solidFill>
                  <a:srgbClr val="0000FF"/>
                </a:solidFill>
                <a:latin typeface="Calibri"/>
                <a:cs typeface="Calibri"/>
              </a:rPr>
              <a:t> </a:t>
            </a:r>
            <a:r>
              <a:rPr sz="3200" b="1" spc="-15" dirty="0">
                <a:solidFill>
                  <a:srgbClr val="0000FF"/>
                </a:solidFill>
                <a:latin typeface="Calibri"/>
                <a:cs typeface="Calibri"/>
              </a:rPr>
              <a:t>concentration</a:t>
            </a:r>
            <a:r>
              <a:rPr sz="3200" b="1" spc="695" dirty="0">
                <a:solidFill>
                  <a:srgbClr val="0000FF"/>
                </a:solidFill>
                <a:latin typeface="Calibri"/>
                <a:cs typeface="Calibri"/>
              </a:rPr>
              <a:t> </a:t>
            </a:r>
            <a:r>
              <a:rPr sz="3200" b="1" dirty="0">
                <a:solidFill>
                  <a:srgbClr val="0000FF"/>
                </a:solidFill>
                <a:latin typeface="Calibri"/>
                <a:cs typeface="Calibri"/>
              </a:rPr>
              <a:t>in</a:t>
            </a:r>
            <a:r>
              <a:rPr sz="3200" b="1" spc="5" dirty="0">
                <a:solidFill>
                  <a:srgbClr val="0000FF"/>
                </a:solidFill>
                <a:latin typeface="Calibri"/>
                <a:cs typeface="Calibri"/>
              </a:rPr>
              <a:t> </a:t>
            </a:r>
            <a:r>
              <a:rPr sz="3200" b="1" dirty="0">
                <a:solidFill>
                  <a:srgbClr val="0000FF"/>
                </a:solidFill>
                <a:latin typeface="Calibri"/>
                <a:cs typeface="Calibri"/>
              </a:rPr>
              <a:t>tissues</a:t>
            </a:r>
            <a:r>
              <a:rPr sz="3200" b="1" spc="5" dirty="0">
                <a:solidFill>
                  <a:srgbClr val="0000FF"/>
                </a:solidFill>
                <a:latin typeface="Calibri"/>
                <a:cs typeface="Calibri"/>
              </a:rPr>
              <a:t> </a:t>
            </a:r>
            <a:r>
              <a:rPr sz="3200" b="1" spc="-5" dirty="0">
                <a:solidFill>
                  <a:srgbClr val="0000FF"/>
                </a:solidFill>
                <a:latin typeface="Calibri"/>
                <a:cs typeface="Calibri"/>
              </a:rPr>
              <a:t>increases </a:t>
            </a:r>
            <a:r>
              <a:rPr sz="3200" b="1" spc="-710" dirty="0">
                <a:solidFill>
                  <a:srgbClr val="0000FF"/>
                </a:solidFill>
                <a:latin typeface="Calibri"/>
                <a:cs typeface="Calibri"/>
              </a:rPr>
              <a:t> </a:t>
            </a:r>
            <a:r>
              <a:rPr sz="3200" b="1" spc="-5" dirty="0">
                <a:solidFill>
                  <a:srgbClr val="0000FF"/>
                </a:solidFill>
                <a:latin typeface="Calibri"/>
                <a:cs typeface="Calibri"/>
              </a:rPr>
              <a:t>particularly </a:t>
            </a:r>
            <a:r>
              <a:rPr sz="3200" b="1" dirty="0">
                <a:solidFill>
                  <a:srgbClr val="0000FF"/>
                </a:solidFill>
                <a:latin typeface="Calibri"/>
                <a:cs typeface="Calibri"/>
              </a:rPr>
              <a:t>those of the </a:t>
            </a:r>
            <a:r>
              <a:rPr sz="3200" b="1" spc="-5" dirty="0">
                <a:solidFill>
                  <a:srgbClr val="FF0000"/>
                </a:solidFill>
                <a:latin typeface="Calibri"/>
                <a:cs typeface="Calibri"/>
              </a:rPr>
              <a:t>nervous </a:t>
            </a:r>
            <a:r>
              <a:rPr sz="3200" b="1" spc="-25" dirty="0">
                <a:solidFill>
                  <a:srgbClr val="FF0000"/>
                </a:solidFill>
                <a:latin typeface="Calibri"/>
                <a:cs typeface="Calibri"/>
              </a:rPr>
              <a:t>system</a:t>
            </a:r>
            <a:r>
              <a:rPr sz="3200" b="1" spc="-25" dirty="0">
                <a:solidFill>
                  <a:srgbClr val="0000FF"/>
                </a:solidFill>
                <a:latin typeface="Calibri"/>
                <a:cs typeface="Calibri"/>
              </a:rPr>
              <a:t>, </a:t>
            </a:r>
            <a:r>
              <a:rPr sz="3200" b="1" spc="-5" dirty="0">
                <a:solidFill>
                  <a:srgbClr val="FF0000"/>
                </a:solidFill>
                <a:latin typeface="Calibri"/>
                <a:cs typeface="Calibri"/>
              </a:rPr>
              <a:t>bone </a:t>
            </a:r>
            <a:r>
              <a:rPr sz="3200" b="1" dirty="0">
                <a:solidFill>
                  <a:srgbClr val="FF0000"/>
                </a:solidFill>
                <a:latin typeface="Calibri"/>
                <a:cs typeface="Calibri"/>
              </a:rPr>
              <a:t> </a:t>
            </a:r>
            <a:r>
              <a:rPr sz="3200" b="1" spc="-10" dirty="0">
                <a:solidFill>
                  <a:srgbClr val="FF0000"/>
                </a:solidFill>
                <a:latin typeface="Calibri"/>
                <a:cs typeface="Calibri"/>
              </a:rPr>
              <a:t>marrow</a:t>
            </a:r>
            <a:r>
              <a:rPr sz="3200" b="1" spc="-25" dirty="0">
                <a:solidFill>
                  <a:srgbClr val="FF0000"/>
                </a:solidFill>
                <a:latin typeface="Calibri"/>
                <a:cs typeface="Calibri"/>
              </a:rPr>
              <a:t> </a:t>
            </a:r>
            <a:r>
              <a:rPr sz="3200" b="1" dirty="0">
                <a:solidFill>
                  <a:srgbClr val="0000FF"/>
                </a:solidFill>
                <a:latin typeface="Calibri"/>
                <a:cs typeface="Calibri"/>
              </a:rPr>
              <a:t>and</a:t>
            </a:r>
            <a:r>
              <a:rPr sz="3200" b="1" spc="-25" dirty="0">
                <a:solidFill>
                  <a:srgbClr val="0000FF"/>
                </a:solidFill>
                <a:latin typeface="Calibri"/>
                <a:cs typeface="Calibri"/>
              </a:rPr>
              <a:t> </a:t>
            </a:r>
            <a:r>
              <a:rPr sz="3200" b="1" spc="-20" dirty="0">
                <a:solidFill>
                  <a:srgbClr val="FF0000"/>
                </a:solidFill>
                <a:latin typeface="Calibri"/>
                <a:cs typeface="Calibri"/>
              </a:rPr>
              <a:t>fat</a:t>
            </a:r>
            <a:r>
              <a:rPr sz="3200" b="1" spc="-20" dirty="0">
                <a:solidFill>
                  <a:srgbClr val="0000FF"/>
                </a:solidFill>
                <a:latin typeface="Calibri"/>
                <a:cs typeface="Calibri"/>
              </a:rPr>
              <a:t>.</a:t>
            </a:r>
            <a:endParaRPr sz="3200" dirty="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5" name="TextBox 4">
            <a:extLst>
              <a:ext uri="{FF2B5EF4-FFF2-40B4-BE49-F238E27FC236}">
                <a16:creationId xmlns:a16="http://schemas.microsoft.com/office/drawing/2014/main" id="{731C2681-9383-4FC4-84DD-374C98C810B8}"/>
              </a:ext>
            </a:extLst>
          </p:cNvPr>
          <p:cNvSpPr txBox="1"/>
          <p:nvPr/>
        </p:nvSpPr>
        <p:spPr>
          <a:xfrm>
            <a:off x="1828800" y="3704688"/>
            <a:ext cx="7315200" cy="646331"/>
          </a:xfrm>
          <a:prstGeom prst="rect">
            <a:avLst/>
          </a:prstGeom>
          <a:noFill/>
        </p:spPr>
        <p:txBody>
          <a:bodyPr wrap="square" rtlCol="0">
            <a:spAutoFit/>
          </a:bodyPr>
          <a:lstStyle/>
          <a:p>
            <a:r>
              <a:rPr lang="ar-JO"/>
              <a:t>عندما يتعرض الجسم لبيئة ذات ضغط غاز أعلى من الغلاف الجوي كما هو الحال في الأنفاق أو الغوص ، فإنه يمتص المزيد من الغازات المستنشقة أكثر مما يفعل عند مستوى سطح البحر.</a:t>
            </a:r>
            <a:endParaRPr lang="en-US" dirty="0"/>
          </a:p>
        </p:txBody>
      </p:sp>
      <p:sp>
        <p:nvSpPr>
          <p:cNvPr id="6" name="TextBox 5">
            <a:extLst>
              <a:ext uri="{FF2B5EF4-FFF2-40B4-BE49-F238E27FC236}">
                <a16:creationId xmlns:a16="http://schemas.microsoft.com/office/drawing/2014/main" id="{2F4A8750-23A4-42CD-B02D-57EB6B197224}"/>
              </a:ext>
            </a:extLst>
          </p:cNvPr>
          <p:cNvSpPr txBox="1"/>
          <p:nvPr/>
        </p:nvSpPr>
        <p:spPr>
          <a:xfrm>
            <a:off x="3429000" y="5410200"/>
            <a:ext cx="5179060" cy="646331"/>
          </a:xfrm>
          <a:prstGeom prst="rect">
            <a:avLst/>
          </a:prstGeom>
          <a:noFill/>
        </p:spPr>
        <p:txBody>
          <a:bodyPr wrap="square" rtlCol="0">
            <a:spAutoFit/>
          </a:bodyPr>
          <a:lstStyle/>
          <a:p>
            <a:r>
              <a:rPr lang="ar-JO" dirty="0"/>
              <a:t> يزيد تركيز  </a:t>
            </a:r>
            <a:r>
              <a:rPr lang="en-US" dirty="0"/>
              <a:t>N2 </a:t>
            </a:r>
            <a:r>
              <a:rPr lang="ar-JO" dirty="0"/>
              <a:t>في الأنسجة بشكل خاص من أنسجة الجهاز العصبي ونخاع العظام والدهون.</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68506" y="1459427"/>
            <a:ext cx="8074659" cy="4781550"/>
          </a:xfrm>
          <a:prstGeom prst="rect">
            <a:avLst/>
          </a:prstGeom>
        </p:spPr>
        <p:txBody>
          <a:bodyPr vert="horz" wrap="square" lIns="0" tIns="12700" rIns="0" bIns="0" rtlCol="0">
            <a:spAutoFit/>
          </a:bodyPr>
          <a:lstStyle/>
          <a:p>
            <a:pPr marL="12700">
              <a:lnSpc>
                <a:spcPct val="100000"/>
              </a:lnSpc>
              <a:spcBef>
                <a:spcPts val="100"/>
              </a:spcBef>
            </a:pPr>
            <a:r>
              <a:rPr sz="3000" b="1" spc="-5" dirty="0">
                <a:solidFill>
                  <a:srgbClr val="0000FF"/>
                </a:solidFill>
                <a:latin typeface="Calibri"/>
                <a:cs typeface="Calibri"/>
              </a:rPr>
              <a:t>Mechanism:</a:t>
            </a:r>
            <a:endParaRPr sz="3000" dirty="0">
              <a:latin typeface="Calibri"/>
              <a:cs typeface="Calibri"/>
            </a:endParaRPr>
          </a:p>
          <a:p>
            <a:pPr>
              <a:lnSpc>
                <a:spcPct val="100000"/>
              </a:lnSpc>
              <a:spcBef>
                <a:spcPts val="50"/>
              </a:spcBef>
            </a:pPr>
            <a:endParaRPr sz="3500" dirty="0">
              <a:latin typeface="Calibri"/>
              <a:cs typeface="Calibri"/>
            </a:endParaRPr>
          </a:p>
          <a:p>
            <a:pPr marL="12700" marR="5080" algn="just">
              <a:lnSpc>
                <a:spcPct val="79900"/>
              </a:lnSpc>
              <a:spcBef>
                <a:spcPts val="5"/>
              </a:spcBef>
            </a:pPr>
            <a:r>
              <a:rPr sz="3000" spc="-5" dirty="0">
                <a:latin typeface="Calibri"/>
                <a:cs typeface="Calibri"/>
              </a:rPr>
              <a:t>N</a:t>
            </a:r>
            <a:r>
              <a:rPr sz="1900" spc="-5" dirty="0">
                <a:latin typeface="Calibri"/>
                <a:cs typeface="Calibri"/>
              </a:rPr>
              <a:t>2 </a:t>
            </a:r>
            <a:r>
              <a:rPr sz="3000" spc="-25" dirty="0">
                <a:latin typeface="Calibri"/>
                <a:cs typeface="Calibri"/>
              </a:rPr>
              <a:t>enters </a:t>
            </a:r>
            <a:r>
              <a:rPr sz="3000" dirty="0">
                <a:latin typeface="Calibri"/>
                <a:cs typeface="Calibri"/>
              </a:rPr>
              <a:t>and </a:t>
            </a:r>
            <a:r>
              <a:rPr sz="3000" spc="-20" dirty="0">
                <a:latin typeface="Calibri"/>
                <a:cs typeface="Calibri"/>
              </a:rPr>
              <a:t>leaves </a:t>
            </a:r>
            <a:r>
              <a:rPr sz="3000" dirty="0">
                <a:latin typeface="Calibri"/>
                <a:cs typeface="Calibri"/>
              </a:rPr>
              <a:t>these tissues </a:t>
            </a:r>
            <a:r>
              <a:rPr sz="3000" spc="-15" dirty="0">
                <a:latin typeface="Calibri"/>
                <a:cs typeface="Calibri"/>
              </a:rPr>
              <a:t>more </a:t>
            </a:r>
            <a:r>
              <a:rPr sz="3000" spc="-5" dirty="0">
                <a:latin typeface="Calibri"/>
                <a:cs typeface="Calibri"/>
              </a:rPr>
              <a:t>slowly </a:t>
            </a:r>
            <a:r>
              <a:rPr sz="3000" spc="-10" dirty="0">
                <a:latin typeface="Calibri"/>
                <a:cs typeface="Calibri"/>
              </a:rPr>
              <a:t>than </a:t>
            </a:r>
            <a:r>
              <a:rPr sz="3000" spc="-5" dirty="0">
                <a:latin typeface="Calibri"/>
                <a:cs typeface="Calibri"/>
              </a:rPr>
              <a:t> </a:t>
            </a:r>
            <a:r>
              <a:rPr sz="3700" spc="-5" dirty="0">
                <a:latin typeface="Calibri"/>
                <a:cs typeface="Calibri"/>
              </a:rPr>
              <a:t>O</a:t>
            </a:r>
            <a:r>
              <a:rPr sz="1900" spc="-5" dirty="0">
                <a:latin typeface="Calibri"/>
                <a:cs typeface="Calibri"/>
              </a:rPr>
              <a:t>2</a:t>
            </a:r>
            <a:r>
              <a:rPr sz="1900" dirty="0">
                <a:latin typeface="Calibri"/>
                <a:cs typeface="Calibri"/>
              </a:rPr>
              <a:t> </a:t>
            </a:r>
            <a:r>
              <a:rPr sz="3000" dirty="0">
                <a:latin typeface="Calibri"/>
                <a:cs typeface="Calibri"/>
              </a:rPr>
              <a:t>&amp;</a:t>
            </a:r>
            <a:r>
              <a:rPr sz="3000" spc="5" dirty="0">
                <a:latin typeface="Calibri"/>
                <a:cs typeface="Calibri"/>
              </a:rPr>
              <a:t> </a:t>
            </a:r>
            <a:r>
              <a:rPr sz="3700" spc="-20" dirty="0">
                <a:latin typeface="Calibri"/>
                <a:cs typeface="Calibri"/>
              </a:rPr>
              <a:t>CO</a:t>
            </a:r>
            <a:r>
              <a:rPr sz="1900" spc="-20" dirty="0">
                <a:latin typeface="Calibri"/>
                <a:cs typeface="Calibri"/>
              </a:rPr>
              <a:t>2</a:t>
            </a:r>
            <a:r>
              <a:rPr sz="1900" spc="-15" dirty="0">
                <a:latin typeface="Calibri"/>
                <a:cs typeface="Calibri"/>
              </a:rPr>
              <a:t> </a:t>
            </a:r>
            <a:r>
              <a:rPr sz="3000" dirty="0">
                <a:latin typeface="Calibri"/>
                <a:cs typeface="Calibri"/>
              </a:rPr>
              <a:t>as</a:t>
            </a:r>
            <a:r>
              <a:rPr sz="3000" spc="5" dirty="0">
                <a:latin typeface="Calibri"/>
                <a:cs typeface="Calibri"/>
              </a:rPr>
              <a:t> </a:t>
            </a:r>
            <a:r>
              <a:rPr sz="3000" spc="-5" dirty="0">
                <a:latin typeface="Calibri"/>
                <a:cs typeface="Calibri"/>
              </a:rPr>
              <a:t>the</a:t>
            </a:r>
            <a:r>
              <a:rPr sz="3000" dirty="0">
                <a:latin typeface="Calibri"/>
                <a:cs typeface="Calibri"/>
              </a:rPr>
              <a:t> </a:t>
            </a:r>
            <a:r>
              <a:rPr sz="3000" spc="-10" dirty="0">
                <a:latin typeface="Calibri"/>
                <a:cs typeface="Calibri"/>
              </a:rPr>
              <a:t>surrounding</a:t>
            </a:r>
            <a:r>
              <a:rPr sz="3000" spc="-5" dirty="0">
                <a:latin typeface="Calibri"/>
                <a:cs typeface="Calibri"/>
              </a:rPr>
              <a:t> </a:t>
            </a:r>
            <a:r>
              <a:rPr sz="3000" spc="-15" dirty="0">
                <a:latin typeface="Calibri"/>
                <a:cs typeface="Calibri"/>
              </a:rPr>
              <a:t>pressure</a:t>
            </a:r>
            <a:r>
              <a:rPr sz="3000" spc="-10" dirty="0">
                <a:latin typeface="Calibri"/>
                <a:cs typeface="Calibri"/>
              </a:rPr>
              <a:t> decrease </a:t>
            </a:r>
            <a:r>
              <a:rPr sz="3000" spc="-665" dirty="0">
                <a:latin typeface="Calibri"/>
                <a:cs typeface="Calibri"/>
              </a:rPr>
              <a:t> </a:t>
            </a:r>
            <a:r>
              <a:rPr sz="3000" spc="-5" dirty="0">
                <a:latin typeface="Calibri"/>
                <a:cs typeface="Calibri"/>
              </a:rPr>
              <a:t>(during</a:t>
            </a:r>
            <a:r>
              <a:rPr sz="3000" dirty="0">
                <a:latin typeface="Calibri"/>
                <a:cs typeface="Calibri"/>
              </a:rPr>
              <a:t> </a:t>
            </a:r>
            <a:r>
              <a:rPr sz="4400" b="1" spc="-20" dirty="0">
                <a:latin typeface="Calibri"/>
                <a:cs typeface="Calibri"/>
              </a:rPr>
              <a:t>rapid </a:t>
            </a:r>
            <a:r>
              <a:rPr sz="3000" spc="-10" dirty="0">
                <a:latin typeface="Calibri"/>
                <a:cs typeface="Calibri"/>
              </a:rPr>
              <a:t>decompression),</a:t>
            </a:r>
            <a:r>
              <a:rPr sz="3000" spc="-5" dirty="0">
                <a:latin typeface="Calibri"/>
                <a:cs typeface="Calibri"/>
              </a:rPr>
              <a:t> N</a:t>
            </a:r>
            <a:r>
              <a:rPr sz="1900" spc="-5" dirty="0">
                <a:latin typeface="Calibri"/>
                <a:cs typeface="Calibri"/>
              </a:rPr>
              <a:t>2</a:t>
            </a:r>
            <a:r>
              <a:rPr sz="1900" dirty="0">
                <a:latin typeface="Calibri"/>
                <a:cs typeface="Calibri"/>
              </a:rPr>
              <a:t> </a:t>
            </a:r>
            <a:r>
              <a:rPr sz="3000" spc="-15" dirty="0">
                <a:latin typeface="Calibri"/>
                <a:cs typeface="Calibri"/>
              </a:rPr>
              <a:t>expands</a:t>
            </a:r>
            <a:r>
              <a:rPr sz="3000" spc="-10" dirty="0">
                <a:latin typeface="Calibri"/>
                <a:cs typeface="Calibri"/>
              </a:rPr>
              <a:t> </a:t>
            </a:r>
            <a:r>
              <a:rPr sz="3000" dirty="0">
                <a:latin typeface="Calibri"/>
                <a:cs typeface="Calibri"/>
              </a:rPr>
              <a:t>and </a:t>
            </a:r>
            <a:r>
              <a:rPr sz="3000" spc="5" dirty="0">
                <a:latin typeface="Calibri"/>
                <a:cs typeface="Calibri"/>
              </a:rPr>
              <a:t> </a:t>
            </a:r>
            <a:r>
              <a:rPr sz="3000" dirty="0">
                <a:latin typeface="Calibri"/>
                <a:cs typeface="Calibri"/>
              </a:rPr>
              <a:t>will </a:t>
            </a:r>
            <a:r>
              <a:rPr sz="3000" spc="-20" dirty="0">
                <a:latin typeface="Calibri"/>
                <a:cs typeface="Calibri"/>
              </a:rPr>
              <a:t>form gas </a:t>
            </a:r>
            <a:r>
              <a:rPr sz="3000" spc="-5" dirty="0">
                <a:latin typeface="Calibri"/>
                <a:cs typeface="Calibri"/>
              </a:rPr>
              <a:t>bubbles </a:t>
            </a:r>
            <a:r>
              <a:rPr sz="3300" spc="-10" dirty="0">
                <a:solidFill>
                  <a:srgbClr val="FF0000"/>
                </a:solidFill>
                <a:latin typeface="Calibri"/>
                <a:cs typeface="Calibri"/>
              </a:rPr>
              <a:t>because </a:t>
            </a:r>
            <a:r>
              <a:rPr sz="3300" spc="-5" dirty="0">
                <a:solidFill>
                  <a:srgbClr val="FF0000"/>
                </a:solidFill>
                <a:latin typeface="Calibri"/>
                <a:cs typeface="Calibri"/>
              </a:rPr>
              <a:t>of </a:t>
            </a:r>
            <a:r>
              <a:rPr sz="3300" dirty="0">
                <a:solidFill>
                  <a:srgbClr val="FF0000"/>
                </a:solidFill>
                <a:latin typeface="Calibri"/>
                <a:cs typeface="Calibri"/>
              </a:rPr>
              <a:t>the </a:t>
            </a:r>
            <a:r>
              <a:rPr sz="3300" spc="-5" dirty="0">
                <a:solidFill>
                  <a:srgbClr val="FF0000"/>
                </a:solidFill>
                <a:latin typeface="Calibri"/>
                <a:cs typeface="Calibri"/>
              </a:rPr>
              <a:t>absence of </a:t>
            </a:r>
            <a:r>
              <a:rPr sz="3300" dirty="0">
                <a:solidFill>
                  <a:srgbClr val="FF0000"/>
                </a:solidFill>
                <a:latin typeface="Calibri"/>
                <a:cs typeface="Calibri"/>
              </a:rPr>
              <a:t> </a:t>
            </a:r>
            <a:r>
              <a:rPr sz="3300" spc="-10" dirty="0">
                <a:solidFill>
                  <a:srgbClr val="FF0000"/>
                </a:solidFill>
                <a:latin typeface="Calibri"/>
                <a:cs typeface="Calibri"/>
              </a:rPr>
              <a:t>sufficient</a:t>
            </a:r>
            <a:r>
              <a:rPr sz="3300" spc="-5" dirty="0">
                <a:solidFill>
                  <a:srgbClr val="FF0000"/>
                </a:solidFill>
                <a:latin typeface="Calibri"/>
                <a:cs typeface="Calibri"/>
              </a:rPr>
              <a:t> </a:t>
            </a:r>
            <a:r>
              <a:rPr sz="3300" dirty="0">
                <a:solidFill>
                  <a:srgbClr val="FF0000"/>
                </a:solidFill>
                <a:latin typeface="Calibri"/>
                <a:cs typeface="Calibri"/>
              </a:rPr>
              <a:t>time</a:t>
            </a:r>
            <a:r>
              <a:rPr sz="3300" spc="5" dirty="0">
                <a:solidFill>
                  <a:srgbClr val="FF0000"/>
                </a:solidFill>
                <a:latin typeface="Calibri"/>
                <a:cs typeface="Calibri"/>
              </a:rPr>
              <a:t> </a:t>
            </a:r>
            <a:r>
              <a:rPr sz="3300" spc="-5" dirty="0">
                <a:solidFill>
                  <a:srgbClr val="FF0000"/>
                </a:solidFill>
                <a:latin typeface="Calibri"/>
                <a:cs typeface="Calibri"/>
              </a:rPr>
              <a:t>necessary</a:t>
            </a:r>
            <a:r>
              <a:rPr sz="3300" dirty="0">
                <a:solidFill>
                  <a:srgbClr val="FF0000"/>
                </a:solidFill>
                <a:latin typeface="Calibri"/>
                <a:cs typeface="Calibri"/>
              </a:rPr>
              <a:t> </a:t>
            </a:r>
            <a:r>
              <a:rPr sz="3300" spc="-25" dirty="0">
                <a:solidFill>
                  <a:srgbClr val="FF0000"/>
                </a:solidFill>
                <a:latin typeface="Calibri"/>
                <a:cs typeface="Calibri"/>
              </a:rPr>
              <a:t>for</a:t>
            </a:r>
            <a:r>
              <a:rPr sz="3300" spc="-20" dirty="0">
                <a:solidFill>
                  <a:srgbClr val="FF0000"/>
                </a:solidFill>
                <a:latin typeface="Calibri"/>
                <a:cs typeface="Calibri"/>
              </a:rPr>
              <a:t> </a:t>
            </a:r>
            <a:r>
              <a:rPr sz="3300" spc="-5" dirty="0">
                <a:solidFill>
                  <a:srgbClr val="FF0000"/>
                </a:solidFill>
                <a:latin typeface="Calibri"/>
                <a:cs typeface="Calibri"/>
              </a:rPr>
              <a:t>dissolution</a:t>
            </a:r>
            <a:r>
              <a:rPr sz="3300" dirty="0">
                <a:solidFill>
                  <a:srgbClr val="FF0000"/>
                </a:solidFill>
                <a:latin typeface="Calibri"/>
                <a:cs typeface="Calibri"/>
              </a:rPr>
              <a:t> </a:t>
            </a:r>
            <a:r>
              <a:rPr sz="3300" spc="-20" dirty="0">
                <a:solidFill>
                  <a:srgbClr val="FF0000"/>
                </a:solidFill>
                <a:latin typeface="Calibri"/>
                <a:cs typeface="Calibri"/>
              </a:rPr>
              <a:t>by </a:t>
            </a:r>
            <a:r>
              <a:rPr sz="3300" spc="-15" dirty="0">
                <a:solidFill>
                  <a:srgbClr val="FF0000"/>
                </a:solidFill>
                <a:latin typeface="Calibri"/>
                <a:cs typeface="Calibri"/>
              </a:rPr>
              <a:t> </a:t>
            </a:r>
            <a:r>
              <a:rPr sz="3300" spc="-10" dirty="0">
                <a:solidFill>
                  <a:srgbClr val="FF0000"/>
                </a:solidFill>
                <a:latin typeface="Calibri"/>
                <a:cs typeface="Calibri"/>
              </a:rPr>
              <a:t>diffusion</a:t>
            </a:r>
            <a:r>
              <a:rPr sz="3300" spc="35" dirty="0">
                <a:solidFill>
                  <a:srgbClr val="FF0000"/>
                </a:solidFill>
                <a:latin typeface="Calibri"/>
                <a:cs typeface="Calibri"/>
              </a:rPr>
              <a:t> </a:t>
            </a:r>
            <a:r>
              <a:rPr sz="3300" spc="-15" dirty="0">
                <a:solidFill>
                  <a:srgbClr val="FF0000"/>
                </a:solidFill>
                <a:latin typeface="Calibri"/>
                <a:cs typeface="Calibri"/>
              </a:rPr>
              <a:t>from</a:t>
            </a:r>
            <a:r>
              <a:rPr sz="3300" dirty="0">
                <a:solidFill>
                  <a:srgbClr val="FF0000"/>
                </a:solidFill>
                <a:latin typeface="Calibri"/>
                <a:cs typeface="Calibri"/>
              </a:rPr>
              <a:t> the</a:t>
            </a:r>
            <a:r>
              <a:rPr sz="3300" spc="-15" dirty="0">
                <a:solidFill>
                  <a:srgbClr val="FF0000"/>
                </a:solidFill>
                <a:latin typeface="Calibri"/>
                <a:cs typeface="Calibri"/>
              </a:rPr>
              <a:t> </a:t>
            </a:r>
            <a:r>
              <a:rPr sz="3300" dirty="0">
                <a:solidFill>
                  <a:srgbClr val="FF0000"/>
                </a:solidFill>
                <a:latin typeface="Calibri"/>
                <a:cs typeface="Calibri"/>
              </a:rPr>
              <a:t>tissues.</a:t>
            </a:r>
            <a:endParaRPr sz="3300" dirty="0">
              <a:latin typeface="Calibri"/>
              <a:cs typeface="Calibri"/>
            </a:endParaRPr>
          </a:p>
          <a:p>
            <a:pPr marL="12700" marR="6350" algn="just">
              <a:lnSpc>
                <a:spcPct val="80000"/>
              </a:lnSpc>
              <a:spcBef>
                <a:spcPts val="735"/>
              </a:spcBef>
            </a:pPr>
            <a:r>
              <a:rPr sz="3000" spc="-5" dirty="0">
                <a:latin typeface="Calibri"/>
                <a:cs typeface="Calibri"/>
              </a:rPr>
              <a:t>Because</a:t>
            </a:r>
            <a:r>
              <a:rPr sz="3000" dirty="0">
                <a:latin typeface="Calibri"/>
                <a:cs typeface="Calibri"/>
              </a:rPr>
              <a:t> O</a:t>
            </a:r>
            <a:r>
              <a:rPr sz="1900" dirty="0">
                <a:latin typeface="Calibri"/>
                <a:cs typeface="Calibri"/>
              </a:rPr>
              <a:t>2</a:t>
            </a:r>
            <a:r>
              <a:rPr sz="1900" spc="5" dirty="0">
                <a:latin typeface="Calibri"/>
                <a:cs typeface="Calibri"/>
              </a:rPr>
              <a:t> </a:t>
            </a:r>
            <a:r>
              <a:rPr sz="3000" dirty="0">
                <a:latin typeface="Calibri"/>
                <a:cs typeface="Calibri"/>
              </a:rPr>
              <a:t>&amp;</a:t>
            </a:r>
            <a:r>
              <a:rPr sz="3000" spc="5" dirty="0">
                <a:latin typeface="Calibri"/>
                <a:cs typeface="Calibri"/>
              </a:rPr>
              <a:t> </a:t>
            </a:r>
            <a:r>
              <a:rPr sz="3000" spc="-10" dirty="0">
                <a:latin typeface="Calibri"/>
                <a:cs typeface="Calibri"/>
              </a:rPr>
              <a:t>CO</a:t>
            </a:r>
            <a:r>
              <a:rPr sz="1900" spc="-10" dirty="0">
                <a:latin typeface="Calibri"/>
                <a:cs typeface="Calibri"/>
              </a:rPr>
              <a:t>2</a:t>
            </a:r>
            <a:r>
              <a:rPr sz="1900" spc="-5" dirty="0">
                <a:latin typeface="Calibri"/>
                <a:cs typeface="Calibri"/>
              </a:rPr>
              <a:t> </a:t>
            </a:r>
            <a:r>
              <a:rPr sz="3000" spc="-25" dirty="0">
                <a:latin typeface="Calibri"/>
                <a:cs typeface="Calibri"/>
              </a:rPr>
              <a:t>have</a:t>
            </a:r>
            <a:r>
              <a:rPr sz="3000" spc="-20" dirty="0">
                <a:latin typeface="Calibri"/>
                <a:cs typeface="Calibri"/>
              </a:rPr>
              <a:t> greater</a:t>
            </a:r>
            <a:r>
              <a:rPr sz="3000" spc="-15" dirty="0">
                <a:latin typeface="Calibri"/>
                <a:cs typeface="Calibri"/>
              </a:rPr>
              <a:t> </a:t>
            </a:r>
            <a:r>
              <a:rPr sz="3000" spc="-10" dirty="0">
                <a:latin typeface="Calibri"/>
                <a:cs typeface="Calibri"/>
              </a:rPr>
              <a:t>fluid</a:t>
            </a:r>
            <a:r>
              <a:rPr sz="3000" spc="-5" dirty="0">
                <a:latin typeface="Calibri"/>
                <a:cs typeface="Calibri"/>
              </a:rPr>
              <a:t> solubility</a:t>
            </a:r>
            <a:r>
              <a:rPr sz="3000" dirty="0">
                <a:latin typeface="Calibri"/>
                <a:cs typeface="Calibri"/>
              </a:rPr>
              <a:t> &amp; </a:t>
            </a:r>
            <a:r>
              <a:rPr sz="3000" spc="-665" dirty="0">
                <a:latin typeface="Calibri"/>
                <a:cs typeface="Calibri"/>
              </a:rPr>
              <a:t> </a:t>
            </a:r>
            <a:r>
              <a:rPr sz="3000" spc="-10" dirty="0">
                <a:latin typeface="Calibri"/>
                <a:cs typeface="Calibri"/>
              </a:rPr>
              <a:t>move</a:t>
            </a:r>
            <a:r>
              <a:rPr sz="3000" spc="-5" dirty="0">
                <a:latin typeface="Calibri"/>
                <a:cs typeface="Calibri"/>
              </a:rPr>
              <a:t> </a:t>
            </a:r>
            <a:r>
              <a:rPr sz="3000" spc="-10" dirty="0">
                <a:latin typeface="Calibri"/>
                <a:cs typeface="Calibri"/>
              </a:rPr>
              <a:t>easily</a:t>
            </a:r>
            <a:r>
              <a:rPr sz="3000" spc="-5" dirty="0">
                <a:latin typeface="Calibri"/>
                <a:cs typeface="Calibri"/>
              </a:rPr>
              <a:t> </a:t>
            </a:r>
            <a:r>
              <a:rPr sz="3000" spc="-15" dirty="0">
                <a:latin typeface="Calibri"/>
                <a:cs typeface="Calibri"/>
              </a:rPr>
              <a:t>between</a:t>
            </a:r>
            <a:r>
              <a:rPr sz="3000" spc="-10" dirty="0">
                <a:latin typeface="Calibri"/>
                <a:cs typeface="Calibri"/>
              </a:rPr>
              <a:t> </a:t>
            </a:r>
            <a:r>
              <a:rPr sz="3000" spc="-5" dirty="0">
                <a:latin typeface="Calibri"/>
                <a:cs typeface="Calibri"/>
              </a:rPr>
              <a:t>tissue</a:t>
            </a:r>
            <a:r>
              <a:rPr sz="3000" dirty="0">
                <a:latin typeface="Calibri"/>
                <a:cs typeface="Calibri"/>
              </a:rPr>
              <a:t> </a:t>
            </a:r>
            <a:r>
              <a:rPr sz="3000" spc="-10" dirty="0">
                <a:latin typeface="Calibri"/>
                <a:cs typeface="Calibri"/>
              </a:rPr>
              <a:t>compartments,</a:t>
            </a:r>
            <a:r>
              <a:rPr sz="3000" spc="-5" dirty="0">
                <a:latin typeface="Calibri"/>
                <a:cs typeface="Calibri"/>
              </a:rPr>
              <a:t> </a:t>
            </a:r>
            <a:r>
              <a:rPr sz="3000" dirty="0">
                <a:latin typeface="Calibri"/>
                <a:cs typeface="Calibri"/>
              </a:rPr>
              <a:t>then </a:t>
            </a:r>
            <a:r>
              <a:rPr sz="3000" spc="5" dirty="0">
                <a:latin typeface="Calibri"/>
                <a:cs typeface="Calibri"/>
              </a:rPr>
              <a:t> </a:t>
            </a:r>
            <a:r>
              <a:rPr sz="3000" spc="-10" dirty="0">
                <a:latin typeface="Calibri"/>
                <a:cs typeface="Calibri"/>
              </a:rPr>
              <a:t>tendency </a:t>
            </a:r>
            <a:r>
              <a:rPr sz="3000" spc="-25" dirty="0">
                <a:latin typeface="Calibri"/>
                <a:cs typeface="Calibri"/>
              </a:rPr>
              <a:t>for</a:t>
            </a:r>
            <a:r>
              <a:rPr sz="3000" spc="5" dirty="0">
                <a:latin typeface="Calibri"/>
                <a:cs typeface="Calibri"/>
              </a:rPr>
              <a:t> </a:t>
            </a:r>
            <a:r>
              <a:rPr sz="3000" spc="-5" dirty="0">
                <a:latin typeface="Calibri"/>
                <a:cs typeface="Calibri"/>
              </a:rPr>
              <a:t>bubble</a:t>
            </a:r>
            <a:r>
              <a:rPr sz="3000" spc="5" dirty="0">
                <a:latin typeface="Calibri"/>
                <a:cs typeface="Calibri"/>
              </a:rPr>
              <a:t> </a:t>
            </a:r>
            <a:r>
              <a:rPr sz="3000" spc="-15" dirty="0">
                <a:latin typeface="Calibri"/>
                <a:cs typeface="Calibri"/>
              </a:rPr>
              <a:t>formation</a:t>
            </a:r>
            <a:r>
              <a:rPr sz="3000" spc="-5" dirty="0">
                <a:latin typeface="Calibri"/>
                <a:cs typeface="Calibri"/>
              </a:rPr>
              <a:t> is</a:t>
            </a:r>
            <a:r>
              <a:rPr sz="3000" spc="5" dirty="0">
                <a:latin typeface="Calibri"/>
                <a:cs typeface="Calibri"/>
              </a:rPr>
              <a:t> </a:t>
            </a:r>
            <a:r>
              <a:rPr sz="3000" spc="-10" dirty="0">
                <a:latin typeface="Calibri"/>
                <a:cs typeface="Calibri"/>
              </a:rPr>
              <a:t>reduced.</a:t>
            </a:r>
            <a:endParaRPr sz="3000" dirty="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5" name="TextBox 4">
            <a:extLst>
              <a:ext uri="{FF2B5EF4-FFF2-40B4-BE49-F238E27FC236}">
                <a16:creationId xmlns:a16="http://schemas.microsoft.com/office/drawing/2014/main" id="{CEAB36DB-0735-404C-AAAE-EFF1F65187E9}"/>
              </a:ext>
            </a:extLst>
          </p:cNvPr>
          <p:cNvSpPr txBox="1"/>
          <p:nvPr/>
        </p:nvSpPr>
        <p:spPr>
          <a:xfrm>
            <a:off x="2971800" y="1628873"/>
            <a:ext cx="5867400" cy="923330"/>
          </a:xfrm>
          <a:prstGeom prst="rect">
            <a:avLst/>
          </a:prstGeom>
          <a:noFill/>
        </p:spPr>
        <p:txBody>
          <a:bodyPr wrap="square" rtlCol="0">
            <a:spAutoFit/>
          </a:bodyPr>
          <a:lstStyle/>
          <a:p>
            <a:pPr algn="r"/>
            <a:r>
              <a:rPr lang="ar-JO" dirty="0"/>
              <a:t>يدخل</a:t>
            </a:r>
            <a:r>
              <a:rPr lang="en-US" dirty="0"/>
              <a:t>N2</a:t>
            </a:r>
            <a:r>
              <a:rPr lang="ar-JO" dirty="0"/>
              <a:t> ويترك هذه الأنسجة ببطء أكثر من</a:t>
            </a:r>
            <a:r>
              <a:rPr lang="en-US" dirty="0"/>
              <a:t>O2 &amp; CO2</a:t>
            </a:r>
            <a:r>
              <a:rPr lang="ar-JO" dirty="0"/>
              <a:t> مع انخفاض الضغط المحيط (أثناء تخفيف الضغط السريع) ، يتوسع </a:t>
            </a:r>
            <a:r>
              <a:rPr lang="en-US" dirty="0"/>
              <a:t>N2 </a:t>
            </a:r>
            <a:r>
              <a:rPr lang="ar-JO" dirty="0"/>
              <a:t>وسيشكل فقاعات غاز بسبب عدم وجود وقت كاف ضروري للذوبان عن طريق الانتشار من الأنسجة.</a:t>
            </a:r>
            <a:endParaRPr lang="en-US" dirty="0"/>
          </a:p>
        </p:txBody>
      </p:sp>
      <p:sp>
        <p:nvSpPr>
          <p:cNvPr id="6" name="TextBox 5">
            <a:extLst>
              <a:ext uri="{FF2B5EF4-FFF2-40B4-BE49-F238E27FC236}">
                <a16:creationId xmlns:a16="http://schemas.microsoft.com/office/drawing/2014/main" id="{BF9A0F56-4BDF-49D7-9422-36E2DD055BE6}"/>
              </a:ext>
            </a:extLst>
          </p:cNvPr>
          <p:cNvSpPr txBox="1"/>
          <p:nvPr/>
        </p:nvSpPr>
        <p:spPr>
          <a:xfrm>
            <a:off x="2819400" y="6211669"/>
            <a:ext cx="6172200" cy="646331"/>
          </a:xfrm>
          <a:prstGeom prst="rect">
            <a:avLst/>
          </a:prstGeom>
          <a:noFill/>
        </p:spPr>
        <p:txBody>
          <a:bodyPr wrap="square" rtlCol="0">
            <a:spAutoFit/>
          </a:bodyPr>
          <a:lstStyle/>
          <a:p>
            <a:pPr algn="r"/>
            <a:r>
              <a:rPr lang="ar-JO"/>
              <a:t>نظرا لأن </a:t>
            </a:r>
            <a:r>
              <a:rPr lang="en-US"/>
              <a:t>O2 </a:t>
            </a:r>
            <a:r>
              <a:rPr lang="ar-JO"/>
              <a:t>و </a:t>
            </a:r>
            <a:r>
              <a:rPr lang="en-US"/>
              <a:t>CO2 </a:t>
            </a:r>
            <a:r>
              <a:rPr lang="ar-JO"/>
              <a:t>لهما قابلية أكبر للذوبان في السوائل ويتحركان بسهولة بين مقصورات الأنسجة ، تقليل الميل إلى تكوين الفقاعة</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689805" y="2185987"/>
            <a:ext cx="8012430" cy="3639185"/>
          </a:xfrm>
          <a:prstGeom prst="rect">
            <a:avLst/>
          </a:prstGeom>
        </p:spPr>
        <p:txBody>
          <a:bodyPr vert="horz" wrap="square" lIns="0" tIns="13335" rIns="0" bIns="0" rtlCol="0">
            <a:spAutoFit/>
          </a:bodyPr>
          <a:lstStyle/>
          <a:p>
            <a:pPr marL="12700">
              <a:lnSpc>
                <a:spcPct val="100000"/>
              </a:lnSpc>
              <a:spcBef>
                <a:spcPts val="105"/>
              </a:spcBef>
            </a:pPr>
            <a:r>
              <a:rPr sz="3200" b="1" dirty="0">
                <a:latin typeface="Calibri"/>
                <a:cs typeface="Calibri"/>
              </a:rPr>
              <a:t>Multiple</a:t>
            </a:r>
            <a:r>
              <a:rPr sz="3200" b="1" spc="-30" dirty="0">
                <a:latin typeface="Calibri"/>
                <a:cs typeface="Calibri"/>
              </a:rPr>
              <a:t> </a:t>
            </a:r>
            <a:r>
              <a:rPr sz="3200" b="1" spc="-15" dirty="0">
                <a:latin typeface="Calibri"/>
                <a:cs typeface="Calibri"/>
              </a:rPr>
              <a:t>organ</a:t>
            </a:r>
            <a:r>
              <a:rPr sz="3200" b="1" spc="-35" dirty="0">
                <a:latin typeface="Calibri"/>
                <a:cs typeface="Calibri"/>
              </a:rPr>
              <a:t> </a:t>
            </a:r>
            <a:r>
              <a:rPr sz="3200" b="1" spc="-15" dirty="0">
                <a:latin typeface="Calibri"/>
                <a:cs typeface="Calibri"/>
              </a:rPr>
              <a:t>involvement</a:t>
            </a:r>
            <a:r>
              <a:rPr sz="3200" b="1" spc="-30" dirty="0">
                <a:latin typeface="Calibri"/>
                <a:cs typeface="Calibri"/>
              </a:rPr>
              <a:t> </a:t>
            </a:r>
            <a:r>
              <a:rPr sz="3200" dirty="0">
                <a:latin typeface="Calibri"/>
                <a:cs typeface="Calibri"/>
              </a:rPr>
              <a:t>is</a:t>
            </a:r>
            <a:r>
              <a:rPr sz="3200" spc="-10" dirty="0">
                <a:latin typeface="Calibri"/>
                <a:cs typeface="Calibri"/>
              </a:rPr>
              <a:t> more</a:t>
            </a:r>
            <a:r>
              <a:rPr sz="3200" spc="-15" dirty="0">
                <a:latin typeface="Calibri"/>
                <a:cs typeface="Calibri"/>
              </a:rPr>
              <a:t> </a:t>
            </a:r>
            <a:r>
              <a:rPr sz="3200" spc="-10" dirty="0">
                <a:latin typeface="Calibri"/>
                <a:cs typeface="Calibri"/>
              </a:rPr>
              <a:t>frequent</a:t>
            </a:r>
            <a:r>
              <a:rPr sz="3200" spc="-5" dirty="0">
                <a:latin typeface="Calibri"/>
                <a:cs typeface="Calibri"/>
              </a:rPr>
              <a:t> </a:t>
            </a:r>
            <a:r>
              <a:rPr sz="3200" dirty="0">
                <a:latin typeface="Calibri"/>
                <a:cs typeface="Calibri"/>
              </a:rPr>
              <a:t>in</a:t>
            </a:r>
          </a:p>
          <a:p>
            <a:pPr marL="12700">
              <a:lnSpc>
                <a:spcPct val="100000"/>
              </a:lnSpc>
            </a:pPr>
            <a:r>
              <a:rPr sz="3200" b="1" spc="-5" dirty="0">
                <a:latin typeface="Calibri"/>
                <a:cs typeface="Calibri"/>
              </a:rPr>
              <a:t>DCS</a:t>
            </a:r>
            <a:r>
              <a:rPr sz="3200" b="1" dirty="0">
                <a:latin typeface="Calibri"/>
                <a:cs typeface="Calibri"/>
              </a:rPr>
              <a:t> </a:t>
            </a:r>
            <a:r>
              <a:rPr sz="3200" dirty="0">
                <a:latin typeface="Calibri"/>
                <a:cs typeface="Calibri"/>
              </a:rPr>
              <a:t>than</a:t>
            </a:r>
            <a:r>
              <a:rPr sz="3200" spc="10" dirty="0">
                <a:latin typeface="Calibri"/>
                <a:cs typeface="Calibri"/>
              </a:rPr>
              <a:t> </a:t>
            </a:r>
            <a:r>
              <a:rPr sz="3200" dirty="0">
                <a:latin typeface="Calibri"/>
                <a:cs typeface="Calibri"/>
              </a:rPr>
              <a:t>in</a:t>
            </a:r>
            <a:r>
              <a:rPr sz="3200" spc="10" dirty="0">
                <a:latin typeface="Calibri"/>
                <a:cs typeface="Calibri"/>
              </a:rPr>
              <a:t> </a:t>
            </a:r>
            <a:r>
              <a:rPr sz="3200" spc="-15" dirty="0">
                <a:latin typeface="Calibri"/>
                <a:cs typeface="Calibri"/>
              </a:rPr>
              <a:t>barotraumas</a:t>
            </a:r>
            <a:r>
              <a:rPr sz="3200" dirty="0">
                <a:latin typeface="Calibri"/>
                <a:cs typeface="Calibri"/>
              </a:rPr>
              <a:t> </a:t>
            </a:r>
            <a:r>
              <a:rPr sz="3200" spc="-5" dirty="0">
                <a:latin typeface="Calibri"/>
                <a:cs typeface="Calibri"/>
              </a:rPr>
              <a:t>of</a:t>
            </a:r>
            <a:r>
              <a:rPr sz="3200" spc="-10" dirty="0">
                <a:latin typeface="Calibri"/>
                <a:cs typeface="Calibri"/>
              </a:rPr>
              <a:t> </a:t>
            </a:r>
            <a:r>
              <a:rPr sz="3200" spc="-5" dirty="0">
                <a:latin typeface="Calibri"/>
                <a:cs typeface="Calibri"/>
              </a:rPr>
              <a:t>ascent.</a:t>
            </a:r>
            <a:endParaRPr sz="3200" dirty="0">
              <a:latin typeface="Calibri"/>
              <a:cs typeface="Calibri"/>
            </a:endParaRPr>
          </a:p>
          <a:p>
            <a:pPr>
              <a:lnSpc>
                <a:spcPct val="100000"/>
              </a:lnSpc>
            </a:pPr>
            <a:endParaRPr sz="4400" dirty="0">
              <a:latin typeface="Calibri"/>
              <a:cs typeface="Calibri"/>
            </a:endParaRPr>
          </a:p>
          <a:p>
            <a:pPr marL="12700" marR="5080">
              <a:lnSpc>
                <a:spcPct val="100200"/>
              </a:lnSpc>
            </a:pPr>
            <a:r>
              <a:rPr sz="3200" dirty="0">
                <a:latin typeface="Calibri"/>
                <a:cs typeface="Calibri"/>
              </a:rPr>
              <a:t>While</a:t>
            </a:r>
            <a:r>
              <a:rPr sz="3200" spc="5" dirty="0">
                <a:latin typeface="Calibri"/>
                <a:cs typeface="Calibri"/>
              </a:rPr>
              <a:t> </a:t>
            </a:r>
            <a:r>
              <a:rPr sz="3200" dirty="0">
                <a:latin typeface="Calibri"/>
                <a:cs typeface="Calibri"/>
              </a:rPr>
              <a:t>in </a:t>
            </a:r>
            <a:r>
              <a:rPr sz="3200" spc="-5" dirty="0">
                <a:latin typeface="Calibri"/>
                <a:cs typeface="Calibri"/>
              </a:rPr>
              <a:t>the </a:t>
            </a:r>
            <a:r>
              <a:rPr sz="3200" spc="-20" dirty="0">
                <a:latin typeface="Calibri"/>
                <a:cs typeface="Calibri"/>
              </a:rPr>
              <a:t>latter</a:t>
            </a:r>
            <a:r>
              <a:rPr sz="3200" dirty="0">
                <a:latin typeface="Calibri"/>
                <a:cs typeface="Calibri"/>
              </a:rPr>
              <a:t> </a:t>
            </a:r>
            <a:r>
              <a:rPr sz="3200" spc="-5" dirty="0">
                <a:latin typeface="Calibri"/>
                <a:cs typeface="Calibri"/>
              </a:rPr>
              <a:t>signs</a:t>
            </a:r>
            <a:r>
              <a:rPr sz="3200" dirty="0">
                <a:latin typeface="Calibri"/>
                <a:cs typeface="Calibri"/>
              </a:rPr>
              <a:t> &amp;</a:t>
            </a:r>
            <a:r>
              <a:rPr sz="3200" spc="-5" dirty="0">
                <a:latin typeface="Calibri"/>
                <a:cs typeface="Calibri"/>
              </a:rPr>
              <a:t> </a:t>
            </a:r>
            <a:r>
              <a:rPr sz="3200" spc="-15" dirty="0">
                <a:latin typeface="Calibri"/>
                <a:cs typeface="Calibri"/>
              </a:rPr>
              <a:t>symptoms</a:t>
            </a:r>
            <a:r>
              <a:rPr sz="3200" spc="15" dirty="0">
                <a:latin typeface="Calibri"/>
                <a:cs typeface="Calibri"/>
              </a:rPr>
              <a:t> </a:t>
            </a:r>
            <a:r>
              <a:rPr sz="3200" dirty="0">
                <a:latin typeface="Calibri"/>
                <a:cs typeface="Calibri"/>
              </a:rPr>
              <a:t>and </a:t>
            </a:r>
            <a:r>
              <a:rPr sz="3200" spc="-10" dirty="0">
                <a:latin typeface="Calibri"/>
                <a:cs typeface="Calibri"/>
              </a:rPr>
              <a:t>that</a:t>
            </a:r>
            <a:r>
              <a:rPr sz="3200" spc="5" dirty="0">
                <a:latin typeface="Calibri"/>
                <a:cs typeface="Calibri"/>
              </a:rPr>
              <a:t> </a:t>
            </a:r>
            <a:r>
              <a:rPr sz="3200" spc="-5" dirty="0">
                <a:latin typeface="Calibri"/>
                <a:cs typeface="Calibri"/>
              </a:rPr>
              <a:t>of </a:t>
            </a:r>
            <a:r>
              <a:rPr sz="3200" spc="-710" dirty="0">
                <a:latin typeface="Calibri"/>
                <a:cs typeface="Calibri"/>
              </a:rPr>
              <a:t> </a:t>
            </a:r>
            <a:r>
              <a:rPr sz="3200" spc="-5" dirty="0">
                <a:latin typeface="Calibri"/>
                <a:cs typeface="Calibri"/>
              </a:rPr>
              <a:t>arterial</a:t>
            </a:r>
            <a:r>
              <a:rPr sz="3200" spc="-15" dirty="0">
                <a:latin typeface="Calibri"/>
                <a:cs typeface="Calibri"/>
              </a:rPr>
              <a:t> gas</a:t>
            </a:r>
            <a:r>
              <a:rPr sz="3200" dirty="0">
                <a:latin typeface="Calibri"/>
                <a:cs typeface="Calibri"/>
              </a:rPr>
              <a:t> embolism,</a:t>
            </a:r>
            <a:r>
              <a:rPr sz="3200" spc="10" dirty="0">
                <a:latin typeface="Calibri"/>
                <a:cs typeface="Calibri"/>
              </a:rPr>
              <a:t> </a:t>
            </a:r>
            <a:r>
              <a:rPr sz="3200" spc="-5" dirty="0">
                <a:latin typeface="Calibri"/>
                <a:cs typeface="Calibri"/>
              </a:rPr>
              <a:t>occur</a:t>
            </a:r>
            <a:r>
              <a:rPr sz="3200" spc="-10" dirty="0">
                <a:latin typeface="Calibri"/>
                <a:cs typeface="Calibri"/>
              </a:rPr>
              <a:t> </a:t>
            </a:r>
            <a:r>
              <a:rPr sz="3200" u="heavy" spc="-5" dirty="0">
                <a:solidFill>
                  <a:srgbClr val="FF0000"/>
                </a:solidFill>
                <a:uFill>
                  <a:solidFill>
                    <a:srgbClr val="FF0000"/>
                  </a:solidFill>
                </a:uFill>
                <a:latin typeface="Calibri"/>
                <a:cs typeface="Calibri"/>
              </a:rPr>
              <a:t>sudden</a:t>
            </a:r>
            <a:r>
              <a:rPr sz="3200" u="heavy" spc="10" dirty="0">
                <a:solidFill>
                  <a:srgbClr val="FF0000"/>
                </a:solidFill>
                <a:uFill>
                  <a:solidFill>
                    <a:srgbClr val="FF0000"/>
                  </a:solidFill>
                </a:uFill>
                <a:latin typeface="Calibri"/>
                <a:cs typeface="Calibri"/>
              </a:rPr>
              <a:t> </a:t>
            </a:r>
            <a:r>
              <a:rPr sz="3200" u="heavy" dirty="0">
                <a:solidFill>
                  <a:srgbClr val="FF0000"/>
                </a:solidFill>
                <a:uFill>
                  <a:solidFill>
                    <a:srgbClr val="FF0000"/>
                  </a:solidFill>
                </a:uFill>
                <a:latin typeface="Calibri"/>
                <a:cs typeface="Calibri"/>
              </a:rPr>
              <a:t>&amp; </a:t>
            </a:r>
            <a:r>
              <a:rPr sz="3200" spc="5" dirty="0">
                <a:solidFill>
                  <a:srgbClr val="FF0000"/>
                </a:solidFill>
                <a:latin typeface="Calibri"/>
                <a:cs typeface="Calibri"/>
              </a:rPr>
              <a:t> </a:t>
            </a:r>
            <a:r>
              <a:rPr sz="3200" u="heavy" spc="-10" dirty="0">
                <a:solidFill>
                  <a:srgbClr val="FF0000"/>
                </a:solidFill>
                <a:uFill>
                  <a:solidFill>
                    <a:srgbClr val="FF0000"/>
                  </a:solidFill>
                </a:uFill>
                <a:latin typeface="Calibri"/>
                <a:cs typeface="Calibri"/>
              </a:rPr>
              <a:t>immediate</a:t>
            </a:r>
            <a:r>
              <a:rPr sz="3200" spc="10" dirty="0">
                <a:solidFill>
                  <a:srgbClr val="FF0000"/>
                </a:solidFill>
                <a:latin typeface="Calibri"/>
                <a:cs typeface="Calibri"/>
              </a:rPr>
              <a:t> </a:t>
            </a:r>
            <a:r>
              <a:rPr sz="3200" spc="-5" dirty="0">
                <a:solidFill>
                  <a:srgbClr val="FF0000"/>
                </a:solidFill>
                <a:latin typeface="Calibri"/>
                <a:cs typeface="Calibri"/>
              </a:rPr>
              <a:t>on </a:t>
            </a:r>
            <a:r>
              <a:rPr sz="3200" spc="-10" dirty="0">
                <a:solidFill>
                  <a:srgbClr val="FF0000"/>
                </a:solidFill>
                <a:latin typeface="Calibri"/>
                <a:cs typeface="Calibri"/>
              </a:rPr>
              <a:t>surfacing;</a:t>
            </a:r>
            <a:r>
              <a:rPr sz="3200" spc="15" dirty="0">
                <a:solidFill>
                  <a:srgbClr val="FF0000"/>
                </a:solidFill>
                <a:latin typeface="Calibri"/>
                <a:cs typeface="Calibri"/>
              </a:rPr>
              <a:t> </a:t>
            </a:r>
            <a:r>
              <a:rPr sz="3200" b="1" u="heavy" spc="-5" dirty="0">
                <a:solidFill>
                  <a:srgbClr val="FF0000"/>
                </a:solidFill>
                <a:uFill>
                  <a:solidFill>
                    <a:srgbClr val="FF0000"/>
                  </a:solidFill>
                </a:uFill>
                <a:latin typeface="Calibri"/>
                <a:cs typeface="Calibri"/>
              </a:rPr>
              <a:t>while DCS</a:t>
            </a:r>
            <a:r>
              <a:rPr sz="3200" b="1" u="heavy" spc="-20" dirty="0">
                <a:solidFill>
                  <a:srgbClr val="FF0000"/>
                </a:solidFill>
                <a:uFill>
                  <a:solidFill>
                    <a:srgbClr val="FF0000"/>
                  </a:solidFill>
                </a:uFill>
                <a:latin typeface="Calibri"/>
                <a:cs typeface="Calibri"/>
              </a:rPr>
              <a:t> </a:t>
            </a:r>
            <a:r>
              <a:rPr sz="3200" b="1" u="heavy" spc="-10" dirty="0">
                <a:solidFill>
                  <a:srgbClr val="FF0000"/>
                </a:solidFill>
                <a:uFill>
                  <a:solidFill>
                    <a:srgbClr val="FF0000"/>
                  </a:solidFill>
                </a:uFill>
                <a:latin typeface="Calibri"/>
                <a:cs typeface="Calibri"/>
              </a:rPr>
              <a:t>symptoms </a:t>
            </a:r>
            <a:r>
              <a:rPr sz="3200" b="1" spc="-5" dirty="0">
                <a:solidFill>
                  <a:srgbClr val="FF0000"/>
                </a:solidFill>
                <a:latin typeface="Calibri"/>
                <a:cs typeface="Calibri"/>
              </a:rPr>
              <a:t> </a:t>
            </a:r>
            <a:r>
              <a:rPr sz="3200" b="1" u="heavy" spc="-10" dirty="0">
                <a:solidFill>
                  <a:srgbClr val="FF0000"/>
                </a:solidFill>
                <a:uFill>
                  <a:solidFill>
                    <a:srgbClr val="FF0000"/>
                  </a:solidFill>
                </a:uFill>
                <a:latin typeface="Calibri"/>
                <a:cs typeface="Calibri"/>
              </a:rPr>
              <a:t>frequently</a:t>
            </a:r>
            <a:r>
              <a:rPr sz="3200" b="1" u="heavy" spc="-25" dirty="0">
                <a:solidFill>
                  <a:srgbClr val="FF0000"/>
                </a:solidFill>
                <a:uFill>
                  <a:solidFill>
                    <a:srgbClr val="FF0000"/>
                  </a:solidFill>
                </a:uFill>
                <a:latin typeface="Calibri"/>
                <a:cs typeface="Calibri"/>
              </a:rPr>
              <a:t> </a:t>
            </a:r>
            <a:r>
              <a:rPr sz="3200" b="1" u="heavy" spc="-15" dirty="0">
                <a:solidFill>
                  <a:srgbClr val="FF0000"/>
                </a:solidFill>
                <a:uFill>
                  <a:solidFill>
                    <a:srgbClr val="FF0000"/>
                  </a:solidFill>
                </a:uFill>
                <a:latin typeface="Calibri"/>
                <a:cs typeface="Calibri"/>
              </a:rPr>
              <a:t>delay</a:t>
            </a:r>
            <a:r>
              <a:rPr sz="3200" b="1" u="heavy" spc="-10" dirty="0">
                <a:solidFill>
                  <a:srgbClr val="FF0000"/>
                </a:solidFill>
                <a:uFill>
                  <a:solidFill>
                    <a:srgbClr val="FF0000"/>
                  </a:solidFill>
                </a:uFill>
                <a:latin typeface="Calibri"/>
                <a:cs typeface="Calibri"/>
              </a:rPr>
              <a:t> </a:t>
            </a:r>
            <a:r>
              <a:rPr sz="3200" b="1" u="heavy" spc="-20" dirty="0">
                <a:solidFill>
                  <a:srgbClr val="FF0000"/>
                </a:solidFill>
                <a:uFill>
                  <a:solidFill>
                    <a:srgbClr val="FF0000"/>
                  </a:solidFill>
                </a:uFill>
                <a:latin typeface="Calibri"/>
                <a:cs typeface="Calibri"/>
              </a:rPr>
              <a:t>for</a:t>
            </a:r>
            <a:r>
              <a:rPr sz="3200" b="1" u="heavy" spc="-5" dirty="0">
                <a:solidFill>
                  <a:srgbClr val="FF0000"/>
                </a:solidFill>
                <a:uFill>
                  <a:solidFill>
                    <a:srgbClr val="FF0000"/>
                  </a:solidFill>
                </a:uFill>
                <a:latin typeface="Calibri"/>
                <a:cs typeface="Calibri"/>
              </a:rPr>
              <a:t> 6- </a:t>
            </a:r>
            <a:r>
              <a:rPr sz="3200" b="1" u="heavy" spc="-10" dirty="0">
                <a:solidFill>
                  <a:srgbClr val="FF0000"/>
                </a:solidFill>
                <a:uFill>
                  <a:solidFill>
                    <a:srgbClr val="FF0000"/>
                  </a:solidFill>
                </a:uFill>
                <a:latin typeface="Calibri"/>
                <a:cs typeface="Calibri"/>
              </a:rPr>
              <a:t>48hours.</a:t>
            </a:r>
            <a:endParaRPr sz="3200" dirty="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5" name="TextBox 4">
            <a:extLst>
              <a:ext uri="{FF2B5EF4-FFF2-40B4-BE49-F238E27FC236}">
                <a16:creationId xmlns:a16="http://schemas.microsoft.com/office/drawing/2014/main" id="{B3EA5466-FE5E-4D2C-AC9D-415A1B13976A}"/>
              </a:ext>
            </a:extLst>
          </p:cNvPr>
          <p:cNvSpPr txBox="1"/>
          <p:nvPr/>
        </p:nvSpPr>
        <p:spPr>
          <a:xfrm>
            <a:off x="1483639" y="3036083"/>
            <a:ext cx="7167992" cy="646331"/>
          </a:xfrm>
          <a:prstGeom prst="rect">
            <a:avLst/>
          </a:prstGeom>
          <a:noFill/>
        </p:spPr>
        <p:txBody>
          <a:bodyPr wrap="square" rtlCol="0">
            <a:spAutoFit/>
          </a:bodyPr>
          <a:lstStyle/>
          <a:p>
            <a:pPr algn="r"/>
            <a:r>
              <a:rPr lang="ar-JO"/>
              <a:t>تورط الأعضاء المتعددة أكثر تواترا في</a:t>
            </a:r>
          </a:p>
          <a:p>
            <a:pPr algn="r"/>
            <a:r>
              <a:rPr lang="en-US"/>
              <a:t>DCS </a:t>
            </a:r>
            <a:r>
              <a:rPr lang="ar-JO"/>
              <a:t>مما كانت عليه في الصدمات الجوية للصعود.</a:t>
            </a:r>
            <a:endParaRPr lang="en-US" dirty="0"/>
          </a:p>
        </p:txBody>
      </p:sp>
      <p:sp>
        <p:nvSpPr>
          <p:cNvPr id="6" name="TextBox 5">
            <a:extLst>
              <a:ext uri="{FF2B5EF4-FFF2-40B4-BE49-F238E27FC236}">
                <a16:creationId xmlns:a16="http://schemas.microsoft.com/office/drawing/2014/main" id="{7AFC35FF-C2B0-4B2D-B78E-D32CF6817748}"/>
              </a:ext>
            </a:extLst>
          </p:cNvPr>
          <p:cNvSpPr txBox="1"/>
          <p:nvPr/>
        </p:nvSpPr>
        <p:spPr>
          <a:xfrm>
            <a:off x="1600200" y="5927054"/>
            <a:ext cx="7391400" cy="646331"/>
          </a:xfrm>
          <a:prstGeom prst="rect">
            <a:avLst/>
          </a:prstGeom>
          <a:noFill/>
        </p:spPr>
        <p:txBody>
          <a:bodyPr wrap="square" rtlCol="0">
            <a:spAutoFit/>
          </a:bodyPr>
          <a:lstStyle/>
          <a:p>
            <a:r>
              <a:rPr lang="ar-JO"/>
              <a:t>بينما في العلامات والأعراض الأخيرة وأعراض انسداد الغاز الشرياني, تحدث مفاجئة وفورية على السطح; في حين أن أعراض </a:t>
            </a:r>
            <a:r>
              <a:rPr lang="en-US"/>
              <a:t>DCS </a:t>
            </a:r>
            <a:r>
              <a:rPr lang="ar-JO"/>
              <a:t>تتأخر في كثير من الأحيان لمدة 6-48 ساعة.</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940" y="1607261"/>
            <a:ext cx="8074025" cy="4077335"/>
          </a:xfrm>
          <a:prstGeom prst="rect">
            <a:avLst/>
          </a:prstGeom>
        </p:spPr>
        <p:txBody>
          <a:bodyPr vert="horz" wrap="square" lIns="0" tIns="13335" rIns="0" bIns="0" rtlCol="0">
            <a:spAutoFit/>
          </a:bodyPr>
          <a:lstStyle/>
          <a:p>
            <a:pPr marL="45720" marR="41275" algn="ctr">
              <a:lnSpc>
                <a:spcPct val="100000"/>
              </a:lnSpc>
              <a:spcBef>
                <a:spcPts val="105"/>
              </a:spcBef>
            </a:pPr>
            <a:r>
              <a:rPr sz="3200" b="1" dirty="0">
                <a:solidFill>
                  <a:srgbClr val="0000FF"/>
                </a:solidFill>
                <a:latin typeface="Calibri"/>
                <a:cs typeface="Calibri"/>
              </a:rPr>
              <a:t>DCS</a:t>
            </a:r>
            <a:r>
              <a:rPr sz="3200" b="1" spc="-20" dirty="0">
                <a:solidFill>
                  <a:srgbClr val="0000FF"/>
                </a:solidFill>
                <a:latin typeface="Calibri"/>
                <a:cs typeface="Calibri"/>
              </a:rPr>
              <a:t> </a:t>
            </a:r>
            <a:r>
              <a:rPr sz="3200" b="1" dirty="0">
                <a:solidFill>
                  <a:srgbClr val="0000FF"/>
                </a:solidFill>
                <a:latin typeface="Calibri"/>
                <a:cs typeface="Calibri"/>
              </a:rPr>
              <a:t>is</a:t>
            </a:r>
            <a:r>
              <a:rPr sz="3200" b="1" spc="-15" dirty="0">
                <a:solidFill>
                  <a:srgbClr val="0000FF"/>
                </a:solidFill>
                <a:latin typeface="Calibri"/>
                <a:cs typeface="Calibri"/>
              </a:rPr>
              <a:t> </a:t>
            </a:r>
            <a:r>
              <a:rPr sz="3200" b="1" dirty="0">
                <a:solidFill>
                  <a:srgbClr val="0000FF"/>
                </a:solidFill>
                <a:latin typeface="Calibri"/>
                <a:cs typeface="Calibri"/>
              </a:rPr>
              <a:t>classified</a:t>
            </a:r>
            <a:r>
              <a:rPr sz="3200" b="1" spc="-45" dirty="0">
                <a:solidFill>
                  <a:srgbClr val="0000FF"/>
                </a:solidFill>
                <a:latin typeface="Calibri"/>
                <a:cs typeface="Calibri"/>
              </a:rPr>
              <a:t> </a:t>
            </a:r>
            <a:r>
              <a:rPr sz="3200" b="1" spc="-15" dirty="0">
                <a:solidFill>
                  <a:srgbClr val="0000FF"/>
                </a:solidFill>
                <a:latin typeface="Calibri"/>
                <a:cs typeface="Calibri"/>
              </a:rPr>
              <a:t>into</a:t>
            </a:r>
            <a:r>
              <a:rPr sz="3200" b="1" dirty="0">
                <a:solidFill>
                  <a:srgbClr val="0000FF"/>
                </a:solidFill>
                <a:latin typeface="Calibri"/>
                <a:cs typeface="Calibri"/>
              </a:rPr>
              <a:t> 2 </a:t>
            </a:r>
            <a:r>
              <a:rPr sz="3200" b="1" spc="-5" dirty="0">
                <a:solidFill>
                  <a:srgbClr val="0000FF"/>
                </a:solidFill>
                <a:latin typeface="Calibri"/>
                <a:cs typeface="Calibri"/>
              </a:rPr>
              <a:t>types </a:t>
            </a:r>
            <a:r>
              <a:rPr sz="3200" b="1" dirty="0">
                <a:solidFill>
                  <a:srgbClr val="0000FF"/>
                </a:solidFill>
                <a:latin typeface="Calibri"/>
                <a:cs typeface="Calibri"/>
              </a:rPr>
              <a:t>and</a:t>
            </a:r>
            <a:r>
              <a:rPr sz="3200" b="1" spc="-20" dirty="0">
                <a:solidFill>
                  <a:srgbClr val="0000FF"/>
                </a:solidFill>
                <a:latin typeface="Calibri"/>
                <a:cs typeface="Calibri"/>
              </a:rPr>
              <a:t> </a:t>
            </a:r>
            <a:r>
              <a:rPr sz="3200" b="1" dirty="0">
                <a:solidFill>
                  <a:srgbClr val="0000FF"/>
                </a:solidFill>
                <a:latin typeface="Calibri"/>
                <a:cs typeface="Calibri"/>
              </a:rPr>
              <a:t>a</a:t>
            </a:r>
            <a:r>
              <a:rPr sz="3200" b="1" spc="-20" dirty="0">
                <a:solidFill>
                  <a:srgbClr val="0000FF"/>
                </a:solidFill>
                <a:latin typeface="Calibri"/>
                <a:cs typeface="Calibri"/>
              </a:rPr>
              <a:t> </a:t>
            </a:r>
            <a:r>
              <a:rPr sz="3200" b="1" spc="-15" dirty="0">
                <a:solidFill>
                  <a:srgbClr val="0000FF"/>
                </a:solidFill>
                <a:latin typeface="Calibri"/>
                <a:cs typeface="Calibri"/>
              </a:rPr>
              <a:t>late</a:t>
            </a:r>
            <a:r>
              <a:rPr sz="3200" b="1" spc="-20" dirty="0">
                <a:solidFill>
                  <a:srgbClr val="0000FF"/>
                </a:solidFill>
                <a:latin typeface="Calibri"/>
                <a:cs typeface="Calibri"/>
              </a:rPr>
              <a:t> </a:t>
            </a:r>
            <a:r>
              <a:rPr sz="3200" b="1" spc="-15" dirty="0">
                <a:solidFill>
                  <a:srgbClr val="0000FF"/>
                </a:solidFill>
                <a:latin typeface="Calibri"/>
                <a:cs typeface="Calibri"/>
              </a:rPr>
              <a:t>3rd</a:t>
            </a:r>
            <a:r>
              <a:rPr sz="3200" b="1" spc="-10" dirty="0">
                <a:solidFill>
                  <a:srgbClr val="0000FF"/>
                </a:solidFill>
                <a:latin typeface="Calibri"/>
                <a:cs typeface="Calibri"/>
              </a:rPr>
              <a:t> </a:t>
            </a:r>
            <a:r>
              <a:rPr sz="3200" b="1" dirty="0">
                <a:solidFill>
                  <a:srgbClr val="0000FF"/>
                </a:solidFill>
                <a:latin typeface="Calibri"/>
                <a:cs typeface="Calibri"/>
              </a:rPr>
              <a:t>type </a:t>
            </a:r>
            <a:r>
              <a:rPr sz="3200" b="1" spc="-710" dirty="0">
                <a:solidFill>
                  <a:srgbClr val="0000FF"/>
                </a:solidFill>
                <a:latin typeface="Calibri"/>
                <a:cs typeface="Calibri"/>
              </a:rPr>
              <a:t> </a:t>
            </a:r>
            <a:r>
              <a:rPr sz="3200" b="1" dirty="0">
                <a:solidFill>
                  <a:srgbClr val="0000FF"/>
                </a:solidFill>
                <a:latin typeface="Calibri"/>
                <a:cs typeface="Calibri"/>
              </a:rPr>
              <a:t>of </a:t>
            </a:r>
            <a:r>
              <a:rPr sz="3200" b="1" spc="-5" dirty="0">
                <a:solidFill>
                  <a:srgbClr val="0000FF"/>
                </a:solidFill>
                <a:latin typeface="Calibri"/>
                <a:cs typeface="Calibri"/>
              </a:rPr>
              <a:t>chronic complication </a:t>
            </a:r>
            <a:r>
              <a:rPr sz="3200" b="1" dirty="0">
                <a:solidFill>
                  <a:srgbClr val="0000FF"/>
                </a:solidFill>
                <a:latin typeface="Calibri"/>
                <a:cs typeface="Calibri"/>
              </a:rPr>
              <a:t>of </a:t>
            </a:r>
            <a:r>
              <a:rPr sz="3200" b="1" spc="-5" dirty="0">
                <a:solidFill>
                  <a:srgbClr val="0000FF"/>
                </a:solidFill>
                <a:latin typeface="Calibri"/>
                <a:cs typeface="Calibri"/>
              </a:rPr>
              <a:t>dysbaric </a:t>
            </a:r>
            <a:r>
              <a:rPr sz="3200" b="1" dirty="0">
                <a:solidFill>
                  <a:srgbClr val="0000FF"/>
                </a:solidFill>
                <a:latin typeface="Calibri"/>
                <a:cs typeface="Calibri"/>
              </a:rPr>
              <a:t> </a:t>
            </a:r>
            <a:r>
              <a:rPr sz="3200" b="1" spc="-10" dirty="0">
                <a:solidFill>
                  <a:srgbClr val="0000FF"/>
                </a:solidFill>
                <a:latin typeface="Calibri"/>
                <a:cs typeface="Calibri"/>
              </a:rPr>
              <a:t>osteonecrosis</a:t>
            </a:r>
            <a:endParaRPr sz="3200" dirty="0">
              <a:latin typeface="Calibri"/>
              <a:cs typeface="Calibri"/>
            </a:endParaRPr>
          </a:p>
          <a:p>
            <a:pPr>
              <a:lnSpc>
                <a:spcPct val="100000"/>
              </a:lnSpc>
              <a:spcBef>
                <a:spcPts val="30"/>
              </a:spcBef>
            </a:pPr>
            <a:endParaRPr sz="2900" dirty="0">
              <a:latin typeface="Calibri"/>
              <a:cs typeface="Calibri"/>
            </a:endParaRPr>
          </a:p>
          <a:p>
            <a:pPr marL="12700" marR="5080" algn="just">
              <a:lnSpc>
                <a:spcPct val="100000"/>
              </a:lnSpc>
              <a:spcBef>
                <a:spcPts val="5"/>
              </a:spcBef>
            </a:pPr>
            <a:r>
              <a:rPr sz="2800" spc="-10" dirty="0">
                <a:latin typeface="Calibri"/>
                <a:cs typeface="Calibri"/>
              </a:rPr>
              <a:t>The</a:t>
            </a:r>
            <a:r>
              <a:rPr sz="2800" spc="-5" dirty="0">
                <a:latin typeface="Calibri"/>
                <a:cs typeface="Calibri"/>
              </a:rPr>
              <a:t> types</a:t>
            </a:r>
            <a:r>
              <a:rPr sz="2800" dirty="0">
                <a:latin typeface="Calibri"/>
                <a:cs typeface="Calibri"/>
              </a:rPr>
              <a:t> </a:t>
            </a:r>
            <a:r>
              <a:rPr sz="2800" spc="-10" dirty="0">
                <a:latin typeface="Calibri"/>
                <a:cs typeface="Calibri"/>
              </a:rPr>
              <a:t>(type</a:t>
            </a:r>
            <a:r>
              <a:rPr sz="2800" spc="-5" dirty="0">
                <a:latin typeface="Calibri"/>
                <a:cs typeface="Calibri"/>
              </a:rPr>
              <a:t> I</a:t>
            </a:r>
            <a:r>
              <a:rPr sz="2800" dirty="0">
                <a:latin typeface="Calibri"/>
                <a:cs typeface="Calibri"/>
              </a:rPr>
              <a:t> </a:t>
            </a:r>
            <a:r>
              <a:rPr sz="2800" spc="-5" dirty="0">
                <a:latin typeface="Calibri"/>
                <a:cs typeface="Calibri"/>
              </a:rPr>
              <a:t>&amp;</a:t>
            </a:r>
            <a:r>
              <a:rPr sz="2800" dirty="0">
                <a:latin typeface="Calibri"/>
                <a:cs typeface="Calibri"/>
              </a:rPr>
              <a:t> </a:t>
            </a:r>
            <a:r>
              <a:rPr sz="2800" spc="-5" dirty="0">
                <a:latin typeface="Calibri"/>
                <a:cs typeface="Calibri"/>
              </a:rPr>
              <a:t>II)</a:t>
            </a:r>
            <a:r>
              <a:rPr sz="2800" dirty="0">
                <a:latin typeface="Calibri"/>
                <a:cs typeface="Calibri"/>
              </a:rPr>
              <a:t> </a:t>
            </a:r>
            <a:r>
              <a:rPr sz="2800" spc="-5" dirty="0">
                <a:latin typeface="Calibri"/>
                <a:cs typeface="Calibri"/>
              </a:rPr>
              <a:t>and</a:t>
            </a:r>
            <a:r>
              <a:rPr sz="2800" dirty="0">
                <a:latin typeface="Calibri"/>
                <a:cs typeface="Calibri"/>
              </a:rPr>
              <a:t> </a:t>
            </a:r>
            <a:r>
              <a:rPr sz="2800" spc="-10" dirty="0">
                <a:latin typeface="Calibri"/>
                <a:cs typeface="Calibri"/>
              </a:rPr>
              <a:t>severity</a:t>
            </a:r>
            <a:r>
              <a:rPr sz="2800" spc="610" dirty="0">
                <a:latin typeface="Calibri"/>
                <a:cs typeface="Calibri"/>
              </a:rPr>
              <a:t> </a:t>
            </a:r>
            <a:r>
              <a:rPr sz="2800" spc="-5" dirty="0">
                <a:latin typeface="Calibri"/>
                <a:cs typeface="Calibri"/>
              </a:rPr>
              <a:t>of</a:t>
            </a:r>
            <a:r>
              <a:rPr sz="2800" spc="625" dirty="0">
                <a:latin typeface="Calibri"/>
                <a:cs typeface="Calibri"/>
              </a:rPr>
              <a:t> </a:t>
            </a:r>
            <a:r>
              <a:rPr sz="2800" spc="-15" dirty="0">
                <a:latin typeface="Calibri"/>
                <a:cs typeface="Calibri"/>
              </a:rPr>
              <a:t>symptoms </a:t>
            </a:r>
            <a:r>
              <a:rPr sz="2800" spc="-10" dirty="0">
                <a:latin typeface="Calibri"/>
                <a:cs typeface="Calibri"/>
              </a:rPr>
              <a:t> </a:t>
            </a:r>
            <a:r>
              <a:rPr sz="2800" spc="-5" dirty="0">
                <a:latin typeface="Calibri"/>
                <a:cs typeface="Calibri"/>
              </a:rPr>
              <a:t>depend </a:t>
            </a:r>
            <a:r>
              <a:rPr sz="2800" dirty="0">
                <a:latin typeface="Calibri"/>
                <a:cs typeface="Calibri"/>
              </a:rPr>
              <a:t>on </a:t>
            </a:r>
            <a:r>
              <a:rPr sz="2800" spc="-10" dirty="0">
                <a:latin typeface="Calibri"/>
                <a:cs typeface="Calibri"/>
              </a:rPr>
              <a:t>age, </a:t>
            </a:r>
            <a:r>
              <a:rPr sz="2800" spc="-15" dirty="0">
                <a:latin typeface="Calibri"/>
                <a:cs typeface="Calibri"/>
              </a:rPr>
              <a:t>weight, </a:t>
            </a:r>
            <a:r>
              <a:rPr sz="2800" dirty="0">
                <a:latin typeface="Calibri"/>
                <a:cs typeface="Calibri"/>
              </a:rPr>
              <a:t>and </a:t>
            </a:r>
            <a:r>
              <a:rPr sz="2800" spc="-20" dirty="0">
                <a:latin typeface="Calibri"/>
                <a:cs typeface="Calibri"/>
              </a:rPr>
              <a:t>physical </a:t>
            </a:r>
            <a:r>
              <a:rPr sz="2800" spc="-5" dirty="0">
                <a:latin typeface="Calibri"/>
                <a:cs typeface="Calibri"/>
              </a:rPr>
              <a:t>condition </a:t>
            </a:r>
            <a:r>
              <a:rPr sz="2800" dirty="0">
                <a:latin typeface="Calibri"/>
                <a:cs typeface="Calibri"/>
              </a:rPr>
              <a:t>of </a:t>
            </a:r>
            <a:r>
              <a:rPr sz="2800" spc="-5" dirty="0">
                <a:latin typeface="Calibri"/>
                <a:cs typeface="Calibri"/>
              </a:rPr>
              <a:t>the </a:t>
            </a:r>
            <a:r>
              <a:rPr sz="2800" dirty="0">
                <a:latin typeface="Calibri"/>
                <a:cs typeface="Calibri"/>
              </a:rPr>
              <a:t> </a:t>
            </a:r>
            <a:r>
              <a:rPr sz="2800" spc="-15" dirty="0">
                <a:latin typeface="Calibri"/>
                <a:cs typeface="Calibri"/>
              </a:rPr>
              <a:t>patient, </a:t>
            </a:r>
            <a:r>
              <a:rPr sz="2800" spc="-5" dirty="0">
                <a:latin typeface="Calibri"/>
                <a:cs typeface="Calibri"/>
              </a:rPr>
              <a:t>the </a:t>
            </a:r>
            <a:r>
              <a:rPr sz="2800" spc="-15" dirty="0">
                <a:latin typeface="Calibri"/>
                <a:cs typeface="Calibri"/>
              </a:rPr>
              <a:t>degree </a:t>
            </a:r>
            <a:r>
              <a:rPr sz="2800" spc="-5" dirty="0">
                <a:latin typeface="Calibri"/>
                <a:cs typeface="Calibri"/>
              </a:rPr>
              <a:t>of </a:t>
            </a:r>
            <a:r>
              <a:rPr sz="2800" spc="-20" dirty="0">
                <a:latin typeface="Calibri"/>
                <a:cs typeface="Calibri"/>
              </a:rPr>
              <a:t>physical exertion, </a:t>
            </a:r>
            <a:r>
              <a:rPr sz="2800" spc="-5" dirty="0">
                <a:latin typeface="Calibri"/>
                <a:cs typeface="Calibri"/>
              </a:rPr>
              <a:t>the </a:t>
            </a:r>
            <a:r>
              <a:rPr sz="2800" spc="-10" dirty="0">
                <a:latin typeface="Calibri"/>
                <a:cs typeface="Calibri"/>
              </a:rPr>
              <a:t>depth </a:t>
            </a:r>
            <a:r>
              <a:rPr sz="2800" spc="-5" dirty="0">
                <a:latin typeface="Calibri"/>
                <a:cs typeface="Calibri"/>
              </a:rPr>
              <a:t>or </a:t>
            </a:r>
            <a:r>
              <a:rPr sz="2800" dirty="0">
                <a:latin typeface="Calibri"/>
                <a:cs typeface="Calibri"/>
              </a:rPr>
              <a:t> </a:t>
            </a:r>
            <a:r>
              <a:rPr sz="2800" spc="-5" dirty="0">
                <a:latin typeface="Calibri"/>
                <a:cs typeface="Calibri"/>
              </a:rPr>
              <a:t>altitude </a:t>
            </a:r>
            <a:r>
              <a:rPr sz="2800" spc="-25" dirty="0">
                <a:latin typeface="Calibri"/>
                <a:cs typeface="Calibri"/>
              </a:rPr>
              <a:t>before </a:t>
            </a:r>
            <a:r>
              <a:rPr sz="2800" spc="-10" dirty="0">
                <a:latin typeface="Calibri"/>
                <a:cs typeface="Calibri"/>
              </a:rPr>
              <a:t>decompression </a:t>
            </a:r>
            <a:r>
              <a:rPr sz="2800" spc="-5" dirty="0">
                <a:latin typeface="Calibri"/>
                <a:cs typeface="Calibri"/>
              </a:rPr>
              <a:t>&amp; the </a:t>
            </a:r>
            <a:r>
              <a:rPr sz="2800" spc="-30" dirty="0">
                <a:latin typeface="Calibri"/>
                <a:cs typeface="Calibri"/>
              </a:rPr>
              <a:t>rate </a:t>
            </a:r>
            <a:r>
              <a:rPr sz="2800" spc="-5" dirty="0">
                <a:latin typeface="Calibri"/>
                <a:cs typeface="Calibri"/>
              </a:rPr>
              <a:t>&amp; </a:t>
            </a:r>
            <a:r>
              <a:rPr sz="2800" spc="-15" dirty="0">
                <a:latin typeface="Calibri"/>
                <a:cs typeface="Calibri"/>
              </a:rPr>
              <a:t>duration </a:t>
            </a:r>
            <a:r>
              <a:rPr sz="2800" spc="-5" dirty="0">
                <a:latin typeface="Calibri"/>
                <a:cs typeface="Calibri"/>
              </a:rPr>
              <a:t>of </a:t>
            </a:r>
            <a:r>
              <a:rPr sz="2800" dirty="0">
                <a:latin typeface="Calibri"/>
                <a:cs typeface="Calibri"/>
              </a:rPr>
              <a:t> </a:t>
            </a:r>
            <a:r>
              <a:rPr sz="2800" spc="-10" dirty="0">
                <a:latin typeface="Calibri"/>
                <a:cs typeface="Calibri"/>
              </a:rPr>
              <a:t>decompression.</a:t>
            </a:r>
            <a:endParaRPr sz="2800" dirty="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5" name="TextBox 4">
            <a:extLst>
              <a:ext uri="{FF2B5EF4-FFF2-40B4-BE49-F238E27FC236}">
                <a16:creationId xmlns:a16="http://schemas.microsoft.com/office/drawing/2014/main" id="{CBC5DED9-4506-4A56-8291-DC9E817EAFCE}"/>
              </a:ext>
            </a:extLst>
          </p:cNvPr>
          <p:cNvSpPr txBox="1"/>
          <p:nvPr/>
        </p:nvSpPr>
        <p:spPr>
          <a:xfrm>
            <a:off x="5839265" y="2679682"/>
            <a:ext cx="3276600" cy="369332"/>
          </a:xfrm>
          <a:prstGeom prst="rect">
            <a:avLst/>
          </a:prstGeom>
          <a:noFill/>
        </p:spPr>
        <p:txBody>
          <a:bodyPr wrap="square" rtlCol="0">
            <a:spAutoFit/>
          </a:bodyPr>
          <a:lstStyle/>
          <a:p>
            <a:r>
              <a:rPr lang="ar-JO"/>
              <a:t>من تنخر العظم العضلي</a:t>
            </a:r>
            <a:endParaRPr lang="en-US" dirty="0"/>
          </a:p>
        </p:txBody>
      </p:sp>
      <p:sp>
        <p:nvSpPr>
          <p:cNvPr id="6" name="TextBox 5">
            <a:extLst>
              <a:ext uri="{FF2B5EF4-FFF2-40B4-BE49-F238E27FC236}">
                <a16:creationId xmlns:a16="http://schemas.microsoft.com/office/drawing/2014/main" id="{BB87F8D7-27FB-4443-9AC1-0CB5B1D381AA}"/>
              </a:ext>
            </a:extLst>
          </p:cNvPr>
          <p:cNvSpPr txBox="1"/>
          <p:nvPr/>
        </p:nvSpPr>
        <p:spPr>
          <a:xfrm>
            <a:off x="2766915" y="5250739"/>
            <a:ext cx="6096000" cy="923330"/>
          </a:xfrm>
          <a:prstGeom prst="rect">
            <a:avLst/>
          </a:prstGeom>
          <a:noFill/>
        </p:spPr>
        <p:txBody>
          <a:bodyPr wrap="square" rtlCol="0">
            <a:spAutoFit/>
          </a:bodyPr>
          <a:lstStyle/>
          <a:p>
            <a:pPr algn="r"/>
            <a:r>
              <a:rPr lang="ar-JO" dirty="0"/>
              <a:t>تعتمد أنواع الأعراض (النوع الأول والثاني) وشدة الأعراض على العمر والوزن والحالة البدنية للمريض ودرجة المجهود البدني والعمق أو الارتفاع قبل تخفيف الضغط ومعدل ومدة تخفيف الضغط</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940" y="1803654"/>
            <a:ext cx="7650480" cy="4436984"/>
          </a:xfrm>
          <a:prstGeom prst="rect">
            <a:avLst/>
          </a:prstGeom>
        </p:spPr>
        <p:txBody>
          <a:bodyPr vert="horz" wrap="square" lIns="0" tIns="67945" rIns="0" bIns="0" rtlCol="0">
            <a:spAutoFit/>
          </a:bodyPr>
          <a:lstStyle/>
          <a:p>
            <a:pPr marL="12700" marR="976630">
              <a:lnSpc>
                <a:spcPts val="3460"/>
              </a:lnSpc>
              <a:spcBef>
                <a:spcPts val="535"/>
              </a:spcBef>
            </a:pPr>
            <a:r>
              <a:rPr sz="3200" b="1" spc="-30" dirty="0">
                <a:latin typeface="Calibri"/>
                <a:cs typeface="Calibri"/>
              </a:rPr>
              <a:t>Type </a:t>
            </a:r>
            <a:r>
              <a:rPr sz="3200" b="1" dirty="0">
                <a:latin typeface="Calibri"/>
                <a:cs typeface="Calibri"/>
              </a:rPr>
              <a:t>I </a:t>
            </a:r>
            <a:r>
              <a:rPr sz="3200" b="1" spc="-5" dirty="0">
                <a:latin typeface="Calibri"/>
                <a:cs typeface="Calibri"/>
              </a:rPr>
              <a:t>DCS </a:t>
            </a:r>
            <a:r>
              <a:rPr sz="3200" b="1" dirty="0">
                <a:latin typeface="Calibri"/>
                <a:cs typeface="Calibri"/>
              </a:rPr>
              <a:t>( bone and skin) </a:t>
            </a:r>
            <a:r>
              <a:rPr sz="3200" spc="-5" dirty="0">
                <a:latin typeface="Calibri"/>
                <a:cs typeface="Calibri"/>
              </a:rPr>
              <a:t>has </a:t>
            </a:r>
            <a:r>
              <a:rPr sz="3200" dirty="0">
                <a:latin typeface="Calibri"/>
                <a:cs typeface="Calibri"/>
              </a:rPr>
              <a:t>the </a:t>
            </a:r>
            <a:r>
              <a:rPr sz="3200" spc="-15" dirty="0">
                <a:latin typeface="Calibri"/>
                <a:cs typeface="Calibri"/>
              </a:rPr>
              <a:t>best </a:t>
            </a:r>
            <a:r>
              <a:rPr sz="3200" spc="-710" dirty="0">
                <a:latin typeface="Calibri"/>
                <a:cs typeface="Calibri"/>
              </a:rPr>
              <a:t> </a:t>
            </a:r>
            <a:r>
              <a:rPr sz="3200" spc="-10" dirty="0">
                <a:latin typeface="Calibri"/>
                <a:cs typeface="Calibri"/>
              </a:rPr>
              <a:t>prognosis</a:t>
            </a:r>
            <a:endParaRPr sz="3700" dirty="0">
              <a:latin typeface="Calibri"/>
              <a:cs typeface="Calibri"/>
            </a:endParaRPr>
          </a:p>
          <a:p>
            <a:pPr marL="12700">
              <a:lnSpc>
                <a:spcPct val="100000"/>
              </a:lnSpc>
            </a:pPr>
            <a:r>
              <a:rPr sz="3200" spc="-5" dirty="0">
                <a:latin typeface="Calibri"/>
                <a:cs typeface="Calibri"/>
              </a:rPr>
              <a:t>Signs </a:t>
            </a:r>
            <a:r>
              <a:rPr sz="3200" dirty="0">
                <a:latin typeface="Calibri"/>
                <a:cs typeface="Calibri"/>
              </a:rPr>
              <a:t>and</a:t>
            </a:r>
            <a:r>
              <a:rPr sz="3200" spc="-10" dirty="0">
                <a:latin typeface="Calibri"/>
                <a:cs typeface="Calibri"/>
              </a:rPr>
              <a:t> </a:t>
            </a:r>
            <a:r>
              <a:rPr sz="3200" spc="-15" dirty="0">
                <a:latin typeface="Calibri"/>
                <a:cs typeface="Calibri"/>
              </a:rPr>
              <a:t>Symptoms:</a:t>
            </a:r>
            <a:endParaRPr sz="3200" dirty="0">
              <a:latin typeface="Calibri"/>
              <a:cs typeface="Calibri"/>
            </a:endParaRPr>
          </a:p>
          <a:p>
            <a:pPr marL="355600" marR="5080" indent="-342900">
              <a:lnSpc>
                <a:spcPct val="90000"/>
              </a:lnSpc>
              <a:spcBef>
                <a:spcPts val="770"/>
              </a:spcBef>
              <a:buFont typeface="Microsoft Sans Serif"/>
              <a:buChar char="•"/>
              <a:tabLst>
                <a:tab pos="354965" algn="l"/>
                <a:tab pos="355600" algn="l"/>
              </a:tabLst>
            </a:pPr>
            <a:r>
              <a:rPr sz="3200" b="1" spc="-5" dirty="0">
                <a:latin typeface="Calibri"/>
                <a:cs typeface="Calibri"/>
              </a:rPr>
              <a:t>Acute </a:t>
            </a:r>
            <a:r>
              <a:rPr sz="3200" b="1" dirty="0">
                <a:latin typeface="Calibri"/>
                <a:cs typeface="Calibri"/>
              </a:rPr>
              <a:t>pain </a:t>
            </a:r>
            <a:r>
              <a:rPr sz="3200" spc="-5" dirty="0">
                <a:latin typeface="Calibri"/>
                <a:cs typeface="Calibri"/>
              </a:rPr>
              <a:t>usually </a:t>
            </a:r>
            <a:r>
              <a:rPr sz="3200" spc="-10" dirty="0">
                <a:latin typeface="Calibri"/>
                <a:cs typeface="Calibri"/>
              </a:rPr>
              <a:t>around </a:t>
            </a:r>
            <a:r>
              <a:rPr sz="3200" dirty="0">
                <a:latin typeface="Calibri"/>
                <a:cs typeface="Calibri"/>
              </a:rPr>
              <a:t>major </a:t>
            </a:r>
            <a:r>
              <a:rPr sz="3200" spc="-10" dirty="0">
                <a:latin typeface="Calibri"/>
                <a:cs typeface="Calibri"/>
              </a:rPr>
              <a:t>joints. </a:t>
            </a:r>
            <a:r>
              <a:rPr sz="3200" spc="-5" dirty="0">
                <a:latin typeface="Calibri"/>
                <a:cs typeface="Calibri"/>
              </a:rPr>
              <a:t> </a:t>
            </a:r>
            <a:r>
              <a:rPr sz="3200" dirty="0">
                <a:latin typeface="Calibri"/>
                <a:cs typeface="Calibri"/>
              </a:rPr>
              <a:t>Usually</a:t>
            </a:r>
            <a:r>
              <a:rPr sz="3200" spc="15" dirty="0">
                <a:latin typeface="Calibri"/>
                <a:cs typeface="Calibri"/>
              </a:rPr>
              <a:t> </a:t>
            </a:r>
            <a:r>
              <a:rPr sz="3200" spc="-15" dirty="0">
                <a:latin typeface="Calibri"/>
                <a:cs typeface="Calibri"/>
              </a:rPr>
              <a:t>occurs</a:t>
            </a:r>
            <a:r>
              <a:rPr sz="3200" spc="-25" dirty="0">
                <a:latin typeface="Calibri"/>
                <a:cs typeface="Calibri"/>
              </a:rPr>
              <a:t> </a:t>
            </a:r>
            <a:r>
              <a:rPr sz="3200" spc="-5" dirty="0">
                <a:latin typeface="Calibri"/>
                <a:cs typeface="Calibri"/>
              </a:rPr>
              <a:t>either</a:t>
            </a:r>
            <a:r>
              <a:rPr sz="3200" spc="-10" dirty="0">
                <a:latin typeface="Calibri"/>
                <a:cs typeface="Calibri"/>
              </a:rPr>
              <a:t> </a:t>
            </a:r>
            <a:r>
              <a:rPr sz="3200" spc="-5" dirty="0">
                <a:latin typeface="Calibri"/>
                <a:cs typeface="Calibri"/>
              </a:rPr>
              <a:t>soon</a:t>
            </a:r>
            <a:r>
              <a:rPr sz="3200" spc="5" dirty="0">
                <a:latin typeface="Calibri"/>
                <a:cs typeface="Calibri"/>
              </a:rPr>
              <a:t> </a:t>
            </a:r>
            <a:r>
              <a:rPr sz="3200" spc="-15" dirty="0">
                <a:latin typeface="Calibri"/>
                <a:cs typeface="Calibri"/>
              </a:rPr>
              <a:t>after </a:t>
            </a:r>
            <a:r>
              <a:rPr sz="3200" spc="-10" dirty="0">
                <a:latin typeface="Calibri"/>
                <a:cs typeface="Calibri"/>
              </a:rPr>
              <a:t> </a:t>
            </a:r>
            <a:r>
              <a:rPr sz="3200" spc="-5" dirty="0">
                <a:latin typeface="Calibri"/>
                <a:cs typeface="Calibri"/>
              </a:rPr>
              <a:t>decompression or</a:t>
            </a:r>
            <a:r>
              <a:rPr sz="3200" spc="-10" dirty="0">
                <a:latin typeface="Calibri"/>
                <a:cs typeface="Calibri"/>
              </a:rPr>
              <a:t> </a:t>
            </a:r>
            <a:r>
              <a:rPr sz="3200" spc="-15" dirty="0">
                <a:latin typeface="Calibri"/>
                <a:cs typeface="Calibri"/>
              </a:rPr>
              <a:t>delay</a:t>
            </a:r>
            <a:r>
              <a:rPr sz="3200" dirty="0">
                <a:latin typeface="Calibri"/>
                <a:cs typeface="Calibri"/>
              </a:rPr>
              <a:t> </a:t>
            </a:r>
            <a:r>
              <a:rPr sz="3200" spc="-5" dirty="0">
                <a:latin typeface="Calibri"/>
                <a:cs typeface="Calibri"/>
              </a:rPr>
              <a:t>up </a:t>
            </a:r>
            <a:r>
              <a:rPr sz="3200" spc="-20" dirty="0">
                <a:latin typeface="Calibri"/>
                <a:cs typeface="Calibri"/>
              </a:rPr>
              <a:t>to</a:t>
            </a:r>
            <a:r>
              <a:rPr sz="3200" spc="-30" dirty="0">
                <a:latin typeface="Calibri"/>
                <a:cs typeface="Calibri"/>
              </a:rPr>
              <a:t> </a:t>
            </a:r>
            <a:r>
              <a:rPr sz="3200" spc="-15" dirty="0">
                <a:latin typeface="Calibri"/>
                <a:cs typeface="Calibri"/>
              </a:rPr>
              <a:t>12hours</a:t>
            </a:r>
            <a:r>
              <a:rPr sz="3200" spc="15" dirty="0">
                <a:latin typeface="Calibri"/>
                <a:cs typeface="Calibri"/>
              </a:rPr>
              <a:t> </a:t>
            </a:r>
            <a:r>
              <a:rPr sz="3200" spc="-70" dirty="0">
                <a:latin typeface="Calibri"/>
                <a:cs typeface="Calibri"/>
              </a:rPr>
              <a:t>after.</a:t>
            </a:r>
            <a:endParaRPr lang="en-US" sz="3200" spc="-70" dirty="0">
              <a:latin typeface="Calibri"/>
              <a:cs typeface="Calibri"/>
            </a:endParaRPr>
          </a:p>
          <a:p>
            <a:pPr marL="355600" marR="5080" indent="-342900">
              <a:lnSpc>
                <a:spcPct val="90000"/>
              </a:lnSpc>
              <a:spcBef>
                <a:spcPts val="770"/>
              </a:spcBef>
              <a:buFont typeface="Microsoft Sans Serif"/>
              <a:buChar char="•"/>
              <a:tabLst>
                <a:tab pos="354965" algn="l"/>
                <a:tab pos="355600" algn="l"/>
              </a:tabLst>
            </a:pPr>
            <a:endParaRPr sz="3200" dirty="0">
              <a:latin typeface="Calibri"/>
              <a:cs typeface="Calibri"/>
            </a:endParaRPr>
          </a:p>
          <a:p>
            <a:pPr marL="355600" marR="812165" indent="-342900">
              <a:lnSpc>
                <a:spcPts val="3460"/>
              </a:lnSpc>
              <a:spcBef>
                <a:spcPts val="815"/>
              </a:spcBef>
              <a:buFont typeface="Microsoft Sans Serif"/>
              <a:buChar char="•"/>
              <a:tabLst>
                <a:tab pos="354965" algn="l"/>
                <a:tab pos="355600" algn="l"/>
              </a:tabLst>
            </a:pPr>
            <a:r>
              <a:rPr sz="3200" spc="-5" dirty="0">
                <a:latin typeface="Calibri"/>
                <a:cs typeface="Calibri"/>
              </a:rPr>
              <a:t>Skin </a:t>
            </a:r>
            <a:r>
              <a:rPr sz="3200" spc="-20" dirty="0">
                <a:latin typeface="Calibri"/>
                <a:cs typeface="Calibri"/>
              </a:rPr>
              <a:t>may</a:t>
            </a:r>
            <a:r>
              <a:rPr sz="3200" spc="5" dirty="0">
                <a:latin typeface="Calibri"/>
                <a:cs typeface="Calibri"/>
              </a:rPr>
              <a:t> </a:t>
            </a:r>
            <a:r>
              <a:rPr sz="3200" spc="-5" dirty="0">
                <a:latin typeface="Calibri"/>
                <a:cs typeface="Calibri"/>
              </a:rPr>
              <a:t>show</a:t>
            </a:r>
            <a:r>
              <a:rPr sz="3200" spc="5" dirty="0">
                <a:latin typeface="Calibri"/>
                <a:cs typeface="Calibri"/>
              </a:rPr>
              <a:t> </a:t>
            </a:r>
            <a:r>
              <a:rPr sz="3200" spc="-5" dirty="0">
                <a:latin typeface="Calibri"/>
                <a:cs typeface="Calibri"/>
              </a:rPr>
              <a:t>urticarial</a:t>
            </a:r>
            <a:r>
              <a:rPr sz="3200" spc="15" dirty="0">
                <a:latin typeface="Calibri"/>
                <a:cs typeface="Calibri"/>
              </a:rPr>
              <a:t> </a:t>
            </a:r>
            <a:r>
              <a:rPr sz="3200" dirty="0">
                <a:latin typeface="Calibri"/>
                <a:cs typeface="Calibri"/>
              </a:rPr>
              <a:t>and</a:t>
            </a:r>
            <a:r>
              <a:rPr sz="3200" spc="-5" dirty="0">
                <a:latin typeface="Calibri"/>
                <a:cs typeface="Calibri"/>
              </a:rPr>
              <a:t> </a:t>
            </a:r>
            <a:r>
              <a:rPr sz="3200" spc="-10" dirty="0">
                <a:latin typeface="Calibri"/>
                <a:cs typeface="Calibri"/>
              </a:rPr>
              <a:t>bluish-red </a:t>
            </a:r>
            <a:r>
              <a:rPr sz="3200" spc="-705" dirty="0">
                <a:latin typeface="Calibri"/>
                <a:cs typeface="Calibri"/>
              </a:rPr>
              <a:t> </a:t>
            </a:r>
            <a:r>
              <a:rPr sz="3200" spc="-10" dirty="0">
                <a:latin typeface="Calibri"/>
                <a:cs typeface="Calibri"/>
              </a:rPr>
              <a:t>mottling</a:t>
            </a:r>
            <a:r>
              <a:rPr sz="3200" spc="40" dirty="0">
                <a:latin typeface="Calibri"/>
                <a:cs typeface="Calibri"/>
              </a:rPr>
              <a:t> </a:t>
            </a:r>
            <a:r>
              <a:rPr sz="3200" dirty="0">
                <a:latin typeface="Calibri"/>
                <a:cs typeface="Calibri"/>
              </a:rPr>
              <a:t>&amp;</a:t>
            </a:r>
            <a:r>
              <a:rPr sz="3200" spc="-5" dirty="0">
                <a:latin typeface="Calibri"/>
                <a:cs typeface="Calibri"/>
              </a:rPr>
              <a:t> </a:t>
            </a:r>
            <a:r>
              <a:rPr sz="3200" spc="-10" dirty="0">
                <a:latin typeface="Calibri"/>
                <a:cs typeface="Calibri"/>
              </a:rPr>
              <a:t>itching</a:t>
            </a:r>
            <a:r>
              <a:rPr sz="3200" spc="30" dirty="0">
                <a:latin typeface="Calibri"/>
                <a:cs typeface="Calibri"/>
              </a:rPr>
              <a:t> </a:t>
            </a:r>
            <a:r>
              <a:rPr sz="3200" spc="-10" dirty="0">
                <a:latin typeface="Calibri"/>
                <a:cs typeface="Calibri"/>
              </a:rPr>
              <a:t>(</a:t>
            </a:r>
            <a:r>
              <a:rPr sz="3200" b="1" spc="-10" dirty="0">
                <a:latin typeface="Calibri"/>
                <a:cs typeface="Calibri"/>
              </a:rPr>
              <a:t>diver's</a:t>
            </a:r>
            <a:r>
              <a:rPr sz="3200" b="1" spc="-15" dirty="0">
                <a:latin typeface="Calibri"/>
                <a:cs typeface="Calibri"/>
              </a:rPr>
              <a:t> </a:t>
            </a:r>
            <a:r>
              <a:rPr sz="3200" b="1" dirty="0">
                <a:latin typeface="Calibri"/>
                <a:cs typeface="Calibri"/>
              </a:rPr>
              <a:t>lice</a:t>
            </a:r>
            <a:r>
              <a:rPr sz="3200" dirty="0">
                <a:latin typeface="Calibri"/>
                <a:cs typeface="Calibri"/>
              </a:rPr>
              <a:t>).</a:t>
            </a: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6" name="TextBox 5">
            <a:extLst>
              <a:ext uri="{FF2B5EF4-FFF2-40B4-BE49-F238E27FC236}">
                <a16:creationId xmlns:a16="http://schemas.microsoft.com/office/drawing/2014/main" id="{81B2DC7D-0C89-41F8-8DC3-52CC6B16D38F}"/>
              </a:ext>
            </a:extLst>
          </p:cNvPr>
          <p:cNvSpPr txBox="1"/>
          <p:nvPr/>
        </p:nvSpPr>
        <p:spPr>
          <a:xfrm>
            <a:off x="0" y="4648200"/>
            <a:ext cx="8991600" cy="646331"/>
          </a:xfrm>
          <a:prstGeom prst="rect">
            <a:avLst/>
          </a:prstGeom>
          <a:noFill/>
        </p:spPr>
        <p:txBody>
          <a:bodyPr wrap="square" rtlCol="0">
            <a:spAutoFit/>
          </a:bodyPr>
          <a:lstStyle/>
          <a:p>
            <a:r>
              <a:rPr lang="ar-JO"/>
              <a:t>ألم حاد عادة حول المفاصل الرئيسية.  عادة ما يحدث إما بعد فترة وجيزة من تخفيف الضغط أو تأخير يصل إلى 12 ساعة بعد ذلك.</a:t>
            </a:r>
            <a:endParaRPr lang="en-US" dirty="0"/>
          </a:p>
        </p:txBody>
      </p:sp>
      <p:sp>
        <p:nvSpPr>
          <p:cNvPr id="7" name="TextBox 6">
            <a:extLst>
              <a:ext uri="{FF2B5EF4-FFF2-40B4-BE49-F238E27FC236}">
                <a16:creationId xmlns:a16="http://schemas.microsoft.com/office/drawing/2014/main" id="{3DF03521-5AA7-4C01-B845-054940DA381C}"/>
              </a:ext>
            </a:extLst>
          </p:cNvPr>
          <p:cNvSpPr txBox="1"/>
          <p:nvPr/>
        </p:nvSpPr>
        <p:spPr>
          <a:xfrm>
            <a:off x="2181860" y="6214403"/>
            <a:ext cx="6019800" cy="369332"/>
          </a:xfrm>
          <a:prstGeom prst="rect">
            <a:avLst/>
          </a:prstGeom>
          <a:noFill/>
        </p:spPr>
        <p:txBody>
          <a:bodyPr wrap="square" rtlCol="0">
            <a:spAutoFit/>
          </a:bodyPr>
          <a:lstStyle/>
          <a:p>
            <a:r>
              <a:rPr lang="ar-JO"/>
              <a:t>قد يظهر الجلد الشرى والأحمر المزرق والحكة (قمل الغواص).</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940" y="1607261"/>
            <a:ext cx="1892935" cy="514350"/>
          </a:xfrm>
          <a:prstGeom prst="rect">
            <a:avLst/>
          </a:prstGeom>
        </p:spPr>
        <p:txBody>
          <a:bodyPr vert="horz" wrap="square" lIns="0" tIns="13335" rIns="0" bIns="0" rtlCol="0">
            <a:spAutoFit/>
          </a:bodyPr>
          <a:lstStyle/>
          <a:p>
            <a:pPr marL="12700">
              <a:lnSpc>
                <a:spcPct val="100000"/>
              </a:lnSpc>
              <a:spcBef>
                <a:spcPts val="105"/>
              </a:spcBef>
            </a:pPr>
            <a:r>
              <a:rPr sz="3200" b="1" spc="-30" dirty="0">
                <a:latin typeface="Calibri"/>
                <a:cs typeface="Calibri"/>
              </a:rPr>
              <a:t>Type</a:t>
            </a:r>
            <a:r>
              <a:rPr sz="3200" b="1" spc="-35" dirty="0">
                <a:latin typeface="Calibri"/>
                <a:cs typeface="Calibri"/>
              </a:rPr>
              <a:t> </a:t>
            </a:r>
            <a:r>
              <a:rPr sz="3200" b="1" spc="-10" dirty="0">
                <a:latin typeface="Calibri"/>
                <a:cs typeface="Calibri"/>
              </a:rPr>
              <a:t>II</a:t>
            </a:r>
            <a:r>
              <a:rPr sz="3200" b="1" spc="-30" dirty="0">
                <a:latin typeface="Calibri"/>
                <a:cs typeface="Calibri"/>
              </a:rPr>
              <a:t> </a:t>
            </a:r>
            <a:r>
              <a:rPr sz="3200" b="1" spc="-5" dirty="0">
                <a:latin typeface="Calibri"/>
                <a:cs typeface="Calibri"/>
              </a:rPr>
              <a:t>DCS</a:t>
            </a:r>
            <a:endParaRPr sz="3200">
              <a:latin typeface="Calibri"/>
              <a:cs typeface="Calibri"/>
            </a:endParaRPr>
          </a:p>
        </p:txBody>
      </p:sp>
      <p:sp>
        <p:nvSpPr>
          <p:cNvPr id="3" name="object 3"/>
          <p:cNvSpPr txBox="1"/>
          <p:nvPr/>
        </p:nvSpPr>
        <p:spPr>
          <a:xfrm>
            <a:off x="838200" y="2620327"/>
            <a:ext cx="6949440" cy="1617345"/>
          </a:xfrm>
          <a:prstGeom prst="rect">
            <a:avLst/>
          </a:prstGeom>
        </p:spPr>
        <p:txBody>
          <a:bodyPr vert="horz" wrap="square" lIns="0" tIns="8255" rIns="0" bIns="0" rtlCol="0">
            <a:spAutoFit/>
          </a:bodyPr>
          <a:lstStyle/>
          <a:p>
            <a:pPr marL="12700" marR="5080">
              <a:lnSpc>
                <a:spcPct val="100600"/>
              </a:lnSpc>
              <a:spcBef>
                <a:spcPts val="65"/>
              </a:spcBef>
            </a:pPr>
            <a:r>
              <a:rPr sz="3200" spc="-5" dirty="0">
                <a:latin typeface="Calibri"/>
                <a:cs typeface="Calibri"/>
              </a:rPr>
              <a:t>Primarily</a:t>
            </a:r>
            <a:r>
              <a:rPr sz="3200" spc="5" dirty="0">
                <a:latin typeface="Calibri"/>
                <a:cs typeface="Calibri"/>
              </a:rPr>
              <a:t> </a:t>
            </a:r>
            <a:r>
              <a:rPr sz="4000" b="1" spc="-10" dirty="0">
                <a:solidFill>
                  <a:srgbClr val="0000FF"/>
                </a:solidFill>
                <a:latin typeface="Calibri"/>
                <a:cs typeface="Calibri"/>
              </a:rPr>
              <a:t>neurological</a:t>
            </a:r>
            <a:r>
              <a:rPr sz="4000" b="1" spc="-155" dirty="0">
                <a:solidFill>
                  <a:srgbClr val="0000FF"/>
                </a:solidFill>
                <a:latin typeface="Calibri"/>
                <a:cs typeface="Calibri"/>
              </a:rPr>
              <a:t> </a:t>
            </a:r>
            <a:r>
              <a:rPr sz="3200" spc="-5" dirty="0">
                <a:latin typeface="Calibri"/>
                <a:cs typeface="Calibri"/>
              </a:rPr>
              <a:t>including</a:t>
            </a:r>
            <a:r>
              <a:rPr sz="3200" spc="40" dirty="0">
                <a:latin typeface="Calibri"/>
                <a:cs typeface="Calibri"/>
              </a:rPr>
              <a:t> </a:t>
            </a:r>
            <a:r>
              <a:rPr sz="3200" spc="-5" dirty="0">
                <a:latin typeface="Calibri"/>
                <a:cs typeface="Calibri"/>
              </a:rPr>
              <a:t>spinal, </a:t>
            </a:r>
            <a:r>
              <a:rPr sz="3200" spc="-710" dirty="0">
                <a:latin typeface="Calibri"/>
                <a:cs typeface="Calibri"/>
              </a:rPr>
              <a:t> </a:t>
            </a:r>
            <a:r>
              <a:rPr sz="3200" spc="-35" dirty="0">
                <a:latin typeface="Calibri"/>
                <a:cs typeface="Calibri"/>
              </a:rPr>
              <a:t>vestibular,</a:t>
            </a:r>
            <a:r>
              <a:rPr sz="3200" spc="15" dirty="0">
                <a:latin typeface="Calibri"/>
                <a:cs typeface="Calibri"/>
              </a:rPr>
              <a:t> </a:t>
            </a:r>
            <a:r>
              <a:rPr sz="3200" spc="-15" dirty="0">
                <a:latin typeface="Calibri"/>
                <a:cs typeface="Calibri"/>
              </a:rPr>
              <a:t>cerebral</a:t>
            </a:r>
            <a:r>
              <a:rPr sz="3200" spc="-25" dirty="0">
                <a:latin typeface="Calibri"/>
                <a:cs typeface="Calibri"/>
              </a:rPr>
              <a:t> </a:t>
            </a:r>
            <a:r>
              <a:rPr sz="3200" spc="-15" dirty="0">
                <a:latin typeface="Calibri"/>
                <a:cs typeface="Calibri"/>
              </a:rPr>
              <a:t>involvement </a:t>
            </a:r>
            <a:r>
              <a:rPr sz="3200" dirty="0">
                <a:latin typeface="Calibri"/>
                <a:cs typeface="Calibri"/>
              </a:rPr>
              <a:t>&amp; </a:t>
            </a:r>
            <a:r>
              <a:rPr sz="3200" spc="-5" dirty="0">
                <a:latin typeface="Calibri"/>
                <a:cs typeface="Calibri"/>
              </a:rPr>
              <a:t>other </a:t>
            </a:r>
            <a:r>
              <a:rPr sz="3200" dirty="0">
                <a:latin typeface="Calibri"/>
                <a:cs typeface="Calibri"/>
              </a:rPr>
              <a:t> </a:t>
            </a:r>
            <a:r>
              <a:rPr sz="3200" spc="-25" dirty="0">
                <a:latin typeface="Calibri"/>
                <a:cs typeface="Calibri"/>
              </a:rPr>
              <a:t>systemic</a:t>
            </a:r>
            <a:r>
              <a:rPr sz="3200" spc="-5" dirty="0">
                <a:latin typeface="Calibri"/>
                <a:cs typeface="Calibri"/>
              </a:rPr>
              <a:t> </a:t>
            </a:r>
            <a:r>
              <a:rPr sz="3200" spc="-20" dirty="0">
                <a:latin typeface="Calibri"/>
                <a:cs typeface="Calibri"/>
              </a:rPr>
              <a:t>symptoms</a:t>
            </a:r>
            <a:endParaRPr sz="3200" dirty="0">
              <a:latin typeface="Calibri"/>
              <a:cs typeface="Calibri"/>
            </a:endParaRPr>
          </a:p>
        </p:txBody>
      </p:sp>
      <p:sp>
        <p:nvSpPr>
          <p:cNvPr id="5" name="TextBox 4">
            <a:extLst>
              <a:ext uri="{FF2B5EF4-FFF2-40B4-BE49-F238E27FC236}">
                <a16:creationId xmlns:a16="http://schemas.microsoft.com/office/drawing/2014/main" id="{32E7DBB2-4543-4FD9-8965-1EDDA83EA4E1}"/>
              </a:ext>
            </a:extLst>
          </p:cNvPr>
          <p:cNvSpPr txBox="1"/>
          <p:nvPr/>
        </p:nvSpPr>
        <p:spPr>
          <a:xfrm>
            <a:off x="4114800" y="3733800"/>
            <a:ext cx="5257800" cy="646331"/>
          </a:xfrm>
          <a:prstGeom prst="rect">
            <a:avLst/>
          </a:prstGeom>
          <a:noFill/>
        </p:spPr>
        <p:txBody>
          <a:bodyPr wrap="square" rtlCol="0">
            <a:spAutoFit/>
          </a:bodyPr>
          <a:lstStyle/>
          <a:p>
            <a:r>
              <a:rPr lang="ar-JO"/>
              <a:t>العصبية في المقام الأول بما في ذلك العمود الفقري والدهليزي والمشاركة الدماغية وغيرها من الأعراض الجهازية</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3" name="object 3"/>
          <p:cNvSpPr txBox="1"/>
          <p:nvPr/>
        </p:nvSpPr>
        <p:spPr>
          <a:xfrm>
            <a:off x="650240" y="1607261"/>
            <a:ext cx="7959725" cy="4124325"/>
          </a:xfrm>
          <a:prstGeom prst="rect">
            <a:avLst/>
          </a:prstGeom>
        </p:spPr>
        <p:txBody>
          <a:bodyPr vert="horz" wrap="square" lIns="0" tIns="13335" rIns="0" bIns="0" rtlCol="0">
            <a:spAutoFit/>
          </a:bodyPr>
          <a:lstStyle/>
          <a:p>
            <a:pPr marL="12700" marR="8890" algn="just">
              <a:lnSpc>
                <a:spcPct val="100000"/>
              </a:lnSpc>
              <a:spcBef>
                <a:spcPts val="105"/>
              </a:spcBef>
            </a:pPr>
            <a:r>
              <a:rPr sz="3200" spc="-5" dirty="0">
                <a:latin typeface="Calibri"/>
                <a:cs typeface="Calibri"/>
              </a:rPr>
              <a:t>The typical </a:t>
            </a:r>
            <a:r>
              <a:rPr sz="3200" spc="-15" dirty="0">
                <a:latin typeface="Calibri"/>
                <a:cs typeface="Calibri"/>
              </a:rPr>
              <a:t>presentation </a:t>
            </a:r>
            <a:r>
              <a:rPr sz="3200" spc="5" dirty="0">
                <a:latin typeface="Calibri"/>
                <a:cs typeface="Calibri"/>
              </a:rPr>
              <a:t>of </a:t>
            </a:r>
            <a:r>
              <a:rPr sz="3200" b="1" spc="-5" dirty="0">
                <a:latin typeface="Calibri"/>
                <a:cs typeface="Calibri"/>
              </a:rPr>
              <a:t>DCS </a:t>
            </a:r>
            <a:r>
              <a:rPr sz="3200" b="1" dirty="0">
                <a:latin typeface="Calibri"/>
                <a:cs typeface="Calibri"/>
              </a:rPr>
              <a:t>in CNS </a:t>
            </a:r>
            <a:r>
              <a:rPr sz="3200" spc="-5" dirty="0">
                <a:latin typeface="Calibri"/>
                <a:cs typeface="Calibri"/>
              </a:rPr>
              <a:t>begins </a:t>
            </a:r>
            <a:r>
              <a:rPr sz="3200" dirty="0">
                <a:latin typeface="Calibri"/>
                <a:cs typeface="Calibri"/>
              </a:rPr>
              <a:t> with</a:t>
            </a:r>
            <a:r>
              <a:rPr sz="3200" spc="5" dirty="0">
                <a:latin typeface="Calibri"/>
                <a:cs typeface="Calibri"/>
              </a:rPr>
              <a:t> </a:t>
            </a:r>
            <a:r>
              <a:rPr sz="3200" spc="-10" dirty="0">
                <a:latin typeface="Calibri"/>
                <a:cs typeface="Calibri"/>
              </a:rPr>
              <a:t>transient</a:t>
            </a:r>
            <a:r>
              <a:rPr sz="3200" spc="-5" dirty="0">
                <a:latin typeface="Calibri"/>
                <a:cs typeface="Calibri"/>
              </a:rPr>
              <a:t> </a:t>
            </a:r>
            <a:r>
              <a:rPr sz="3200" dirty="0">
                <a:latin typeface="Calibri"/>
                <a:cs typeface="Calibri"/>
              </a:rPr>
              <a:t>back</a:t>
            </a:r>
            <a:r>
              <a:rPr sz="3200" spc="5" dirty="0">
                <a:latin typeface="Calibri"/>
                <a:cs typeface="Calibri"/>
              </a:rPr>
              <a:t> </a:t>
            </a:r>
            <a:r>
              <a:rPr sz="3200" dirty="0">
                <a:latin typeface="Calibri"/>
                <a:cs typeface="Calibri"/>
              </a:rPr>
              <a:t>pain.</a:t>
            </a:r>
            <a:r>
              <a:rPr sz="3200" spc="5" dirty="0">
                <a:latin typeface="Calibri"/>
                <a:cs typeface="Calibri"/>
              </a:rPr>
              <a:t> </a:t>
            </a:r>
            <a:r>
              <a:rPr sz="3200" spc="-25" dirty="0">
                <a:latin typeface="Calibri"/>
                <a:cs typeface="Calibri"/>
              </a:rPr>
              <a:t>Subsequently, </a:t>
            </a:r>
            <a:r>
              <a:rPr sz="3200" spc="-710" dirty="0">
                <a:latin typeface="Calibri"/>
                <a:cs typeface="Calibri"/>
              </a:rPr>
              <a:t> </a:t>
            </a:r>
            <a:r>
              <a:rPr sz="3200" spc="-15" dirty="0">
                <a:latin typeface="Calibri"/>
                <a:cs typeface="Calibri"/>
              </a:rPr>
              <a:t>parasthesia</a:t>
            </a:r>
            <a:r>
              <a:rPr sz="3200" spc="20" dirty="0">
                <a:latin typeface="Calibri"/>
                <a:cs typeface="Calibri"/>
              </a:rPr>
              <a:t> </a:t>
            </a:r>
            <a:r>
              <a:rPr sz="3200" dirty="0">
                <a:latin typeface="Calibri"/>
                <a:cs typeface="Calibri"/>
              </a:rPr>
              <a:t>&amp;</a:t>
            </a:r>
            <a:r>
              <a:rPr sz="3200" spc="10" dirty="0">
                <a:latin typeface="Calibri"/>
                <a:cs typeface="Calibri"/>
              </a:rPr>
              <a:t> </a:t>
            </a:r>
            <a:r>
              <a:rPr sz="3200" spc="-10" dirty="0">
                <a:latin typeface="Calibri"/>
                <a:cs typeface="Calibri"/>
              </a:rPr>
              <a:t>hypoesthesia</a:t>
            </a:r>
            <a:r>
              <a:rPr sz="3200" spc="-5" dirty="0">
                <a:latin typeface="Calibri"/>
                <a:cs typeface="Calibri"/>
              </a:rPr>
              <a:t> </a:t>
            </a:r>
            <a:r>
              <a:rPr sz="3200" spc="-10" dirty="0">
                <a:latin typeface="Calibri"/>
                <a:cs typeface="Calibri"/>
              </a:rPr>
              <a:t>develop</a:t>
            </a:r>
            <a:r>
              <a:rPr sz="3200" spc="-5" dirty="0">
                <a:latin typeface="Calibri"/>
                <a:cs typeface="Calibri"/>
              </a:rPr>
              <a:t> in</a:t>
            </a:r>
            <a:r>
              <a:rPr sz="3200" spc="5" dirty="0">
                <a:latin typeface="Calibri"/>
                <a:cs typeface="Calibri"/>
              </a:rPr>
              <a:t> </a:t>
            </a:r>
            <a:r>
              <a:rPr sz="3200" dirty="0">
                <a:latin typeface="Calibri"/>
                <a:cs typeface="Calibri"/>
              </a:rPr>
              <a:t>legs.</a:t>
            </a:r>
          </a:p>
          <a:p>
            <a:pPr>
              <a:lnSpc>
                <a:spcPct val="100000"/>
              </a:lnSpc>
              <a:spcBef>
                <a:spcPts val="10"/>
              </a:spcBef>
            </a:pPr>
            <a:endParaRPr sz="4400" dirty="0">
              <a:latin typeface="Calibri"/>
              <a:cs typeface="Calibri"/>
            </a:endParaRPr>
          </a:p>
          <a:p>
            <a:pPr marL="12700" marR="5080" algn="just">
              <a:lnSpc>
                <a:spcPct val="100000"/>
              </a:lnSpc>
            </a:pPr>
            <a:r>
              <a:rPr sz="3200" dirty="0">
                <a:latin typeface="Calibri"/>
                <a:cs typeface="Calibri"/>
              </a:rPr>
              <a:t>Without</a:t>
            </a:r>
            <a:r>
              <a:rPr sz="3200" spc="5" dirty="0">
                <a:latin typeface="Calibri"/>
                <a:cs typeface="Calibri"/>
              </a:rPr>
              <a:t> </a:t>
            </a:r>
            <a:r>
              <a:rPr sz="3200" spc="-5" dirty="0">
                <a:latin typeface="Calibri"/>
                <a:cs typeface="Calibri"/>
              </a:rPr>
              <a:t>medical</a:t>
            </a:r>
            <a:r>
              <a:rPr sz="3200" dirty="0">
                <a:latin typeface="Calibri"/>
                <a:cs typeface="Calibri"/>
              </a:rPr>
              <a:t> </a:t>
            </a:r>
            <a:r>
              <a:rPr sz="3200" spc="-10" dirty="0">
                <a:latin typeface="Calibri"/>
                <a:cs typeface="Calibri"/>
              </a:rPr>
              <a:t>intervention</a:t>
            </a:r>
            <a:r>
              <a:rPr sz="3200" spc="-5" dirty="0">
                <a:latin typeface="Calibri"/>
                <a:cs typeface="Calibri"/>
              </a:rPr>
              <a:t> </a:t>
            </a:r>
            <a:r>
              <a:rPr sz="3200" dirty="0">
                <a:latin typeface="Calibri"/>
                <a:cs typeface="Calibri"/>
              </a:rPr>
              <a:t>this</a:t>
            </a:r>
            <a:r>
              <a:rPr sz="3200" spc="5" dirty="0">
                <a:latin typeface="Calibri"/>
                <a:cs typeface="Calibri"/>
              </a:rPr>
              <a:t> </a:t>
            </a:r>
            <a:r>
              <a:rPr sz="3200" spc="-5" dirty="0">
                <a:latin typeface="Calibri"/>
                <a:cs typeface="Calibri"/>
              </a:rPr>
              <a:t>situation </a:t>
            </a:r>
            <a:r>
              <a:rPr sz="3200" spc="-710" dirty="0">
                <a:latin typeface="Calibri"/>
                <a:cs typeface="Calibri"/>
              </a:rPr>
              <a:t> </a:t>
            </a:r>
            <a:r>
              <a:rPr sz="3200" spc="-15" dirty="0">
                <a:latin typeface="Calibri"/>
                <a:cs typeface="Calibri"/>
              </a:rPr>
              <a:t>progress </a:t>
            </a:r>
            <a:r>
              <a:rPr sz="3200" spc="-25" dirty="0">
                <a:latin typeface="Calibri"/>
                <a:cs typeface="Calibri"/>
              </a:rPr>
              <a:t>to </a:t>
            </a:r>
            <a:r>
              <a:rPr sz="3200" dirty="0">
                <a:latin typeface="Calibri"/>
                <a:cs typeface="Calibri"/>
              </a:rPr>
              <a:t>urinary </a:t>
            </a:r>
            <a:r>
              <a:rPr sz="3200" spc="-15" dirty="0">
                <a:latin typeface="Calibri"/>
                <a:cs typeface="Calibri"/>
              </a:rPr>
              <a:t>retention, </a:t>
            </a:r>
            <a:r>
              <a:rPr sz="3200" spc="-10" dirty="0">
                <a:latin typeface="Calibri"/>
                <a:cs typeface="Calibri"/>
              </a:rPr>
              <a:t>paresis </a:t>
            </a:r>
            <a:r>
              <a:rPr sz="3200" dirty="0">
                <a:latin typeface="Calibri"/>
                <a:cs typeface="Calibri"/>
              </a:rPr>
              <a:t>of </a:t>
            </a:r>
            <a:r>
              <a:rPr sz="3200" spc="-10" dirty="0">
                <a:latin typeface="Calibri"/>
                <a:cs typeface="Calibri"/>
              </a:rPr>
              <a:t>lower </a:t>
            </a:r>
            <a:r>
              <a:rPr sz="3200" spc="-5" dirty="0">
                <a:latin typeface="Calibri"/>
                <a:cs typeface="Calibri"/>
              </a:rPr>
              <a:t> </a:t>
            </a:r>
            <a:r>
              <a:rPr sz="3200" dirty="0">
                <a:latin typeface="Calibri"/>
                <a:cs typeface="Calibri"/>
              </a:rPr>
              <a:t>limb</a:t>
            </a:r>
            <a:r>
              <a:rPr sz="3200" spc="5" dirty="0">
                <a:latin typeface="Calibri"/>
                <a:cs typeface="Calibri"/>
              </a:rPr>
              <a:t> </a:t>
            </a:r>
            <a:r>
              <a:rPr sz="3200" dirty="0">
                <a:latin typeface="Calibri"/>
                <a:cs typeface="Calibri"/>
              </a:rPr>
              <a:t>and</a:t>
            </a:r>
            <a:r>
              <a:rPr sz="3200" spc="5" dirty="0">
                <a:latin typeface="Calibri"/>
                <a:cs typeface="Calibri"/>
              </a:rPr>
              <a:t> </a:t>
            </a:r>
            <a:r>
              <a:rPr sz="3200" spc="-10" dirty="0">
                <a:latin typeface="Calibri"/>
                <a:cs typeface="Calibri"/>
              </a:rPr>
              <a:t>even</a:t>
            </a:r>
            <a:r>
              <a:rPr sz="3200" spc="-5" dirty="0">
                <a:latin typeface="Calibri"/>
                <a:cs typeface="Calibri"/>
              </a:rPr>
              <a:t> </a:t>
            </a:r>
            <a:r>
              <a:rPr sz="3200" spc="-15" dirty="0">
                <a:latin typeface="Calibri"/>
                <a:cs typeface="Calibri"/>
              </a:rPr>
              <a:t>paralysis,</a:t>
            </a:r>
            <a:r>
              <a:rPr sz="3200" spc="695" dirty="0">
                <a:latin typeface="Calibri"/>
                <a:cs typeface="Calibri"/>
              </a:rPr>
              <a:t> </a:t>
            </a:r>
            <a:r>
              <a:rPr sz="3200" spc="-5" dirty="0">
                <a:latin typeface="Calibri"/>
                <a:cs typeface="Calibri"/>
              </a:rPr>
              <a:t>impaired</a:t>
            </a:r>
            <a:r>
              <a:rPr sz="3200" dirty="0">
                <a:latin typeface="Calibri"/>
                <a:cs typeface="Calibri"/>
              </a:rPr>
              <a:t> speech, </a:t>
            </a:r>
            <a:r>
              <a:rPr sz="3200" spc="5" dirty="0">
                <a:latin typeface="Calibri"/>
                <a:cs typeface="Calibri"/>
              </a:rPr>
              <a:t> </a:t>
            </a:r>
            <a:r>
              <a:rPr sz="3200" spc="-15" dirty="0">
                <a:latin typeface="Calibri"/>
                <a:cs typeface="Calibri"/>
              </a:rPr>
              <a:t>tremors </a:t>
            </a:r>
            <a:r>
              <a:rPr sz="3200" dirty="0">
                <a:latin typeface="Calibri"/>
                <a:cs typeface="Calibri"/>
              </a:rPr>
              <a:t>&amp;</a:t>
            </a:r>
            <a:r>
              <a:rPr sz="3200" spc="5" dirty="0">
                <a:latin typeface="Calibri"/>
                <a:cs typeface="Calibri"/>
              </a:rPr>
              <a:t> </a:t>
            </a:r>
            <a:r>
              <a:rPr sz="3200" spc="-10" dirty="0">
                <a:latin typeface="Calibri"/>
                <a:cs typeface="Calibri"/>
              </a:rPr>
              <a:t>convulsions,</a:t>
            </a:r>
            <a:r>
              <a:rPr sz="3200" spc="10" dirty="0">
                <a:latin typeface="Calibri"/>
                <a:cs typeface="Calibri"/>
              </a:rPr>
              <a:t> </a:t>
            </a:r>
            <a:r>
              <a:rPr sz="3200" spc="-5" dirty="0">
                <a:latin typeface="Calibri"/>
                <a:cs typeface="Calibri"/>
              </a:rPr>
              <a:t>coma.</a:t>
            </a:r>
            <a:endParaRPr sz="3200" dirty="0">
              <a:latin typeface="Calibri"/>
              <a:cs typeface="Calibri"/>
            </a:endParaRPr>
          </a:p>
        </p:txBody>
      </p:sp>
      <p:sp>
        <p:nvSpPr>
          <p:cNvPr id="5" name="TextBox 4">
            <a:extLst>
              <a:ext uri="{FF2B5EF4-FFF2-40B4-BE49-F238E27FC236}">
                <a16:creationId xmlns:a16="http://schemas.microsoft.com/office/drawing/2014/main" id="{0BF89B24-759D-49BF-BCAA-C5778B6F4511}"/>
              </a:ext>
            </a:extLst>
          </p:cNvPr>
          <p:cNvSpPr txBox="1"/>
          <p:nvPr/>
        </p:nvSpPr>
        <p:spPr>
          <a:xfrm>
            <a:off x="2931160" y="3036083"/>
            <a:ext cx="5562600" cy="646331"/>
          </a:xfrm>
          <a:prstGeom prst="rect">
            <a:avLst/>
          </a:prstGeom>
          <a:noFill/>
        </p:spPr>
        <p:txBody>
          <a:bodyPr wrap="square" rtlCol="0">
            <a:spAutoFit/>
          </a:bodyPr>
          <a:lstStyle/>
          <a:p>
            <a:r>
              <a:rPr lang="ar-JO"/>
              <a:t>يبدأ العرض النموذجي ل </a:t>
            </a:r>
            <a:r>
              <a:rPr lang="en-US"/>
              <a:t>DCS </a:t>
            </a:r>
            <a:r>
              <a:rPr lang="ar-JO"/>
              <a:t>في الجهاز العصبي المركزي بآلام الظهر العابرة. في وقت لاحق ، يتطور التنمل والفرضية في الساقين.</a:t>
            </a:r>
            <a:endParaRPr lang="en-US" dirty="0"/>
          </a:p>
        </p:txBody>
      </p:sp>
      <p:sp>
        <p:nvSpPr>
          <p:cNvPr id="6" name="TextBox 5">
            <a:extLst>
              <a:ext uri="{FF2B5EF4-FFF2-40B4-BE49-F238E27FC236}">
                <a16:creationId xmlns:a16="http://schemas.microsoft.com/office/drawing/2014/main" id="{14BFFE8D-0E34-46E4-A912-0A69C0E1CC87}"/>
              </a:ext>
            </a:extLst>
          </p:cNvPr>
          <p:cNvSpPr txBox="1"/>
          <p:nvPr/>
        </p:nvSpPr>
        <p:spPr>
          <a:xfrm>
            <a:off x="2181665" y="5839547"/>
            <a:ext cx="6934200" cy="646331"/>
          </a:xfrm>
          <a:prstGeom prst="rect">
            <a:avLst/>
          </a:prstGeom>
          <a:noFill/>
        </p:spPr>
        <p:txBody>
          <a:bodyPr wrap="square" rtlCol="0">
            <a:spAutoFit/>
          </a:bodyPr>
          <a:lstStyle/>
          <a:p>
            <a:r>
              <a:rPr lang="ar-JO"/>
              <a:t>بدون تدخل طبي ، تتطور هذه الحالة إلى احتباس البول ، وشلل جزئي في الطرف السفلي وحتى الشلل ، وضعف الكلام ، والهزات والتشنجات ، والغيبوبة.</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305" y="1365483"/>
            <a:ext cx="8073390" cy="4880182"/>
          </a:xfrm>
          <a:prstGeom prst="rect">
            <a:avLst/>
          </a:prstGeom>
        </p:spPr>
        <p:txBody>
          <a:bodyPr vert="horz" wrap="square" lIns="0" tIns="106045" rIns="0" bIns="0" rtlCol="0">
            <a:spAutoFit/>
          </a:bodyPr>
          <a:lstStyle/>
          <a:p>
            <a:pPr marL="12700">
              <a:lnSpc>
                <a:spcPct val="100000"/>
              </a:lnSpc>
              <a:spcBef>
                <a:spcPts val="835"/>
              </a:spcBef>
            </a:pPr>
            <a:r>
              <a:rPr sz="3200" b="1" spc="-5" dirty="0">
                <a:solidFill>
                  <a:srgbClr val="FF0000"/>
                </a:solidFill>
                <a:latin typeface="Calibri"/>
                <a:cs typeface="Calibri"/>
              </a:rPr>
              <a:t>Pulmonary</a:t>
            </a:r>
            <a:r>
              <a:rPr sz="3200" b="1" spc="-40" dirty="0">
                <a:solidFill>
                  <a:srgbClr val="FF0000"/>
                </a:solidFill>
                <a:latin typeface="Calibri"/>
                <a:cs typeface="Calibri"/>
              </a:rPr>
              <a:t> </a:t>
            </a:r>
            <a:r>
              <a:rPr sz="3200" b="1" spc="-25" dirty="0">
                <a:solidFill>
                  <a:srgbClr val="FF0000"/>
                </a:solidFill>
                <a:latin typeface="Calibri"/>
                <a:cs typeface="Calibri"/>
              </a:rPr>
              <a:t>System</a:t>
            </a:r>
            <a:r>
              <a:rPr sz="3200" b="1" spc="-30" dirty="0">
                <a:solidFill>
                  <a:srgbClr val="FF0000"/>
                </a:solidFill>
                <a:latin typeface="Calibri"/>
                <a:cs typeface="Calibri"/>
              </a:rPr>
              <a:t> </a:t>
            </a:r>
            <a:r>
              <a:rPr sz="3200" b="1" spc="-20" dirty="0">
                <a:solidFill>
                  <a:srgbClr val="FF0000"/>
                </a:solidFill>
                <a:latin typeface="Calibri"/>
                <a:cs typeface="Calibri"/>
              </a:rPr>
              <a:t>Effects:</a:t>
            </a:r>
            <a:endParaRPr sz="3200" dirty="0">
              <a:latin typeface="Calibri"/>
              <a:cs typeface="Calibri"/>
            </a:endParaRPr>
          </a:p>
          <a:p>
            <a:pPr marL="469900" indent="-343535">
              <a:lnSpc>
                <a:spcPct val="100000"/>
              </a:lnSpc>
              <a:spcBef>
                <a:spcPts val="905"/>
              </a:spcBef>
              <a:buFont typeface="Microsoft Sans Serif"/>
              <a:buChar char="•"/>
              <a:tabLst>
                <a:tab pos="469900" algn="l"/>
                <a:tab pos="470534" algn="l"/>
              </a:tabLst>
            </a:pPr>
            <a:r>
              <a:rPr sz="2600" b="1" dirty="0">
                <a:solidFill>
                  <a:srgbClr val="0000FF"/>
                </a:solidFill>
                <a:latin typeface="Calibri"/>
                <a:cs typeface="Calibri"/>
              </a:rPr>
              <a:t>In</a:t>
            </a:r>
            <a:r>
              <a:rPr sz="2600" b="1" spc="-10" dirty="0">
                <a:solidFill>
                  <a:srgbClr val="0000FF"/>
                </a:solidFill>
                <a:latin typeface="Calibri"/>
                <a:cs typeface="Calibri"/>
              </a:rPr>
              <a:t> </a:t>
            </a:r>
            <a:r>
              <a:rPr sz="2600" b="1" spc="-5" dirty="0">
                <a:solidFill>
                  <a:srgbClr val="0000FF"/>
                </a:solidFill>
                <a:latin typeface="Calibri"/>
                <a:cs typeface="Calibri"/>
              </a:rPr>
              <a:t>most</a:t>
            </a:r>
            <a:r>
              <a:rPr sz="2600" b="1" spc="-25" dirty="0">
                <a:solidFill>
                  <a:srgbClr val="0000FF"/>
                </a:solidFill>
                <a:latin typeface="Calibri"/>
                <a:cs typeface="Calibri"/>
              </a:rPr>
              <a:t> </a:t>
            </a:r>
            <a:r>
              <a:rPr sz="2600" b="1" spc="-5" dirty="0">
                <a:solidFill>
                  <a:srgbClr val="0000FF"/>
                </a:solidFill>
                <a:latin typeface="Calibri"/>
                <a:cs typeface="Calibri"/>
              </a:rPr>
              <a:t>cases</a:t>
            </a:r>
            <a:r>
              <a:rPr sz="2600" b="1" spc="-10" dirty="0">
                <a:solidFill>
                  <a:srgbClr val="0000FF"/>
                </a:solidFill>
                <a:latin typeface="Calibri"/>
                <a:cs typeface="Calibri"/>
              </a:rPr>
              <a:t> </a:t>
            </a:r>
            <a:r>
              <a:rPr sz="2600" b="1" dirty="0">
                <a:solidFill>
                  <a:srgbClr val="0000FF"/>
                </a:solidFill>
                <a:latin typeface="Calibri"/>
                <a:cs typeface="Calibri"/>
              </a:rPr>
              <a:t>of</a:t>
            </a:r>
            <a:r>
              <a:rPr sz="2600" b="1" spc="-10" dirty="0">
                <a:solidFill>
                  <a:srgbClr val="0000FF"/>
                </a:solidFill>
                <a:latin typeface="Calibri"/>
                <a:cs typeface="Calibri"/>
              </a:rPr>
              <a:t> </a:t>
            </a:r>
            <a:r>
              <a:rPr sz="2600" b="1" dirty="0">
                <a:solidFill>
                  <a:srgbClr val="0000FF"/>
                </a:solidFill>
                <a:latin typeface="Calibri"/>
                <a:cs typeface="Calibri"/>
              </a:rPr>
              <a:t>DCS</a:t>
            </a:r>
            <a:r>
              <a:rPr sz="2600" dirty="0">
                <a:latin typeface="Calibri"/>
                <a:cs typeface="Calibri"/>
              </a:rPr>
              <a:t>,</a:t>
            </a:r>
            <a:r>
              <a:rPr sz="2600" spc="-30" dirty="0">
                <a:latin typeface="Calibri"/>
                <a:cs typeface="Calibri"/>
              </a:rPr>
              <a:t> </a:t>
            </a:r>
            <a:r>
              <a:rPr sz="4000" b="1" spc="-5" dirty="0">
                <a:latin typeface="Calibri"/>
                <a:cs typeface="Calibri"/>
              </a:rPr>
              <a:t>No</a:t>
            </a:r>
            <a:r>
              <a:rPr sz="4000" b="1" spc="-305" dirty="0">
                <a:latin typeface="Calibri"/>
                <a:cs typeface="Calibri"/>
              </a:rPr>
              <a:t> </a:t>
            </a:r>
            <a:r>
              <a:rPr sz="2600" spc="-5" dirty="0">
                <a:latin typeface="Calibri"/>
                <a:cs typeface="Calibri"/>
              </a:rPr>
              <a:t>pulmonary </a:t>
            </a:r>
            <a:r>
              <a:rPr sz="2600" spc="-15" dirty="0">
                <a:latin typeface="Calibri"/>
                <a:cs typeface="Calibri"/>
              </a:rPr>
              <a:t>symptoms</a:t>
            </a:r>
            <a:r>
              <a:rPr sz="2600" spc="-5" dirty="0">
                <a:latin typeface="Calibri"/>
                <a:cs typeface="Calibri"/>
              </a:rPr>
              <a:t> </a:t>
            </a:r>
            <a:r>
              <a:rPr sz="2600" spc="-45" dirty="0">
                <a:latin typeface="Calibri"/>
                <a:cs typeface="Calibri"/>
              </a:rPr>
              <a:t>occur.</a:t>
            </a:r>
            <a:endParaRPr sz="2600" dirty="0">
              <a:latin typeface="Calibri"/>
              <a:cs typeface="Calibri"/>
            </a:endParaRPr>
          </a:p>
          <a:p>
            <a:pPr marL="584200" marR="5080" indent="-457834" algn="just">
              <a:lnSpc>
                <a:spcPct val="100000"/>
              </a:lnSpc>
              <a:spcBef>
                <a:spcPts val="720"/>
              </a:spcBef>
              <a:buFont typeface="Microsoft Sans Serif"/>
              <a:buChar char="•"/>
              <a:tabLst>
                <a:tab pos="584835" algn="l"/>
              </a:tabLst>
            </a:pPr>
            <a:r>
              <a:rPr sz="2600" spc="-5" dirty="0">
                <a:latin typeface="Calibri"/>
                <a:cs typeface="Calibri"/>
              </a:rPr>
              <a:t>The</a:t>
            </a:r>
            <a:r>
              <a:rPr sz="2600" spc="340" dirty="0">
                <a:latin typeface="Calibri"/>
                <a:cs typeface="Calibri"/>
              </a:rPr>
              <a:t> </a:t>
            </a:r>
            <a:r>
              <a:rPr sz="2600" spc="-15" dirty="0">
                <a:latin typeface="Calibri"/>
                <a:cs typeface="Calibri"/>
              </a:rPr>
              <a:t>syndrome</a:t>
            </a:r>
            <a:r>
              <a:rPr sz="2600" spc="355" dirty="0">
                <a:latin typeface="Calibri"/>
                <a:cs typeface="Calibri"/>
              </a:rPr>
              <a:t> </a:t>
            </a:r>
            <a:r>
              <a:rPr sz="2600" spc="-10" dirty="0">
                <a:latin typeface="Calibri"/>
                <a:cs typeface="Calibri"/>
              </a:rPr>
              <a:t>called</a:t>
            </a:r>
            <a:r>
              <a:rPr sz="2600" spc="350" dirty="0">
                <a:latin typeface="Calibri"/>
                <a:cs typeface="Calibri"/>
              </a:rPr>
              <a:t> </a:t>
            </a:r>
            <a:r>
              <a:rPr sz="2600" dirty="0">
                <a:latin typeface="Calibri"/>
                <a:cs typeface="Calibri"/>
              </a:rPr>
              <a:t>"the</a:t>
            </a:r>
            <a:r>
              <a:rPr sz="2600" spc="340" dirty="0">
                <a:latin typeface="Calibri"/>
                <a:cs typeface="Calibri"/>
              </a:rPr>
              <a:t> </a:t>
            </a:r>
            <a:r>
              <a:rPr sz="2600" spc="-15" dirty="0">
                <a:latin typeface="Calibri"/>
                <a:cs typeface="Calibri"/>
              </a:rPr>
              <a:t>chokes"</a:t>
            </a:r>
            <a:r>
              <a:rPr sz="2600" spc="350" dirty="0">
                <a:latin typeface="Calibri"/>
                <a:cs typeface="Calibri"/>
              </a:rPr>
              <a:t> </a:t>
            </a:r>
            <a:r>
              <a:rPr sz="2600" spc="-10" dirty="0">
                <a:latin typeface="Calibri"/>
                <a:cs typeface="Calibri"/>
              </a:rPr>
              <a:t>by</a:t>
            </a:r>
            <a:r>
              <a:rPr sz="2600" spc="335" dirty="0">
                <a:latin typeface="Calibri"/>
                <a:cs typeface="Calibri"/>
              </a:rPr>
              <a:t> </a:t>
            </a:r>
            <a:r>
              <a:rPr sz="2600" spc="-15" dirty="0">
                <a:latin typeface="Calibri"/>
                <a:cs typeface="Calibri"/>
              </a:rPr>
              <a:t>divers,</a:t>
            </a:r>
            <a:r>
              <a:rPr sz="2600" spc="360" dirty="0">
                <a:latin typeface="Calibri"/>
                <a:cs typeface="Calibri"/>
              </a:rPr>
              <a:t> </a:t>
            </a:r>
            <a:r>
              <a:rPr sz="2600" spc="-15" dirty="0">
                <a:latin typeface="Calibri"/>
                <a:cs typeface="Calibri"/>
              </a:rPr>
              <a:t>develops </a:t>
            </a:r>
            <a:r>
              <a:rPr sz="2600" spc="-580" dirty="0">
                <a:latin typeface="Calibri"/>
                <a:cs typeface="Calibri"/>
              </a:rPr>
              <a:t> </a:t>
            </a:r>
            <a:r>
              <a:rPr sz="2600" dirty="0">
                <a:latin typeface="Calibri"/>
                <a:cs typeface="Calibri"/>
              </a:rPr>
              <a:t>in</a:t>
            </a:r>
            <a:r>
              <a:rPr sz="2600" spc="5" dirty="0">
                <a:latin typeface="Calibri"/>
                <a:cs typeface="Calibri"/>
              </a:rPr>
              <a:t> </a:t>
            </a:r>
            <a:r>
              <a:rPr sz="2600" spc="-5" dirty="0">
                <a:latin typeface="Calibri"/>
                <a:cs typeface="Calibri"/>
              </a:rPr>
              <a:t>2-8%</a:t>
            </a:r>
            <a:r>
              <a:rPr sz="2600" dirty="0">
                <a:latin typeface="Calibri"/>
                <a:cs typeface="Calibri"/>
              </a:rPr>
              <a:t> </a:t>
            </a:r>
            <a:r>
              <a:rPr sz="2600" spc="-10" dirty="0">
                <a:latin typeface="Calibri"/>
                <a:cs typeface="Calibri"/>
              </a:rPr>
              <a:t>of</a:t>
            </a:r>
            <a:r>
              <a:rPr sz="2600" spc="-5" dirty="0">
                <a:latin typeface="Calibri"/>
                <a:cs typeface="Calibri"/>
              </a:rPr>
              <a:t> </a:t>
            </a:r>
            <a:r>
              <a:rPr sz="2600" dirty="0">
                <a:latin typeface="Calibri"/>
                <a:cs typeface="Calibri"/>
              </a:rPr>
              <a:t>DCS</a:t>
            </a:r>
            <a:r>
              <a:rPr sz="2600" spc="5" dirty="0">
                <a:latin typeface="Calibri"/>
                <a:cs typeface="Calibri"/>
              </a:rPr>
              <a:t> </a:t>
            </a:r>
            <a:r>
              <a:rPr sz="2600" spc="-10" dirty="0">
                <a:latin typeface="Calibri"/>
                <a:cs typeface="Calibri"/>
              </a:rPr>
              <a:t>patients</a:t>
            </a:r>
            <a:r>
              <a:rPr sz="2600" spc="-5" dirty="0">
                <a:latin typeface="Calibri"/>
                <a:cs typeface="Calibri"/>
              </a:rPr>
              <a:t> and</a:t>
            </a:r>
            <a:r>
              <a:rPr sz="2600" dirty="0">
                <a:latin typeface="Calibri"/>
                <a:cs typeface="Calibri"/>
              </a:rPr>
              <a:t> is</a:t>
            </a:r>
            <a:r>
              <a:rPr sz="2600" spc="5" dirty="0">
                <a:latin typeface="Calibri"/>
                <a:cs typeface="Calibri"/>
              </a:rPr>
              <a:t> </a:t>
            </a:r>
            <a:r>
              <a:rPr sz="2600" spc="-15" dirty="0">
                <a:latin typeface="Calibri"/>
                <a:cs typeface="Calibri"/>
              </a:rPr>
              <a:t>characterized</a:t>
            </a:r>
            <a:r>
              <a:rPr sz="2600" spc="560" dirty="0">
                <a:latin typeface="Calibri"/>
                <a:cs typeface="Calibri"/>
              </a:rPr>
              <a:t> </a:t>
            </a:r>
            <a:r>
              <a:rPr sz="2600" spc="-15" dirty="0">
                <a:latin typeface="Calibri"/>
                <a:cs typeface="Calibri"/>
              </a:rPr>
              <a:t>by </a:t>
            </a:r>
            <a:r>
              <a:rPr sz="2600" spc="-575" dirty="0">
                <a:latin typeface="Calibri"/>
                <a:cs typeface="Calibri"/>
              </a:rPr>
              <a:t> </a:t>
            </a:r>
            <a:r>
              <a:rPr sz="2600" spc="-15" dirty="0">
                <a:latin typeface="Calibri"/>
                <a:cs typeface="Calibri"/>
              </a:rPr>
              <a:t>paroxysmal</a:t>
            </a:r>
            <a:r>
              <a:rPr sz="2600" spc="-10" dirty="0">
                <a:latin typeface="Calibri"/>
                <a:cs typeface="Calibri"/>
              </a:rPr>
              <a:t> cough, dyspnea,</a:t>
            </a:r>
            <a:r>
              <a:rPr sz="2600" spc="-20" dirty="0">
                <a:latin typeface="Calibri"/>
                <a:cs typeface="Calibri"/>
              </a:rPr>
              <a:t> </a:t>
            </a:r>
            <a:r>
              <a:rPr sz="2600" dirty="0">
                <a:latin typeface="Calibri"/>
                <a:cs typeface="Calibri"/>
              </a:rPr>
              <a:t>and</a:t>
            </a:r>
            <a:r>
              <a:rPr sz="2600" spc="-15" dirty="0">
                <a:latin typeface="Calibri"/>
                <a:cs typeface="Calibri"/>
              </a:rPr>
              <a:t> </a:t>
            </a:r>
            <a:r>
              <a:rPr sz="2600" spc="-5" dirty="0">
                <a:latin typeface="Calibri"/>
                <a:cs typeface="Calibri"/>
              </a:rPr>
              <a:t>sub-sternal</a:t>
            </a:r>
            <a:r>
              <a:rPr sz="2600" spc="-30" dirty="0">
                <a:latin typeface="Calibri"/>
                <a:cs typeface="Calibri"/>
              </a:rPr>
              <a:t> </a:t>
            </a:r>
            <a:r>
              <a:rPr sz="2600" spc="-5" dirty="0">
                <a:latin typeface="Calibri"/>
                <a:cs typeface="Calibri"/>
              </a:rPr>
              <a:t>chest</a:t>
            </a:r>
            <a:r>
              <a:rPr sz="2600" spc="-35" dirty="0">
                <a:latin typeface="Calibri"/>
                <a:cs typeface="Calibri"/>
              </a:rPr>
              <a:t> </a:t>
            </a:r>
            <a:r>
              <a:rPr sz="2600" spc="-5" dirty="0">
                <a:latin typeface="Calibri"/>
                <a:cs typeface="Calibri"/>
              </a:rPr>
              <a:t>pain</a:t>
            </a:r>
            <a:endParaRPr lang="ar-JO" sz="2600" spc="-5" dirty="0">
              <a:latin typeface="Calibri"/>
              <a:cs typeface="Calibri"/>
            </a:endParaRPr>
          </a:p>
          <a:p>
            <a:pPr marL="126366" marR="5080" algn="just">
              <a:lnSpc>
                <a:spcPct val="100000"/>
              </a:lnSpc>
              <a:spcBef>
                <a:spcPts val="720"/>
              </a:spcBef>
              <a:tabLst>
                <a:tab pos="584835" algn="l"/>
              </a:tabLst>
            </a:pPr>
            <a:r>
              <a:rPr sz="2600" spc="-5" dirty="0">
                <a:latin typeface="Calibri"/>
                <a:cs typeface="Calibri"/>
              </a:rPr>
              <a:t>.</a:t>
            </a:r>
            <a:endParaRPr sz="2600" dirty="0">
              <a:latin typeface="Calibri"/>
              <a:cs typeface="Calibri"/>
            </a:endParaRPr>
          </a:p>
          <a:p>
            <a:pPr marL="584200" marR="5080" indent="-457834" algn="just">
              <a:lnSpc>
                <a:spcPct val="100299"/>
              </a:lnSpc>
              <a:spcBef>
                <a:spcPts val="615"/>
              </a:spcBef>
              <a:buFont typeface="Microsoft Sans Serif"/>
              <a:buChar char="•"/>
              <a:tabLst>
                <a:tab pos="584835" algn="l"/>
              </a:tabLst>
            </a:pPr>
            <a:r>
              <a:rPr sz="2600" dirty="0">
                <a:latin typeface="Calibri"/>
                <a:cs typeface="Calibri"/>
              </a:rPr>
              <a:t>Without</a:t>
            </a:r>
            <a:r>
              <a:rPr sz="2600" spc="5" dirty="0">
                <a:latin typeface="Calibri"/>
                <a:cs typeface="Calibri"/>
              </a:rPr>
              <a:t> </a:t>
            </a:r>
            <a:r>
              <a:rPr sz="2600" spc="-10" dirty="0">
                <a:latin typeface="Calibri"/>
                <a:cs typeface="Calibri"/>
              </a:rPr>
              <a:t>appropriate</a:t>
            </a:r>
            <a:r>
              <a:rPr sz="2600" spc="-5" dirty="0">
                <a:latin typeface="Calibri"/>
                <a:cs typeface="Calibri"/>
              </a:rPr>
              <a:t> </a:t>
            </a:r>
            <a:r>
              <a:rPr sz="2600" spc="-10" dirty="0">
                <a:latin typeface="Calibri"/>
                <a:cs typeface="Calibri"/>
              </a:rPr>
              <a:t>therapeutic</a:t>
            </a:r>
            <a:r>
              <a:rPr sz="2600" spc="-5" dirty="0">
                <a:latin typeface="Calibri"/>
                <a:cs typeface="Calibri"/>
              </a:rPr>
              <a:t> </a:t>
            </a:r>
            <a:r>
              <a:rPr sz="2600" spc="-10" dirty="0">
                <a:latin typeface="Calibri"/>
                <a:cs typeface="Calibri"/>
              </a:rPr>
              <a:t>intervention </a:t>
            </a:r>
            <a:r>
              <a:rPr sz="2600" spc="-575" dirty="0">
                <a:latin typeface="Calibri"/>
                <a:cs typeface="Calibri"/>
              </a:rPr>
              <a:t> </a:t>
            </a:r>
            <a:r>
              <a:rPr sz="3200" b="1" dirty="0">
                <a:solidFill>
                  <a:srgbClr val="FF0000"/>
                </a:solidFill>
                <a:latin typeface="Calibri"/>
                <a:cs typeface="Calibri"/>
              </a:rPr>
              <a:t>(</a:t>
            </a:r>
            <a:r>
              <a:rPr sz="3200" b="1" spc="-55" dirty="0">
                <a:solidFill>
                  <a:srgbClr val="FF0000"/>
                </a:solidFill>
                <a:latin typeface="Calibri"/>
                <a:cs typeface="Calibri"/>
              </a:rPr>
              <a:t>R</a:t>
            </a:r>
            <a:r>
              <a:rPr sz="3200" b="1" spc="-5" dirty="0">
                <a:solidFill>
                  <a:srgbClr val="FF0000"/>
                </a:solidFill>
                <a:latin typeface="Calibri"/>
                <a:cs typeface="Calibri"/>
              </a:rPr>
              <a:t>e</a:t>
            </a:r>
            <a:r>
              <a:rPr sz="3200" b="1" spc="-15" dirty="0">
                <a:solidFill>
                  <a:srgbClr val="FF0000"/>
                </a:solidFill>
                <a:latin typeface="Calibri"/>
                <a:cs typeface="Calibri"/>
              </a:rPr>
              <a:t>c</a:t>
            </a:r>
            <a:r>
              <a:rPr sz="3200" b="1" dirty="0">
                <a:solidFill>
                  <a:srgbClr val="FF0000"/>
                </a:solidFill>
                <a:latin typeface="Calibri"/>
                <a:cs typeface="Calibri"/>
              </a:rPr>
              <a:t>om</a:t>
            </a:r>
            <a:r>
              <a:rPr sz="3200" b="1" spc="-15" dirty="0">
                <a:solidFill>
                  <a:srgbClr val="FF0000"/>
                </a:solidFill>
                <a:latin typeface="Calibri"/>
                <a:cs typeface="Calibri"/>
              </a:rPr>
              <a:t>p</a:t>
            </a:r>
            <a:r>
              <a:rPr sz="3200" b="1" spc="-35" dirty="0">
                <a:solidFill>
                  <a:srgbClr val="FF0000"/>
                </a:solidFill>
                <a:latin typeface="Calibri"/>
                <a:cs typeface="Calibri"/>
              </a:rPr>
              <a:t>r</a:t>
            </a:r>
            <a:r>
              <a:rPr sz="3200" b="1" spc="-5" dirty="0">
                <a:solidFill>
                  <a:srgbClr val="FF0000"/>
                </a:solidFill>
                <a:latin typeface="Calibri"/>
                <a:cs typeface="Calibri"/>
              </a:rPr>
              <a:t>ession</a:t>
            </a:r>
            <a:r>
              <a:rPr sz="3200" b="1" dirty="0">
                <a:solidFill>
                  <a:srgbClr val="FF0000"/>
                </a:solidFill>
                <a:latin typeface="Calibri"/>
                <a:cs typeface="Calibri"/>
              </a:rPr>
              <a:t>)</a:t>
            </a:r>
            <a:r>
              <a:rPr lang="ar-JO" sz="3200" b="1" dirty="0">
                <a:solidFill>
                  <a:srgbClr val="FF0000"/>
                </a:solidFill>
                <a:latin typeface="Calibri"/>
                <a:cs typeface="Calibri"/>
              </a:rPr>
              <a:t>   </a:t>
            </a:r>
            <a:r>
              <a:rPr sz="3200" b="1" spc="355" dirty="0">
                <a:solidFill>
                  <a:srgbClr val="FF0000"/>
                </a:solidFill>
                <a:latin typeface="Calibri"/>
                <a:cs typeface="Calibri"/>
              </a:rPr>
              <a:t> </a:t>
            </a:r>
            <a:r>
              <a:rPr lang="ar-JO" sz="3200" b="1" spc="-515" dirty="0">
                <a:solidFill>
                  <a:srgbClr val="FF0000"/>
                </a:solidFill>
                <a:latin typeface="Arial"/>
                <a:cs typeface="Arial"/>
              </a:rPr>
              <a:t>       </a:t>
            </a:r>
            <a:r>
              <a:rPr sz="3200" b="1" dirty="0">
                <a:solidFill>
                  <a:srgbClr val="FF0000"/>
                </a:solidFill>
                <a:latin typeface="Calibri"/>
                <a:cs typeface="Calibri"/>
              </a:rPr>
              <a:t>, </a:t>
            </a:r>
            <a:r>
              <a:rPr sz="3200" b="1" spc="-355" dirty="0">
                <a:solidFill>
                  <a:srgbClr val="FF0000"/>
                </a:solidFill>
                <a:latin typeface="Calibri"/>
                <a:cs typeface="Calibri"/>
              </a:rPr>
              <a:t> </a:t>
            </a:r>
            <a:r>
              <a:rPr sz="2600" dirty="0">
                <a:latin typeface="Calibri"/>
                <a:cs typeface="Calibri"/>
              </a:rPr>
              <a:t>this</a:t>
            </a:r>
            <a:r>
              <a:rPr sz="2600" spc="210" dirty="0">
                <a:latin typeface="Calibri"/>
                <a:cs typeface="Calibri"/>
              </a:rPr>
              <a:t> </a:t>
            </a:r>
            <a:r>
              <a:rPr sz="2600" spc="-50" dirty="0">
                <a:latin typeface="Calibri"/>
                <a:cs typeface="Calibri"/>
              </a:rPr>
              <a:t>s</a:t>
            </a:r>
            <a:r>
              <a:rPr sz="2600" spc="-15" dirty="0">
                <a:latin typeface="Calibri"/>
                <a:cs typeface="Calibri"/>
              </a:rPr>
              <a:t>yn</a:t>
            </a:r>
            <a:r>
              <a:rPr sz="2600" spc="-5" dirty="0">
                <a:latin typeface="Calibri"/>
                <a:cs typeface="Calibri"/>
              </a:rPr>
              <a:t>d</a:t>
            </a:r>
            <a:r>
              <a:rPr sz="2600" spc="-35" dirty="0">
                <a:latin typeface="Calibri"/>
                <a:cs typeface="Calibri"/>
              </a:rPr>
              <a:t>r</a:t>
            </a:r>
            <a:r>
              <a:rPr sz="2600" spc="-5" dirty="0">
                <a:latin typeface="Calibri"/>
                <a:cs typeface="Calibri"/>
              </a:rPr>
              <a:t>o</a:t>
            </a:r>
            <a:r>
              <a:rPr sz="2600" spc="-10" dirty="0">
                <a:latin typeface="Calibri"/>
                <a:cs typeface="Calibri"/>
              </a:rPr>
              <a:t>m</a:t>
            </a:r>
            <a:r>
              <a:rPr sz="2600" dirty="0">
                <a:latin typeface="Calibri"/>
                <a:cs typeface="Calibri"/>
              </a:rPr>
              <a:t>e</a:t>
            </a:r>
            <a:r>
              <a:rPr sz="2600" spc="204" dirty="0">
                <a:latin typeface="Calibri"/>
                <a:cs typeface="Calibri"/>
              </a:rPr>
              <a:t> </a:t>
            </a:r>
            <a:r>
              <a:rPr sz="2600" dirty="0">
                <a:latin typeface="Calibri"/>
                <a:cs typeface="Calibri"/>
              </a:rPr>
              <a:t>m</a:t>
            </a:r>
            <a:r>
              <a:rPr sz="2600" spc="-55" dirty="0">
                <a:latin typeface="Calibri"/>
                <a:cs typeface="Calibri"/>
              </a:rPr>
              <a:t>a</a:t>
            </a:r>
            <a:r>
              <a:rPr sz="2600" dirty="0">
                <a:latin typeface="Calibri"/>
                <a:cs typeface="Calibri"/>
              </a:rPr>
              <a:t>y  </a:t>
            </a:r>
            <a:r>
              <a:rPr sz="2600" spc="-5" dirty="0">
                <a:latin typeface="Calibri"/>
                <a:cs typeface="Calibri"/>
              </a:rPr>
              <a:t>pass </a:t>
            </a:r>
            <a:r>
              <a:rPr sz="2600" spc="-15" dirty="0">
                <a:latin typeface="Calibri"/>
                <a:cs typeface="Calibri"/>
              </a:rPr>
              <a:t>to </a:t>
            </a:r>
            <a:r>
              <a:rPr sz="2600" spc="-10" dirty="0">
                <a:latin typeface="Calibri"/>
                <a:cs typeface="Calibri"/>
              </a:rPr>
              <a:t>non-cardiogenic </a:t>
            </a:r>
            <a:r>
              <a:rPr sz="2600" spc="-5" dirty="0">
                <a:latin typeface="Calibri"/>
                <a:cs typeface="Calibri"/>
              </a:rPr>
              <a:t>pulmonary </a:t>
            </a:r>
            <a:r>
              <a:rPr sz="2600" dirty="0">
                <a:latin typeface="Calibri"/>
                <a:cs typeface="Calibri"/>
              </a:rPr>
              <a:t>edema, </a:t>
            </a:r>
            <a:r>
              <a:rPr sz="2600" spc="-10" dirty="0">
                <a:latin typeface="Calibri"/>
                <a:cs typeface="Calibri"/>
              </a:rPr>
              <a:t>circulatory </a:t>
            </a:r>
            <a:r>
              <a:rPr sz="2600" spc="-5" dirty="0">
                <a:latin typeface="Calibri"/>
                <a:cs typeface="Calibri"/>
              </a:rPr>
              <a:t> </a:t>
            </a:r>
            <a:r>
              <a:rPr sz="2600" spc="-10" dirty="0">
                <a:latin typeface="Calibri"/>
                <a:cs typeface="Calibri"/>
              </a:rPr>
              <a:t>collapse </a:t>
            </a:r>
            <a:r>
              <a:rPr sz="2600" dirty="0">
                <a:latin typeface="Calibri"/>
                <a:cs typeface="Calibri"/>
              </a:rPr>
              <a:t>&amp; </a:t>
            </a:r>
            <a:r>
              <a:rPr sz="2600" spc="-5" dirty="0">
                <a:latin typeface="Calibri"/>
                <a:cs typeface="Calibri"/>
              </a:rPr>
              <a:t>death.</a:t>
            </a:r>
            <a:endParaRPr sz="2600" dirty="0">
              <a:latin typeface="Calibri"/>
              <a:cs typeface="Calibri"/>
            </a:endParaRPr>
          </a:p>
        </p:txBody>
      </p:sp>
      <p:sp>
        <p:nvSpPr>
          <p:cNvPr id="3" name="object 3"/>
          <p:cNvSpPr txBox="1"/>
          <p:nvPr/>
        </p:nvSpPr>
        <p:spPr>
          <a:xfrm>
            <a:off x="457200" y="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dirty="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dirty="0">
              <a:latin typeface="Calibri"/>
              <a:cs typeface="Calibri"/>
            </a:endParaRPr>
          </a:p>
        </p:txBody>
      </p:sp>
      <p:sp>
        <p:nvSpPr>
          <p:cNvPr id="5" name="TextBox 4">
            <a:extLst>
              <a:ext uri="{FF2B5EF4-FFF2-40B4-BE49-F238E27FC236}">
                <a16:creationId xmlns:a16="http://schemas.microsoft.com/office/drawing/2014/main" id="{571902FC-4BC6-48DB-B2FC-D11A28BE28DC}"/>
              </a:ext>
            </a:extLst>
          </p:cNvPr>
          <p:cNvSpPr txBox="1"/>
          <p:nvPr/>
        </p:nvSpPr>
        <p:spPr>
          <a:xfrm>
            <a:off x="3771900" y="4648200"/>
            <a:ext cx="1600200" cy="369332"/>
          </a:xfrm>
          <a:prstGeom prst="rect">
            <a:avLst/>
          </a:prstGeom>
          <a:noFill/>
        </p:spPr>
        <p:txBody>
          <a:bodyPr wrap="square" rtlCol="0">
            <a:spAutoFit/>
          </a:bodyPr>
          <a:lstStyle/>
          <a:p>
            <a:r>
              <a:rPr lang="ar-JO" dirty="0"/>
              <a:t>إعادة الضغط</a:t>
            </a:r>
            <a:endParaRPr lang="en-US" dirty="0"/>
          </a:p>
        </p:txBody>
      </p:sp>
      <p:sp>
        <p:nvSpPr>
          <p:cNvPr id="6" name="TextBox 5">
            <a:extLst>
              <a:ext uri="{FF2B5EF4-FFF2-40B4-BE49-F238E27FC236}">
                <a16:creationId xmlns:a16="http://schemas.microsoft.com/office/drawing/2014/main" id="{637D5160-2A2A-4F23-9A5E-A47AE2481905}"/>
              </a:ext>
            </a:extLst>
          </p:cNvPr>
          <p:cNvSpPr txBox="1"/>
          <p:nvPr/>
        </p:nvSpPr>
        <p:spPr>
          <a:xfrm>
            <a:off x="1487156" y="4001869"/>
            <a:ext cx="6781800" cy="646331"/>
          </a:xfrm>
          <a:prstGeom prst="rect">
            <a:avLst/>
          </a:prstGeom>
          <a:noFill/>
        </p:spPr>
        <p:txBody>
          <a:bodyPr wrap="square" rtlCol="0">
            <a:spAutoFit/>
          </a:bodyPr>
          <a:lstStyle/>
          <a:p>
            <a:r>
              <a:rPr lang="ar-JO" dirty="0"/>
              <a:t>تتطور المتلازمة التي يطلق عليها الغواصون اسم "الاختناقات" في 2-8٪ من مرضى </a:t>
            </a:r>
            <a:r>
              <a:rPr lang="en-US" dirty="0"/>
              <a:t>DCS </a:t>
            </a:r>
            <a:r>
              <a:rPr lang="ar-JO" dirty="0"/>
              <a:t>وتتميز بالسعال </a:t>
            </a:r>
            <a:r>
              <a:rPr lang="ar-JO" dirty="0" err="1"/>
              <a:t>الانتيابي</a:t>
            </a:r>
            <a:r>
              <a:rPr lang="ar-JO" dirty="0"/>
              <a:t> وضيق التنفس وألم الصدر تحت القص.</a:t>
            </a:r>
          </a:p>
        </p:txBody>
      </p:sp>
      <p:sp>
        <p:nvSpPr>
          <p:cNvPr id="7" name="TextBox 6">
            <a:extLst>
              <a:ext uri="{FF2B5EF4-FFF2-40B4-BE49-F238E27FC236}">
                <a16:creationId xmlns:a16="http://schemas.microsoft.com/office/drawing/2014/main" id="{70BA2851-EB7E-479B-95CE-8C4C9562F25C}"/>
              </a:ext>
            </a:extLst>
          </p:cNvPr>
          <p:cNvSpPr txBox="1"/>
          <p:nvPr/>
        </p:nvSpPr>
        <p:spPr>
          <a:xfrm>
            <a:off x="2660552" y="5869099"/>
            <a:ext cx="6057900" cy="646331"/>
          </a:xfrm>
          <a:prstGeom prst="rect">
            <a:avLst/>
          </a:prstGeom>
          <a:noFill/>
        </p:spPr>
        <p:txBody>
          <a:bodyPr wrap="square" rtlCol="0">
            <a:spAutoFit/>
          </a:bodyPr>
          <a:lstStyle/>
          <a:p>
            <a:r>
              <a:rPr lang="ar-JO"/>
              <a:t>بدون تدخل علاجي مناسب (إعادة الضغط) ، قد تنتقل هذه المتلازمة إلى وذمة رئوية غير قلبية المنشأ ، وانهيار الدورة الدموية والموت.</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39495" y="1845564"/>
            <a:ext cx="8281670" cy="4456430"/>
            <a:chOff x="539495" y="1845564"/>
            <a:chExt cx="8281670" cy="4456430"/>
          </a:xfrm>
        </p:grpSpPr>
        <p:pic>
          <p:nvPicPr>
            <p:cNvPr id="3" name="object 3"/>
            <p:cNvPicPr/>
            <p:nvPr/>
          </p:nvPicPr>
          <p:blipFill>
            <a:blip r:embed="rId2" cstate="print"/>
            <a:stretch>
              <a:fillRect/>
            </a:stretch>
          </p:blipFill>
          <p:spPr>
            <a:xfrm>
              <a:off x="563859" y="1845564"/>
              <a:ext cx="8257052" cy="4456176"/>
            </a:xfrm>
            <a:prstGeom prst="rect">
              <a:avLst/>
            </a:prstGeom>
          </p:spPr>
        </p:pic>
        <p:sp>
          <p:nvSpPr>
            <p:cNvPr id="4" name="object 4"/>
            <p:cNvSpPr/>
            <p:nvPr/>
          </p:nvSpPr>
          <p:spPr>
            <a:xfrm>
              <a:off x="539495" y="5804916"/>
              <a:ext cx="2376170" cy="216535"/>
            </a:xfrm>
            <a:custGeom>
              <a:avLst/>
              <a:gdLst/>
              <a:ahLst/>
              <a:cxnLst/>
              <a:rect l="l" t="t" r="r" b="b"/>
              <a:pathLst>
                <a:path w="2376170" h="216535">
                  <a:moveTo>
                    <a:pt x="2375916" y="0"/>
                  </a:moveTo>
                  <a:lnTo>
                    <a:pt x="0" y="0"/>
                  </a:lnTo>
                  <a:lnTo>
                    <a:pt x="0" y="216407"/>
                  </a:lnTo>
                  <a:lnTo>
                    <a:pt x="2375916" y="216407"/>
                  </a:lnTo>
                  <a:lnTo>
                    <a:pt x="2375916"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2224277" y="537717"/>
            <a:ext cx="4491355" cy="848360"/>
          </a:xfrm>
          <a:prstGeom prst="rect">
            <a:avLst/>
          </a:prstGeom>
        </p:spPr>
        <p:txBody>
          <a:bodyPr vert="horz" wrap="square" lIns="0" tIns="12700" rIns="0" bIns="0" rtlCol="0">
            <a:spAutoFit/>
          </a:bodyPr>
          <a:lstStyle/>
          <a:p>
            <a:pPr marL="12700">
              <a:lnSpc>
                <a:spcPct val="100000"/>
              </a:lnSpc>
              <a:spcBef>
                <a:spcPts val="100"/>
              </a:spcBef>
            </a:pPr>
            <a:r>
              <a:rPr sz="5400" spc="-40" dirty="0"/>
              <a:t>Boyle’s</a:t>
            </a:r>
            <a:r>
              <a:rPr sz="5400" spc="-75" dirty="0"/>
              <a:t> </a:t>
            </a:r>
            <a:r>
              <a:rPr sz="5400" dirty="0"/>
              <a:t>Law</a:t>
            </a:r>
            <a:endParaRPr sz="540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pic>
        <p:nvPicPr>
          <p:cNvPr id="3" name="object 3"/>
          <p:cNvPicPr/>
          <p:nvPr/>
        </p:nvPicPr>
        <p:blipFill>
          <a:blip r:embed="rId2" cstate="print"/>
          <a:stretch>
            <a:fillRect/>
          </a:stretch>
        </p:blipFill>
        <p:spPr>
          <a:xfrm>
            <a:off x="4860035" y="1557527"/>
            <a:ext cx="3803904" cy="4968240"/>
          </a:xfrm>
          <a:prstGeom prst="rect">
            <a:avLst/>
          </a:prstGeom>
        </p:spPr>
      </p:pic>
      <p:pic>
        <p:nvPicPr>
          <p:cNvPr id="4" name="object 4"/>
          <p:cNvPicPr/>
          <p:nvPr/>
        </p:nvPicPr>
        <p:blipFill>
          <a:blip r:embed="rId3" cstate="print"/>
          <a:stretch>
            <a:fillRect/>
          </a:stretch>
        </p:blipFill>
        <p:spPr>
          <a:xfrm>
            <a:off x="454151" y="1557527"/>
            <a:ext cx="4189476" cy="4968240"/>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940" y="1506226"/>
            <a:ext cx="8073390" cy="3988271"/>
          </a:xfrm>
          <a:prstGeom prst="rect">
            <a:avLst/>
          </a:prstGeom>
        </p:spPr>
        <p:txBody>
          <a:bodyPr vert="horz" wrap="square" lIns="0" tIns="114300" rIns="0" bIns="0" rtlCol="0">
            <a:spAutoFit/>
          </a:bodyPr>
          <a:lstStyle/>
          <a:p>
            <a:pPr marL="12700">
              <a:lnSpc>
                <a:spcPct val="100000"/>
              </a:lnSpc>
              <a:spcBef>
                <a:spcPts val="900"/>
              </a:spcBef>
            </a:pPr>
            <a:r>
              <a:rPr sz="3200" b="1" spc="-5" dirty="0">
                <a:solidFill>
                  <a:srgbClr val="FF0000"/>
                </a:solidFill>
                <a:latin typeface="Calibri"/>
                <a:cs typeface="Calibri"/>
              </a:rPr>
              <a:t>Inner</a:t>
            </a:r>
            <a:r>
              <a:rPr sz="3200" b="1" spc="-25" dirty="0">
                <a:solidFill>
                  <a:srgbClr val="FF0000"/>
                </a:solidFill>
                <a:latin typeface="Calibri"/>
                <a:cs typeface="Calibri"/>
              </a:rPr>
              <a:t> </a:t>
            </a:r>
            <a:r>
              <a:rPr sz="3200" b="1" spc="-5" dirty="0">
                <a:solidFill>
                  <a:srgbClr val="FF0000"/>
                </a:solidFill>
                <a:latin typeface="Calibri"/>
                <a:cs typeface="Calibri"/>
              </a:rPr>
              <a:t>ear</a:t>
            </a:r>
            <a:r>
              <a:rPr sz="3200" b="1" spc="-35" dirty="0">
                <a:solidFill>
                  <a:srgbClr val="FF0000"/>
                </a:solidFill>
                <a:latin typeface="Calibri"/>
                <a:cs typeface="Calibri"/>
              </a:rPr>
              <a:t> </a:t>
            </a:r>
            <a:r>
              <a:rPr sz="3200" b="1" spc="-15" dirty="0">
                <a:solidFill>
                  <a:srgbClr val="FF0000"/>
                </a:solidFill>
                <a:latin typeface="Calibri"/>
                <a:cs typeface="Calibri"/>
              </a:rPr>
              <a:t>effects:</a:t>
            </a:r>
            <a:endParaRPr sz="3200" dirty="0">
              <a:latin typeface="Calibri"/>
              <a:cs typeface="Calibri"/>
            </a:endParaRPr>
          </a:p>
          <a:p>
            <a:pPr marL="584200" marR="50165" indent="-457834">
              <a:lnSpc>
                <a:spcPct val="100000"/>
              </a:lnSpc>
              <a:spcBef>
                <a:spcPts val="690"/>
              </a:spcBef>
              <a:buFont typeface="Wingdings"/>
              <a:buChar char=""/>
              <a:tabLst>
                <a:tab pos="584200" algn="l"/>
                <a:tab pos="584835" algn="l"/>
              </a:tabLst>
            </a:pPr>
            <a:r>
              <a:rPr sz="2800" spc="-5" dirty="0">
                <a:latin typeface="Calibri"/>
                <a:cs typeface="Calibri"/>
              </a:rPr>
              <a:t>Inner</a:t>
            </a:r>
            <a:r>
              <a:rPr sz="2800" dirty="0">
                <a:latin typeface="Calibri"/>
                <a:cs typeface="Calibri"/>
              </a:rPr>
              <a:t> </a:t>
            </a:r>
            <a:r>
              <a:rPr sz="2800" spc="-5" dirty="0">
                <a:latin typeface="Calibri"/>
                <a:cs typeface="Calibri"/>
              </a:rPr>
              <a:t>ear</a:t>
            </a:r>
            <a:r>
              <a:rPr sz="2800" spc="5" dirty="0">
                <a:latin typeface="Calibri"/>
                <a:cs typeface="Calibri"/>
              </a:rPr>
              <a:t> </a:t>
            </a:r>
            <a:r>
              <a:rPr sz="2800" spc="-15" dirty="0">
                <a:latin typeface="Calibri"/>
                <a:cs typeface="Calibri"/>
              </a:rPr>
              <a:t>decompression</a:t>
            </a:r>
            <a:r>
              <a:rPr sz="2800" spc="40" dirty="0">
                <a:latin typeface="Calibri"/>
                <a:cs typeface="Calibri"/>
              </a:rPr>
              <a:t> </a:t>
            </a:r>
            <a:r>
              <a:rPr sz="2800" spc="-10" dirty="0">
                <a:latin typeface="Calibri"/>
                <a:cs typeface="Calibri"/>
              </a:rPr>
              <a:t>sickness</a:t>
            </a:r>
            <a:r>
              <a:rPr sz="2800" spc="35" dirty="0">
                <a:latin typeface="Calibri"/>
                <a:cs typeface="Calibri"/>
              </a:rPr>
              <a:t> </a:t>
            </a:r>
            <a:r>
              <a:rPr sz="2800" spc="-15" dirty="0">
                <a:latin typeface="Calibri"/>
                <a:cs typeface="Calibri"/>
              </a:rPr>
              <a:t>occurs</a:t>
            </a:r>
            <a:r>
              <a:rPr sz="2800" spc="20" dirty="0">
                <a:latin typeface="Calibri"/>
                <a:cs typeface="Calibri"/>
              </a:rPr>
              <a:t> </a:t>
            </a:r>
            <a:r>
              <a:rPr sz="2800" spc="-15" dirty="0">
                <a:latin typeface="Calibri"/>
                <a:cs typeface="Calibri"/>
              </a:rPr>
              <a:t>most </a:t>
            </a:r>
            <a:r>
              <a:rPr sz="2800" spc="-10" dirty="0">
                <a:latin typeface="Calibri"/>
                <a:cs typeface="Calibri"/>
              </a:rPr>
              <a:t> common</a:t>
            </a:r>
            <a:r>
              <a:rPr sz="2800" spc="15" dirty="0">
                <a:latin typeface="Calibri"/>
                <a:cs typeface="Calibri"/>
              </a:rPr>
              <a:t> </a:t>
            </a:r>
            <a:r>
              <a:rPr sz="2800" spc="-5" dirty="0">
                <a:latin typeface="Calibri"/>
                <a:cs typeface="Calibri"/>
              </a:rPr>
              <a:t>when</a:t>
            </a:r>
            <a:r>
              <a:rPr sz="2800" spc="10" dirty="0">
                <a:latin typeface="Calibri"/>
                <a:cs typeface="Calibri"/>
              </a:rPr>
              <a:t> </a:t>
            </a:r>
            <a:r>
              <a:rPr sz="2800" spc="-15" dirty="0">
                <a:latin typeface="Calibri"/>
                <a:cs typeface="Calibri"/>
              </a:rPr>
              <a:t>breathing</a:t>
            </a:r>
            <a:r>
              <a:rPr sz="2800" spc="20" dirty="0">
                <a:latin typeface="Calibri"/>
                <a:cs typeface="Calibri"/>
              </a:rPr>
              <a:t> </a:t>
            </a:r>
            <a:r>
              <a:rPr sz="2800" spc="-10" dirty="0">
                <a:latin typeface="Calibri"/>
                <a:cs typeface="Calibri"/>
              </a:rPr>
              <a:t>mixture</a:t>
            </a:r>
            <a:r>
              <a:rPr sz="2800" spc="15" dirty="0">
                <a:latin typeface="Calibri"/>
                <a:cs typeface="Calibri"/>
              </a:rPr>
              <a:t> </a:t>
            </a:r>
            <a:r>
              <a:rPr sz="2800" spc="-5" dirty="0">
                <a:latin typeface="Calibri"/>
                <a:cs typeface="Calibri"/>
              </a:rPr>
              <a:t>is</a:t>
            </a:r>
            <a:r>
              <a:rPr sz="2800" dirty="0">
                <a:latin typeface="Calibri"/>
                <a:cs typeface="Calibri"/>
              </a:rPr>
              <a:t> </a:t>
            </a:r>
            <a:r>
              <a:rPr sz="2800" spc="-10" dirty="0">
                <a:latin typeface="Calibri"/>
                <a:cs typeface="Calibri"/>
              </a:rPr>
              <a:t>used</a:t>
            </a:r>
            <a:r>
              <a:rPr sz="2800" spc="15" dirty="0">
                <a:latin typeface="Calibri"/>
                <a:cs typeface="Calibri"/>
              </a:rPr>
              <a:t> </a:t>
            </a:r>
            <a:r>
              <a:rPr sz="2800" spc="-25" dirty="0">
                <a:latin typeface="Calibri"/>
                <a:cs typeface="Calibri"/>
              </a:rPr>
              <a:t>for</a:t>
            </a:r>
            <a:r>
              <a:rPr sz="2800" spc="-5" dirty="0">
                <a:latin typeface="Calibri"/>
                <a:cs typeface="Calibri"/>
              </a:rPr>
              <a:t> </a:t>
            </a:r>
            <a:r>
              <a:rPr sz="2800" spc="-10" dirty="0">
                <a:latin typeface="Calibri"/>
                <a:cs typeface="Calibri"/>
              </a:rPr>
              <a:t>diving.</a:t>
            </a:r>
            <a:endParaRPr sz="2800" dirty="0">
              <a:latin typeface="Calibri"/>
              <a:cs typeface="Calibri"/>
            </a:endParaRPr>
          </a:p>
          <a:p>
            <a:pPr marL="584200" indent="-457834">
              <a:lnSpc>
                <a:spcPct val="100000"/>
              </a:lnSpc>
              <a:spcBef>
                <a:spcPts val="675"/>
              </a:spcBef>
              <a:buFont typeface="Wingdings"/>
              <a:buChar char=""/>
              <a:tabLst>
                <a:tab pos="584200" algn="l"/>
                <a:tab pos="584835" algn="l"/>
              </a:tabLst>
            </a:pPr>
            <a:r>
              <a:rPr sz="2800" spc="-20" dirty="0">
                <a:latin typeface="Calibri"/>
                <a:cs typeface="Calibri"/>
              </a:rPr>
              <a:t>Symptoms</a:t>
            </a:r>
            <a:r>
              <a:rPr sz="2800" spc="35" dirty="0">
                <a:latin typeface="Calibri"/>
                <a:cs typeface="Calibri"/>
              </a:rPr>
              <a:t> </a:t>
            </a:r>
            <a:r>
              <a:rPr sz="2800" spc="-5" dirty="0">
                <a:latin typeface="Calibri"/>
                <a:cs typeface="Calibri"/>
              </a:rPr>
              <a:t>include:</a:t>
            </a:r>
            <a:r>
              <a:rPr sz="2800" spc="40" dirty="0">
                <a:latin typeface="Calibri"/>
                <a:cs typeface="Calibri"/>
              </a:rPr>
              <a:t> </a:t>
            </a:r>
            <a:r>
              <a:rPr sz="2800" spc="-35" dirty="0">
                <a:latin typeface="Calibri"/>
                <a:cs typeface="Calibri"/>
              </a:rPr>
              <a:t>Vertigo</a:t>
            </a:r>
            <a:r>
              <a:rPr lang="ar-JO" sz="2800" spc="-35" dirty="0">
                <a:latin typeface="Calibri"/>
                <a:cs typeface="Calibri"/>
              </a:rPr>
              <a:t>دوار</a:t>
            </a:r>
            <a:r>
              <a:rPr sz="2800" spc="-35" dirty="0">
                <a:latin typeface="Calibri"/>
                <a:cs typeface="Calibri"/>
              </a:rPr>
              <a:t>,</a:t>
            </a:r>
            <a:r>
              <a:rPr sz="2800" spc="20" dirty="0">
                <a:latin typeface="Calibri"/>
                <a:cs typeface="Calibri"/>
              </a:rPr>
              <a:t> </a:t>
            </a:r>
            <a:r>
              <a:rPr sz="2800" spc="-10" dirty="0">
                <a:latin typeface="Calibri"/>
                <a:cs typeface="Calibri"/>
              </a:rPr>
              <a:t>tinnitus</a:t>
            </a:r>
            <a:r>
              <a:rPr lang="ar-JO" sz="2800" spc="-10" dirty="0">
                <a:latin typeface="Calibri"/>
                <a:cs typeface="Calibri"/>
              </a:rPr>
              <a:t>طنين الاذن</a:t>
            </a:r>
            <a:r>
              <a:rPr sz="2800" spc="-10" dirty="0">
                <a:latin typeface="Calibri"/>
                <a:cs typeface="Calibri"/>
              </a:rPr>
              <a:t>,</a:t>
            </a:r>
            <a:r>
              <a:rPr sz="2800" spc="45" dirty="0">
                <a:latin typeface="Calibri"/>
                <a:cs typeface="Calibri"/>
              </a:rPr>
              <a:t> </a:t>
            </a:r>
            <a:r>
              <a:rPr sz="2800" spc="-10" dirty="0">
                <a:latin typeface="Calibri"/>
                <a:cs typeface="Calibri"/>
              </a:rPr>
              <a:t>Hearing</a:t>
            </a:r>
            <a:r>
              <a:rPr sz="2800" spc="15" dirty="0">
                <a:latin typeface="Calibri"/>
                <a:cs typeface="Calibri"/>
              </a:rPr>
              <a:t> </a:t>
            </a:r>
            <a:r>
              <a:rPr sz="2800" spc="-5" dirty="0">
                <a:latin typeface="Calibri"/>
                <a:cs typeface="Calibri"/>
              </a:rPr>
              <a:t>loss</a:t>
            </a:r>
            <a:endParaRPr sz="3750" dirty="0">
              <a:latin typeface="Calibri"/>
              <a:cs typeface="Calibri"/>
            </a:endParaRPr>
          </a:p>
          <a:p>
            <a:pPr marL="127000" marR="5080" algn="just">
              <a:lnSpc>
                <a:spcPct val="100299"/>
              </a:lnSpc>
            </a:pPr>
            <a:r>
              <a:rPr sz="2400" spc="-5" dirty="0">
                <a:latin typeface="Calibri"/>
                <a:cs typeface="Calibri"/>
              </a:rPr>
              <a:t>These </a:t>
            </a:r>
            <a:r>
              <a:rPr sz="2400" spc="-15" dirty="0">
                <a:latin typeface="Calibri"/>
                <a:cs typeface="Calibri"/>
              </a:rPr>
              <a:t>symptoms are </a:t>
            </a:r>
            <a:r>
              <a:rPr sz="2400" spc="-5" dirty="0">
                <a:latin typeface="Calibri"/>
                <a:cs typeface="Calibri"/>
              </a:rPr>
              <a:t>similar </a:t>
            </a:r>
            <a:r>
              <a:rPr sz="2400" spc="-15" dirty="0">
                <a:latin typeface="Calibri"/>
                <a:cs typeface="Calibri"/>
              </a:rPr>
              <a:t>to </a:t>
            </a:r>
            <a:r>
              <a:rPr sz="2400" spc="-5" dirty="0">
                <a:latin typeface="Calibri"/>
                <a:cs typeface="Calibri"/>
              </a:rPr>
              <a:t>inner </a:t>
            </a:r>
            <a:r>
              <a:rPr sz="2400" dirty="0">
                <a:latin typeface="Calibri"/>
                <a:cs typeface="Calibri"/>
              </a:rPr>
              <a:t>ear </a:t>
            </a:r>
            <a:r>
              <a:rPr sz="2400" u="heavy" spc="-15" dirty="0">
                <a:uFill>
                  <a:solidFill>
                    <a:srgbClr val="000000"/>
                  </a:solidFill>
                </a:uFill>
                <a:latin typeface="Calibri"/>
                <a:cs typeface="Calibri"/>
              </a:rPr>
              <a:t>barotrauma </a:t>
            </a:r>
            <a:r>
              <a:rPr sz="2400" u="heavy" spc="-5" dirty="0">
                <a:uFill>
                  <a:solidFill>
                    <a:srgbClr val="000000"/>
                  </a:solidFill>
                </a:uFill>
                <a:latin typeface="Calibri"/>
                <a:cs typeface="Calibri"/>
              </a:rPr>
              <a:t>of </a:t>
            </a:r>
            <a:r>
              <a:rPr sz="2400" u="heavy" spc="-10" dirty="0">
                <a:uFill>
                  <a:solidFill>
                    <a:srgbClr val="000000"/>
                  </a:solidFill>
                </a:uFill>
                <a:latin typeface="Calibri"/>
                <a:cs typeface="Calibri"/>
              </a:rPr>
              <a:t>descent </a:t>
            </a:r>
            <a:r>
              <a:rPr sz="2400" spc="-5" dirty="0">
                <a:latin typeface="Calibri"/>
                <a:cs typeface="Calibri"/>
              </a:rPr>
              <a:t> </a:t>
            </a:r>
            <a:r>
              <a:rPr sz="2400" u="heavy" spc="-10" dirty="0">
                <a:uFill>
                  <a:solidFill>
                    <a:srgbClr val="000000"/>
                  </a:solidFill>
                </a:uFill>
                <a:latin typeface="Calibri"/>
                <a:cs typeface="Calibri"/>
              </a:rPr>
              <a:t>(squeeze)</a:t>
            </a:r>
            <a:r>
              <a:rPr sz="2400" spc="-10" dirty="0">
                <a:latin typeface="Calibri"/>
                <a:cs typeface="Calibri"/>
              </a:rPr>
              <a:t> which </a:t>
            </a:r>
            <a:r>
              <a:rPr sz="2400" spc="-5" dirty="0">
                <a:latin typeface="Calibri"/>
                <a:cs typeface="Calibri"/>
              </a:rPr>
              <a:t>on </a:t>
            </a:r>
            <a:r>
              <a:rPr sz="2400" dirty="0">
                <a:latin typeface="Calibri"/>
                <a:cs typeface="Calibri"/>
              </a:rPr>
              <a:t>the </a:t>
            </a:r>
            <a:r>
              <a:rPr sz="2400" spc="-15" dirty="0">
                <a:latin typeface="Calibri"/>
                <a:cs typeface="Calibri"/>
              </a:rPr>
              <a:t>contrary </a:t>
            </a:r>
            <a:r>
              <a:rPr sz="2400" spc="-5" dirty="0">
                <a:latin typeface="Calibri"/>
                <a:cs typeface="Calibri"/>
              </a:rPr>
              <a:t>occur during </a:t>
            </a:r>
            <a:r>
              <a:rPr sz="2400" spc="-10" dirty="0">
                <a:latin typeface="Calibri"/>
                <a:cs typeface="Calibri"/>
              </a:rPr>
              <a:t>compression </a:t>
            </a:r>
            <a:r>
              <a:rPr sz="2400" dirty="0">
                <a:latin typeface="Calibri"/>
                <a:cs typeface="Calibri"/>
              </a:rPr>
              <a:t>and </a:t>
            </a:r>
            <a:r>
              <a:rPr sz="2400" spc="5" dirty="0">
                <a:latin typeface="Calibri"/>
                <a:cs typeface="Calibri"/>
              </a:rPr>
              <a:t> </a:t>
            </a:r>
            <a:r>
              <a:rPr sz="2400" spc="-10" dirty="0">
                <a:latin typeface="Calibri"/>
                <a:cs typeface="Calibri"/>
              </a:rPr>
              <a:t>treatment is</a:t>
            </a:r>
            <a:r>
              <a:rPr sz="2400" spc="-5" dirty="0">
                <a:latin typeface="Calibri"/>
                <a:cs typeface="Calibri"/>
              </a:rPr>
              <a:t> the</a:t>
            </a:r>
            <a:r>
              <a:rPr sz="2400" dirty="0">
                <a:latin typeface="Calibri"/>
                <a:cs typeface="Calibri"/>
              </a:rPr>
              <a:t> </a:t>
            </a:r>
            <a:r>
              <a:rPr sz="2400" spc="-10" dirty="0">
                <a:latin typeface="Calibri"/>
                <a:cs typeface="Calibri"/>
              </a:rPr>
              <a:t>opposite</a:t>
            </a:r>
            <a:r>
              <a:rPr sz="2400" spc="-5" dirty="0">
                <a:latin typeface="Calibri"/>
                <a:cs typeface="Calibri"/>
              </a:rPr>
              <a:t> </a:t>
            </a:r>
            <a:r>
              <a:rPr sz="2400" spc="-20" dirty="0">
                <a:latin typeface="Calibri"/>
                <a:cs typeface="Calibri"/>
              </a:rPr>
              <a:t>for</a:t>
            </a:r>
            <a:r>
              <a:rPr sz="2400" spc="500" dirty="0">
                <a:latin typeface="Calibri"/>
                <a:cs typeface="Calibri"/>
              </a:rPr>
              <a:t> </a:t>
            </a:r>
            <a:r>
              <a:rPr sz="2400" spc="-5" dirty="0">
                <a:latin typeface="Calibri"/>
                <a:cs typeface="Calibri"/>
              </a:rPr>
              <a:t>both </a:t>
            </a:r>
            <a:r>
              <a:rPr sz="2400" spc="-10" dirty="0">
                <a:latin typeface="Calibri"/>
                <a:cs typeface="Calibri"/>
              </a:rPr>
              <a:t>conditions (recompression </a:t>
            </a:r>
            <a:r>
              <a:rPr sz="2400" spc="-5" dirty="0">
                <a:latin typeface="Calibri"/>
                <a:cs typeface="Calibri"/>
              </a:rPr>
              <a:t> </a:t>
            </a:r>
            <a:r>
              <a:rPr sz="2400" spc="-20" dirty="0">
                <a:latin typeface="Calibri"/>
                <a:cs typeface="Calibri"/>
              </a:rPr>
              <a:t>for</a:t>
            </a:r>
            <a:r>
              <a:rPr sz="2400" spc="-10" dirty="0">
                <a:latin typeface="Calibri"/>
                <a:cs typeface="Calibri"/>
              </a:rPr>
              <a:t> </a:t>
            </a:r>
            <a:r>
              <a:rPr sz="2400" dirty="0">
                <a:latin typeface="Calibri"/>
                <a:cs typeface="Calibri"/>
              </a:rPr>
              <a:t>inner ear</a:t>
            </a:r>
            <a:r>
              <a:rPr sz="2400" spc="-10" dirty="0">
                <a:latin typeface="Calibri"/>
                <a:cs typeface="Calibri"/>
              </a:rPr>
              <a:t> </a:t>
            </a:r>
            <a:r>
              <a:rPr sz="2400" spc="-5" dirty="0">
                <a:latin typeface="Calibri"/>
                <a:cs typeface="Calibri"/>
              </a:rPr>
              <a:t>DCS,</a:t>
            </a:r>
            <a:r>
              <a:rPr sz="2400" spc="-15" dirty="0">
                <a:latin typeface="Calibri"/>
                <a:cs typeface="Calibri"/>
              </a:rPr>
              <a:t> </a:t>
            </a:r>
            <a:r>
              <a:rPr sz="2400" dirty="0">
                <a:latin typeface="Calibri"/>
                <a:cs typeface="Calibri"/>
              </a:rPr>
              <a:t>but</a:t>
            </a:r>
            <a:r>
              <a:rPr sz="2400" spc="-5" dirty="0">
                <a:latin typeface="Calibri"/>
                <a:cs typeface="Calibri"/>
              </a:rPr>
              <a:t> not</a:t>
            </a:r>
            <a:r>
              <a:rPr sz="2400" spc="-10" dirty="0">
                <a:latin typeface="Calibri"/>
                <a:cs typeface="Calibri"/>
              </a:rPr>
              <a:t> </a:t>
            </a:r>
            <a:r>
              <a:rPr sz="2400" spc="-20" dirty="0">
                <a:latin typeface="Calibri"/>
                <a:cs typeface="Calibri"/>
              </a:rPr>
              <a:t>for</a:t>
            </a:r>
            <a:r>
              <a:rPr sz="2400" spc="-5" dirty="0">
                <a:latin typeface="Calibri"/>
                <a:cs typeface="Calibri"/>
              </a:rPr>
              <a:t> </a:t>
            </a:r>
            <a:r>
              <a:rPr sz="2400" spc="-15" dirty="0">
                <a:latin typeface="Calibri"/>
                <a:cs typeface="Calibri"/>
              </a:rPr>
              <a:t>barotrauma </a:t>
            </a:r>
            <a:r>
              <a:rPr sz="2400" spc="-5" dirty="0">
                <a:latin typeface="Calibri"/>
                <a:cs typeface="Calibri"/>
              </a:rPr>
              <a:t>of descent).</a:t>
            </a:r>
            <a:endParaRPr sz="2400" dirty="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5" name="TextBox 4">
            <a:extLst>
              <a:ext uri="{FF2B5EF4-FFF2-40B4-BE49-F238E27FC236}">
                <a16:creationId xmlns:a16="http://schemas.microsoft.com/office/drawing/2014/main" id="{379666A5-87A8-4F5C-AE4A-9AE15F23734C}"/>
              </a:ext>
            </a:extLst>
          </p:cNvPr>
          <p:cNvSpPr txBox="1"/>
          <p:nvPr/>
        </p:nvSpPr>
        <p:spPr>
          <a:xfrm>
            <a:off x="1483639" y="5587713"/>
            <a:ext cx="6593561" cy="923330"/>
          </a:xfrm>
          <a:prstGeom prst="rect">
            <a:avLst/>
          </a:prstGeom>
          <a:noFill/>
        </p:spPr>
        <p:txBody>
          <a:bodyPr wrap="square" rtlCol="0">
            <a:spAutoFit/>
          </a:bodyPr>
          <a:lstStyle/>
          <a:p>
            <a:r>
              <a:rPr lang="ar-JO" dirty="0"/>
              <a:t>هذه الأعراض تشبه الصدمة </a:t>
            </a:r>
            <a:r>
              <a:rPr lang="ar-JO" dirty="0" err="1"/>
              <a:t>البارومترية</a:t>
            </a:r>
            <a:r>
              <a:rPr lang="ar-JO" dirty="0"/>
              <a:t> للأذن الداخلية من النسب (الضغط) والتي على العكس من ذلك تحدث أثناء الضغط والعلاج هو العكس لكلتا الحالتين (إعادة الضغط للأذن الداخلية </a:t>
            </a:r>
            <a:r>
              <a:rPr lang="en-US" dirty="0"/>
              <a:t>DCS ، </a:t>
            </a:r>
            <a:r>
              <a:rPr lang="ar-JO" dirty="0"/>
              <a:t>ولكن ليس للصدمة </a:t>
            </a:r>
            <a:r>
              <a:rPr lang="ar-JO" dirty="0" err="1"/>
              <a:t>البارو</a:t>
            </a:r>
            <a:r>
              <a:rPr lang="ar-JO" dirty="0"/>
              <a:t> من النسب).</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35940" y="1516952"/>
            <a:ext cx="8072755" cy="4965065"/>
          </a:xfrm>
          <a:prstGeom prst="rect">
            <a:avLst/>
          </a:prstGeom>
        </p:spPr>
        <p:txBody>
          <a:bodyPr vert="horz" wrap="square" lIns="0" tIns="104775" rIns="0" bIns="0" rtlCol="0">
            <a:spAutoFit/>
          </a:bodyPr>
          <a:lstStyle/>
          <a:p>
            <a:pPr marL="127000" algn="just">
              <a:lnSpc>
                <a:spcPct val="100000"/>
              </a:lnSpc>
              <a:spcBef>
                <a:spcPts val="825"/>
              </a:spcBef>
            </a:pPr>
            <a:r>
              <a:rPr sz="3000" b="1" spc="-30" dirty="0">
                <a:latin typeface="Calibri"/>
                <a:cs typeface="Calibri"/>
              </a:rPr>
              <a:t>Type</a:t>
            </a:r>
            <a:r>
              <a:rPr sz="3000" b="1" spc="10" dirty="0">
                <a:latin typeface="Calibri"/>
                <a:cs typeface="Calibri"/>
              </a:rPr>
              <a:t> </a:t>
            </a:r>
            <a:r>
              <a:rPr sz="3000" b="1" dirty="0">
                <a:latin typeface="Calibri"/>
                <a:cs typeface="Calibri"/>
              </a:rPr>
              <a:t>III</a:t>
            </a:r>
            <a:r>
              <a:rPr sz="3000" b="1" spc="-15" dirty="0">
                <a:latin typeface="Calibri"/>
                <a:cs typeface="Calibri"/>
              </a:rPr>
              <a:t> </a:t>
            </a:r>
            <a:r>
              <a:rPr sz="3000" b="1" spc="-5" dirty="0">
                <a:latin typeface="Calibri"/>
                <a:cs typeface="Calibri"/>
              </a:rPr>
              <a:t>DCS</a:t>
            </a:r>
            <a:r>
              <a:rPr sz="3000" b="1" spc="-25" dirty="0">
                <a:latin typeface="Calibri"/>
                <a:cs typeface="Calibri"/>
              </a:rPr>
              <a:t> </a:t>
            </a:r>
            <a:r>
              <a:rPr sz="3000" b="1" spc="-10" dirty="0">
                <a:latin typeface="Calibri"/>
                <a:cs typeface="Calibri"/>
              </a:rPr>
              <a:t>(Chronic</a:t>
            </a:r>
            <a:r>
              <a:rPr sz="3000" b="1" dirty="0">
                <a:latin typeface="Calibri"/>
                <a:cs typeface="Calibri"/>
              </a:rPr>
              <a:t> </a:t>
            </a:r>
            <a:r>
              <a:rPr sz="3000" b="1" spc="-10" dirty="0">
                <a:latin typeface="Calibri"/>
                <a:cs typeface="Calibri"/>
              </a:rPr>
              <a:t>dysbaric</a:t>
            </a:r>
            <a:r>
              <a:rPr sz="3000" b="1" spc="20" dirty="0">
                <a:latin typeface="Calibri"/>
                <a:cs typeface="Calibri"/>
              </a:rPr>
              <a:t> </a:t>
            </a:r>
            <a:r>
              <a:rPr sz="3000" b="1" spc="-10" dirty="0">
                <a:latin typeface="Calibri"/>
                <a:cs typeface="Calibri"/>
              </a:rPr>
              <a:t>osteonecrosis):</a:t>
            </a:r>
            <a:endParaRPr sz="3000" dirty="0">
              <a:latin typeface="Calibri"/>
              <a:cs typeface="Calibri"/>
            </a:endParaRPr>
          </a:p>
          <a:p>
            <a:pPr marL="355600" marR="5080" indent="-342900" algn="just">
              <a:lnSpc>
                <a:spcPct val="100000"/>
              </a:lnSpc>
              <a:spcBef>
                <a:spcPts val="720"/>
              </a:spcBef>
              <a:buFont typeface="Wingdings"/>
              <a:buChar char=""/>
              <a:tabLst>
                <a:tab pos="355600" algn="l"/>
              </a:tabLst>
            </a:pPr>
            <a:r>
              <a:rPr sz="3000" spc="-10" dirty="0">
                <a:latin typeface="Calibri"/>
                <a:cs typeface="Calibri"/>
              </a:rPr>
              <a:t>Chronic dysbaric </a:t>
            </a:r>
            <a:r>
              <a:rPr sz="3000" spc="-15" dirty="0">
                <a:latin typeface="Calibri"/>
                <a:cs typeface="Calibri"/>
              </a:rPr>
              <a:t>osteonecrosis </a:t>
            </a:r>
            <a:r>
              <a:rPr sz="3000" spc="-5" dirty="0">
                <a:latin typeface="Calibri"/>
                <a:cs typeface="Calibri"/>
              </a:rPr>
              <a:t>(aseptic </a:t>
            </a:r>
            <a:r>
              <a:rPr sz="3000" spc="-15" dirty="0">
                <a:latin typeface="Calibri"/>
                <a:cs typeface="Calibri"/>
              </a:rPr>
              <a:t>necrosis) </a:t>
            </a:r>
            <a:r>
              <a:rPr sz="3000" spc="-10" dirty="0">
                <a:latin typeface="Calibri"/>
                <a:cs typeface="Calibri"/>
              </a:rPr>
              <a:t> </a:t>
            </a:r>
            <a:r>
              <a:rPr sz="3000" spc="-5" dirty="0">
                <a:latin typeface="Calibri"/>
                <a:cs typeface="Calibri"/>
              </a:rPr>
              <a:t>is </a:t>
            </a:r>
            <a:r>
              <a:rPr sz="3000" dirty="0">
                <a:latin typeface="Calibri"/>
                <a:cs typeface="Calibri"/>
              </a:rPr>
              <a:t>a </a:t>
            </a:r>
            <a:r>
              <a:rPr sz="3000" spc="-20" dirty="0">
                <a:latin typeface="Calibri"/>
                <a:cs typeface="Calibri"/>
              </a:rPr>
              <a:t>late </a:t>
            </a:r>
            <a:r>
              <a:rPr sz="3000" spc="-5" dirty="0">
                <a:latin typeface="Calibri"/>
                <a:cs typeface="Calibri"/>
              </a:rPr>
              <a:t>and </a:t>
            </a:r>
            <a:r>
              <a:rPr sz="3000" spc="-10" dirty="0">
                <a:latin typeface="Calibri"/>
                <a:cs typeface="Calibri"/>
              </a:rPr>
              <a:t>chronic complication </a:t>
            </a:r>
            <a:r>
              <a:rPr sz="3000" dirty="0">
                <a:latin typeface="Calibri"/>
                <a:cs typeface="Calibri"/>
              </a:rPr>
              <a:t>of </a:t>
            </a:r>
            <a:r>
              <a:rPr sz="3000" spc="-20" dirty="0">
                <a:latin typeface="Calibri"/>
                <a:cs typeface="Calibri"/>
              </a:rPr>
              <a:t>exposure </a:t>
            </a:r>
            <a:r>
              <a:rPr sz="3000" spc="-35" dirty="0">
                <a:latin typeface="Calibri"/>
                <a:cs typeface="Calibri"/>
              </a:rPr>
              <a:t>to </a:t>
            </a:r>
            <a:r>
              <a:rPr sz="3000" spc="-30" dirty="0">
                <a:latin typeface="Calibri"/>
                <a:cs typeface="Calibri"/>
              </a:rPr>
              <a:t> </a:t>
            </a:r>
            <a:r>
              <a:rPr sz="3000" b="1" spc="-5" dirty="0">
                <a:latin typeface="Calibri"/>
                <a:cs typeface="Calibri"/>
              </a:rPr>
              <a:t>hyperbaric </a:t>
            </a:r>
            <a:r>
              <a:rPr sz="3000" b="1" spc="-15" dirty="0">
                <a:latin typeface="Calibri"/>
                <a:cs typeface="Calibri"/>
              </a:rPr>
              <a:t>environment </a:t>
            </a:r>
            <a:r>
              <a:rPr sz="3000" dirty="0">
                <a:latin typeface="Calibri"/>
                <a:cs typeface="Calibri"/>
              </a:rPr>
              <a:t>(e.g. </a:t>
            </a:r>
            <a:r>
              <a:rPr sz="3000" spc="-5" dirty="0">
                <a:latin typeface="Calibri"/>
                <a:cs typeface="Calibri"/>
              </a:rPr>
              <a:t>caisson </a:t>
            </a:r>
            <a:r>
              <a:rPr sz="3000" spc="-30" dirty="0">
                <a:latin typeface="Calibri"/>
                <a:cs typeface="Calibri"/>
              </a:rPr>
              <a:t>workers </a:t>
            </a:r>
            <a:r>
              <a:rPr sz="3000" dirty="0">
                <a:latin typeface="Calibri"/>
                <a:cs typeface="Calibri"/>
              </a:rPr>
              <a:t>or </a:t>
            </a:r>
            <a:r>
              <a:rPr sz="3000" spc="5" dirty="0">
                <a:latin typeface="Calibri"/>
                <a:cs typeface="Calibri"/>
              </a:rPr>
              <a:t> </a:t>
            </a:r>
            <a:r>
              <a:rPr sz="3000" spc="-15" dirty="0">
                <a:latin typeface="Calibri"/>
                <a:cs typeface="Calibri"/>
              </a:rPr>
              <a:t>divers)</a:t>
            </a:r>
            <a:r>
              <a:rPr sz="3000" spc="-10" dirty="0">
                <a:latin typeface="Calibri"/>
                <a:cs typeface="Calibri"/>
              </a:rPr>
              <a:t> </a:t>
            </a:r>
            <a:r>
              <a:rPr sz="3000" spc="-5" dirty="0">
                <a:latin typeface="Calibri"/>
                <a:cs typeface="Calibri"/>
              </a:rPr>
              <a:t>and</a:t>
            </a:r>
            <a:r>
              <a:rPr sz="3000" dirty="0">
                <a:latin typeface="Calibri"/>
                <a:cs typeface="Calibri"/>
              </a:rPr>
              <a:t> </a:t>
            </a:r>
            <a:r>
              <a:rPr sz="3000" spc="-20" dirty="0">
                <a:latin typeface="Calibri"/>
                <a:cs typeface="Calibri"/>
              </a:rPr>
              <a:t>rarely</a:t>
            </a:r>
            <a:r>
              <a:rPr sz="3000" spc="-15" dirty="0">
                <a:latin typeface="Calibri"/>
                <a:cs typeface="Calibri"/>
              </a:rPr>
              <a:t> </a:t>
            </a:r>
            <a:r>
              <a:rPr sz="3000" spc="-5" dirty="0">
                <a:latin typeface="Calibri"/>
                <a:cs typeface="Calibri"/>
              </a:rPr>
              <a:t>occur</a:t>
            </a:r>
            <a:r>
              <a:rPr sz="3000" dirty="0">
                <a:latin typeface="Calibri"/>
                <a:cs typeface="Calibri"/>
              </a:rPr>
              <a:t> </a:t>
            </a:r>
            <a:r>
              <a:rPr sz="3000" spc="-5" dirty="0">
                <a:latin typeface="Calibri"/>
                <a:cs typeface="Calibri"/>
              </a:rPr>
              <a:t>in</a:t>
            </a:r>
            <a:r>
              <a:rPr sz="3000" dirty="0">
                <a:latin typeface="Calibri"/>
                <a:cs typeface="Calibri"/>
              </a:rPr>
              <a:t> </a:t>
            </a:r>
            <a:r>
              <a:rPr sz="3000" spc="-25" dirty="0">
                <a:latin typeface="Calibri"/>
                <a:cs typeface="Calibri"/>
              </a:rPr>
              <a:t>aviators</a:t>
            </a:r>
            <a:r>
              <a:rPr sz="3000" spc="-20" dirty="0">
                <a:latin typeface="Calibri"/>
                <a:cs typeface="Calibri"/>
              </a:rPr>
              <a:t> </a:t>
            </a:r>
            <a:r>
              <a:rPr sz="3000" spc="-15" dirty="0">
                <a:latin typeface="Calibri"/>
                <a:cs typeface="Calibri"/>
              </a:rPr>
              <a:t>exposed</a:t>
            </a:r>
            <a:r>
              <a:rPr sz="3000" spc="-10" dirty="0">
                <a:latin typeface="Calibri"/>
                <a:cs typeface="Calibri"/>
              </a:rPr>
              <a:t> </a:t>
            </a:r>
            <a:r>
              <a:rPr sz="3000" spc="-25" dirty="0">
                <a:latin typeface="Calibri"/>
                <a:cs typeface="Calibri"/>
              </a:rPr>
              <a:t>to </a:t>
            </a:r>
            <a:r>
              <a:rPr sz="3000" spc="-665" dirty="0">
                <a:latin typeface="Calibri"/>
                <a:cs typeface="Calibri"/>
              </a:rPr>
              <a:t> </a:t>
            </a:r>
            <a:r>
              <a:rPr sz="3000" spc="-10" dirty="0">
                <a:latin typeface="Calibri"/>
                <a:cs typeface="Calibri"/>
              </a:rPr>
              <a:t>hypobaric</a:t>
            </a:r>
            <a:r>
              <a:rPr sz="3000" dirty="0">
                <a:latin typeface="Calibri"/>
                <a:cs typeface="Calibri"/>
              </a:rPr>
              <a:t> </a:t>
            </a:r>
            <a:r>
              <a:rPr sz="3000" spc="-20" dirty="0">
                <a:latin typeface="Calibri"/>
                <a:cs typeface="Calibri"/>
              </a:rPr>
              <a:t>environment</a:t>
            </a:r>
            <a:r>
              <a:rPr sz="3000" spc="5" dirty="0">
                <a:latin typeface="Calibri"/>
                <a:cs typeface="Calibri"/>
              </a:rPr>
              <a:t> </a:t>
            </a:r>
            <a:r>
              <a:rPr sz="3000" spc="-15" dirty="0">
                <a:latin typeface="Calibri"/>
                <a:cs typeface="Calibri"/>
              </a:rPr>
              <a:t>(barotraumas</a:t>
            </a:r>
            <a:r>
              <a:rPr sz="3000" spc="25" dirty="0">
                <a:latin typeface="Calibri"/>
                <a:cs typeface="Calibri"/>
              </a:rPr>
              <a:t> </a:t>
            </a:r>
            <a:r>
              <a:rPr sz="3000" dirty="0">
                <a:latin typeface="Calibri"/>
                <a:cs typeface="Calibri"/>
              </a:rPr>
              <a:t>of</a:t>
            </a:r>
            <a:r>
              <a:rPr sz="3000" spc="-5" dirty="0">
                <a:latin typeface="Calibri"/>
                <a:cs typeface="Calibri"/>
              </a:rPr>
              <a:t> ascent).</a:t>
            </a:r>
            <a:endParaRPr sz="3000" dirty="0">
              <a:latin typeface="Calibri"/>
              <a:cs typeface="Calibri"/>
            </a:endParaRPr>
          </a:p>
          <a:p>
            <a:pPr>
              <a:lnSpc>
                <a:spcPct val="100000"/>
              </a:lnSpc>
              <a:spcBef>
                <a:spcPts val="40"/>
              </a:spcBef>
              <a:buFont typeface="Wingdings"/>
              <a:buChar char=""/>
            </a:pPr>
            <a:endParaRPr sz="4100" dirty="0">
              <a:latin typeface="Calibri"/>
              <a:cs typeface="Calibri"/>
            </a:endParaRPr>
          </a:p>
          <a:p>
            <a:pPr marL="355600" marR="5080" indent="-342900" algn="just">
              <a:lnSpc>
                <a:spcPct val="100000"/>
              </a:lnSpc>
              <a:buFont typeface="Wingdings"/>
              <a:buChar char=""/>
              <a:tabLst>
                <a:tab pos="355600" algn="l"/>
              </a:tabLst>
            </a:pPr>
            <a:r>
              <a:rPr sz="3000" spc="-5" dirty="0">
                <a:latin typeface="Calibri"/>
                <a:cs typeface="Calibri"/>
              </a:rPr>
              <a:t>The</a:t>
            </a:r>
            <a:r>
              <a:rPr sz="3000" dirty="0">
                <a:latin typeface="Calibri"/>
                <a:cs typeface="Calibri"/>
              </a:rPr>
              <a:t> </a:t>
            </a:r>
            <a:r>
              <a:rPr sz="3000" spc="-5" dirty="0">
                <a:latin typeface="Calibri"/>
                <a:cs typeface="Calibri"/>
              </a:rPr>
              <a:t>lesions</a:t>
            </a:r>
            <a:r>
              <a:rPr sz="3000" dirty="0">
                <a:latin typeface="Calibri"/>
                <a:cs typeface="Calibri"/>
              </a:rPr>
              <a:t> </a:t>
            </a:r>
            <a:r>
              <a:rPr sz="3000" spc="-15" dirty="0">
                <a:latin typeface="Calibri"/>
                <a:cs typeface="Calibri"/>
              </a:rPr>
              <a:t>develop</a:t>
            </a:r>
            <a:r>
              <a:rPr sz="3000" spc="-10" dirty="0">
                <a:latin typeface="Calibri"/>
                <a:cs typeface="Calibri"/>
              </a:rPr>
              <a:t> </a:t>
            </a:r>
            <a:r>
              <a:rPr sz="3000" spc="-5" dirty="0">
                <a:latin typeface="Calibri"/>
                <a:cs typeface="Calibri"/>
              </a:rPr>
              <a:t>only</a:t>
            </a:r>
            <a:r>
              <a:rPr sz="3000" dirty="0">
                <a:latin typeface="Calibri"/>
                <a:cs typeface="Calibri"/>
              </a:rPr>
              <a:t> </a:t>
            </a:r>
            <a:r>
              <a:rPr sz="3000" spc="-5" dirty="0">
                <a:latin typeface="Calibri"/>
                <a:cs typeface="Calibri"/>
              </a:rPr>
              <a:t>in</a:t>
            </a:r>
            <a:r>
              <a:rPr sz="3000" dirty="0">
                <a:latin typeface="Calibri"/>
                <a:cs typeface="Calibri"/>
              </a:rPr>
              <a:t> long</a:t>
            </a:r>
            <a:r>
              <a:rPr sz="3000" spc="5" dirty="0">
                <a:latin typeface="Calibri"/>
                <a:cs typeface="Calibri"/>
              </a:rPr>
              <a:t> </a:t>
            </a:r>
            <a:r>
              <a:rPr sz="3000" spc="-10" dirty="0">
                <a:latin typeface="Calibri"/>
                <a:cs typeface="Calibri"/>
              </a:rPr>
              <a:t>bones</a:t>
            </a:r>
            <a:r>
              <a:rPr sz="3000" spc="-5" dirty="0">
                <a:latin typeface="Calibri"/>
                <a:cs typeface="Calibri"/>
              </a:rPr>
              <a:t> </a:t>
            </a:r>
            <a:r>
              <a:rPr sz="3000" dirty="0">
                <a:latin typeface="Calibri"/>
                <a:cs typeface="Calibri"/>
              </a:rPr>
              <a:t>and</a:t>
            </a:r>
            <a:r>
              <a:rPr sz="3000" spc="675" dirty="0">
                <a:latin typeface="Calibri"/>
                <a:cs typeface="Calibri"/>
              </a:rPr>
              <a:t> </a:t>
            </a:r>
            <a:r>
              <a:rPr sz="3000" spc="-20" dirty="0">
                <a:latin typeface="Calibri"/>
                <a:cs typeface="Calibri"/>
              </a:rPr>
              <a:t>in </a:t>
            </a:r>
            <a:r>
              <a:rPr sz="3000" spc="-665" dirty="0">
                <a:latin typeface="Calibri"/>
                <a:cs typeface="Calibri"/>
              </a:rPr>
              <a:t> </a:t>
            </a:r>
            <a:r>
              <a:rPr sz="3000" spc="-10" dirty="0">
                <a:latin typeface="Calibri"/>
                <a:cs typeface="Calibri"/>
              </a:rPr>
              <a:t>sites </a:t>
            </a:r>
            <a:r>
              <a:rPr sz="3000" spc="-15" dirty="0">
                <a:latin typeface="Calibri"/>
                <a:cs typeface="Calibri"/>
              </a:rPr>
              <a:t>where </a:t>
            </a:r>
            <a:r>
              <a:rPr sz="3000" spc="-30" dirty="0">
                <a:latin typeface="Calibri"/>
                <a:cs typeface="Calibri"/>
              </a:rPr>
              <a:t>fatty </a:t>
            </a:r>
            <a:r>
              <a:rPr sz="3000" spc="-5" dirty="0">
                <a:latin typeface="Calibri"/>
                <a:cs typeface="Calibri"/>
              </a:rPr>
              <a:t>bone </a:t>
            </a:r>
            <a:r>
              <a:rPr sz="3000" spc="-10" dirty="0">
                <a:latin typeface="Calibri"/>
                <a:cs typeface="Calibri"/>
              </a:rPr>
              <a:t>marrow </a:t>
            </a:r>
            <a:r>
              <a:rPr sz="3000" spc="-5" dirty="0">
                <a:latin typeface="Calibri"/>
                <a:cs typeface="Calibri"/>
              </a:rPr>
              <a:t>is </a:t>
            </a:r>
            <a:r>
              <a:rPr sz="3000" spc="-20" dirty="0">
                <a:latin typeface="Calibri"/>
                <a:cs typeface="Calibri"/>
              </a:rPr>
              <a:t>found </a:t>
            </a:r>
            <a:r>
              <a:rPr sz="3000" spc="-5" dirty="0">
                <a:latin typeface="Calibri"/>
                <a:cs typeface="Calibri"/>
              </a:rPr>
              <a:t>in </a:t>
            </a:r>
            <a:r>
              <a:rPr sz="3000" spc="-15" dirty="0">
                <a:latin typeface="Calibri"/>
                <a:cs typeface="Calibri"/>
              </a:rPr>
              <a:t>mature </a:t>
            </a:r>
            <a:r>
              <a:rPr sz="3000" spc="-665" dirty="0">
                <a:latin typeface="Calibri"/>
                <a:cs typeface="Calibri"/>
              </a:rPr>
              <a:t> </a:t>
            </a:r>
            <a:r>
              <a:rPr sz="3000" spc="-5" dirty="0">
                <a:latin typeface="Calibri"/>
                <a:cs typeface="Calibri"/>
              </a:rPr>
              <a:t>adult.</a:t>
            </a:r>
            <a:endParaRPr sz="3000" dirty="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5" name="TextBox 4">
            <a:extLst>
              <a:ext uri="{FF2B5EF4-FFF2-40B4-BE49-F238E27FC236}">
                <a16:creationId xmlns:a16="http://schemas.microsoft.com/office/drawing/2014/main" id="{51CC6A7D-7279-45A7-B51A-7B04CB2859DD}"/>
              </a:ext>
            </a:extLst>
          </p:cNvPr>
          <p:cNvSpPr txBox="1"/>
          <p:nvPr/>
        </p:nvSpPr>
        <p:spPr>
          <a:xfrm>
            <a:off x="76200" y="4401292"/>
            <a:ext cx="9077911" cy="646331"/>
          </a:xfrm>
          <a:prstGeom prst="rect">
            <a:avLst/>
          </a:prstGeom>
          <a:noFill/>
        </p:spPr>
        <p:txBody>
          <a:bodyPr wrap="square" rtlCol="0">
            <a:spAutoFit/>
          </a:bodyPr>
          <a:lstStyle/>
          <a:p>
            <a:r>
              <a:rPr lang="ar-JO"/>
              <a:t>تنخر العظم المزمن عسر الضغط (النخر المعقم) هو أحد المضاعفات المتأخرة والمزمنة للتعرض لبيئة الضغط العالي (مثل عمال القيسون أو الغواصين) ونادرا ما يحدث في الطيارين المعرضين للبيئة تحت الضغط (الصدمات البارو للصعود).</a:t>
            </a:r>
            <a:endParaRPr lang="en-US" dirty="0"/>
          </a:p>
        </p:txBody>
      </p:sp>
      <p:sp>
        <p:nvSpPr>
          <p:cNvPr id="6" name="TextBox 5">
            <a:extLst>
              <a:ext uri="{FF2B5EF4-FFF2-40B4-BE49-F238E27FC236}">
                <a16:creationId xmlns:a16="http://schemas.microsoft.com/office/drawing/2014/main" id="{A14BF66C-5912-4075-9AFE-1758354E35B5}"/>
              </a:ext>
            </a:extLst>
          </p:cNvPr>
          <p:cNvSpPr txBox="1"/>
          <p:nvPr/>
        </p:nvSpPr>
        <p:spPr>
          <a:xfrm>
            <a:off x="3124200" y="6008687"/>
            <a:ext cx="4191000" cy="646331"/>
          </a:xfrm>
          <a:prstGeom prst="rect">
            <a:avLst/>
          </a:prstGeom>
          <a:noFill/>
        </p:spPr>
        <p:txBody>
          <a:bodyPr wrap="square" rtlCol="0">
            <a:spAutoFit/>
          </a:bodyPr>
          <a:lstStyle/>
          <a:p>
            <a:r>
              <a:rPr lang="ar-JO"/>
              <a:t>تتطور الآفات فقط في العظام الطويلة وفي المواقع التي يوجد فيها نخاع العظم الدهني في البالغين الناضجين.</a:t>
            </a:r>
            <a:endParaRPr lang="ar-J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94407" y="1756663"/>
            <a:ext cx="5206365" cy="513715"/>
          </a:xfrm>
          <a:prstGeom prst="rect">
            <a:avLst/>
          </a:prstGeom>
        </p:spPr>
        <p:txBody>
          <a:bodyPr vert="horz" wrap="square" lIns="0" tIns="13335" rIns="0" bIns="0" rtlCol="0">
            <a:spAutoFit/>
          </a:bodyPr>
          <a:lstStyle/>
          <a:p>
            <a:pPr marL="12700">
              <a:lnSpc>
                <a:spcPct val="100000"/>
              </a:lnSpc>
              <a:spcBef>
                <a:spcPts val="105"/>
              </a:spcBef>
            </a:pPr>
            <a:r>
              <a:rPr sz="3200" b="1" spc="-10" dirty="0">
                <a:solidFill>
                  <a:srgbClr val="0000FF"/>
                </a:solidFill>
                <a:latin typeface="Calibri"/>
                <a:cs typeface="Calibri"/>
              </a:rPr>
              <a:t>Chronic</a:t>
            </a:r>
            <a:r>
              <a:rPr sz="3200" b="1" spc="-20" dirty="0">
                <a:solidFill>
                  <a:srgbClr val="0000FF"/>
                </a:solidFill>
                <a:latin typeface="Calibri"/>
                <a:cs typeface="Calibri"/>
              </a:rPr>
              <a:t> </a:t>
            </a:r>
            <a:r>
              <a:rPr sz="3200" b="1" spc="-5" dirty="0">
                <a:solidFill>
                  <a:srgbClr val="0000FF"/>
                </a:solidFill>
                <a:latin typeface="Calibri"/>
                <a:cs typeface="Calibri"/>
              </a:rPr>
              <a:t>dysbaric</a:t>
            </a:r>
            <a:r>
              <a:rPr sz="3200" b="1" spc="-35" dirty="0">
                <a:solidFill>
                  <a:srgbClr val="0000FF"/>
                </a:solidFill>
                <a:latin typeface="Calibri"/>
                <a:cs typeface="Calibri"/>
              </a:rPr>
              <a:t> </a:t>
            </a:r>
            <a:r>
              <a:rPr sz="3200" b="1" spc="-10" dirty="0">
                <a:solidFill>
                  <a:srgbClr val="0000FF"/>
                </a:solidFill>
                <a:latin typeface="Calibri"/>
                <a:cs typeface="Calibri"/>
              </a:rPr>
              <a:t>osteonecrosis</a:t>
            </a:r>
            <a:endParaRPr sz="320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pic>
        <p:nvPicPr>
          <p:cNvPr id="4" name="object 4"/>
          <p:cNvPicPr/>
          <p:nvPr/>
        </p:nvPicPr>
        <p:blipFill>
          <a:blip r:embed="rId2" cstate="print"/>
          <a:stretch>
            <a:fillRect/>
          </a:stretch>
        </p:blipFill>
        <p:spPr>
          <a:xfrm>
            <a:off x="6371844" y="2333243"/>
            <a:ext cx="2673095" cy="4047744"/>
          </a:xfrm>
          <a:prstGeom prst="rect">
            <a:avLst/>
          </a:prstGeom>
        </p:spPr>
      </p:pic>
      <p:pic>
        <p:nvPicPr>
          <p:cNvPr id="5" name="object 5"/>
          <p:cNvPicPr/>
          <p:nvPr/>
        </p:nvPicPr>
        <p:blipFill>
          <a:blip r:embed="rId3" cstate="print"/>
          <a:stretch>
            <a:fillRect/>
          </a:stretch>
        </p:blipFill>
        <p:spPr>
          <a:xfrm>
            <a:off x="3419855" y="2333244"/>
            <a:ext cx="2808731" cy="4047744"/>
          </a:xfrm>
          <a:prstGeom prst="rect">
            <a:avLst/>
          </a:prstGeom>
        </p:spPr>
      </p:pic>
      <p:pic>
        <p:nvPicPr>
          <p:cNvPr id="6" name="object 6"/>
          <p:cNvPicPr/>
          <p:nvPr/>
        </p:nvPicPr>
        <p:blipFill>
          <a:blip r:embed="rId4" cstate="print"/>
          <a:stretch>
            <a:fillRect/>
          </a:stretch>
        </p:blipFill>
        <p:spPr>
          <a:xfrm>
            <a:off x="457200" y="2368295"/>
            <a:ext cx="2819400" cy="4012692"/>
          </a:xfrm>
          <a:prstGeom prst="rect">
            <a:avLst/>
          </a:prstGeom>
        </p:spPr>
      </p:pic>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650240" y="1587500"/>
            <a:ext cx="7879080" cy="4882515"/>
          </a:xfrm>
          <a:prstGeom prst="rect">
            <a:avLst/>
          </a:prstGeom>
        </p:spPr>
        <p:txBody>
          <a:bodyPr vert="horz" wrap="square" lIns="0" tIns="67945" rIns="0" bIns="0" rtlCol="0">
            <a:spAutoFit/>
          </a:bodyPr>
          <a:lstStyle/>
          <a:p>
            <a:pPr marL="12700" marR="967740">
              <a:lnSpc>
                <a:spcPts val="3460"/>
              </a:lnSpc>
              <a:spcBef>
                <a:spcPts val="535"/>
              </a:spcBef>
            </a:pPr>
            <a:r>
              <a:rPr sz="3200" b="1" u="heavy" spc="-30" dirty="0">
                <a:solidFill>
                  <a:srgbClr val="FF0000"/>
                </a:solidFill>
                <a:uFill>
                  <a:solidFill>
                    <a:srgbClr val="FF0000"/>
                  </a:solidFill>
                </a:uFill>
                <a:latin typeface="Calibri"/>
                <a:cs typeface="Calibri"/>
              </a:rPr>
              <a:t>Treatment </a:t>
            </a:r>
            <a:r>
              <a:rPr sz="3200" b="1" u="heavy" spc="-5" dirty="0">
                <a:solidFill>
                  <a:srgbClr val="FF0000"/>
                </a:solidFill>
                <a:uFill>
                  <a:solidFill>
                    <a:srgbClr val="FF0000"/>
                  </a:solidFill>
                </a:uFill>
                <a:latin typeface="Calibri"/>
                <a:cs typeface="Calibri"/>
              </a:rPr>
              <a:t>DCS cases </a:t>
            </a:r>
            <a:r>
              <a:rPr sz="3200" b="1" u="heavy" dirty="0">
                <a:solidFill>
                  <a:srgbClr val="FF0000"/>
                </a:solidFill>
                <a:uFill>
                  <a:solidFill>
                    <a:srgbClr val="FF0000"/>
                  </a:solidFill>
                </a:uFill>
                <a:latin typeface="Calibri"/>
                <a:cs typeface="Calibri"/>
              </a:rPr>
              <a:t>(and </a:t>
            </a:r>
            <a:r>
              <a:rPr sz="3200" b="1" u="heavy" spc="-10" dirty="0">
                <a:solidFill>
                  <a:srgbClr val="FF0000"/>
                </a:solidFill>
                <a:uFill>
                  <a:solidFill>
                    <a:srgbClr val="FF0000"/>
                  </a:solidFill>
                </a:uFill>
                <a:latin typeface="Calibri"/>
                <a:cs typeface="Calibri"/>
              </a:rPr>
              <a:t>barotrauma </a:t>
            </a:r>
            <a:r>
              <a:rPr sz="3200" b="1" u="heavy" dirty="0">
                <a:solidFill>
                  <a:srgbClr val="FF0000"/>
                </a:solidFill>
                <a:uFill>
                  <a:solidFill>
                    <a:srgbClr val="FF0000"/>
                  </a:solidFill>
                </a:uFill>
                <a:latin typeface="Calibri"/>
                <a:cs typeface="Calibri"/>
              </a:rPr>
              <a:t>of </a:t>
            </a:r>
            <a:r>
              <a:rPr sz="3200" b="1" spc="-710" dirty="0">
                <a:solidFill>
                  <a:srgbClr val="FF0000"/>
                </a:solidFill>
                <a:latin typeface="Calibri"/>
                <a:cs typeface="Calibri"/>
              </a:rPr>
              <a:t> </a:t>
            </a:r>
            <a:r>
              <a:rPr sz="3200" b="1" u="heavy" spc="-5" dirty="0">
                <a:solidFill>
                  <a:srgbClr val="FF0000"/>
                </a:solidFill>
                <a:uFill>
                  <a:solidFill>
                    <a:srgbClr val="FF0000"/>
                  </a:solidFill>
                </a:uFill>
                <a:latin typeface="Calibri"/>
                <a:cs typeface="Calibri"/>
              </a:rPr>
              <a:t>ascent)</a:t>
            </a:r>
            <a:endParaRPr sz="3200" dirty="0">
              <a:latin typeface="Calibri"/>
              <a:cs typeface="Calibri"/>
            </a:endParaRPr>
          </a:p>
          <a:p>
            <a:pPr marL="12700" marR="5715">
              <a:lnSpc>
                <a:spcPct val="90300"/>
              </a:lnSpc>
              <a:spcBef>
                <a:spcPts val="770"/>
              </a:spcBef>
            </a:pPr>
            <a:r>
              <a:rPr sz="3600" b="1" dirty="0">
                <a:solidFill>
                  <a:srgbClr val="0000FF"/>
                </a:solidFill>
                <a:latin typeface="Calibri"/>
                <a:cs typeface="Calibri"/>
              </a:rPr>
              <a:t>Rapid</a:t>
            </a:r>
            <a:r>
              <a:rPr sz="3600" b="1" spc="-10" dirty="0">
                <a:solidFill>
                  <a:srgbClr val="0000FF"/>
                </a:solidFill>
                <a:latin typeface="Calibri"/>
                <a:cs typeface="Calibri"/>
              </a:rPr>
              <a:t> transport</a:t>
            </a:r>
            <a:r>
              <a:rPr sz="3600" b="1" spc="-5" dirty="0">
                <a:solidFill>
                  <a:srgbClr val="0000FF"/>
                </a:solidFill>
                <a:latin typeface="Calibri"/>
                <a:cs typeface="Calibri"/>
              </a:rPr>
              <a:t> </a:t>
            </a:r>
            <a:r>
              <a:rPr sz="3600" b="1" dirty="0">
                <a:solidFill>
                  <a:srgbClr val="0000FF"/>
                </a:solidFill>
                <a:latin typeface="Calibri"/>
                <a:cs typeface="Calibri"/>
              </a:rPr>
              <a:t>of the</a:t>
            </a:r>
            <a:r>
              <a:rPr sz="3600" b="1" spc="5" dirty="0">
                <a:solidFill>
                  <a:srgbClr val="0000FF"/>
                </a:solidFill>
                <a:latin typeface="Calibri"/>
                <a:cs typeface="Calibri"/>
              </a:rPr>
              <a:t> </a:t>
            </a:r>
            <a:r>
              <a:rPr sz="3600" b="1" spc="-15" dirty="0">
                <a:solidFill>
                  <a:srgbClr val="0000FF"/>
                </a:solidFill>
                <a:latin typeface="Calibri"/>
                <a:cs typeface="Calibri"/>
              </a:rPr>
              <a:t>patient</a:t>
            </a:r>
            <a:r>
              <a:rPr sz="3600" b="1" spc="10" dirty="0">
                <a:solidFill>
                  <a:srgbClr val="0000FF"/>
                </a:solidFill>
                <a:latin typeface="Calibri"/>
                <a:cs typeface="Calibri"/>
              </a:rPr>
              <a:t> </a:t>
            </a:r>
            <a:r>
              <a:rPr sz="3600" b="1" spc="-20" dirty="0">
                <a:solidFill>
                  <a:srgbClr val="0000FF"/>
                </a:solidFill>
                <a:latin typeface="Calibri"/>
                <a:cs typeface="Calibri"/>
              </a:rPr>
              <a:t>to</a:t>
            </a:r>
            <a:r>
              <a:rPr sz="3600" b="1" spc="-5" dirty="0">
                <a:solidFill>
                  <a:srgbClr val="0000FF"/>
                </a:solidFill>
                <a:latin typeface="Calibri"/>
                <a:cs typeface="Calibri"/>
              </a:rPr>
              <a:t> </a:t>
            </a:r>
            <a:r>
              <a:rPr sz="3600" b="1" dirty="0">
                <a:solidFill>
                  <a:srgbClr val="0000FF"/>
                </a:solidFill>
                <a:latin typeface="Calibri"/>
                <a:cs typeface="Calibri"/>
              </a:rPr>
              <a:t>a </a:t>
            </a:r>
            <a:r>
              <a:rPr sz="3600" b="1" spc="5" dirty="0">
                <a:solidFill>
                  <a:srgbClr val="0000FF"/>
                </a:solidFill>
                <a:latin typeface="Calibri"/>
                <a:cs typeface="Calibri"/>
              </a:rPr>
              <a:t> </a:t>
            </a:r>
            <a:r>
              <a:rPr sz="3600" b="1" spc="-10" dirty="0">
                <a:solidFill>
                  <a:srgbClr val="0000FF"/>
                </a:solidFill>
                <a:latin typeface="Calibri"/>
                <a:cs typeface="Calibri"/>
              </a:rPr>
              <a:t>recompression facility </a:t>
            </a:r>
            <a:r>
              <a:rPr sz="3200" dirty="0">
                <a:latin typeface="Calibri"/>
                <a:cs typeface="Calibri"/>
              </a:rPr>
              <a:t>is the </a:t>
            </a:r>
            <a:r>
              <a:rPr sz="3200" spc="-5" dirty="0">
                <a:latin typeface="Calibri"/>
                <a:cs typeface="Calibri"/>
              </a:rPr>
              <a:t>single </a:t>
            </a:r>
            <a:r>
              <a:rPr sz="3200" dirty="0">
                <a:latin typeface="Calibri"/>
                <a:cs typeface="Calibri"/>
              </a:rPr>
              <a:t>and </a:t>
            </a:r>
            <a:r>
              <a:rPr sz="3200" spc="-10" dirty="0">
                <a:latin typeface="Calibri"/>
                <a:cs typeface="Calibri"/>
              </a:rPr>
              <a:t>most </a:t>
            </a:r>
            <a:r>
              <a:rPr sz="3200" spc="-710" dirty="0">
                <a:latin typeface="Calibri"/>
                <a:cs typeface="Calibri"/>
              </a:rPr>
              <a:t> </a:t>
            </a:r>
            <a:r>
              <a:rPr sz="3200" spc="-10" dirty="0">
                <a:latin typeface="Calibri"/>
                <a:cs typeface="Calibri"/>
              </a:rPr>
              <a:t>important measure </a:t>
            </a:r>
            <a:r>
              <a:rPr sz="3200" dirty="0">
                <a:latin typeface="Calibri"/>
                <a:cs typeface="Calibri"/>
              </a:rPr>
              <a:t>and </a:t>
            </a:r>
            <a:r>
              <a:rPr sz="3200" b="1" dirty="0">
                <a:solidFill>
                  <a:srgbClr val="0000FF"/>
                </a:solidFill>
                <a:latin typeface="Calibri"/>
                <a:cs typeface="Calibri"/>
              </a:rPr>
              <a:t>the </a:t>
            </a:r>
            <a:r>
              <a:rPr sz="3200" b="1" spc="-5" dirty="0">
                <a:solidFill>
                  <a:srgbClr val="0000FF"/>
                </a:solidFill>
                <a:latin typeface="Calibri"/>
                <a:cs typeface="Calibri"/>
              </a:rPr>
              <a:t>probability </a:t>
            </a:r>
            <a:r>
              <a:rPr sz="3200" b="1" dirty="0">
                <a:solidFill>
                  <a:srgbClr val="0000FF"/>
                </a:solidFill>
                <a:latin typeface="Calibri"/>
                <a:cs typeface="Calibri"/>
              </a:rPr>
              <a:t>of </a:t>
            </a:r>
            <a:r>
              <a:rPr sz="3200" b="1" spc="5" dirty="0">
                <a:solidFill>
                  <a:srgbClr val="0000FF"/>
                </a:solidFill>
                <a:latin typeface="Calibri"/>
                <a:cs typeface="Calibri"/>
              </a:rPr>
              <a:t> </a:t>
            </a:r>
            <a:r>
              <a:rPr sz="3200" b="1" spc="-10" dirty="0">
                <a:solidFill>
                  <a:srgbClr val="0000FF"/>
                </a:solidFill>
                <a:latin typeface="Calibri"/>
                <a:cs typeface="Calibri"/>
              </a:rPr>
              <a:t>recovery</a:t>
            </a:r>
            <a:r>
              <a:rPr sz="3200" b="1" spc="-15" dirty="0">
                <a:solidFill>
                  <a:srgbClr val="0000FF"/>
                </a:solidFill>
                <a:latin typeface="Calibri"/>
                <a:cs typeface="Calibri"/>
              </a:rPr>
              <a:t> </a:t>
            </a:r>
            <a:r>
              <a:rPr sz="3200" b="1" spc="-5" dirty="0">
                <a:solidFill>
                  <a:srgbClr val="0000FF"/>
                </a:solidFill>
                <a:latin typeface="Calibri"/>
                <a:cs typeface="Calibri"/>
              </a:rPr>
              <a:t>decreases</a:t>
            </a:r>
            <a:r>
              <a:rPr sz="3200" b="1" spc="-25" dirty="0">
                <a:solidFill>
                  <a:srgbClr val="0000FF"/>
                </a:solidFill>
                <a:latin typeface="Calibri"/>
                <a:cs typeface="Calibri"/>
              </a:rPr>
              <a:t> </a:t>
            </a:r>
            <a:r>
              <a:rPr sz="3200" b="1" spc="-5" dirty="0">
                <a:solidFill>
                  <a:srgbClr val="0000FF"/>
                </a:solidFill>
                <a:latin typeface="Calibri"/>
                <a:cs typeface="Calibri"/>
              </a:rPr>
              <a:t>with</a:t>
            </a:r>
            <a:r>
              <a:rPr sz="3200" b="1" spc="-20" dirty="0">
                <a:solidFill>
                  <a:srgbClr val="0000FF"/>
                </a:solidFill>
                <a:latin typeface="Calibri"/>
                <a:cs typeface="Calibri"/>
              </a:rPr>
              <a:t> </a:t>
            </a:r>
            <a:r>
              <a:rPr sz="3200" b="1" spc="-10" dirty="0">
                <a:solidFill>
                  <a:srgbClr val="0000FF"/>
                </a:solidFill>
                <a:latin typeface="Calibri"/>
                <a:cs typeface="Calibri"/>
              </a:rPr>
              <a:t>delay</a:t>
            </a:r>
            <a:r>
              <a:rPr sz="3200" spc="-10" dirty="0">
                <a:latin typeface="Calibri"/>
                <a:cs typeface="Calibri"/>
              </a:rPr>
              <a:t>.</a:t>
            </a:r>
            <a:endParaRPr sz="3200" dirty="0">
              <a:latin typeface="Calibri"/>
              <a:cs typeface="Calibri"/>
            </a:endParaRPr>
          </a:p>
          <a:p>
            <a:pPr>
              <a:lnSpc>
                <a:spcPct val="100000"/>
              </a:lnSpc>
              <a:spcBef>
                <a:spcPts val="35"/>
              </a:spcBef>
            </a:pPr>
            <a:endParaRPr sz="4050" dirty="0">
              <a:latin typeface="Calibri"/>
              <a:cs typeface="Calibri"/>
            </a:endParaRPr>
          </a:p>
          <a:p>
            <a:pPr marL="12700" marR="5080">
              <a:lnSpc>
                <a:spcPct val="90300"/>
              </a:lnSpc>
            </a:pPr>
            <a:r>
              <a:rPr sz="3200" spc="-15" dirty="0">
                <a:latin typeface="Calibri"/>
                <a:cs typeface="Calibri"/>
              </a:rPr>
              <a:t>Portable</a:t>
            </a:r>
            <a:r>
              <a:rPr sz="3200" spc="-10" dirty="0">
                <a:latin typeface="Calibri"/>
                <a:cs typeface="Calibri"/>
              </a:rPr>
              <a:t> </a:t>
            </a:r>
            <a:r>
              <a:rPr sz="3200" dirty="0">
                <a:latin typeface="Calibri"/>
                <a:cs typeface="Calibri"/>
              </a:rPr>
              <a:t>one</a:t>
            </a:r>
            <a:r>
              <a:rPr sz="3200" spc="-5" dirty="0">
                <a:latin typeface="Calibri"/>
                <a:cs typeface="Calibri"/>
              </a:rPr>
              <a:t> </a:t>
            </a:r>
            <a:r>
              <a:rPr sz="3200" spc="-15" dirty="0">
                <a:latin typeface="Calibri"/>
                <a:cs typeface="Calibri"/>
              </a:rPr>
              <a:t>person</a:t>
            </a:r>
            <a:r>
              <a:rPr sz="3200" dirty="0">
                <a:latin typeface="Calibri"/>
                <a:cs typeface="Calibri"/>
              </a:rPr>
              <a:t> </a:t>
            </a:r>
            <a:r>
              <a:rPr sz="3200" spc="-10" dirty="0">
                <a:latin typeface="Calibri"/>
                <a:cs typeface="Calibri"/>
              </a:rPr>
              <a:t>decompression</a:t>
            </a:r>
            <a:r>
              <a:rPr sz="3200" spc="-5" dirty="0">
                <a:latin typeface="Calibri"/>
                <a:cs typeface="Calibri"/>
              </a:rPr>
              <a:t> </a:t>
            </a:r>
            <a:r>
              <a:rPr sz="3200" dirty="0">
                <a:latin typeface="Calibri"/>
                <a:cs typeface="Calibri"/>
              </a:rPr>
              <a:t>chamber </a:t>
            </a:r>
            <a:r>
              <a:rPr sz="3200" spc="-10" dirty="0">
                <a:latin typeface="Calibri"/>
                <a:cs typeface="Calibri"/>
              </a:rPr>
              <a:t>is </a:t>
            </a:r>
            <a:r>
              <a:rPr sz="3200" spc="-710" dirty="0">
                <a:latin typeface="Calibri"/>
                <a:cs typeface="Calibri"/>
              </a:rPr>
              <a:t> </a:t>
            </a:r>
            <a:r>
              <a:rPr sz="3200" spc="-5" dirty="0">
                <a:latin typeface="Calibri"/>
                <a:cs typeface="Calibri"/>
              </a:rPr>
              <a:t>now </a:t>
            </a:r>
            <a:r>
              <a:rPr sz="3200" spc="-15" dirty="0">
                <a:latin typeface="Calibri"/>
                <a:cs typeface="Calibri"/>
              </a:rPr>
              <a:t>available</a:t>
            </a:r>
            <a:r>
              <a:rPr sz="3200" spc="15" dirty="0">
                <a:latin typeface="Calibri"/>
                <a:cs typeface="Calibri"/>
              </a:rPr>
              <a:t> </a:t>
            </a:r>
            <a:r>
              <a:rPr sz="3200" spc="-30" dirty="0">
                <a:latin typeface="Calibri"/>
                <a:cs typeface="Calibri"/>
              </a:rPr>
              <a:t>for</a:t>
            </a:r>
            <a:r>
              <a:rPr sz="3200" spc="-5" dirty="0">
                <a:latin typeface="Calibri"/>
                <a:cs typeface="Calibri"/>
              </a:rPr>
              <a:t> initiation</a:t>
            </a:r>
            <a:r>
              <a:rPr sz="3200" spc="35" dirty="0">
                <a:latin typeface="Calibri"/>
                <a:cs typeface="Calibri"/>
              </a:rPr>
              <a:t> </a:t>
            </a:r>
            <a:r>
              <a:rPr sz="3200" spc="-5" dirty="0">
                <a:latin typeface="Calibri"/>
                <a:cs typeface="Calibri"/>
              </a:rPr>
              <a:t>of </a:t>
            </a:r>
            <a:r>
              <a:rPr sz="3200" spc="-10" dirty="0">
                <a:latin typeface="Calibri"/>
                <a:cs typeface="Calibri"/>
              </a:rPr>
              <a:t>immediate </a:t>
            </a:r>
            <a:r>
              <a:rPr sz="3200" spc="-5" dirty="0">
                <a:latin typeface="Calibri"/>
                <a:cs typeface="Calibri"/>
              </a:rPr>
              <a:t> </a:t>
            </a:r>
            <a:r>
              <a:rPr sz="3200" spc="-10" dirty="0">
                <a:latin typeface="Calibri"/>
                <a:cs typeface="Calibri"/>
              </a:rPr>
              <a:t>treatment.</a:t>
            </a:r>
            <a:endParaRPr sz="3200" dirty="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5" name="TextBox 4">
            <a:extLst>
              <a:ext uri="{FF2B5EF4-FFF2-40B4-BE49-F238E27FC236}">
                <a16:creationId xmlns:a16="http://schemas.microsoft.com/office/drawing/2014/main" id="{AB5FE4FC-EC4E-4BE4-BA11-2365E4A4DB99}"/>
              </a:ext>
            </a:extLst>
          </p:cNvPr>
          <p:cNvSpPr txBox="1"/>
          <p:nvPr/>
        </p:nvSpPr>
        <p:spPr>
          <a:xfrm>
            <a:off x="4114800" y="4419600"/>
            <a:ext cx="5029200" cy="646331"/>
          </a:xfrm>
          <a:prstGeom prst="rect">
            <a:avLst/>
          </a:prstGeom>
          <a:noFill/>
        </p:spPr>
        <p:txBody>
          <a:bodyPr wrap="square" rtlCol="0">
            <a:spAutoFit/>
          </a:bodyPr>
          <a:lstStyle/>
          <a:p>
            <a:r>
              <a:rPr lang="ar-JO"/>
              <a:t>النقل السريع للمريض إلى مرفق إعادة الضغط هو المقياس الوحيد والأكثر أهمية واحتمال الشفاء يتناقص مع التأخير.</a:t>
            </a:r>
            <a:endParaRPr lang="en-US" dirty="0"/>
          </a:p>
        </p:txBody>
      </p:sp>
      <p:sp>
        <p:nvSpPr>
          <p:cNvPr id="6" name="TextBox 5">
            <a:extLst>
              <a:ext uri="{FF2B5EF4-FFF2-40B4-BE49-F238E27FC236}">
                <a16:creationId xmlns:a16="http://schemas.microsoft.com/office/drawing/2014/main" id="{CA2A904D-E92E-4C92-AE6F-9B9C007AB77C}"/>
              </a:ext>
            </a:extLst>
          </p:cNvPr>
          <p:cNvSpPr txBox="1"/>
          <p:nvPr/>
        </p:nvSpPr>
        <p:spPr>
          <a:xfrm>
            <a:off x="3060700" y="5993864"/>
            <a:ext cx="3850640" cy="646331"/>
          </a:xfrm>
          <a:prstGeom prst="rect">
            <a:avLst/>
          </a:prstGeom>
          <a:noFill/>
        </p:spPr>
        <p:txBody>
          <a:bodyPr wrap="square" rtlCol="0">
            <a:spAutoFit/>
          </a:bodyPr>
          <a:lstStyle/>
          <a:p>
            <a:r>
              <a:rPr lang="ar-JO"/>
              <a:t>تتوفر الآن غرفة تخفيف الضغط المحمولة لشخص واحد لبدء العلاج الفوري.</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2255266" y="6374993"/>
            <a:ext cx="25717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40</a:t>
            </a:r>
            <a:endParaRPr sz="180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4" name="object 4"/>
          <p:cNvSpPr txBox="1"/>
          <p:nvPr/>
        </p:nvSpPr>
        <p:spPr>
          <a:xfrm>
            <a:off x="545083" y="1280189"/>
            <a:ext cx="8065134" cy="4596130"/>
          </a:xfrm>
          <a:prstGeom prst="rect">
            <a:avLst/>
          </a:prstGeom>
        </p:spPr>
        <p:txBody>
          <a:bodyPr vert="horz" wrap="square" lIns="0" tIns="106045" rIns="0" bIns="0" rtlCol="0">
            <a:spAutoFit/>
          </a:bodyPr>
          <a:lstStyle/>
          <a:p>
            <a:pPr marL="12700">
              <a:lnSpc>
                <a:spcPct val="100000"/>
              </a:lnSpc>
              <a:spcBef>
                <a:spcPts val="835"/>
              </a:spcBef>
            </a:pPr>
            <a:r>
              <a:rPr sz="9600" b="1" dirty="0">
                <a:solidFill>
                  <a:srgbClr val="0000FF"/>
                </a:solidFill>
                <a:latin typeface="Calibri"/>
                <a:cs typeface="Calibri"/>
              </a:rPr>
              <a:t>1</a:t>
            </a:r>
            <a:endParaRPr sz="9600" dirty="0">
              <a:latin typeface="Calibri"/>
              <a:cs typeface="Calibri"/>
            </a:endParaRPr>
          </a:p>
          <a:p>
            <a:pPr marL="117475" marR="5080" algn="just">
              <a:lnSpc>
                <a:spcPct val="100000"/>
              </a:lnSpc>
              <a:spcBef>
                <a:spcPts val="209"/>
              </a:spcBef>
            </a:pPr>
            <a:r>
              <a:rPr sz="2800" spc="-10" dirty="0">
                <a:latin typeface="Calibri"/>
                <a:cs typeface="Calibri"/>
              </a:rPr>
              <a:t>The </a:t>
            </a:r>
            <a:r>
              <a:rPr sz="2800" spc="-15" dirty="0">
                <a:latin typeface="Calibri"/>
                <a:cs typeface="Calibri"/>
              </a:rPr>
              <a:t>patient </a:t>
            </a:r>
            <a:r>
              <a:rPr sz="2800" dirty="0">
                <a:latin typeface="Calibri"/>
                <a:cs typeface="Calibri"/>
              </a:rPr>
              <a:t>is </a:t>
            </a:r>
            <a:r>
              <a:rPr sz="2800" spc="-5" dirty="0">
                <a:latin typeface="Calibri"/>
                <a:cs typeface="Calibri"/>
              </a:rPr>
              <a:t>placed </a:t>
            </a:r>
            <a:r>
              <a:rPr sz="2800" dirty="0">
                <a:latin typeface="Calibri"/>
                <a:cs typeface="Calibri"/>
              </a:rPr>
              <a:t>in </a:t>
            </a:r>
            <a:r>
              <a:rPr sz="2800" spc="-5" dirty="0">
                <a:latin typeface="Calibri"/>
                <a:cs typeface="Calibri"/>
              </a:rPr>
              <a:t>the </a:t>
            </a:r>
            <a:r>
              <a:rPr sz="2800" spc="-10" dirty="0">
                <a:latin typeface="Calibri"/>
                <a:cs typeface="Calibri"/>
              </a:rPr>
              <a:t>hyperbaric </a:t>
            </a:r>
            <a:r>
              <a:rPr sz="2800" spc="-5" dirty="0">
                <a:latin typeface="Calibri"/>
                <a:cs typeface="Calibri"/>
              </a:rPr>
              <a:t>chamber </a:t>
            </a:r>
            <a:r>
              <a:rPr sz="2800" dirty="0">
                <a:latin typeface="Calibri"/>
                <a:cs typeface="Calibri"/>
              </a:rPr>
              <a:t>in </a:t>
            </a:r>
            <a:r>
              <a:rPr sz="2800" spc="10" dirty="0">
                <a:latin typeface="Calibri"/>
                <a:cs typeface="Calibri"/>
              </a:rPr>
              <a:t>an </a:t>
            </a:r>
            <a:r>
              <a:rPr sz="2800" spc="15" dirty="0">
                <a:latin typeface="Calibri"/>
                <a:cs typeface="Calibri"/>
              </a:rPr>
              <a:t> </a:t>
            </a:r>
            <a:r>
              <a:rPr sz="2800" spc="-10" dirty="0">
                <a:latin typeface="Calibri"/>
                <a:cs typeface="Calibri"/>
              </a:rPr>
              <a:t>atmosphere </a:t>
            </a:r>
            <a:r>
              <a:rPr sz="2800" spc="-5" dirty="0">
                <a:latin typeface="Calibri"/>
                <a:cs typeface="Calibri"/>
              </a:rPr>
              <a:t>of </a:t>
            </a:r>
            <a:r>
              <a:rPr sz="2800" spc="-15" dirty="0">
                <a:latin typeface="Calibri"/>
                <a:cs typeface="Calibri"/>
              </a:rPr>
              <a:t>raised </a:t>
            </a:r>
            <a:r>
              <a:rPr sz="2800" spc="-10" dirty="0">
                <a:latin typeface="Calibri"/>
                <a:cs typeface="Calibri"/>
              </a:rPr>
              <a:t>pressure. </a:t>
            </a:r>
            <a:r>
              <a:rPr sz="2800" spc="-5" dirty="0">
                <a:solidFill>
                  <a:srgbClr val="FF0000"/>
                </a:solidFill>
                <a:latin typeface="Calibri"/>
                <a:cs typeface="Calibri"/>
              </a:rPr>
              <a:t>The </a:t>
            </a:r>
            <a:r>
              <a:rPr sz="2800" spc="-10" dirty="0">
                <a:solidFill>
                  <a:srgbClr val="FF0000"/>
                </a:solidFill>
                <a:latin typeface="Calibri"/>
                <a:cs typeface="Calibri"/>
              </a:rPr>
              <a:t>pressure </a:t>
            </a:r>
            <a:r>
              <a:rPr sz="2800" dirty="0">
                <a:solidFill>
                  <a:srgbClr val="FF0000"/>
                </a:solidFill>
                <a:latin typeface="Calibri"/>
                <a:cs typeface="Calibri"/>
              </a:rPr>
              <a:t>is </a:t>
            </a:r>
            <a:r>
              <a:rPr sz="2800" spc="-5" dirty="0">
                <a:solidFill>
                  <a:srgbClr val="FF0000"/>
                </a:solidFill>
                <a:latin typeface="Calibri"/>
                <a:cs typeface="Calibri"/>
              </a:rPr>
              <a:t>then </a:t>
            </a:r>
            <a:r>
              <a:rPr sz="2800" dirty="0">
                <a:solidFill>
                  <a:srgbClr val="FF0000"/>
                </a:solidFill>
                <a:latin typeface="Calibri"/>
                <a:cs typeface="Calibri"/>
              </a:rPr>
              <a:t> </a:t>
            </a:r>
            <a:r>
              <a:rPr sz="2800" spc="-10" dirty="0">
                <a:solidFill>
                  <a:srgbClr val="FF0000"/>
                </a:solidFill>
                <a:latin typeface="Calibri"/>
                <a:cs typeface="Calibri"/>
              </a:rPr>
              <a:t>reduced </a:t>
            </a:r>
            <a:r>
              <a:rPr sz="2800" spc="-15" dirty="0">
                <a:solidFill>
                  <a:srgbClr val="FF0000"/>
                </a:solidFill>
                <a:latin typeface="Calibri"/>
                <a:cs typeface="Calibri"/>
              </a:rPr>
              <a:t>at </a:t>
            </a:r>
            <a:r>
              <a:rPr sz="2800" spc="-10" dirty="0">
                <a:solidFill>
                  <a:srgbClr val="FF0000"/>
                </a:solidFill>
                <a:latin typeface="Calibri"/>
                <a:cs typeface="Calibri"/>
              </a:rPr>
              <a:t>slow</a:t>
            </a:r>
            <a:r>
              <a:rPr sz="2800" spc="-5" dirty="0">
                <a:solidFill>
                  <a:srgbClr val="FF0000"/>
                </a:solidFill>
                <a:latin typeface="Calibri"/>
                <a:cs typeface="Calibri"/>
              </a:rPr>
              <a:t> </a:t>
            </a:r>
            <a:r>
              <a:rPr sz="2800" spc="-25" dirty="0">
                <a:solidFill>
                  <a:srgbClr val="FF0000"/>
                </a:solidFill>
                <a:latin typeface="Calibri"/>
                <a:cs typeface="Calibri"/>
              </a:rPr>
              <a:t>rate,</a:t>
            </a:r>
            <a:r>
              <a:rPr sz="2800" spc="-20" dirty="0">
                <a:solidFill>
                  <a:srgbClr val="FF0000"/>
                </a:solidFill>
                <a:latin typeface="Calibri"/>
                <a:cs typeface="Calibri"/>
              </a:rPr>
              <a:t> </a:t>
            </a:r>
            <a:r>
              <a:rPr sz="2800" spc="-5" dirty="0">
                <a:latin typeface="Calibri"/>
                <a:cs typeface="Calibri"/>
              </a:rPr>
              <a:t>with </a:t>
            </a:r>
            <a:r>
              <a:rPr sz="2800" spc="-10" dirty="0">
                <a:latin typeface="Calibri"/>
                <a:cs typeface="Calibri"/>
              </a:rPr>
              <a:t>decompression pressures </a:t>
            </a:r>
            <a:r>
              <a:rPr sz="2800" spc="-5" dirty="0">
                <a:latin typeface="Calibri"/>
                <a:cs typeface="Calibri"/>
              </a:rPr>
              <a:t> and</a:t>
            </a:r>
            <a:r>
              <a:rPr sz="2800" dirty="0">
                <a:latin typeface="Calibri"/>
                <a:cs typeface="Calibri"/>
              </a:rPr>
              <a:t> </a:t>
            </a:r>
            <a:r>
              <a:rPr sz="2800" spc="-5" dirty="0">
                <a:latin typeface="Calibri"/>
                <a:cs typeface="Calibri"/>
              </a:rPr>
              <a:t>schedules</a:t>
            </a:r>
            <a:r>
              <a:rPr sz="2800" dirty="0">
                <a:latin typeface="Calibri"/>
                <a:cs typeface="Calibri"/>
              </a:rPr>
              <a:t> </a:t>
            </a:r>
            <a:r>
              <a:rPr sz="2800" spc="-10" dirty="0">
                <a:latin typeface="Calibri"/>
                <a:cs typeface="Calibri"/>
              </a:rPr>
              <a:t>determined</a:t>
            </a:r>
            <a:r>
              <a:rPr sz="2800" spc="-5" dirty="0">
                <a:latin typeface="Calibri"/>
                <a:cs typeface="Calibri"/>
              </a:rPr>
              <a:t> on</a:t>
            </a:r>
            <a:r>
              <a:rPr sz="2800" dirty="0">
                <a:latin typeface="Calibri"/>
                <a:cs typeface="Calibri"/>
              </a:rPr>
              <a:t> </a:t>
            </a:r>
            <a:r>
              <a:rPr sz="2800" spc="-5" dirty="0">
                <a:latin typeface="Calibri"/>
                <a:cs typeface="Calibri"/>
              </a:rPr>
              <a:t>the</a:t>
            </a:r>
            <a:r>
              <a:rPr sz="2800" dirty="0">
                <a:latin typeface="Calibri"/>
                <a:cs typeface="Calibri"/>
              </a:rPr>
              <a:t> </a:t>
            </a:r>
            <a:r>
              <a:rPr sz="2800" spc="-10" dirty="0">
                <a:latin typeface="Calibri"/>
                <a:cs typeface="Calibri"/>
              </a:rPr>
              <a:t>phases</a:t>
            </a:r>
            <a:r>
              <a:rPr sz="2800" spc="-5" dirty="0">
                <a:latin typeface="Calibri"/>
                <a:cs typeface="Calibri"/>
              </a:rPr>
              <a:t> of</a:t>
            </a:r>
            <a:r>
              <a:rPr sz="2800" dirty="0">
                <a:latin typeface="Calibri"/>
                <a:cs typeface="Calibri"/>
              </a:rPr>
              <a:t> </a:t>
            </a:r>
            <a:r>
              <a:rPr sz="2800" spc="-5" dirty="0">
                <a:latin typeface="Calibri"/>
                <a:cs typeface="Calibri"/>
              </a:rPr>
              <a:t>the </a:t>
            </a:r>
            <a:r>
              <a:rPr sz="2800" spc="-620" dirty="0">
                <a:latin typeface="Calibri"/>
                <a:cs typeface="Calibri"/>
              </a:rPr>
              <a:t> </a:t>
            </a:r>
            <a:r>
              <a:rPr sz="2800" spc="-15" dirty="0">
                <a:latin typeface="Calibri"/>
                <a:cs typeface="Calibri"/>
              </a:rPr>
              <a:t>duration </a:t>
            </a:r>
            <a:r>
              <a:rPr sz="2800" dirty="0">
                <a:latin typeface="Calibri"/>
                <a:cs typeface="Calibri"/>
              </a:rPr>
              <a:t>and </a:t>
            </a:r>
            <a:r>
              <a:rPr sz="2800" spc="-15" dirty="0">
                <a:latin typeface="Calibri"/>
                <a:cs typeface="Calibri"/>
              </a:rPr>
              <a:t>pressure exposure </a:t>
            </a:r>
            <a:r>
              <a:rPr sz="2800" spc="-5" dirty="0">
                <a:latin typeface="Calibri"/>
                <a:cs typeface="Calibri"/>
              </a:rPr>
              <a:t>of the </a:t>
            </a:r>
            <a:r>
              <a:rPr sz="2800" spc="-10" dirty="0">
                <a:latin typeface="Calibri"/>
                <a:cs typeface="Calibri"/>
              </a:rPr>
              <a:t>incident. This </a:t>
            </a:r>
            <a:r>
              <a:rPr sz="2800" spc="-5" dirty="0">
                <a:latin typeface="Calibri"/>
                <a:cs typeface="Calibri"/>
              </a:rPr>
              <a:t> </a:t>
            </a:r>
            <a:r>
              <a:rPr sz="2800" spc="-10" dirty="0">
                <a:latin typeface="Calibri"/>
                <a:cs typeface="Calibri"/>
              </a:rPr>
              <a:t>accompanied</a:t>
            </a:r>
            <a:r>
              <a:rPr sz="2800" spc="450" dirty="0">
                <a:latin typeface="Calibri"/>
                <a:cs typeface="Calibri"/>
              </a:rPr>
              <a:t> </a:t>
            </a:r>
            <a:r>
              <a:rPr sz="2800" spc="-15" dirty="0">
                <a:latin typeface="Calibri"/>
                <a:cs typeface="Calibri"/>
              </a:rPr>
              <a:t>by</a:t>
            </a:r>
            <a:r>
              <a:rPr sz="2800" spc="434" dirty="0">
                <a:latin typeface="Calibri"/>
                <a:cs typeface="Calibri"/>
              </a:rPr>
              <a:t> </a:t>
            </a:r>
            <a:r>
              <a:rPr sz="2800" spc="-10" dirty="0">
                <a:latin typeface="Calibri"/>
                <a:cs typeface="Calibri"/>
              </a:rPr>
              <a:t>alternating</a:t>
            </a:r>
            <a:r>
              <a:rPr sz="2800" spc="455" dirty="0">
                <a:latin typeface="Calibri"/>
                <a:cs typeface="Calibri"/>
              </a:rPr>
              <a:t> </a:t>
            </a:r>
            <a:r>
              <a:rPr sz="2800" spc="-5" dirty="0">
                <a:latin typeface="Calibri"/>
                <a:cs typeface="Calibri"/>
              </a:rPr>
              <a:t>100%</a:t>
            </a:r>
            <a:r>
              <a:rPr sz="2800" spc="455" dirty="0">
                <a:latin typeface="Calibri"/>
                <a:cs typeface="Calibri"/>
              </a:rPr>
              <a:t> </a:t>
            </a:r>
            <a:r>
              <a:rPr sz="2800" spc="-5" dirty="0">
                <a:latin typeface="Calibri"/>
                <a:cs typeface="Calibri"/>
              </a:rPr>
              <a:t>O</a:t>
            </a:r>
            <a:r>
              <a:rPr sz="1400" b="1" spc="-5" dirty="0">
                <a:latin typeface="Calibri"/>
                <a:cs typeface="Calibri"/>
              </a:rPr>
              <a:t>2</a:t>
            </a:r>
            <a:r>
              <a:rPr sz="1400" b="1" spc="135" dirty="0">
                <a:latin typeface="Calibri"/>
                <a:cs typeface="Calibri"/>
              </a:rPr>
              <a:t> </a:t>
            </a:r>
            <a:r>
              <a:rPr sz="2800" spc="-5" dirty="0">
                <a:latin typeface="Calibri"/>
                <a:cs typeface="Calibri"/>
              </a:rPr>
              <a:t>&amp;</a:t>
            </a:r>
            <a:r>
              <a:rPr sz="2800" spc="450" dirty="0">
                <a:latin typeface="Calibri"/>
                <a:cs typeface="Calibri"/>
              </a:rPr>
              <a:t> </a:t>
            </a:r>
            <a:r>
              <a:rPr sz="2800" spc="-5" dirty="0">
                <a:latin typeface="Calibri"/>
                <a:cs typeface="Calibri"/>
              </a:rPr>
              <a:t>air</a:t>
            </a:r>
            <a:r>
              <a:rPr sz="2800" spc="440" dirty="0">
                <a:latin typeface="Calibri"/>
                <a:cs typeface="Calibri"/>
              </a:rPr>
              <a:t> </a:t>
            </a:r>
            <a:r>
              <a:rPr sz="2800" spc="-15" dirty="0">
                <a:latin typeface="Calibri"/>
                <a:cs typeface="Calibri"/>
              </a:rPr>
              <a:t>breathing </a:t>
            </a:r>
            <a:r>
              <a:rPr sz="2800" spc="-625" dirty="0">
                <a:latin typeface="Calibri"/>
                <a:cs typeface="Calibri"/>
              </a:rPr>
              <a:t> </a:t>
            </a:r>
            <a:r>
              <a:rPr sz="2800" spc="-5" dirty="0">
                <a:latin typeface="Calibri"/>
                <a:cs typeface="Calibri"/>
              </a:rPr>
              <a:t>or </a:t>
            </a:r>
            <a:r>
              <a:rPr sz="2800" spc="-10" dirty="0">
                <a:latin typeface="Calibri"/>
                <a:cs typeface="Calibri"/>
              </a:rPr>
              <a:t>helium</a:t>
            </a:r>
            <a:r>
              <a:rPr sz="2800" spc="35" dirty="0">
                <a:latin typeface="Calibri"/>
                <a:cs typeface="Calibri"/>
              </a:rPr>
              <a:t> </a:t>
            </a:r>
            <a:r>
              <a:rPr sz="2800" spc="-5" dirty="0">
                <a:latin typeface="Calibri"/>
                <a:cs typeface="Calibri"/>
              </a:rPr>
              <a:t>O</a:t>
            </a:r>
            <a:r>
              <a:rPr sz="1400" b="1" spc="-5" dirty="0">
                <a:latin typeface="Calibri"/>
                <a:cs typeface="Calibri"/>
              </a:rPr>
              <a:t>2</a:t>
            </a:r>
            <a:r>
              <a:rPr sz="1400" b="1" spc="5" dirty="0">
                <a:latin typeface="Calibri"/>
                <a:cs typeface="Calibri"/>
              </a:rPr>
              <a:t> </a:t>
            </a:r>
            <a:r>
              <a:rPr sz="2800" spc="-20" dirty="0">
                <a:latin typeface="Calibri"/>
                <a:cs typeface="Calibri"/>
              </a:rPr>
              <a:t>mixes.</a:t>
            </a:r>
            <a:endParaRPr sz="2800" dirty="0">
              <a:latin typeface="Calibri"/>
              <a:cs typeface="Calibri"/>
            </a:endParaRPr>
          </a:p>
        </p:txBody>
      </p:sp>
      <p:sp>
        <p:nvSpPr>
          <p:cNvPr id="6" name="TextBox 5">
            <a:extLst>
              <a:ext uri="{FF2B5EF4-FFF2-40B4-BE49-F238E27FC236}">
                <a16:creationId xmlns:a16="http://schemas.microsoft.com/office/drawing/2014/main" id="{2F8126E7-EAAD-4EF3-BE80-B5C1F027D5B3}"/>
              </a:ext>
            </a:extLst>
          </p:cNvPr>
          <p:cNvSpPr txBox="1"/>
          <p:nvPr/>
        </p:nvSpPr>
        <p:spPr>
          <a:xfrm>
            <a:off x="3290364" y="5459770"/>
            <a:ext cx="5859932" cy="1200329"/>
          </a:xfrm>
          <a:prstGeom prst="rect">
            <a:avLst/>
          </a:prstGeom>
          <a:noFill/>
        </p:spPr>
        <p:txBody>
          <a:bodyPr wrap="square" rtlCol="0">
            <a:spAutoFit/>
          </a:bodyPr>
          <a:lstStyle/>
          <a:p>
            <a:r>
              <a:rPr lang="ar-JO"/>
              <a:t>يتم وضع المريض في غرفة الضغط العالي في جو من الضغط المرتفع. ثم يتم تقليل الضغط بمعدل بطيء ، مع تحديد ضغوط تخفيف الضغط والجداول الزمنية على مراحل المدة والتعرض للضغط للحادث. هذا مصحوبا بالتناوب 100٪ </a:t>
            </a:r>
            <a:r>
              <a:rPr lang="en-US"/>
              <a:t>O2 </a:t>
            </a:r>
            <a:r>
              <a:rPr lang="ar-JO"/>
              <a:t>وتنفس الهواء أو مزيج الهيليوم </a:t>
            </a:r>
            <a:r>
              <a:rPr lang="en-US"/>
              <a:t>O2.</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pic>
        <p:nvPicPr>
          <p:cNvPr id="3" name="object 3"/>
          <p:cNvPicPr/>
          <p:nvPr/>
        </p:nvPicPr>
        <p:blipFill>
          <a:blip r:embed="rId2" cstate="print"/>
          <a:stretch>
            <a:fillRect/>
          </a:stretch>
        </p:blipFill>
        <p:spPr>
          <a:xfrm>
            <a:off x="4793807" y="1982472"/>
            <a:ext cx="3970020" cy="2863595"/>
          </a:xfrm>
          <a:prstGeom prst="rect">
            <a:avLst/>
          </a:prstGeom>
        </p:spPr>
      </p:pic>
      <p:sp>
        <p:nvSpPr>
          <p:cNvPr id="4" name="object 4"/>
          <p:cNvSpPr txBox="1"/>
          <p:nvPr/>
        </p:nvSpPr>
        <p:spPr>
          <a:xfrm>
            <a:off x="2489707" y="1498219"/>
            <a:ext cx="4205605" cy="513715"/>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Calibri"/>
                <a:cs typeface="Calibri"/>
              </a:rPr>
              <a:t>Decompression</a:t>
            </a:r>
            <a:r>
              <a:rPr sz="3200" b="1" spc="-95" dirty="0">
                <a:latin typeface="Calibri"/>
                <a:cs typeface="Calibri"/>
              </a:rPr>
              <a:t> </a:t>
            </a:r>
            <a:r>
              <a:rPr sz="3200" b="1" spc="-5" dirty="0">
                <a:latin typeface="Calibri"/>
                <a:cs typeface="Calibri"/>
              </a:rPr>
              <a:t>chamber</a:t>
            </a:r>
            <a:endParaRPr sz="3200">
              <a:latin typeface="Calibri"/>
              <a:cs typeface="Calibri"/>
            </a:endParaRPr>
          </a:p>
        </p:txBody>
      </p:sp>
      <p:pic>
        <p:nvPicPr>
          <p:cNvPr id="5" name="object 5"/>
          <p:cNvPicPr/>
          <p:nvPr/>
        </p:nvPicPr>
        <p:blipFill>
          <a:blip r:embed="rId3" cstate="print"/>
          <a:stretch>
            <a:fillRect/>
          </a:stretch>
        </p:blipFill>
        <p:spPr>
          <a:xfrm>
            <a:off x="380173" y="1974266"/>
            <a:ext cx="4212336" cy="2863595"/>
          </a:xfrm>
          <a:prstGeom prst="rect">
            <a:avLst/>
          </a:prstGeom>
        </p:spPr>
      </p:pic>
      <p:sp>
        <p:nvSpPr>
          <p:cNvPr id="6" name="object 6"/>
          <p:cNvSpPr txBox="1"/>
          <p:nvPr/>
        </p:nvSpPr>
        <p:spPr>
          <a:xfrm>
            <a:off x="457200" y="4886693"/>
            <a:ext cx="8236584" cy="1397000"/>
          </a:xfrm>
          <a:prstGeom prst="rect">
            <a:avLst/>
          </a:prstGeom>
        </p:spPr>
        <p:txBody>
          <a:bodyPr vert="horz" wrap="square" lIns="0" tIns="12065" rIns="0" bIns="0" rtlCol="0">
            <a:spAutoFit/>
          </a:bodyPr>
          <a:lstStyle/>
          <a:p>
            <a:pPr marL="12700" marR="5080" algn="just">
              <a:lnSpc>
                <a:spcPct val="100000"/>
              </a:lnSpc>
              <a:spcBef>
                <a:spcPts val="95"/>
              </a:spcBef>
            </a:pPr>
            <a:r>
              <a:rPr sz="2200" spc="-10" dirty="0">
                <a:latin typeface="Calibri"/>
                <a:cs typeface="Calibri"/>
              </a:rPr>
              <a:t>Recompression</a:t>
            </a:r>
            <a:r>
              <a:rPr sz="2200" spc="-5" dirty="0">
                <a:latin typeface="Calibri"/>
                <a:cs typeface="Calibri"/>
              </a:rPr>
              <a:t> </a:t>
            </a:r>
            <a:r>
              <a:rPr sz="2200" spc="-10" dirty="0">
                <a:latin typeface="Calibri"/>
                <a:cs typeface="Calibri"/>
              </a:rPr>
              <a:t>pressure</a:t>
            </a:r>
            <a:r>
              <a:rPr sz="2200" spc="-5" dirty="0">
                <a:latin typeface="Calibri"/>
                <a:cs typeface="Calibri"/>
              </a:rPr>
              <a:t> </a:t>
            </a:r>
            <a:r>
              <a:rPr sz="2200" spc="-10" dirty="0">
                <a:latin typeface="Calibri"/>
                <a:cs typeface="Calibri"/>
              </a:rPr>
              <a:t>causes</a:t>
            </a:r>
            <a:r>
              <a:rPr sz="2200" spc="-5" dirty="0">
                <a:latin typeface="Calibri"/>
                <a:cs typeface="Calibri"/>
              </a:rPr>
              <a:t> bubbles</a:t>
            </a:r>
            <a:r>
              <a:rPr sz="2200" dirty="0">
                <a:latin typeface="Calibri"/>
                <a:cs typeface="Calibri"/>
              </a:rPr>
              <a:t> </a:t>
            </a:r>
            <a:r>
              <a:rPr sz="2200" spc="-20" dirty="0">
                <a:latin typeface="Calibri"/>
                <a:cs typeface="Calibri"/>
              </a:rPr>
              <a:t>to</a:t>
            </a:r>
            <a:r>
              <a:rPr sz="2200" spc="-15" dirty="0">
                <a:latin typeface="Calibri"/>
                <a:cs typeface="Calibri"/>
              </a:rPr>
              <a:t> </a:t>
            </a:r>
            <a:r>
              <a:rPr sz="2200" spc="-10" dirty="0">
                <a:latin typeface="Calibri"/>
                <a:cs typeface="Calibri"/>
              </a:rPr>
              <a:t>become</a:t>
            </a:r>
            <a:r>
              <a:rPr sz="2200" spc="-5" dirty="0">
                <a:latin typeface="Calibri"/>
                <a:cs typeface="Calibri"/>
              </a:rPr>
              <a:t> smaller</a:t>
            </a:r>
            <a:r>
              <a:rPr sz="2200" dirty="0">
                <a:latin typeface="Calibri"/>
                <a:cs typeface="Calibri"/>
              </a:rPr>
              <a:t> </a:t>
            </a:r>
            <a:r>
              <a:rPr sz="2200" spc="-5" dirty="0">
                <a:latin typeface="Calibri"/>
                <a:cs typeface="Calibri"/>
              </a:rPr>
              <a:t>and </a:t>
            </a:r>
            <a:r>
              <a:rPr sz="2200" dirty="0">
                <a:latin typeface="Calibri"/>
                <a:cs typeface="Calibri"/>
              </a:rPr>
              <a:t> </a:t>
            </a:r>
            <a:r>
              <a:rPr sz="2200" spc="-10" dirty="0">
                <a:latin typeface="Calibri"/>
                <a:cs typeface="Calibri"/>
              </a:rPr>
              <a:t>breathing </a:t>
            </a:r>
            <a:r>
              <a:rPr sz="2200" spc="-15" dirty="0">
                <a:latin typeface="Calibri"/>
                <a:cs typeface="Calibri"/>
              </a:rPr>
              <a:t>pure </a:t>
            </a:r>
            <a:r>
              <a:rPr sz="2400" spc="-5" dirty="0">
                <a:latin typeface="Calibri"/>
                <a:cs typeface="Calibri"/>
              </a:rPr>
              <a:t>O</a:t>
            </a:r>
            <a:r>
              <a:rPr sz="1200" b="1" spc="-5" dirty="0">
                <a:latin typeface="Calibri"/>
                <a:cs typeface="Calibri"/>
              </a:rPr>
              <a:t>2</a:t>
            </a:r>
            <a:r>
              <a:rPr sz="1200" b="1" dirty="0">
                <a:latin typeface="Calibri"/>
                <a:cs typeface="Calibri"/>
              </a:rPr>
              <a:t> </a:t>
            </a:r>
            <a:r>
              <a:rPr sz="2200" spc="-10" dirty="0">
                <a:latin typeface="Calibri"/>
                <a:cs typeface="Calibri"/>
              </a:rPr>
              <a:t>produces </a:t>
            </a:r>
            <a:r>
              <a:rPr sz="2200" spc="-5" dirty="0">
                <a:latin typeface="Calibri"/>
                <a:cs typeface="Calibri"/>
              </a:rPr>
              <a:t>a </a:t>
            </a:r>
            <a:r>
              <a:rPr sz="2200" spc="-15" dirty="0">
                <a:latin typeface="Calibri"/>
                <a:cs typeface="Calibri"/>
              </a:rPr>
              <a:t>gradient </a:t>
            </a:r>
            <a:r>
              <a:rPr sz="2200" spc="-5" dirty="0">
                <a:latin typeface="Calibri"/>
                <a:cs typeface="Calibri"/>
              </a:rPr>
              <a:t>by which inert </a:t>
            </a:r>
            <a:r>
              <a:rPr sz="2200" spc="-20" dirty="0">
                <a:latin typeface="Calibri"/>
                <a:cs typeface="Calibri"/>
              </a:rPr>
              <a:t>gas </a:t>
            </a:r>
            <a:r>
              <a:rPr sz="2200" spc="-5" dirty="0">
                <a:latin typeface="Calibri"/>
                <a:cs typeface="Calibri"/>
              </a:rPr>
              <a:t>in </a:t>
            </a:r>
            <a:r>
              <a:rPr sz="2200" spc="-10" dirty="0">
                <a:latin typeface="Calibri"/>
                <a:cs typeface="Calibri"/>
              </a:rPr>
              <a:t>bubbles </a:t>
            </a:r>
            <a:r>
              <a:rPr sz="2200" spc="-5" dirty="0">
                <a:latin typeface="Calibri"/>
                <a:cs typeface="Calibri"/>
              </a:rPr>
              <a:t>and </a:t>
            </a:r>
            <a:r>
              <a:rPr sz="2200" dirty="0">
                <a:latin typeface="Calibri"/>
                <a:cs typeface="Calibri"/>
              </a:rPr>
              <a:t> </a:t>
            </a:r>
            <a:r>
              <a:rPr sz="2200" spc="-5" dirty="0">
                <a:latin typeface="Calibri"/>
                <a:cs typeface="Calibri"/>
              </a:rPr>
              <a:t>tissue</a:t>
            </a:r>
            <a:r>
              <a:rPr sz="2200" dirty="0">
                <a:latin typeface="Calibri"/>
                <a:cs typeface="Calibri"/>
              </a:rPr>
              <a:t> </a:t>
            </a:r>
            <a:r>
              <a:rPr sz="2200" spc="-15" dirty="0">
                <a:latin typeface="Calibri"/>
                <a:cs typeface="Calibri"/>
              </a:rPr>
              <a:t>can</a:t>
            </a:r>
            <a:r>
              <a:rPr sz="2200" spc="-10" dirty="0">
                <a:latin typeface="Calibri"/>
                <a:cs typeface="Calibri"/>
              </a:rPr>
              <a:t> diffuse</a:t>
            </a:r>
            <a:r>
              <a:rPr sz="2200" spc="-5" dirty="0">
                <a:latin typeface="Calibri"/>
                <a:cs typeface="Calibri"/>
              </a:rPr>
              <a:t> out</a:t>
            </a:r>
            <a:r>
              <a:rPr sz="2200" dirty="0">
                <a:latin typeface="Calibri"/>
                <a:cs typeface="Calibri"/>
              </a:rPr>
              <a:t> </a:t>
            </a:r>
            <a:r>
              <a:rPr sz="2200" spc="-5" dirty="0">
                <a:latin typeface="Calibri"/>
                <a:cs typeface="Calibri"/>
              </a:rPr>
              <a:t>of</a:t>
            </a:r>
            <a:r>
              <a:rPr sz="2200"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body</a:t>
            </a:r>
            <a:r>
              <a:rPr sz="2200" dirty="0">
                <a:latin typeface="Calibri"/>
                <a:cs typeface="Calibri"/>
              </a:rPr>
              <a:t> </a:t>
            </a:r>
            <a:r>
              <a:rPr sz="2200" spc="-5" dirty="0">
                <a:latin typeface="Calibri"/>
                <a:cs typeface="Calibri"/>
              </a:rPr>
              <a:t>and</a:t>
            </a:r>
            <a:r>
              <a:rPr sz="2200" dirty="0">
                <a:latin typeface="Calibri"/>
                <a:cs typeface="Calibri"/>
              </a:rPr>
              <a:t> </a:t>
            </a:r>
            <a:r>
              <a:rPr sz="2200" spc="-5" dirty="0">
                <a:latin typeface="Calibri"/>
                <a:cs typeface="Calibri"/>
              </a:rPr>
              <a:t>thus</a:t>
            </a:r>
            <a:r>
              <a:rPr sz="2200" dirty="0">
                <a:latin typeface="Calibri"/>
                <a:cs typeface="Calibri"/>
              </a:rPr>
              <a:t> </a:t>
            </a:r>
            <a:r>
              <a:rPr sz="2200" spc="-5" dirty="0">
                <a:latin typeface="Calibri"/>
                <a:cs typeface="Calibri"/>
              </a:rPr>
              <a:t>shortens</a:t>
            </a:r>
            <a:r>
              <a:rPr sz="2200" dirty="0">
                <a:latin typeface="Calibri"/>
                <a:cs typeface="Calibri"/>
              </a:rPr>
              <a:t> </a:t>
            </a:r>
            <a:r>
              <a:rPr sz="2200" spc="-5" dirty="0">
                <a:latin typeface="Calibri"/>
                <a:cs typeface="Calibri"/>
              </a:rPr>
              <a:t>the</a:t>
            </a:r>
            <a:r>
              <a:rPr sz="2200" dirty="0">
                <a:latin typeface="Calibri"/>
                <a:cs typeface="Calibri"/>
              </a:rPr>
              <a:t> </a:t>
            </a:r>
            <a:r>
              <a:rPr sz="2200" spc="-5" dirty="0">
                <a:latin typeface="Calibri"/>
                <a:cs typeface="Calibri"/>
              </a:rPr>
              <a:t>period</a:t>
            </a:r>
            <a:r>
              <a:rPr sz="2200" dirty="0">
                <a:latin typeface="Calibri"/>
                <a:cs typeface="Calibri"/>
              </a:rPr>
              <a:t> </a:t>
            </a:r>
            <a:r>
              <a:rPr sz="2200" spc="-5" dirty="0">
                <a:latin typeface="Calibri"/>
                <a:cs typeface="Calibri"/>
              </a:rPr>
              <a:t>of </a:t>
            </a:r>
            <a:r>
              <a:rPr sz="2200" dirty="0">
                <a:latin typeface="Calibri"/>
                <a:cs typeface="Calibri"/>
              </a:rPr>
              <a:t> </a:t>
            </a:r>
            <a:r>
              <a:rPr sz="2200" spc="-10" dirty="0">
                <a:latin typeface="Calibri"/>
                <a:cs typeface="Calibri"/>
              </a:rPr>
              <a:t>decompression.</a:t>
            </a:r>
            <a:endParaRPr sz="2200" dirty="0">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8" name="TextBox 7">
            <a:extLst>
              <a:ext uri="{FF2B5EF4-FFF2-40B4-BE49-F238E27FC236}">
                <a16:creationId xmlns:a16="http://schemas.microsoft.com/office/drawing/2014/main" id="{42312472-8E8B-4D3D-9A00-D4E45E267B3B}"/>
              </a:ext>
            </a:extLst>
          </p:cNvPr>
          <p:cNvSpPr txBox="1"/>
          <p:nvPr/>
        </p:nvSpPr>
        <p:spPr>
          <a:xfrm>
            <a:off x="2486341" y="5870860"/>
            <a:ext cx="6513487" cy="923330"/>
          </a:xfrm>
          <a:prstGeom prst="rect">
            <a:avLst/>
          </a:prstGeom>
          <a:noFill/>
        </p:spPr>
        <p:txBody>
          <a:bodyPr wrap="square" rtlCol="0">
            <a:spAutoFit/>
          </a:bodyPr>
          <a:lstStyle/>
          <a:p>
            <a:r>
              <a:rPr lang="ar-JO" dirty="0"/>
              <a:t>يؤدي ضغط إعادة الضغط إلى أن تصبح الفقاعات أصغر حجما وينتج عن التنفس النقي </a:t>
            </a:r>
            <a:r>
              <a:rPr lang="en-US" dirty="0"/>
              <a:t>O2 </a:t>
            </a:r>
            <a:r>
              <a:rPr lang="ar-JO" dirty="0"/>
              <a:t>تدرج يمكن من خلاله للغاز الخامل في الفقاعات والأنسجة أن ينتشر خارج الجسم وبالتالي يقصر فترة تخفيف الضغط.</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2" name="object 2"/>
          <p:cNvSpPr txBox="1"/>
          <p:nvPr/>
        </p:nvSpPr>
        <p:spPr>
          <a:xfrm>
            <a:off x="595376" y="1440256"/>
            <a:ext cx="8011795" cy="2929890"/>
          </a:xfrm>
          <a:prstGeom prst="rect">
            <a:avLst/>
          </a:prstGeom>
        </p:spPr>
        <p:txBody>
          <a:bodyPr vert="horz" wrap="square" lIns="0" tIns="12700" rIns="0" bIns="0" rtlCol="0">
            <a:spAutoFit/>
          </a:bodyPr>
          <a:lstStyle/>
          <a:p>
            <a:pPr marL="12700">
              <a:lnSpc>
                <a:spcPct val="100000"/>
              </a:lnSpc>
              <a:spcBef>
                <a:spcPts val="100"/>
              </a:spcBef>
            </a:pPr>
            <a:r>
              <a:rPr sz="9600" b="1" dirty="0">
                <a:solidFill>
                  <a:srgbClr val="0000FF"/>
                </a:solidFill>
                <a:latin typeface="Calibri"/>
                <a:cs typeface="Calibri"/>
              </a:rPr>
              <a:t>2</a:t>
            </a:r>
            <a:endParaRPr sz="9600" dirty="0">
              <a:latin typeface="Calibri"/>
              <a:cs typeface="Calibri"/>
            </a:endParaRPr>
          </a:p>
          <a:p>
            <a:pPr marL="67310" marR="5080">
              <a:lnSpc>
                <a:spcPct val="100699"/>
              </a:lnSpc>
              <a:spcBef>
                <a:spcPts val="3610"/>
              </a:spcBef>
              <a:tabLst>
                <a:tab pos="2834005" algn="l"/>
                <a:tab pos="4730115" algn="l"/>
                <a:tab pos="5653405" algn="l"/>
                <a:tab pos="6417310" algn="l"/>
                <a:tab pos="7644130" algn="l"/>
              </a:tabLst>
            </a:pPr>
            <a:r>
              <a:rPr sz="3200" dirty="0">
                <a:latin typeface="Calibri"/>
                <a:cs typeface="Calibri"/>
              </a:rPr>
              <a:t>A</a:t>
            </a:r>
            <a:r>
              <a:rPr sz="3200" spc="-35" dirty="0">
                <a:latin typeface="Calibri"/>
                <a:cs typeface="Calibri"/>
              </a:rPr>
              <a:t>n</a:t>
            </a:r>
            <a:r>
              <a:rPr sz="3200" dirty="0">
                <a:latin typeface="Calibri"/>
                <a:cs typeface="Calibri"/>
              </a:rPr>
              <a:t>t</a:t>
            </a:r>
            <a:r>
              <a:rPr sz="3200" spc="-15" dirty="0">
                <a:latin typeface="Calibri"/>
                <a:cs typeface="Calibri"/>
              </a:rPr>
              <a:t>i</a:t>
            </a:r>
            <a:r>
              <a:rPr sz="3200" dirty="0">
                <a:latin typeface="Calibri"/>
                <a:cs typeface="Calibri"/>
              </a:rPr>
              <a:t>-</a:t>
            </a:r>
            <a:r>
              <a:rPr sz="3200" spc="-25" dirty="0">
                <a:latin typeface="Calibri"/>
                <a:cs typeface="Calibri"/>
              </a:rPr>
              <a:t>c</a:t>
            </a:r>
            <a:r>
              <a:rPr sz="3200" spc="-5" dirty="0">
                <a:latin typeface="Calibri"/>
                <a:cs typeface="Calibri"/>
              </a:rPr>
              <a:t>oagula</a:t>
            </a:r>
            <a:r>
              <a:rPr sz="3200" spc="-15" dirty="0">
                <a:latin typeface="Calibri"/>
                <a:cs typeface="Calibri"/>
              </a:rPr>
              <a:t>n</a:t>
            </a:r>
            <a:r>
              <a:rPr sz="3200" dirty="0">
                <a:latin typeface="Calibri"/>
                <a:cs typeface="Calibri"/>
              </a:rPr>
              <a:t>t	</a:t>
            </a:r>
            <a:r>
              <a:rPr sz="3200" spc="10" dirty="0">
                <a:solidFill>
                  <a:srgbClr val="0000FF"/>
                </a:solidFill>
                <a:latin typeface="Calibri"/>
                <a:cs typeface="Calibri"/>
              </a:rPr>
              <a:t>(</a:t>
            </a:r>
            <a:r>
              <a:rPr sz="3200" b="1" dirty="0">
                <a:solidFill>
                  <a:srgbClr val="0000FF"/>
                </a:solidFill>
                <a:latin typeface="Calibri"/>
                <a:cs typeface="Calibri"/>
              </a:rPr>
              <a:t>he</a:t>
            </a:r>
            <a:r>
              <a:rPr sz="3200" b="1" spc="-15" dirty="0">
                <a:solidFill>
                  <a:srgbClr val="0000FF"/>
                </a:solidFill>
                <a:latin typeface="Calibri"/>
                <a:cs typeface="Calibri"/>
              </a:rPr>
              <a:t>p</a:t>
            </a:r>
            <a:r>
              <a:rPr sz="3200" b="1" dirty="0">
                <a:solidFill>
                  <a:srgbClr val="0000FF"/>
                </a:solidFill>
                <a:latin typeface="Calibri"/>
                <a:cs typeface="Calibri"/>
              </a:rPr>
              <a:t>ari</a:t>
            </a:r>
            <a:r>
              <a:rPr sz="3200" b="1" spc="-15" dirty="0">
                <a:solidFill>
                  <a:srgbClr val="0000FF"/>
                </a:solidFill>
                <a:latin typeface="Calibri"/>
                <a:cs typeface="Calibri"/>
              </a:rPr>
              <a:t>n</a:t>
            </a:r>
            <a:r>
              <a:rPr sz="3200" dirty="0">
                <a:solidFill>
                  <a:srgbClr val="0000FF"/>
                </a:solidFill>
                <a:latin typeface="Calibri"/>
                <a:cs typeface="Calibri"/>
              </a:rPr>
              <a:t>)	</a:t>
            </a:r>
            <a:r>
              <a:rPr sz="3200" spc="-25" dirty="0">
                <a:latin typeface="Calibri"/>
                <a:cs typeface="Calibri"/>
              </a:rPr>
              <a:t>c</a:t>
            </a:r>
            <a:r>
              <a:rPr sz="3200" dirty="0">
                <a:latin typeface="Calibri"/>
                <a:cs typeface="Calibri"/>
              </a:rPr>
              <a:t>an	</a:t>
            </a:r>
            <a:r>
              <a:rPr sz="3200" spc="5" dirty="0">
                <a:latin typeface="Calibri"/>
                <a:cs typeface="Calibri"/>
              </a:rPr>
              <a:t>b</a:t>
            </a:r>
            <a:r>
              <a:rPr sz="3200" dirty="0">
                <a:latin typeface="Calibri"/>
                <a:cs typeface="Calibri"/>
              </a:rPr>
              <a:t>e	gi</a:t>
            </a:r>
            <a:r>
              <a:rPr sz="3200" spc="-30" dirty="0">
                <a:latin typeface="Calibri"/>
                <a:cs typeface="Calibri"/>
              </a:rPr>
              <a:t>v</a:t>
            </a:r>
            <a:r>
              <a:rPr sz="3200" dirty="0">
                <a:latin typeface="Calibri"/>
                <a:cs typeface="Calibri"/>
              </a:rPr>
              <a:t>en	as  </a:t>
            </a:r>
            <a:r>
              <a:rPr sz="3200" spc="-5" dirty="0">
                <a:latin typeface="Calibri"/>
                <a:cs typeface="Calibri"/>
              </a:rPr>
              <a:t>necessary </a:t>
            </a:r>
            <a:r>
              <a:rPr sz="3200" dirty="0">
                <a:latin typeface="Calibri"/>
                <a:cs typeface="Calibri"/>
              </a:rPr>
              <a:t>and</a:t>
            </a:r>
            <a:r>
              <a:rPr sz="3200" spc="10" dirty="0">
                <a:latin typeface="Calibri"/>
                <a:cs typeface="Calibri"/>
              </a:rPr>
              <a:t> </a:t>
            </a:r>
            <a:r>
              <a:rPr sz="3200" spc="-15" dirty="0">
                <a:latin typeface="Calibri"/>
                <a:cs typeface="Calibri"/>
              </a:rPr>
              <a:t>symptomatic</a:t>
            </a:r>
            <a:r>
              <a:rPr sz="3200" spc="30" dirty="0">
                <a:latin typeface="Calibri"/>
                <a:cs typeface="Calibri"/>
              </a:rPr>
              <a:t> </a:t>
            </a:r>
            <a:r>
              <a:rPr sz="3200" spc="-10" dirty="0">
                <a:latin typeface="Calibri"/>
                <a:cs typeface="Calibri"/>
              </a:rPr>
              <a:t>treatment.</a:t>
            </a:r>
            <a:endParaRPr sz="3200" dirty="0">
              <a:latin typeface="Calibri"/>
              <a:cs typeface="Calibri"/>
            </a:endParaRPr>
          </a:p>
        </p:txBody>
      </p:sp>
      <p:sp>
        <p:nvSpPr>
          <p:cNvPr id="3" name="object 3"/>
          <p:cNvSpPr txBox="1"/>
          <p:nvPr/>
        </p:nvSpPr>
        <p:spPr>
          <a:xfrm>
            <a:off x="457200" y="274320"/>
            <a:ext cx="8229600" cy="1143000"/>
          </a:xfrm>
          <a:prstGeom prst="rect">
            <a:avLst/>
          </a:prstGeom>
          <a:solidFill>
            <a:srgbClr val="0000FF"/>
          </a:solidFill>
        </p:spPr>
        <p:txBody>
          <a:bodyPr vert="horz" wrap="square" lIns="0" tIns="0" rIns="0" bIns="0" rtlCol="0">
            <a:spAutoFit/>
          </a:bodyPr>
          <a:lstStyle/>
          <a:p>
            <a:pPr marL="108585" algn="ctr">
              <a:lnSpc>
                <a:spcPts val="4250"/>
              </a:lnSpc>
            </a:pPr>
            <a:r>
              <a:rPr sz="4000" b="1" spc="-15" dirty="0">
                <a:solidFill>
                  <a:srgbClr val="FFFF00"/>
                </a:solidFill>
                <a:latin typeface="Calibri"/>
                <a:cs typeface="Calibri"/>
              </a:rPr>
              <a:t>Decompression</a:t>
            </a:r>
            <a:r>
              <a:rPr sz="4000" b="1" spc="30" dirty="0">
                <a:solidFill>
                  <a:srgbClr val="FFFF00"/>
                </a:solidFill>
                <a:latin typeface="Calibri"/>
                <a:cs typeface="Calibri"/>
              </a:rPr>
              <a:t> </a:t>
            </a:r>
            <a:r>
              <a:rPr sz="4000" b="1" spc="-5" dirty="0">
                <a:solidFill>
                  <a:srgbClr val="FFFF00"/>
                </a:solidFill>
                <a:latin typeface="Calibri"/>
                <a:cs typeface="Calibri"/>
              </a:rPr>
              <a:t>sickness</a:t>
            </a:r>
            <a:endParaRPr sz="4000">
              <a:latin typeface="Calibri"/>
              <a:cs typeface="Calibri"/>
            </a:endParaRPr>
          </a:p>
          <a:p>
            <a:pPr marL="229235" algn="ctr">
              <a:lnSpc>
                <a:spcPts val="4750"/>
              </a:lnSpc>
            </a:pPr>
            <a:r>
              <a:rPr sz="4000" b="1" spc="-5" dirty="0">
                <a:solidFill>
                  <a:srgbClr val="FFFF00"/>
                </a:solidFill>
                <a:latin typeface="Calibri"/>
                <a:cs typeface="Calibri"/>
              </a:rPr>
              <a:t>(Caisson's</a:t>
            </a:r>
            <a:r>
              <a:rPr sz="4000" b="1" spc="15" dirty="0">
                <a:solidFill>
                  <a:srgbClr val="FFFF00"/>
                </a:solidFill>
                <a:latin typeface="Calibri"/>
                <a:cs typeface="Calibri"/>
              </a:rPr>
              <a:t> </a:t>
            </a:r>
            <a:r>
              <a:rPr sz="4000" b="1" spc="-5" dirty="0">
                <a:solidFill>
                  <a:srgbClr val="FFFF00"/>
                </a:solidFill>
                <a:latin typeface="Calibri"/>
                <a:cs typeface="Calibri"/>
              </a:rPr>
              <a:t>disease)</a:t>
            </a:r>
            <a:endParaRPr sz="4000">
              <a:latin typeface="Calibri"/>
              <a:cs typeface="Calibri"/>
            </a:endParaRPr>
          </a:p>
        </p:txBody>
      </p:sp>
      <p:sp>
        <p:nvSpPr>
          <p:cNvPr id="5" name="TextBox 4">
            <a:extLst>
              <a:ext uri="{FF2B5EF4-FFF2-40B4-BE49-F238E27FC236}">
                <a16:creationId xmlns:a16="http://schemas.microsoft.com/office/drawing/2014/main" id="{FD7FCE66-F54E-4F77-80B5-F60C754840EA}"/>
              </a:ext>
            </a:extLst>
          </p:cNvPr>
          <p:cNvSpPr txBox="1"/>
          <p:nvPr/>
        </p:nvSpPr>
        <p:spPr>
          <a:xfrm>
            <a:off x="1905000" y="4403633"/>
            <a:ext cx="7391400" cy="369332"/>
          </a:xfrm>
          <a:prstGeom prst="rect">
            <a:avLst/>
          </a:prstGeom>
          <a:noFill/>
        </p:spPr>
        <p:txBody>
          <a:bodyPr wrap="square" rtlCol="0">
            <a:spAutoFit/>
          </a:bodyPr>
          <a:lstStyle/>
          <a:p>
            <a:r>
              <a:rPr lang="ar-JO"/>
              <a:t>يمكن إعطاء مضادات التخثر (الهيبارين) حسب الضرورة وعلاج الأعراض.</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21563" y="1590054"/>
            <a:ext cx="7910195" cy="4446270"/>
          </a:xfrm>
          <a:prstGeom prst="rect">
            <a:avLst/>
          </a:prstGeom>
        </p:spPr>
        <p:txBody>
          <a:bodyPr vert="horz" wrap="square" lIns="0" tIns="100965" rIns="0" bIns="0" rtlCol="0">
            <a:spAutoFit/>
          </a:bodyPr>
          <a:lstStyle/>
          <a:p>
            <a:pPr marL="12700" marR="5080">
              <a:lnSpc>
                <a:spcPts val="2880"/>
              </a:lnSpc>
              <a:spcBef>
                <a:spcPts val="795"/>
              </a:spcBef>
            </a:pPr>
            <a:r>
              <a:rPr sz="3000" b="1" spc="-5" dirty="0">
                <a:latin typeface="Calibri"/>
                <a:cs typeface="Calibri"/>
              </a:rPr>
              <a:t>Which </a:t>
            </a:r>
            <a:r>
              <a:rPr sz="3000" b="1" spc="-15" dirty="0">
                <a:latin typeface="Calibri"/>
                <a:cs typeface="Calibri"/>
              </a:rPr>
              <a:t>characteristic </a:t>
            </a:r>
            <a:r>
              <a:rPr sz="3000" b="1" dirty="0">
                <a:latin typeface="Calibri"/>
                <a:cs typeface="Calibri"/>
              </a:rPr>
              <a:t>of a </a:t>
            </a:r>
            <a:r>
              <a:rPr sz="3000" b="1" spc="-5" dirty="0">
                <a:latin typeface="Calibri"/>
                <a:cs typeface="Calibri"/>
              </a:rPr>
              <a:t>fluid </a:t>
            </a:r>
            <a:r>
              <a:rPr sz="3000" b="1" spc="-15" dirty="0">
                <a:latin typeface="Calibri"/>
                <a:cs typeface="Calibri"/>
              </a:rPr>
              <a:t>affects </a:t>
            </a:r>
            <a:r>
              <a:rPr sz="3000" b="1" dirty="0">
                <a:latin typeface="Calibri"/>
                <a:cs typeface="Calibri"/>
              </a:rPr>
              <a:t>the </a:t>
            </a:r>
            <a:r>
              <a:rPr sz="3000" b="1" spc="-15" dirty="0">
                <a:latin typeface="Calibri"/>
                <a:cs typeface="Calibri"/>
              </a:rPr>
              <a:t>pressure </a:t>
            </a:r>
            <a:r>
              <a:rPr sz="3000" b="1" spc="-665" dirty="0">
                <a:latin typeface="Calibri"/>
                <a:cs typeface="Calibri"/>
              </a:rPr>
              <a:t> </a:t>
            </a:r>
            <a:r>
              <a:rPr sz="3000" b="1" dirty="0">
                <a:latin typeface="Calibri"/>
                <a:cs typeface="Calibri"/>
              </a:rPr>
              <a:t>in</a:t>
            </a:r>
            <a:r>
              <a:rPr sz="3000" b="1" spc="-5" dirty="0">
                <a:latin typeface="Calibri"/>
                <a:cs typeface="Calibri"/>
              </a:rPr>
              <a:t> </a:t>
            </a:r>
            <a:r>
              <a:rPr sz="3000" b="1" spc="-10" dirty="0">
                <a:latin typeface="Calibri"/>
                <a:cs typeface="Calibri"/>
              </a:rPr>
              <a:t>that</a:t>
            </a:r>
            <a:r>
              <a:rPr sz="3000" b="1" spc="-15" dirty="0">
                <a:latin typeface="Calibri"/>
                <a:cs typeface="Calibri"/>
              </a:rPr>
              <a:t> </a:t>
            </a:r>
            <a:r>
              <a:rPr sz="3000" b="1" spc="-5" dirty="0">
                <a:latin typeface="Calibri"/>
                <a:cs typeface="Calibri"/>
              </a:rPr>
              <a:t>fluid?</a:t>
            </a:r>
            <a:endParaRPr sz="3000" dirty="0">
              <a:latin typeface="Calibri"/>
              <a:cs typeface="Calibri"/>
            </a:endParaRPr>
          </a:p>
          <a:p>
            <a:pPr>
              <a:lnSpc>
                <a:spcPct val="100000"/>
              </a:lnSpc>
              <a:spcBef>
                <a:spcPts val="30"/>
              </a:spcBef>
            </a:pPr>
            <a:endParaRPr sz="2900" dirty="0">
              <a:latin typeface="Calibri"/>
              <a:cs typeface="Calibri"/>
            </a:endParaRPr>
          </a:p>
          <a:p>
            <a:pPr marL="160020" algn="ctr">
              <a:lnSpc>
                <a:spcPct val="100000"/>
              </a:lnSpc>
            </a:pPr>
            <a:r>
              <a:rPr sz="4400" b="1" spc="-5" dirty="0">
                <a:solidFill>
                  <a:srgbClr val="FF0000"/>
                </a:solidFill>
                <a:latin typeface="Calibri"/>
                <a:cs typeface="Calibri"/>
              </a:rPr>
              <a:t>De</a:t>
            </a:r>
            <a:r>
              <a:rPr sz="4400" b="1" spc="-15" dirty="0">
                <a:solidFill>
                  <a:srgbClr val="FF0000"/>
                </a:solidFill>
                <a:latin typeface="Calibri"/>
                <a:cs typeface="Calibri"/>
              </a:rPr>
              <a:t>p</a:t>
            </a:r>
            <a:r>
              <a:rPr sz="4400" b="1" dirty="0">
                <a:solidFill>
                  <a:srgbClr val="FF0000"/>
                </a:solidFill>
                <a:latin typeface="Calibri"/>
                <a:cs typeface="Calibri"/>
              </a:rPr>
              <a:t>th</a:t>
            </a:r>
            <a:r>
              <a:rPr sz="4400" b="1" spc="-340" dirty="0">
                <a:solidFill>
                  <a:srgbClr val="FF0000"/>
                </a:solidFill>
                <a:latin typeface="Calibri"/>
                <a:cs typeface="Calibri"/>
              </a:rPr>
              <a:t> </a:t>
            </a:r>
            <a:r>
              <a:rPr sz="3000" spc="-5" dirty="0">
                <a:latin typeface="Calibri"/>
                <a:cs typeface="Calibri"/>
              </a:rPr>
              <a:t>o</a:t>
            </a:r>
            <a:r>
              <a:rPr sz="3000" dirty="0">
                <a:latin typeface="Calibri"/>
                <a:cs typeface="Calibri"/>
              </a:rPr>
              <a:t>f</a:t>
            </a:r>
            <a:r>
              <a:rPr sz="3000" spc="-5" dirty="0">
                <a:latin typeface="Calibri"/>
                <a:cs typeface="Calibri"/>
              </a:rPr>
              <a:t> </a:t>
            </a:r>
            <a:r>
              <a:rPr sz="3000" spc="5" dirty="0">
                <a:latin typeface="Calibri"/>
                <a:cs typeface="Calibri"/>
              </a:rPr>
              <a:t>t</a:t>
            </a:r>
            <a:r>
              <a:rPr sz="3000" spc="-5" dirty="0">
                <a:latin typeface="Calibri"/>
                <a:cs typeface="Calibri"/>
              </a:rPr>
              <a:t>h</a:t>
            </a:r>
            <a:r>
              <a:rPr sz="3000" dirty="0">
                <a:latin typeface="Calibri"/>
                <a:cs typeface="Calibri"/>
              </a:rPr>
              <a:t>e</a:t>
            </a:r>
            <a:r>
              <a:rPr sz="3000" spc="-15" dirty="0">
                <a:latin typeface="Calibri"/>
                <a:cs typeface="Calibri"/>
              </a:rPr>
              <a:t> </a:t>
            </a:r>
            <a:r>
              <a:rPr sz="3000" spc="-5" dirty="0">
                <a:latin typeface="Calibri"/>
                <a:cs typeface="Calibri"/>
              </a:rPr>
              <a:t>f</a:t>
            </a:r>
            <a:r>
              <a:rPr sz="3000" spc="-10" dirty="0">
                <a:latin typeface="Calibri"/>
                <a:cs typeface="Calibri"/>
              </a:rPr>
              <a:t>l</a:t>
            </a:r>
            <a:r>
              <a:rPr sz="3000" spc="-5" dirty="0">
                <a:latin typeface="Calibri"/>
                <a:cs typeface="Calibri"/>
              </a:rPr>
              <a:t>ui</a:t>
            </a:r>
            <a:r>
              <a:rPr sz="3000" dirty="0">
                <a:latin typeface="Calibri"/>
                <a:cs typeface="Calibri"/>
              </a:rPr>
              <a:t>d</a:t>
            </a:r>
            <a:r>
              <a:rPr sz="3000" spc="-5" dirty="0">
                <a:latin typeface="Calibri"/>
                <a:cs typeface="Calibri"/>
              </a:rPr>
              <a:t> </a:t>
            </a:r>
            <a:r>
              <a:rPr sz="3000" dirty="0">
                <a:latin typeface="Calibri"/>
                <a:cs typeface="Calibri"/>
              </a:rPr>
              <a:t>and</a:t>
            </a:r>
            <a:r>
              <a:rPr sz="3000" spc="5" dirty="0">
                <a:latin typeface="Calibri"/>
                <a:cs typeface="Calibri"/>
              </a:rPr>
              <a:t> </a:t>
            </a:r>
            <a:r>
              <a:rPr sz="3000" dirty="0">
                <a:latin typeface="Calibri"/>
                <a:cs typeface="Calibri"/>
              </a:rPr>
              <a:t>its</a:t>
            </a:r>
            <a:r>
              <a:rPr sz="3000" spc="-20" dirty="0">
                <a:latin typeface="Calibri"/>
                <a:cs typeface="Calibri"/>
              </a:rPr>
              <a:t> </a:t>
            </a:r>
            <a:r>
              <a:rPr sz="4400" b="1" spc="-5" dirty="0">
                <a:solidFill>
                  <a:srgbClr val="FF0000"/>
                </a:solidFill>
                <a:latin typeface="Calibri"/>
                <a:cs typeface="Calibri"/>
              </a:rPr>
              <a:t>Densi</a:t>
            </a:r>
            <a:r>
              <a:rPr sz="4400" b="1" spc="-20" dirty="0">
                <a:solidFill>
                  <a:srgbClr val="FF0000"/>
                </a:solidFill>
                <a:latin typeface="Calibri"/>
                <a:cs typeface="Calibri"/>
              </a:rPr>
              <a:t>t</a:t>
            </a:r>
            <a:r>
              <a:rPr sz="4400" b="1" dirty="0">
                <a:solidFill>
                  <a:srgbClr val="FF0000"/>
                </a:solidFill>
                <a:latin typeface="Calibri"/>
                <a:cs typeface="Calibri"/>
              </a:rPr>
              <a:t>y</a:t>
            </a:r>
            <a:endParaRPr sz="4400" dirty="0">
              <a:latin typeface="Calibri"/>
              <a:cs typeface="Calibri"/>
            </a:endParaRPr>
          </a:p>
          <a:p>
            <a:pPr>
              <a:lnSpc>
                <a:spcPct val="100000"/>
              </a:lnSpc>
              <a:spcBef>
                <a:spcPts val="20"/>
              </a:spcBef>
            </a:pPr>
            <a:endParaRPr sz="3550" dirty="0">
              <a:latin typeface="Calibri"/>
              <a:cs typeface="Calibri"/>
            </a:endParaRPr>
          </a:p>
          <a:p>
            <a:pPr marL="12700" marR="203835">
              <a:lnSpc>
                <a:spcPts val="2880"/>
              </a:lnSpc>
            </a:pPr>
            <a:r>
              <a:rPr sz="3000" dirty="0">
                <a:latin typeface="Calibri"/>
                <a:cs typeface="Calibri"/>
              </a:rPr>
              <a:t>A</a:t>
            </a:r>
            <a:r>
              <a:rPr sz="3000" spc="-10" dirty="0">
                <a:latin typeface="Calibri"/>
                <a:cs typeface="Calibri"/>
              </a:rPr>
              <a:t> </a:t>
            </a:r>
            <a:r>
              <a:rPr sz="3000" spc="-5" dirty="0">
                <a:latin typeface="Calibri"/>
                <a:cs typeface="Calibri"/>
              </a:rPr>
              <a:t>fluid</a:t>
            </a:r>
            <a:r>
              <a:rPr sz="3000" spc="-10" dirty="0">
                <a:latin typeface="Calibri"/>
                <a:cs typeface="Calibri"/>
              </a:rPr>
              <a:t> </a:t>
            </a:r>
            <a:r>
              <a:rPr sz="3000" spc="-25" dirty="0">
                <a:latin typeface="Calibri"/>
                <a:cs typeface="Calibri"/>
              </a:rPr>
              <a:t>exerts</a:t>
            </a:r>
            <a:r>
              <a:rPr sz="3000" dirty="0">
                <a:latin typeface="Calibri"/>
                <a:cs typeface="Calibri"/>
              </a:rPr>
              <a:t> </a:t>
            </a:r>
            <a:r>
              <a:rPr sz="3000" spc="-10" dirty="0">
                <a:latin typeface="Calibri"/>
                <a:cs typeface="Calibri"/>
              </a:rPr>
              <a:t>more</a:t>
            </a:r>
            <a:r>
              <a:rPr sz="3000" spc="-5" dirty="0">
                <a:latin typeface="Calibri"/>
                <a:cs typeface="Calibri"/>
              </a:rPr>
              <a:t> </a:t>
            </a:r>
            <a:r>
              <a:rPr sz="3000" spc="-10" dirty="0">
                <a:latin typeface="Calibri"/>
                <a:cs typeface="Calibri"/>
              </a:rPr>
              <a:t>pressure</a:t>
            </a:r>
            <a:r>
              <a:rPr sz="3000" spc="-5" dirty="0">
                <a:latin typeface="Calibri"/>
                <a:cs typeface="Calibri"/>
              </a:rPr>
              <a:t> </a:t>
            </a:r>
            <a:r>
              <a:rPr sz="3000" spc="-10" dirty="0">
                <a:latin typeface="Calibri"/>
                <a:cs typeface="Calibri"/>
              </a:rPr>
              <a:t>at</a:t>
            </a:r>
            <a:r>
              <a:rPr sz="3000" spc="-20" dirty="0">
                <a:latin typeface="Calibri"/>
                <a:cs typeface="Calibri"/>
              </a:rPr>
              <a:t> </a:t>
            </a:r>
            <a:r>
              <a:rPr sz="3000" spc="-15" dirty="0">
                <a:latin typeface="Calibri"/>
                <a:cs typeface="Calibri"/>
              </a:rPr>
              <a:t>greater </a:t>
            </a:r>
            <a:r>
              <a:rPr sz="3000" spc="-5" dirty="0">
                <a:latin typeface="Calibri"/>
                <a:cs typeface="Calibri"/>
              </a:rPr>
              <a:t>depths. </a:t>
            </a:r>
            <a:r>
              <a:rPr sz="3000" dirty="0">
                <a:latin typeface="Calibri"/>
                <a:cs typeface="Calibri"/>
              </a:rPr>
              <a:t> </a:t>
            </a:r>
            <a:r>
              <a:rPr sz="3000" spc="-10" dirty="0">
                <a:latin typeface="Calibri"/>
                <a:cs typeface="Calibri"/>
              </a:rPr>
              <a:t>Deeper </a:t>
            </a:r>
            <a:r>
              <a:rPr sz="3000" dirty="0">
                <a:latin typeface="Calibri"/>
                <a:cs typeface="Calibri"/>
              </a:rPr>
              <a:t>in a </a:t>
            </a:r>
            <a:r>
              <a:rPr sz="3000" spc="-10" dirty="0">
                <a:latin typeface="Calibri"/>
                <a:cs typeface="Calibri"/>
              </a:rPr>
              <a:t>fluid, </a:t>
            </a:r>
            <a:r>
              <a:rPr sz="3000" dirty="0">
                <a:latin typeface="Calibri"/>
                <a:cs typeface="Calibri"/>
              </a:rPr>
              <a:t>all </a:t>
            </a:r>
            <a:r>
              <a:rPr sz="3000" spc="-5" dirty="0">
                <a:latin typeface="Calibri"/>
                <a:cs typeface="Calibri"/>
              </a:rPr>
              <a:t>of </a:t>
            </a:r>
            <a:r>
              <a:rPr sz="3000" dirty="0">
                <a:latin typeface="Calibri"/>
                <a:cs typeface="Calibri"/>
              </a:rPr>
              <a:t>the </a:t>
            </a:r>
            <a:r>
              <a:rPr sz="3000" spc="-10" dirty="0">
                <a:latin typeface="Calibri"/>
                <a:cs typeface="Calibri"/>
              </a:rPr>
              <a:t>fluid above </a:t>
            </a:r>
            <a:r>
              <a:rPr sz="3000" dirty="0">
                <a:latin typeface="Calibri"/>
                <a:cs typeface="Calibri"/>
              </a:rPr>
              <a:t>it </a:t>
            </a:r>
            <a:r>
              <a:rPr sz="3000" spc="-10" dirty="0">
                <a:latin typeface="Calibri"/>
                <a:cs typeface="Calibri"/>
              </a:rPr>
              <a:t>results </a:t>
            </a:r>
            <a:r>
              <a:rPr sz="3000" dirty="0">
                <a:latin typeface="Calibri"/>
                <a:cs typeface="Calibri"/>
              </a:rPr>
              <a:t>in </a:t>
            </a:r>
            <a:r>
              <a:rPr sz="3000" spc="-665" dirty="0">
                <a:latin typeface="Calibri"/>
                <a:cs typeface="Calibri"/>
              </a:rPr>
              <a:t> </a:t>
            </a:r>
            <a:r>
              <a:rPr sz="3000" spc="-10" dirty="0">
                <a:latin typeface="Calibri"/>
                <a:cs typeface="Calibri"/>
              </a:rPr>
              <a:t>more</a:t>
            </a:r>
            <a:r>
              <a:rPr sz="3000" spc="-5" dirty="0">
                <a:latin typeface="Calibri"/>
                <a:cs typeface="Calibri"/>
              </a:rPr>
              <a:t> </a:t>
            </a:r>
            <a:r>
              <a:rPr sz="3000" spc="-15" dirty="0">
                <a:latin typeface="Calibri"/>
                <a:cs typeface="Calibri"/>
              </a:rPr>
              <a:t>weight </a:t>
            </a:r>
            <a:r>
              <a:rPr sz="3000" spc="-10" dirty="0">
                <a:latin typeface="Calibri"/>
                <a:cs typeface="Calibri"/>
              </a:rPr>
              <a:t>pressing</a:t>
            </a:r>
            <a:r>
              <a:rPr sz="3000" dirty="0">
                <a:latin typeface="Calibri"/>
                <a:cs typeface="Calibri"/>
              </a:rPr>
              <a:t> </a:t>
            </a:r>
            <a:r>
              <a:rPr sz="3000" spc="-5" dirty="0">
                <a:latin typeface="Calibri"/>
                <a:cs typeface="Calibri"/>
              </a:rPr>
              <a:t>down.</a:t>
            </a:r>
            <a:endParaRPr sz="3000" dirty="0">
              <a:latin typeface="Calibri"/>
              <a:cs typeface="Calibri"/>
            </a:endParaRPr>
          </a:p>
          <a:p>
            <a:pPr marL="12700" marR="956944">
              <a:lnSpc>
                <a:spcPct val="80000"/>
              </a:lnSpc>
              <a:spcBef>
                <a:spcPts val="750"/>
              </a:spcBef>
            </a:pPr>
            <a:r>
              <a:rPr sz="3000" spc="20" dirty="0">
                <a:solidFill>
                  <a:srgbClr val="FF0000"/>
                </a:solidFill>
                <a:latin typeface="Arial Black"/>
                <a:cs typeface="Arial Black"/>
              </a:rPr>
              <a:t>This</a:t>
            </a:r>
            <a:r>
              <a:rPr sz="3000" spc="-30" dirty="0">
                <a:solidFill>
                  <a:srgbClr val="FF0000"/>
                </a:solidFill>
                <a:latin typeface="Arial Black"/>
                <a:cs typeface="Arial Black"/>
              </a:rPr>
              <a:t> </a:t>
            </a:r>
            <a:r>
              <a:rPr sz="3000" dirty="0">
                <a:solidFill>
                  <a:srgbClr val="FF0000"/>
                </a:solidFill>
                <a:latin typeface="Arial Black"/>
                <a:cs typeface="Arial Black"/>
              </a:rPr>
              <a:t>causes</a:t>
            </a:r>
            <a:r>
              <a:rPr sz="3000" spc="-10" dirty="0">
                <a:solidFill>
                  <a:srgbClr val="FF0000"/>
                </a:solidFill>
                <a:latin typeface="Arial Black"/>
                <a:cs typeface="Arial Black"/>
              </a:rPr>
              <a:t> </a:t>
            </a:r>
            <a:r>
              <a:rPr sz="3000" spc="5" dirty="0">
                <a:solidFill>
                  <a:srgbClr val="FF0000"/>
                </a:solidFill>
                <a:latin typeface="Arial Black"/>
                <a:cs typeface="Arial Black"/>
              </a:rPr>
              <a:t>greater</a:t>
            </a:r>
            <a:r>
              <a:rPr sz="3000" spc="-20" dirty="0">
                <a:solidFill>
                  <a:srgbClr val="FF0000"/>
                </a:solidFill>
                <a:latin typeface="Arial Black"/>
                <a:cs typeface="Arial Black"/>
              </a:rPr>
              <a:t> </a:t>
            </a:r>
            <a:r>
              <a:rPr sz="3000" spc="10" dirty="0">
                <a:solidFill>
                  <a:srgbClr val="FF0000"/>
                </a:solidFill>
                <a:latin typeface="Arial Black"/>
                <a:cs typeface="Arial Black"/>
              </a:rPr>
              <a:t>pressure</a:t>
            </a:r>
            <a:r>
              <a:rPr sz="3000" spc="-10" dirty="0">
                <a:solidFill>
                  <a:srgbClr val="FF0000"/>
                </a:solidFill>
                <a:latin typeface="Arial Black"/>
                <a:cs typeface="Arial Black"/>
              </a:rPr>
              <a:t> </a:t>
            </a:r>
            <a:r>
              <a:rPr sz="3000" dirty="0">
                <a:solidFill>
                  <a:srgbClr val="FF0000"/>
                </a:solidFill>
                <a:latin typeface="Arial Black"/>
                <a:cs typeface="Arial Black"/>
              </a:rPr>
              <a:t>the </a:t>
            </a:r>
            <a:r>
              <a:rPr sz="3000" spc="-985" dirty="0">
                <a:solidFill>
                  <a:srgbClr val="FF0000"/>
                </a:solidFill>
                <a:latin typeface="Arial Black"/>
                <a:cs typeface="Arial Black"/>
              </a:rPr>
              <a:t> </a:t>
            </a:r>
            <a:r>
              <a:rPr sz="3000" dirty="0">
                <a:solidFill>
                  <a:srgbClr val="FF0000"/>
                </a:solidFill>
                <a:latin typeface="Arial Black"/>
                <a:cs typeface="Arial Black"/>
              </a:rPr>
              <a:t>deeper</a:t>
            </a:r>
            <a:r>
              <a:rPr sz="3000" spc="-20" dirty="0">
                <a:solidFill>
                  <a:srgbClr val="FF0000"/>
                </a:solidFill>
                <a:latin typeface="Arial Black"/>
                <a:cs typeface="Arial Black"/>
              </a:rPr>
              <a:t> </a:t>
            </a:r>
            <a:r>
              <a:rPr sz="3000" spc="-15" dirty="0">
                <a:solidFill>
                  <a:srgbClr val="FF0000"/>
                </a:solidFill>
                <a:latin typeface="Arial Black"/>
                <a:cs typeface="Arial Black"/>
              </a:rPr>
              <a:t>you</a:t>
            </a:r>
            <a:r>
              <a:rPr sz="3000" dirty="0">
                <a:solidFill>
                  <a:srgbClr val="FF0000"/>
                </a:solidFill>
                <a:latin typeface="Arial Black"/>
                <a:cs typeface="Arial Black"/>
              </a:rPr>
              <a:t> </a:t>
            </a:r>
            <a:r>
              <a:rPr sz="3000" spc="5" dirty="0">
                <a:solidFill>
                  <a:srgbClr val="FF0000"/>
                </a:solidFill>
                <a:latin typeface="Arial Black"/>
                <a:cs typeface="Arial Black"/>
              </a:rPr>
              <a:t>go</a:t>
            </a:r>
            <a:endParaRPr sz="3000" dirty="0">
              <a:latin typeface="Arial Black"/>
              <a:cs typeface="Arial Black"/>
            </a:endParaRPr>
          </a:p>
        </p:txBody>
      </p:sp>
      <p:grpSp>
        <p:nvGrpSpPr>
          <p:cNvPr id="3" name="object 3"/>
          <p:cNvGrpSpPr/>
          <p:nvPr/>
        </p:nvGrpSpPr>
        <p:grpSpPr>
          <a:xfrm>
            <a:off x="321563" y="73269"/>
            <a:ext cx="8669020" cy="1693545"/>
            <a:chOff x="321563" y="129539"/>
            <a:chExt cx="8669020" cy="1693545"/>
          </a:xfrm>
        </p:grpSpPr>
        <p:sp>
          <p:nvSpPr>
            <p:cNvPr id="4" name="object 4"/>
            <p:cNvSpPr/>
            <p:nvPr/>
          </p:nvSpPr>
          <p:spPr>
            <a:xfrm>
              <a:off x="457200" y="274319"/>
              <a:ext cx="8229600" cy="1143000"/>
            </a:xfrm>
            <a:custGeom>
              <a:avLst/>
              <a:gdLst/>
              <a:ahLst/>
              <a:cxnLst/>
              <a:rect l="l" t="t" r="r" b="b"/>
              <a:pathLst>
                <a:path w="8229600" h="1143000">
                  <a:moveTo>
                    <a:pt x="8229600" y="0"/>
                  </a:moveTo>
                  <a:lnTo>
                    <a:pt x="0" y="0"/>
                  </a:lnTo>
                  <a:lnTo>
                    <a:pt x="0" y="1143000"/>
                  </a:lnTo>
                  <a:lnTo>
                    <a:pt x="8229600" y="1143000"/>
                  </a:lnTo>
                  <a:lnTo>
                    <a:pt x="8229600" y="0"/>
                  </a:lnTo>
                  <a:close/>
                </a:path>
              </a:pathLst>
            </a:custGeom>
            <a:solidFill>
              <a:srgbClr val="C5D9F0"/>
            </a:solidFill>
          </p:spPr>
          <p:txBody>
            <a:bodyPr wrap="square" lIns="0" tIns="0" rIns="0" bIns="0" rtlCol="0"/>
            <a:lstStyle/>
            <a:p>
              <a:endParaRPr/>
            </a:p>
          </p:txBody>
        </p:sp>
        <p:pic>
          <p:nvPicPr>
            <p:cNvPr id="5" name="object 5"/>
            <p:cNvPicPr/>
            <p:nvPr/>
          </p:nvPicPr>
          <p:blipFill>
            <a:blip r:embed="rId2" cstate="print"/>
            <a:stretch>
              <a:fillRect/>
            </a:stretch>
          </p:blipFill>
          <p:spPr>
            <a:xfrm>
              <a:off x="321563" y="152399"/>
              <a:ext cx="5341620" cy="1670303"/>
            </a:xfrm>
            <a:prstGeom prst="rect">
              <a:avLst/>
            </a:prstGeom>
          </p:spPr>
        </p:pic>
        <p:pic>
          <p:nvPicPr>
            <p:cNvPr id="6" name="object 6"/>
            <p:cNvPicPr/>
            <p:nvPr/>
          </p:nvPicPr>
          <p:blipFill>
            <a:blip r:embed="rId3" cstate="print"/>
            <a:stretch>
              <a:fillRect/>
            </a:stretch>
          </p:blipFill>
          <p:spPr>
            <a:xfrm>
              <a:off x="4931663" y="129539"/>
              <a:ext cx="4058412" cy="1670303"/>
            </a:xfrm>
            <a:prstGeom prst="rect">
              <a:avLst/>
            </a:prstGeom>
          </p:spPr>
        </p:pic>
      </p:grpSp>
      <p:sp>
        <p:nvSpPr>
          <p:cNvPr id="7" name="object 7"/>
          <p:cNvSpPr txBox="1">
            <a:spLocks noGrp="1"/>
          </p:cNvSpPr>
          <p:nvPr>
            <p:ph type="title"/>
          </p:nvPr>
        </p:nvSpPr>
        <p:spPr>
          <a:prstGeom prst="rect">
            <a:avLst/>
          </a:prstGeom>
        </p:spPr>
        <p:txBody>
          <a:bodyPr vert="horz" wrap="square" lIns="0" tIns="12700" rIns="0" bIns="0" rtlCol="0">
            <a:spAutoFit/>
          </a:bodyPr>
          <a:lstStyle/>
          <a:p>
            <a:pPr marL="141605">
              <a:lnSpc>
                <a:spcPct val="100000"/>
              </a:lnSpc>
              <a:spcBef>
                <a:spcPts val="100"/>
              </a:spcBef>
            </a:pPr>
            <a:r>
              <a:rPr dirty="0"/>
              <a:t>Dys</a:t>
            </a:r>
            <a:r>
              <a:rPr spc="-20" dirty="0"/>
              <a:t>b</a:t>
            </a:r>
            <a:r>
              <a:rPr dirty="0"/>
              <a:t>arism</a:t>
            </a:r>
            <a:endParaRPr spc="-620" dirty="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9" name="TextBox 8">
            <a:extLst>
              <a:ext uri="{FF2B5EF4-FFF2-40B4-BE49-F238E27FC236}">
                <a16:creationId xmlns:a16="http://schemas.microsoft.com/office/drawing/2014/main" id="{0D3C9C2B-3F3B-40AD-8683-4D82CC11A352}"/>
              </a:ext>
            </a:extLst>
          </p:cNvPr>
          <p:cNvSpPr txBox="1"/>
          <p:nvPr/>
        </p:nvSpPr>
        <p:spPr>
          <a:xfrm>
            <a:off x="2590800" y="2057400"/>
            <a:ext cx="5029200" cy="369332"/>
          </a:xfrm>
          <a:prstGeom prst="rect">
            <a:avLst/>
          </a:prstGeom>
          <a:noFill/>
        </p:spPr>
        <p:txBody>
          <a:bodyPr wrap="square" rtlCol="0">
            <a:spAutoFit/>
          </a:bodyPr>
          <a:lstStyle/>
          <a:p>
            <a:r>
              <a:rPr lang="ar-JO"/>
              <a:t>ما هي خاصية السائل التي تؤثر على الضغط في ذلك السائل؟</a:t>
            </a:r>
            <a:endParaRPr lang="en-US" dirty="0"/>
          </a:p>
        </p:txBody>
      </p:sp>
      <p:sp>
        <p:nvSpPr>
          <p:cNvPr id="10" name="TextBox 9">
            <a:extLst>
              <a:ext uri="{FF2B5EF4-FFF2-40B4-BE49-F238E27FC236}">
                <a16:creationId xmlns:a16="http://schemas.microsoft.com/office/drawing/2014/main" id="{5016AC65-8E60-467E-8BF2-098330A0720C}"/>
              </a:ext>
            </a:extLst>
          </p:cNvPr>
          <p:cNvSpPr txBox="1"/>
          <p:nvPr/>
        </p:nvSpPr>
        <p:spPr>
          <a:xfrm>
            <a:off x="3521141" y="3429000"/>
            <a:ext cx="2154937" cy="400110"/>
          </a:xfrm>
          <a:prstGeom prst="rect">
            <a:avLst/>
          </a:prstGeom>
          <a:noFill/>
        </p:spPr>
        <p:txBody>
          <a:bodyPr wrap="square" rtlCol="0">
            <a:spAutoFit/>
          </a:bodyPr>
          <a:lstStyle/>
          <a:p>
            <a:r>
              <a:rPr lang="ar-JO" sz="2000"/>
              <a:t>عمق السائل وكثافته</a:t>
            </a:r>
            <a:endParaRPr lang="en-US" sz="2000" dirty="0"/>
          </a:p>
        </p:txBody>
      </p:sp>
      <p:sp>
        <p:nvSpPr>
          <p:cNvPr id="11" name="TextBox 10">
            <a:extLst>
              <a:ext uri="{FF2B5EF4-FFF2-40B4-BE49-F238E27FC236}">
                <a16:creationId xmlns:a16="http://schemas.microsoft.com/office/drawing/2014/main" id="{58738469-5046-49DB-8F45-79EBA1B72C06}"/>
              </a:ext>
            </a:extLst>
          </p:cNvPr>
          <p:cNvSpPr txBox="1"/>
          <p:nvPr/>
        </p:nvSpPr>
        <p:spPr>
          <a:xfrm>
            <a:off x="4484368" y="4676704"/>
            <a:ext cx="5726431" cy="646331"/>
          </a:xfrm>
          <a:prstGeom prst="rect">
            <a:avLst/>
          </a:prstGeom>
          <a:noFill/>
        </p:spPr>
        <p:txBody>
          <a:bodyPr wrap="square" rtlCol="0">
            <a:spAutoFit/>
          </a:bodyPr>
          <a:lstStyle/>
          <a:p>
            <a:r>
              <a:rPr lang="ar-JO" dirty="0"/>
              <a:t>يمارس السائل ضغطًا أكبر على أعماق أكبر. </a:t>
            </a:r>
          </a:p>
          <a:p>
            <a:r>
              <a:rPr lang="ar-JO" dirty="0"/>
              <a:t>أعمق في السائل ، يؤدي كل السائل فوقه إلى ضغط المزيد من الوزن لأسفل.</a:t>
            </a:r>
            <a:endParaRPr lang="en-US" dirty="0"/>
          </a:p>
        </p:txBody>
      </p:sp>
      <p:sp>
        <p:nvSpPr>
          <p:cNvPr id="12" name="TextBox 11">
            <a:extLst>
              <a:ext uri="{FF2B5EF4-FFF2-40B4-BE49-F238E27FC236}">
                <a16:creationId xmlns:a16="http://schemas.microsoft.com/office/drawing/2014/main" id="{FA6089A5-8622-4415-955E-F4D7EF402F9F}"/>
              </a:ext>
            </a:extLst>
          </p:cNvPr>
          <p:cNvSpPr txBox="1"/>
          <p:nvPr/>
        </p:nvSpPr>
        <p:spPr>
          <a:xfrm>
            <a:off x="4138685" y="5666656"/>
            <a:ext cx="2743200" cy="369332"/>
          </a:xfrm>
          <a:prstGeom prst="rect">
            <a:avLst/>
          </a:prstGeom>
          <a:noFill/>
        </p:spPr>
        <p:txBody>
          <a:bodyPr wrap="square" rtlCol="0">
            <a:spAutoFit/>
          </a:bodyPr>
          <a:lstStyle/>
          <a:p>
            <a:r>
              <a:rPr lang="ar-JO"/>
              <a:t>هذا يسبب ضغطًا أكبر كلما تعمقت</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1563" y="129539"/>
            <a:ext cx="8669020" cy="1693545"/>
            <a:chOff x="321563" y="129539"/>
            <a:chExt cx="8669020" cy="1693545"/>
          </a:xfrm>
        </p:grpSpPr>
        <p:sp>
          <p:nvSpPr>
            <p:cNvPr id="3" name="object 3"/>
            <p:cNvSpPr/>
            <p:nvPr/>
          </p:nvSpPr>
          <p:spPr>
            <a:xfrm>
              <a:off x="457200" y="274319"/>
              <a:ext cx="8229600" cy="1143000"/>
            </a:xfrm>
            <a:custGeom>
              <a:avLst/>
              <a:gdLst/>
              <a:ahLst/>
              <a:cxnLst/>
              <a:rect l="l" t="t" r="r" b="b"/>
              <a:pathLst>
                <a:path w="8229600" h="1143000">
                  <a:moveTo>
                    <a:pt x="8229600" y="0"/>
                  </a:moveTo>
                  <a:lnTo>
                    <a:pt x="0" y="0"/>
                  </a:lnTo>
                  <a:lnTo>
                    <a:pt x="0" y="1143000"/>
                  </a:lnTo>
                  <a:lnTo>
                    <a:pt x="8229600" y="1143000"/>
                  </a:lnTo>
                  <a:lnTo>
                    <a:pt x="8229600" y="0"/>
                  </a:lnTo>
                  <a:close/>
                </a:path>
              </a:pathLst>
            </a:custGeom>
            <a:solidFill>
              <a:srgbClr val="C5D9F0"/>
            </a:solidFill>
          </p:spPr>
          <p:txBody>
            <a:bodyPr wrap="square" lIns="0" tIns="0" rIns="0" bIns="0" rtlCol="0"/>
            <a:lstStyle/>
            <a:p>
              <a:endParaRPr/>
            </a:p>
          </p:txBody>
        </p:sp>
        <p:pic>
          <p:nvPicPr>
            <p:cNvPr id="4" name="object 4"/>
            <p:cNvPicPr/>
            <p:nvPr/>
          </p:nvPicPr>
          <p:blipFill>
            <a:blip r:embed="rId2" cstate="print"/>
            <a:stretch>
              <a:fillRect/>
            </a:stretch>
          </p:blipFill>
          <p:spPr>
            <a:xfrm>
              <a:off x="321563" y="152399"/>
              <a:ext cx="5341620" cy="1670303"/>
            </a:xfrm>
            <a:prstGeom prst="rect">
              <a:avLst/>
            </a:prstGeom>
          </p:spPr>
        </p:pic>
        <p:pic>
          <p:nvPicPr>
            <p:cNvPr id="5" name="object 5"/>
            <p:cNvPicPr/>
            <p:nvPr/>
          </p:nvPicPr>
          <p:blipFill>
            <a:blip r:embed="rId3" cstate="print"/>
            <a:stretch>
              <a:fillRect/>
            </a:stretch>
          </p:blipFill>
          <p:spPr>
            <a:xfrm>
              <a:off x="4931663" y="129539"/>
              <a:ext cx="4058412" cy="1670303"/>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41605">
              <a:lnSpc>
                <a:spcPct val="100000"/>
              </a:lnSpc>
              <a:spcBef>
                <a:spcPts val="100"/>
              </a:spcBef>
            </a:pPr>
            <a:r>
              <a:rPr dirty="0"/>
              <a:t>Dys</a:t>
            </a:r>
            <a:r>
              <a:rPr spc="-20" dirty="0"/>
              <a:t>b</a:t>
            </a:r>
            <a:r>
              <a:rPr dirty="0"/>
              <a:t>arism</a:t>
            </a:r>
            <a:endParaRPr spc="-620" dirty="0">
              <a:latin typeface="Times New Roman"/>
              <a:cs typeface="Times New Roman"/>
            </a:endParaRPr>
          </a:p>
        </p:txBody>
      </p:sp>
      <p:pic>
        <p:nvPicPr>
          <p:cNvPr id="7" name="object 7"/>
          <p:cNvPicPr/>
          <p:nvPr/>
        </p:nvPicPr>
        <p:blipFill>
          <a:blip r:embed="rId4" cstate="print"/>
          <a:stretch>
            <a:fillRect/>
          </a:stretch>
        </p:blipFill>
        <p:spPr>
          <a:xfrm>
            <a:off x="457200" y="4072128"/>
            <a:ext cx="8229600" cy="2304288"/>
          </a:xfrm>
          <a:prstGeom prst="rect">
            <a:avLst/>
          </a:prstGeom>
        </p:spPr>
      </p:pic>
      <p:pic>
        <p:nvPicPr>
          <p:cNvPr id="8" name="object 8"/>
          <p:cNvPicPr/>
          <p:nvPr/>
        </p:nvPicPr>
        <p:blipFill>
          <a:blip r:embed="rId5" cstate="print"/>
          <a:stretch>
            <a:fillRect/>
          </a:stretch>
        </p:blipFill>
        <p:spPr>
          <a:xfrm>
            <a:off x="461772" y="1557527"/>
            <a:ext cx="8229600" cy="2375916"/>
          </a:xfrm>
          <a:prstGeom prst="rect">
            <a:avLst/>
          </a:prstGeom>
        </p:spPr>
      </p:pic>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1563" y="129539"/>
            <a:ext cx="8669020" cy="1693545"/>
            <a:chOff x="321563" y="129539"/>
            <a:chExt cx="8669020" cy="1693545"/>
          </a:xfrm>
        </p:grpSpPr>
        <p:sp>
          <p:nvSpPr>
            <p:cNvPr id="3" name="object 3"/>
            <p:cNvSpPr/>
            <p:nvPr/>
          </p:nvSpPr>
          <p:spPr>
            <a:xfrm>
              <a:off x="457200" y="274319"/>
              <a:ext cx="8229600" cy="1143000"/>
            </a:xfrm>
            <a:custGeom>
              <a:avLst/>
              <a:gdLst/>
              <a:ahLst/>
              <a:cxnLst/>
              <a:rect l="l" t="t" r="r" b="b"/>
              <a:pathLst>
                <a:path w="8229600" h="1143000">
                  <a:moveTo>
                    <a:pt x="8229600" y="0"/>
                  </a:moveTo>
                  <a:lnTo>
                    <a:pt x="0" y="0"/>
                  </a:lnTo>
                  <a:lnTo>
                    <a:pt x="0" y="1143000"/>
                  </a:lnTo>
                  <a:lnTo>
                    <a:pt x="8229600" y="1143000"/>
                  </a:lnTo>
                  <a:lnTo>
                    <a:pt x="8229600" y="0"/>
                  </a:lnTo>
                  <a:close/>
                </a:path>
              </a:pathLst>
            </a:custGeom>
            <a:solidFill>
              <a:srgbClr val="C5D9F0"/>
            </a:solidFill>
          </p:spPr>
          <p:txBody>
            <a:bodyPr wrap="square" lIns="0" tIns="0" rIns="0" bIns="0" rtlCol="0"/>
            <a:lstStyle/>
            <a:p>
              <a:endParaRPr/>
            </a:p>
          </p:txBody>
        </p:sp>
        <p:pic>
          <p:nvPicPr>
            <p:cNvPr id="4" name="object 4"/>
            <p:cNvPicPr/>
            <p:nvPr/>
          </p:nvPicPr>
          <p:blipFill>
            <a:blip r:embed="rId2" cstate="print"/>
            <a:stretch>
              <a:fillRect/>
            </a:stretch>
          </p:blipFill>
          <p:spPr>
            <a:xfrm>
              <a:off x="321563" y="152399"/>
              <a:ext cx="5341620" cy="1670303"/>
            </a:xfrm>
            <a:prstGeom prst="rect">
              <a:avLst/>
            </a:prstGeom>
          </p:spPr>
        </p:pic>
        <p:pic>
          <p:nvPicPr>
            <p:cNvPr id="5" name="object 5"/>
            <p:cNvPicPr/>
            <p:nvPr/>
          </p:nvPicPr>
          <p:blipFill>
            <a:blip r:embed="rId3" cstate="print"/>
            <a:stretch>
              <a:fillRect/>
            </a:stretch>
          </p:blipFill>
          <p:spPr>
            <a:xfrm>
              <a:off x="4931663" y="129539"/>
              <a:ext cx="4058412" cy="1670303"/>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41605">
              <a:lnSpc>
                <a:spcPct val="100000"/>
              </a:lnSpc>
              <a:spcBef>
                <a:spcPts val="100"/>
              </a:spcBef>
            </a:pPr>
            <a:r>
              <a:rPr dirty="0"/>
              <a:t>Dys</a:t>
            </a:r>
            <a:r>
              <a:rPr spc="-20" dirty="0"/>
              <a:t>b</a:t>
            </a:r>
            <a:r>
              <a:rPr dirty="0"/>
              <a:t>arism</a:t>
            </a:r>
            <a:endParaRPr spc="-620" dirty="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7" name="object 7"/>
          <p:cNvSpPr txBox="1"/>
          <p:nvPr/>
        </p:nvSpPr>
        <p:spPr>
          <a:xfrm>
            <a:off x="535940" y="1577085"/>
            <a:ext cx="8073390" cy="4305935"/>
          </a:xfrm>
          <a:prstGeom prst="rect">
            <a:avLst/>
          </a:prstGeom>
        </p:spPr>
        <p:txBody>
          <a:bodyPr vert="horz" wrap="square" lIns="0" tIns="48895" rIns="0" bIns="0" rtlCol="0">
            <a:spAutoFit/>
          </a:bodyPr>
          <a:lstStyle/>
          <a:p>
            <a:pPr marL="12700" marR="5715" algn="just">
              <a:lnSpc>
                <a:spcPct val="90000"/>
              </a:lnSpc>
              <a:spcBef>
                <a:spcPts val="385"/>
              </a:spcBef>
            </a:pPr>
            <a:r>
              <a:rPr sz="2400" spc="-10" dirty="0">
                <a:latin typeface="Calibri"/>
                <a:cs typeface="Calibri"/>
              </a:rPr>
              <a:t>Dysbarism</a:t>
            </a:r>
            <a:r>
              <a:rPr sz="2400" spc="-5" dirty="0">
                <a:latin typeface="Calibri"/>
                <a:cs typeface="Calibri"/>
              </a:rPr>
              <a:t> </a:t>
            </a:r>
            <a:r>
              <a:rPr sz="2400" dirty="0">
                <a:latin typeface="Calibri"/>
                <a:cs typeface="Calibri"/>
              </a:rPr>
              <a:t>is</a:t>
            </a:r>
            <a:r>
              <a:rPr sz="2400" spc="5" dirty="0">
                <a:latin typeface="Calibri"/>
                <a:cs typeface="Calibri"/>
              </a:rPr>
              <a:t> </a:t>
            </a:r>
            <a:r>
              <a:rPr sz="2400" dirty="0">
                <a:latin typeface="Calibri"/>
                <a:cs typeface="Calibri"/>
              </a:rPr>
              <a:t>the</a:t>
            </a:r>
            <a:r>
              <a:rPr sz="2400" spc="5" dirty="0">
                <a:latin typeface="Calibri"/>
                <a:cs typeface="Calibri"/>
              </a:rPr>
              <a:t> </a:t>
            </a:r>
            <a:r>
              <a:rPr sz="2400" spc="-10" dirty="0">
                <a:latin typeface="Calibri"/>
                <a:cs typeface="Calibri"/>
              </a:rPr>
              <a:t>collective</a:t>
            </a:r>
            <a:r>
              <a:rPr sz="2400" spc="-5" dirty="0">
                <a:latin typeface="Calibri"/>
                <a:cs typeface="Calibri"/>
              </a:rPr>
              <a:t> </a:t>
            </a:r>
            <a:r>
              <a:rPr sz="2400" spc="-10" dirty="0">
                <a:latin typeface="Calibri"/>
                <a:cs typeface="Calibri"/>
              </a:rPr>
              <a:t>term</a:t>
            </a:r>
            <a:r>
              <a:rPr sz="2400" spc="-5" dirty="0">
                <a:latin typeface="Calibri"/>
                <a:cs typeface="Calibri"/>
              </a:rPr>
              <a:t> used</a:t>
            </a:r>
            <a:r>
              <a:rPr sz="2400" dirty="0">
                <a:latin typeface="Calibri"/>
                <a:cs typeface="Calibri"/>
              </a:rPr>
              <a:t> </a:t>
            </a:r>
            <a:r>
              <a:rPr sz="2400" spc="-15" dirty="0">
                <a:latin typeface="Calibri"/>
                <a:cs typeface="Calibri"/>
              </a:rPr>
              <a:t>to</a:t>
            </a:r>
            <a:r>
              <a:rPr sz="2400" spc="-10" dirty="0">
                <a:latin typeface="Calibri"/>
                <a:cs typeface="Calibri"/>
              </a:rPr>
              <a:t> </a:t>
            </a:r>
            <a:r>
              <a:rPr sz="2400" spc="-5" dirty="0">
                <a:latin typeface="Calibri"/>
                <a:cs typeface="Calibri"/>
              </a:rPr>
              <a:t>describe</a:t>
            </a:r>
            <a:r>
              <a:rPr sz="2400" dirty="0">
                <a:latin typeface="Calibri"/>
                <a:cs typeface="Calibri"/>
              </a:rPr>
              <a:t> the </a:t>
            </a:r>
            <a:r>
              <a:rPr sz="2400" spc="5" dirty="0">
                <a:latin typeface="Calibri"/>
                <a:cs typeface="Calibri"/>
              </a:rPr>
              <a:t> </a:t>
            </a:r>
            <a:r>
              <a:rPr sz="2400" spc="-10" dirty="0">
                <a:latin typeface="Calibri"/>
                <a:cs typeface="Calibri"/>
              </a:rPr>
              <a:t>pathophysiological </a:t>
            </a:r>
            <a:r>
              <a:rPr sz="2400" spc="-5" dirty="0">
                <a:latin typeface="Calibri"/>
                <a:cs typeface="Calibri"/>
              </a:rPr>
              <a:t>changes </a:t>
            </a:r>
            <a:r>
              <a:rPr sz="2400" spc="-10" dirty="0">
                <a:latin typeface="Calibri"/>
                <a:cs typeface="Calibri"/>
              </a:rPr>
              <a:t>that occur </a:t>
            </a:r>
            <a:r>
              <a:rPr sz="2400" dirty="0">
                <a:latin typeface="Calibri"/>
                <a:cs typeface="Calibri"/>
              </a:rPr>
              <a:t>when </a:t>
            </a:r>
            <a:r>
              <a:rPr sz="2400" spc="-5" dirty="0">
                <a:latin typeface="Calibri"/>
                <a:cs typeface="Calibri"/>
              </a:rPr>
              <a:t>the human body </a:t>
            </a:r>
            <a:r>
              <a:rPr sz="2400" dirty="0">
                <a:latin typeface="Calibri"/>
                <a:cs typeface="Calibri"/>
              </a:rPr>
              <a:t>is </a:t>
            </a:r>
            <a:r>
              <a:rPr sz="2400" spc="5" dirty="0">
                <a:latin typeface="Calibri"/>
                <a:cs typeface="Calibri"/>
              </a:rPr>
              <a:t> </a:t>
            </a:r>
            <a:r>
              <a:rPr sz="2400" spc="-10" dirty="0">
                <a:latin typeface="Calibri"/>
                <a:cs typeface="Calibri"/>
              </a:rPr>
              <a:t>exposed </a:t>
            </a:r>
            <a:r>
              <a:rPr sz="2400" spc="-15" dirty="0">
                <a:latin typeface="Calibri"/>
                <a:cs typeface="Calibri"/>
              </a:rPr>
              <a:t>to </a:t>
            </a:r>
            <a:r>
              <a:rPr sz="2400" spc="-10" dirty="0">
                <a:latin typeface="Calibri"/>
                <a:cs typeface="Calibri"/>
              </a:rPr>
              <a:t>altered </a:t>
            </a:r>
            <a:r>
              <a:rPr sz="2400" spc="-15" dirty="0">
                <a:latin typeface="Calibri"/>
                <a:cs typeface="Calibri"/>
              </a:rPr>
              <a:t>environmental pressure </a:t>
            </a:r>
            <a:r>
              <a:rPr sz="2400" spc="-10" dirty="0">
                <a:latin typeface="Calibri"/>
                <a:cs typeface="Calibri"/>
              </a:rPr>
              <a:t>(rapid </a:t>
            </a:r>
            <a:r>
              <a:rPr sz="2400" spc="-5" dirty="0">
                <a:latin typeface="Calibri"/>
                <a:cs typeface="Calibri"/>
              </a:rPr>
              <a:t>changes) </a:t>
            </a:r>
            <a:r>
              <a:rPr sz="2400" dirty="0">
                <a:latin typeface="Calibri"/>
                <a:cs typeface="Calibri"/>
              </a:rPr>
              <a:t>and </a:t>
            </a:r>
            <a:r>
              <a:rPr sz="2400" spc="5" dirty="0">
                <a:latin typeface="Calibri"/>
                <a:cs typeface="Calibri"/>
              </a:rPr>
              <a:t> </a:t>
            </a:r>
            <a:r>
              <a:rPr sz="2400" spc="-15" dirty="0">
                <a:latin typeface="Calibri"/>
                <a:cs typeface="Calibri"/>
              </a:rPr>
              <a:t>from</a:t>
            </a:r>
            <a:r>
              <a:rPr sz="2400" spc="-20" dirty="0">
                <a:latin typeface="Calibri"/>
                <a:cs typeface="Calibri"/>
              </a:rPr>
              <a:t> </a:t>
            </a:r>
            <a:r>
              <a:rPr sz="2400" dirty="0">
                <a:latin typeface="Calibri"/>
                <a:cs typeface="Calibri"/>
              </a:rPr>
              <a:t>the </a:t>
            </a:r>
            <a:r>
              <a:rPr sz="2400" spc="-5" dirty="0">
                <a:latin typeface="Calibri"/>
                <a:cs typeface="Calibri"/>
              </a:rPr>
              <a:t>resulting</a:t>
            </a:r>
            <a:r>
              <a:rPr sz="2400" spc="-15" dirty="0">
                <a:latin typeface="Calibri"/>
                <a:cs typeface="Calibri"/>
              </a:rPr>
              <a:t> </a:t>
            </a:r>
            <a:r>
              <a:rPr sz="2400" dirty="0">
                <a:latin typeface="Calibri"/>
                <a:cs typeface="Calibri"/>
              </a:rPr>
              <a:t>abnormal</a:t>
            </a:r>
            <a:r>
              <a:rPr sz="2400" spc="-10" dirty="0">
                <a:latin typeface="Calibri"/>
                <a:cs typeface="Calibri"/>
              </a:rPr>
              <a:t> behavior</a:t>
            </a:r>
            <a:r>
              <a:rPr sz="2400" spc="-5" dirty="0">
                <a:latin typeface="Calibri"/>
                <a:cs typeface="Calibri"/>
              </a:rPr>
              <a:t> of </a:t>
            </a:r>
            <a:r>
              <a:rPr sz="2400" spc="-10" dirty="0">
                <a:latin typeface="Calibri"/>
                <a:cs typeface="Calibri"/>
              </a:rPr>
              <a:t>gases</a:t>
            </a:r>
            <a:r>
              <a:rPr sz="2400" dirty="0">
                <a:latin typeface="Calibri"/>
                <a:cs typeface="Calibri"/>
              </a:rPr>
              <a:t> in</a:t>
            </a:r>
            <a:r>
              <a:rPr sz="2400" spc="-10" dirty="0">
                <a:latin typeface="Calibri"/>
                <a:cs typeface="Calibri"/>
              </a:rPr>
              <a:t> </a:t>
            </a:r>
            <a:r>
              <a:rPr sz="2400" dirty="0">
                <a:latin typeface="Calibri"/>
                <a:cs typeface="Calibri"/>
              </a:rPr>
              <a:t>the </a:t>
            </a:r>
            <a:r>
              <a:rPr sz="2400" spc="-35" dirty="0">
                <a:latin typeface="Calibri"/>
                <a:cs typeface="Calibri"/>
              </a:rPr>
              <a:t>body.</a:t>
            </a:r>
            <a:endParaRPr sz="2400" dirty="0">
              <a:latin typeface="Calibri"/>
              <a:cs typeface="Calibri"/>
            </a:endParaRPr>
          </a:p>
          <a:p>
            <a:pPr>
              <a:lnSpc>
                <a:spcPct val="100000"/>
              </a:lnSpc>
              <a:spcBef>
                <a:spcPts val="20"/>
              </a:spcBef>
            </a:pPr>
            <a:endParaRPr sz="3050" dirty="0">
              <a:latin typeface="Calibri"/>
              <a:cs typeface="Calibri"/>
            </a:endParaRPr>
          </a:p>
          <a:p>
            <a:pPr marL="12700" marR="6350" indent="68580" algn="just">
              <a:lnSpc>
                <a:spcPct val="90000"/>
              </a:lnSpc>
            </a:pPr>
            <a:r>
              <a:rPr sz="2400" u="heavy" spc="-5" dirty="0">
                <a:solidFill>
                  <a:srgbClr val="FF0000"/>
                </a:solidFill>
                <a:uFill>
                  <a:solidFill>
                    <a:srgbClr val="FF0000"/>
                  </a:solidFill>
                </a:uFill>
                <a:latin typeface="Calibri"/>
                <a:cs typeface="Calibri"/>
              </a:rPr>
              <a:t>The</a:t>
            </a:r>
            <a:r>
              <a:rPr sz="2400" u="heavy" spc="229" dirty="0">
                <a:solidFill>
                  <a:srgbClr val="FF0000"/>
                </a:solidFill>
                <a:uFill>
                  <a:solidFill>
                    <a:srgbClr val="FF0000"/>
                  </a:solidFill>
                </a:uFill>
                <a:latin typeface="Calibri"/>
                <a:cs typeface="Calibri"/>
              </a:rPr>
              <a:t> </a:t>
            </a:r>
            <a:r>
              <a:rPr sz="2400" u="heavy" spc="-15" dirty="0">
                <a:solidFill>
                  <a:srgbClr val="FF0000"/>
                </a:solidFill>
                <a:uFill>
                  <a:solidFill>
                    <a:srgbClr val="FF0000"/>
                  </a:solidFill>
                </a:uFill>
                <a:latin typeface="Calibri"/>
                <a:cs typeface="Calibri"/>
              </a:rPr>
              <a:t>inverse</a:t>
            </a:r>
            <a:r>
              <a:rPr sz="2400" u="heavy" spc="240" dirty="0">
                <a:solidFill>
                  <a:srgbClr val="FF0000"/>
                </a:solidFill>
                <a:uFill>
                  <a:solidFill>
                    <a:srgbClr val="FF0000"/>
                  </a:solidFill>
                </a:uFill>
                <a:latin typeface="Calibri"/>
                <a:cs typeface="Calibri"/>
              </a:rPr>
              <a:t> </a:t>
            </a:r>
            <a:r>
              <a:rPr sz="2400" u="heavy" spc="-10" dirty="0">
                <a:solidFill>
                  <a:srgbClr val="FF0000"/>
                </a:solidFill>
                <a:uFill>
                  <a:solidFill>
                    <a:srgbClr val="FF0000"/>
                  </a:solidFill>
                </a:uFill>
                <a:latin typeface="Calibri"/>
                <a:cs typeface="Calibri"/>
              </a:rPr>
              <a:t>relationship</a:t>
            </a:r>
            <a:r>
              <a:rPr sz="2400" u="heavy" spc="220" dirty="0">
                <a:solidFill>
                  <a:srgbClr val="FF0000"/>
                </a:solidFill>
                <a:uFill>
                  <a:solidFill>
                    <a:srgbClr val="FF0000"/>
                  </a:solidFill>
                </a:uFill>
                <a:latin typeface="Calibri"/>
                <a:cs typeface="Calibri"/>
              </a:rPr>
              <a:t> </a:t>
            </a:r>
            <a:r>
              <a:rPr sz="2400" u="heavy" spc="-10" dirty="0">
                <a:solidFill>
                  <a:srgbClr val="FF0000"/>
                </a:solidFill>
                <a:uFill>
                  <a:solidFill>
                    <a:srgbClr val="FF0000"/>
                  </a:solidFill>
                </a:uFill>
                <a:latin typeface="Calibri"/>
                <a:cs typeface="Calibri"/>
              </a:rPr>
              <a:t>between</a:t>
            </a:r>
            <a:r>
              <a:rPr sz="2400" u="heavy" spc="229" dirty="0">
                <a:solidFill>
                  <a:srgbClr val="FF0000"/>
                </a:solidFill>
                <a:uFill>
                  <a:solidFill>
                    <a:srgbClr val="FF0000"/>
                  </a:solidFill>
                </a:uFill>
                <a:latin typeface="Calibri"/>
                <a:cs typeface="Calibri"/>
              </a:rPr>
              <a:t> </a:t>
            </a:r>
            <a:r>
              <a:rPr sz="2400" u="heavy" spc="-5" dirty="0">
                <a:solidFill>
                  <a:srgbClr val="FF0000"/>
                </a:solidFill>
                <a:uFill>
                  <a:solidFill>
                    <a:srgbClr val="FF0000"/>
                  </a:solidFill>
                </a:uFill>
                <a:latin typeface="Calibri"/>
                <a:cs typeface="Calibri"/>
              </a:rPr>
              <a:t>the</a:t>
            </a:r>
            <a:r>
              <a:rPr sz="2400" u="heavy" spc="229" dirty="0">
                <a:solidFill>
                  <a:srgbClr val="FF0000"/>
                </a:solidFill>
                <a:uFill>
                  <a:solidFill>
                    <a:srgbClr val="FF0000"/>
                  </a:solidFill>
                </a:uFill>
                <a:latin typeface="Calibri"/>
                <a:cs typeface="Calibri"/>
              </a:rPr>
              <a:t> </a:t>
            </a:r>
            <a:r>
              <a:rPr sz="2400" u="heavy" spc="-10" dirty="0">
                <a:solidFill>
                  <a:srgbClr val="FF0000"/>
                </a:solidFill>
                <a:uFill>
                  <a:solidFill>
                    <a:srgbClr val="FF0000"/>
                  </a:solidFill>
                </a:uFill>
                <a:latin typeface="Calibri"/>
                <a:cs typeface="Calibri"/>
              </a:rPr>
              <a:t>pressure</a:t>
            </a:r>
            <a:r>
              <a:rPr sz="2400" u="heavy" spc="240" dirty="0">
                <a:solidFill>
                  <a:srgbClr val="FF0000"/>
                </a:solidFill>
                <a:uFill>
                  <a:solidFill>
                    <a:srgbClr val="FF0000"/>
                  </a:solidFill>
                </a:uFill>
                <a:latin typeface="Calibri"/>
                <a:cs typeface="Calibri"/>
              </a:rPr>
              <a:t> </a:t>
            </a:r>
            <a:r>
              <a:rPr sz="2400" u="heavy" dirty="0">
                <a:solidFill>
                  <a:srgbClr val="FF0000"/>
                </a:solidFill>
                <a:uFill>
                  <a:solidFill>
                    <a:srgbClr val="FF0000"/>
                  </a:solidFill>
                </a:uFill>
                <a:latin typeface="Calibri"/>
                <a:cs typeface="Calibri"/>
              </a:rPr>
              <a:t>and</a:t>
            </a:r>
            <a:r>
              <a:rPr sz="2400" u="heavy" spc="225" dirty="0">
                <a:solidFill>
                  <a:srgbClr val="FF0000"/>
                </a:solidFill>
                <a:uFill>
                  <a:solidFill>
                    <a:srgbClr val="FF0000"/>
                  </a:solidFill>
                </a:uFill>
                <a:latin typeface="Calibri"/>
                <a:cs typeface="Calibri"/>
              </a:rPr>
              <a:t> </a:t>
            </a:r>
            <a:r>
              <a:rPr sz="2400" u="heavy" spc="-5" dirty="0">
                <a:solidFill>
                  <a:srgbClr val="FF0000"/>
                </a:solidFill>
                <a:uFill>
                  <a:solidFill>
                    <a:srgbClr val="FF0000"/>
                  </a:solidFill>
                </a:uFill>
                <a:latin typeface="Calibri"/>
                <a:cs typeface="Calibri"/>
              </a:rPr>
              <a:t>the</a:t>
            </a:r>
            <a:r>
              <a:rPr sz="2400" u="heavy" spc="245" dirty="0">
                <a:solidFill>
                  <a:srgbClr val="FF0000"/>
                </a:solidFill>
                <a:uFill>
                  <a:solidFill>
                    <a:srgbClr val="FF0000"/>
                  </a:solidFill>
                </a:uFill>
                <a:latin typeface="Calibri"/>
                <a:cs typeface="Calibri"/>
              </a:rPr>
              <a:t> </a:t>
            </a:r>
            <a:r>
              <a:rPr sz="2400" u="heavy" spc="-10" dirty="0">
                <a:solidFill>
                  <a:srgbClr val="FF0000"/>
                </a:solidFill>
                <a:uFill>
                  <a:solidFill>
                    <a:srgbClr val="FF0000"/>
                  </a:solidFill>
                </a:uFill>
                <a:latin typeface="Calibri"/>
                <a:cs typeface="Calibri"/>
              </a:rPr>
              <a:t>volume </a:t>
            </a:r>
            <a:r>
              <a:rPr sz="2400" spc="-530" dirty="0">
                <a:solidFill>
                  <a:srgbClr val="FF0000"/>
                </a:solidFill>
                <a:latin typeface="Calibri"/>
                <a:cs typeface="Calibri"/>
              </a:rPr>
              <a:t> </a:t>
            </a:r>
            <a:r>
              <a:rPr sz="2400" u="heavy" spc="-5" dirty="0">
                <a:solidFill>
                  <a:srgbClr val="FF0000"/>
                </a:solidFill>
                <a:uFill>
                  <a:solidFill>
                    <a:srgbClr val="FF0000"/>
                  </a:solidFill>
                </a:uFill>
                <a:latin typeface="Calibri"/>
                <a:cs typeface="Calibri"/>
              </a:rPr>
              <a:t>of </a:t>
            </a:r>
            <a:r>
              <a:rPr sz="2400" u="heavy" dirty="0">
                <a:solidFill>
                  <a:srgbClr val="FF0000"/>
                </a:solidFill>
                <a:uFill>
                  <a:solidFill>
                    <a:srgbClr val="FF0000"/>
                  </a:solidFill>
                </a:uFill>
                <a:latin typeface="Calibri"/>
                <a:cs typeface="Calibri"/>
              </a:rPr>
              <a:t>a </a:t>
            </a:r>
            <a:r>
              <a:rPr sz="2400" u="heavy" spc="-20" dirty="0">
                <a:solidFill>
                  <a:srgbClr val="FF0000"/>
                </a:solidFill>
                <a:uFill>
                  <a:solidFill>
                    <a:srgbClr val="FF0000"/>
                  </a:solidFill>
                </a:uFill>
                <a:latin typeface="Calibri"/>
                <a:cs typeface="Calibri"/>
              </a:rPr>
              <a:t>gas</a:t>
            </a:r>
            <a:r>
              <a:rPr sz="2400" spc="-20" dirty="0">
                <a:solidFill>
                  <a:srgbClr val="FF0000"/>
                </a:solidFill>
                <a:latin typeface="Calibri"/>
                <a:cs typeface="Calibri"/>
              </a:rPr>
              <a:t> </a:t>
            </a:r>
            <a:r>
              <a:rPr sz="2400" spc="-10" dirty="0">
                <a:latin typeface="Calibri"/>
                <a:cs typeface="Calibri"/>
              </a:rPr>
              <a:t>explain </a:t>
            </a:r>
            <a:r>
              <a:rPr sz="2400" dirty="0">
                <a:latin typeface="Calibri"/>
                <a:cs typeface="Calibri"/>
              </a:rPr>
              <a:t>the </a:t>
            </a:r>
            <a:r>
              <a:rPr sz="2400" spc="-10" dirty="0">
                <a:latin typeface="Calibri"/>
                <a:cs typeface="Calibri"/>
              </a:rPr>
              <a:t>change </a:t>
            </a:r>
            <a:r>
              <a:rPr sz="2400" spc="-5" dirty="0">
                <a:latin typeface="Calibri"/>
                <a:cs typeface="Calibri"/>
              </a:rPr>
              <a:t>of </a:t>
            </a:r>
            <a:r>
              <a:rPr sz="2400" spc="-20" dirty="0">
                <a:latin typeface="Calibri"/>
                <a:cs typeface="Calibri"/>
              </a:rPr>
              <a:t>gas </a:t>
            </a:r>
            <a:r>
              <a:rPr sz="2400" spc="-10" dirty="0">
                <a:latin typeface="Calibri"/>
                <a:cs typeface="Calibri"/>
              </a:rPr>
              <a:t>volume </a:t>
            </a:r>
            <a:r>
              <a:rPr sz="2400" spc="-5" dirty="0">
                <a:latin typeface="Calibri"/>
                <a:cs typeface="Calibri"/>
              </a:rPr>
              <a:t>inside </a:t>
            </a:r>
            <a:r>
              <a:rPr sz="2400" dirty="0">
                <a:latin typeface="Calibri"/>
                <a:cs typeface="Calibri"/>
              </a:rPr>
              <a:t>the </a:t>
            </a:r>
            <a:r>
              <a:rPr sz="2400" spc="-5" dirty="0">
                <a:latin typeface="Calibri"/>
                <a:cs typeface="Calibri"/>
              </a:rPr>
              <a:t>body </a:t>
            </a:r>
            <a:r>
              <a:rPr sz="2400" dirty="0">
                <a:latin typeface="Calibri"/>
                <a:cs typeface="Calibri"/>
              </a:rPr>
              <a:t>with </a:t>
            </a:r>
            <a:r>
              <a:rPr sz="2400" spc="5" dirty="0">
                <a:latin typeface="Calibri"/>
                <a:cs typeface="Calibri"/>
              </a:rPr>
              <a:t> </a:t>
            </a:r>
            <a:r>
              <a:rPr sz="2400" spc="-5" dirty="0">
                <a:latin typeface="Calibri"/>
                <a:cs typeface="Calibri"/>
              </a:rPr>
              <a:t>changes </a:t>
            </a:r>
            <a:r>
              <a:rPr sz="2400" dirty="0">
                <a:latin typeface="Calibri"/>
                <a:cs typeface="Calibri"/>
              </a:rPr>
              <a:t>in</a:t>
            </a:r>
            <a:r>
              <a:rPr sz="2400" spc="-20" dirty="0">
                <a:latin typeface="Calibri"/>
                <a:cs typeface="Calibri"/>
              </a:rPr>
              <a:t> </a:t>
            </a:r>
            <a:r>
              <a:rPr sz="2400" spc="-15" dirty="0">
                <a:latin typeface="Calibri"/>
                <a:cs typeface="Calibri"/>
              </a:rPr>
              <a:t>environmental</a:t>
            </a:r>
            <a:r>
              <a:rPr sz="2400" spc="-10" dirty="0">
                <a:latin typeface="Calibri"/>
                <a:cs typeface="Calibri"/>
              </a:rPr>
              <a:t> pressure.</a:t>
            </a:r>
            <a:endParaRPr sz="2400" dirty="0">
              <a:latin typeface="Calibri"/>
              <a:cs typeface="Calibri"/>
            </a:endParaRPr>
          </a:p>
          <a:p>
            <a:pPr>
              <a:lnSpc>
                <a:spcPct val="100000"/>
              </a:lnSpc>
              <a:spcBef>
                <a:spcPts val="20"/>
              </a:spcBef>
            </a:pPr>
            <a:endParaRPr sz="3050" dirty="0">
              <a:latin typeface="Calibri"/>
              <a:cs typeface="Calibri"/>
            </a:endParaRPr>
          </a:p>
          <a:p>
            <a:pPr marL="12700" marR="5080" algn="just">
              <a:lnSpc>
                <a:spcPct val="90000"/>
              </a:lnSpc>
              <a:spcBef>
                <a:spcPts val="5"/>
              </a:spcBef>
            </a:pPr>
            <a:r>
              <a:rPr sz="2400" spc="-5" dirty="0">
                <a:latin typeface="Calibri"/>
                <a:cs typeface="Calibri"/>
              </a:rPr>
              <a:t>The</a:t>
            </a:r>
            <a:r>
              <a:rPr sz="2400" dirty="0">
                <a:latin typeface="Calibri"/>
                <a:cs typeface="Calibri"/>
              </a:rPr>
              <a:t> </a:t>
            </a:r>
            <a:r>
              <a:rPr sz="2400" spc="-5" dirty="0">
                <a:latin typeface="Calibri"/>
                <a:cs typeface="Calibri"/>
              </a:rPr>
              <a:t>ambient </a:t>
            </a:r>
            <a:r>
              <a:rPr sz="2400" spc="-10" dirty="0">
                <a:latin typeface="Calibri"/>
                <a:cs typeface="Calibri"/>
              </a:rPr>
              <a:t>pressure</a:t>
            </a:r>
            <a:r>
              <a:rPr sz="2400" spc="-5" dirty="0">
                <a:latin typeface="Calibri"/>
                <a:cs typeface="Calibri"/>
              </a:rPr>
              <a:t> </a:t>
            </a:r>
            <a:r>
              <a:rPr sz="2400" dirty="0">
                <a:latin typeface="Calibri"/>
                <a:cs typeface="Calibri"/>
              </a:rPr>
              <a:t>which </a:t>
            </a:r>
            <a:r>
              <a:rPr sz="2400" spc="-15" dirty="0">
                <a:latin typeface="Calibri"/>
                <a:cs typeface="Calibri"/>
              </a:rPr>
              <a:t>we</a:t>
            </a:r>
            <a:r>
              <a:rPr sz="2400" spc="509" dirty="0">
                <a:latin typeface="Calibri"/>
                <a:cs typeface="Calibri"/>
              </a:rPr>
              <a:t> </a:t>
            </a:r>
            <a:r>
              <a:rPr sz="2400" spc="-5" dirty="0">
                <a:latin typeface="Calibri"/>
                <a:cs typeface="Calibri"/>
              </a:rPr>
              <a:t>normally reside </a:t>
            </a:r>
            <a:r>
              <a:rPr sz="2400" dirty="0">
                <a:latin typeface="Calibri"/>
                <a:cs typeface="Calibri"/>
              </a:rPr>
              <a:t>is </a:t>
            </a:r>
            <a:r>
              <a:rPr sz="2400" spc="-5" dirty="0">
                <a:latin typeface="Calibri"/>
                <a:cs typeface="Calibri"/>
              </a:rPr>
              <a:t>defined </a:t>
            </a:r>
            <a:r>
              <a:rPr sz="2400" spc="-10" dirty="0">
                <a:latin typeface="Calibri"/>
                <a:cs typeface="Calibri"/>
              </a:rPr>
              <a:t>(at </a:t>
            </a:r>
            <a:r>
              <a:rPr sz="2400" spc="-5" dirty="0">
                <a:latin typeface="Calibri"/>
                <a:cs typeface="Calibri"/>
              </a:rPr>
              <a:t> sea </a:t>
            </a:r>
            <a:r>
              <a:rPr sz="2400" spc="-10" dirty="0">
                <a:latin typeface="Calibri"/>
                <a:cs typeface="Calibri"/>
              </a:rPr>
              <a:t>level) </a:t>
            </a:r>
            <a:r>
              <a:rPr sz="2400" spc="-5" dirty="0">
                <a:latin typeface="Calibri"/>
                <a:cs typeface="Calibri"/>
              </a:rPr>
              <a:t>as, </a:t>
            </a:r>
            <a:r>
              <a:rPr sz="2400" b="1" u="heavy" dirty="0">
                <a:solidFill>
                  <a:srgbClr val="FF0000"/>
                </a:solidFill>
                <a:uFill>
                  <a:solidFill>
                    <a:srgbClr val="FF0000"/>
                  </a:solidFill>
                </a:uFill>
                <a:latin typeface="Calibri"/>
                <a:cs typeface="Calibri"/>
              </a:rPr>
              <a:t>one </a:t>
            </a:r>
            <a:r>
              <a:rPr sz="2400" b="1" u="heavy" spc="-5" dirty="0">
                <a:solidFill>
                  <a:srgbClr val="FF0000"/>
                </a:solidFill>
                <a:uFill>
                  <a:solidFill>
                    <a:srgbClr val="FF0000"/>
                  </a:solidFill>
                </a:uFill>
                <a:latin typeface="Calibri"/>
                <a:cs typeface="Calibri"/>
              </a:rPr>
              <a:t>atmosphere </a:t>
            </a:r>
            <a:r>
              <a:rPr sz="2400" u="heavy" spc="-5" dirty="0">
                <a:solidFill>
                  <a:srgbClr val="FF0000"/>
                </a:solidFill>
                <a:uFill>
                  <a:solidFill>
                    <a:srgbClr val="FF0000"/>
                  </a:solidFill>
                </a:uFill>
                <a:latin typeface="Calibri"/>
                <a:cs typeface="Calibri"/>
              </a:rPr>
              <a:t>of </a:t>
            </a:r>
            <a:r>
              <a:rPr sz="2400" u="heavy" spc="-10" dirty="0">
                <a:solidFill>
                  <a:srgbClr val="FF0000"/>
                </a:solidFill>
                <a:uFill>
                  <a:solidFill>
                    <a:srgbClr val="FF0000"/>
                  </a:solidFill>
                </a:uFill>
                <a:latin typeface="Calibri"/>
                <a:cs typeface="Calibri"/>
              </a:rPr>
              <a:t>barometric pressure</a:t>
            </a:r>
            <a:r>
              <a:rPr sz="2400" spc="-5" dirty="0">
                <a:solidFill>
                  <a:srgbClr val="FF0000"/>
                </a:solidFill>
                <a:latin typeface="Calibri"/>
                <a:cs typeface="Calibri"/>
              </a:rPr>
              <a:t> </a:t>
            </a:r>
            <a:r>
              <a:rPr sz="2400" b="1" spc="-5" dirty="0">
                <a:solidFill>
                  <a:srgbClr val="FF0000"/>
                </a:solidFill>
                <a:latin typeface="Calibri"/>
                <a:cs typeface="Calibri"/>
              </a:rPr>
              <a:t>(1 </a:t>
            </a:r>
            <a:r>
              <a:rPr sz="2400" b="1" spc="-130" dirty="0">
                <a:solidFill>
                  <a:srgbClr val="FF0000"/>
                </a:solidFill>
                <a:latin typeface="Calibri"/>
                <a:cs typeface="Calibri"/>
              </a:rPr>
              <a:t>ATA </a:t>
            </a:r>
            <a:r>
              <a:rPr sz="2400" b="1" spc="-125" dirty="0">
                <a:solidFill>
                  <a:srgbClr val="FF0000"/>
                </a:solidFill>
                <a:latin typeface="Calibri"/>
                <a:cs typeface="Calibri"/>
              </a:rPr>
              <a:t> </a:t>
            </a:r>
            <a:r>
              <a:rPr sz="2400" spc="-10" dirty="0">
                <a:solidFill>
                  <a:srgbClr val="FF0000"/>
                </a:solidFill>
                <a:latin typeface="Calibri"/>
                <a:cs typeface="Calibri"/>
              </a:rPr>
              <a:t>atmosphere</a:t>
            </a:r>
            <a:r>
              <a:rPr sz="2400" spc="-5" dirty="0">
                <a:solidFill>
                  <a:srgbClr val="FF0000"/>
                </a:solidFill>
                <a:latin typeface="Calibri"/>
                <a:cs typeface="Calibri"/>
              </a:rPr>
              <a:t> </a:t>
            </a:r>
            <a:r>
              <a:rPr sz="2400" spc="-10" dirty="0">
                <a:solidFill>
                  <a:srgbClr val="FF0000"/>
                </a:solidFill>
                <a:latin typeface="Calibri"/>
                <a:cs typeface="Calibri"/>
              </a:rPr>
              <a:t>absolute</a:t>
            </a:r>
            <a:r>
              <a:rPr sz="2400" b="1" spc="-10" dirty="0">
                <a:solidFill>
                  <a:srgbClr val="FF0000"/>
                </a:solidFill>
                <a:latin typeface="Calibri"/>
                <a:cs typeface="Calibri"/>
              </a:rPr>
              <a:t>)</a:t>
            </a:r>
            <a:endParaRPr sz="2400" dirty="0">
              <a:latin typeface="Calibri"/>
              <a:cs typeface="Calibri"/>
            </a:endParaRPr>
          </a:p>
        </p:txBody>
      </p:sp>
      <p:sp>
        <p:nvSpPr>
          <p:cNvPr id="9" name="TextBox 8">
            <a:extLst>
              <a:ext uri="{FF2B5EF4-FFF2-40B4-BE49-F238E27FC236}">
                <a16:creationId xmlns:a16="http://schemas.microsoft.com/office/drawing/2014/main" id="{1A254620-67B5-4080-A103-7F19AA202FC7}"/>
              </a:ext>
            </a:extLst>
          </p:cNvPr>
          <p:cNvSpPr txBox="1"/>
          <p:nvPr/>
        </p:nvSpPr>
        <p:spPr>
          <a:xfrm>
            <a:off x="68580" y="2834420"/>
            <a:ext cx="9075420" cy="646331"/>
          </a:xfrm>
          <a:prstGeom prst="rect">
            <a:avLst/>
          </a:prstGeom>
          <a:noFill/>
        </p:spPr>
        <p:txBody>
          <a:bodyPr wrap="square" rtlCol="0">
            <a:spAutoFit/>
          </a:bodyPr>
          <a:lstStyle/>
          <a:p>
            <a:r>
              <a:rPr lang="en-US" dirty="0">
                <a:solidFill>
                  <a:schemeClr val="tx2"/>
                </a:solidFill>
              </a:rPr>
              <a:t>Dysbarism </a:t>
            </a:r>
            <a:r>
              <a:rPr lang="ar-JO" dirty="0">
                <a:solidFill>
                  <a:schemeClr val="tx2"/>
                </a:solidFill>
              </a:rPr>
              <a:t>هو مصطلح جماعي يستخدم لوصف التغيرات الفسيولوجية المرضية التي تحدث عندما يتعرض جسم الإنسان لضغط بيئي متغير (تغيرات سريعة) ومن السلوك غير الطبيعي الناتج عن الغازات في الجسم.</a:t>
            </a:r>
            <a:endParaRPr lang="en-US" dirty="0">
              <a:solidFill>
                <a:schemeClr val="tx2"/>
              </a:solidFill>
            </a:endParaRPr>
          </a:p>
        </p:txBody>
      </p:sp>
      <p:sp>
        <p:nvSpPr>
          <p:cNvPr id="10" name="TextBox 9">
            <a:extLst>
              <a:ext uri="{FF2B5EF4-FFF2-40B4-BE49-F238E27FC236}">
                <a16:creationId xmlns:a16="http://schemas.microsoft.com/office/drawing/2014/main" id="{EE32EA73-0D5B-45C1-8D7C-419434734EDD}"/>
              </a:ext>
            </a:extLst>
          </p:cNvPr>
          <p:cNvSpPr txBox="1"/>
          <p:nvPr/>
        </p:nvSpPr>
        <p:spPr>
          <a:xfrm>
            <a:off x="4917595" y="4035554"/>
            <a:ext cx="4373619" cy="646331"/>
          </a:xfrm>
          <a:prstGeom prst="rect">
            <a:avLst/>
          </a:prstGeom>
          <a:noFill/>
        </p:spPr>
        <p:txBody>
          <a:bodyPr wrap="square" rtlCol="0">
            <a:spAutoFit/>
          </a:bodyPr>
          <a:lstStyle/>
          <a:p>
            <a:r>
              <a:rPr lang="ar-JO"/>
              <a:t>العلاقة العكسية بين الضغط وحجم الغاز تفسر تغير حجم الغاز داخل الجسم مع التغيرات في الضغط البيئي.</a:t>
            </a:r>
            <a:endParaRPr lang="en-US" dirty="0"/>
          </a:p>
        </p:txBody>
      </p:sp>
      <p:sp>
        <p:nvSpPr>
          <p:cNvPr id="11" name="TextBox 10">
            <a:extLst>
              <a:ext uri="{FF2B5EF4-FFF2-40B4-BE49-F238E27FC236}">
                <a16:creationId xmlns:a16="http://schemas.microsoft.com/office/drawing/2014/main" id="{E27C5631-AC08-4436-A72E-0831EB3B5A62}"/>
              </a:ext>
            </a:extLst>
          </p:cNvPr>
          <p:cNvSpPr txBox="1"/>
          <p:nvPr/>
        </p:nvSpPr>
        <p:spPr>
          <a:xfrm>
            <a:off x="3505200" y="5560257"/>
            <a:ext cx="4623817" cy="923330"/>
          </a:xfrm>
          <a:prstGeom prst="rect">
            <a:avLst/>
          </a:prstGeom>
          <a:noFill/>
        </p:spPr>
        <p:txBody>
          <a:bodyPr wrap="square" rtlCol="0">
            <a:spAutoFit/>
          </a:bodyPr>
          <a:lstStyle/>
          <a:p>
            <a:r>
              <a:rPr lang="ar-JO" dirty="0"/>
              <a:t>يتم تعريف الضغط المحيط الذي نعيشه عادةً (عند مستوى سطح البحر) على أنه جو واحد من الضغط الجوي (1 </a:t>
            </a:r>
            <a:r>
              <a:rPr lang="en-US" dirty="0"/>
              <a:t>ATA </a:t>
            </a:r>
            <a:r>
              <a:rPr lang="ar-JO" dirty="0"/>
              <a:t>جوي مطلق)</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1563" y="129539"/>
            <a:ext cx="8669020" cy="1693545"/>
            <a:chOff x="321563" y="129539"/>
            <a:chExt cx="8669020" cy="1693545"/>
          </a:xfrm>
        </p:grpSpPr>
        <p:sp>
          <p:nvSpPr>
            <p:cNvPr id="3" name="object 3"/>
            <p:cNvSpPr/>
            <p:nvPr/>
          </p:nvSpPr>
          <p:spPr>
            <a:xfrm>
              <a:off x="457200" y="274319"/>
              <a:ext cx="8229600" cy="1143000"/>
            </a:xfrm>
            <a:custGeom>
              <a:avLst/>
              <a:gdLst/>
              <a:ahLst/>
              <a:cxnLst/>
              <a:rect l="l" t="t" r="r" b="b"/>
              <a:pathLst>
                <a:path w="8229600" h="1143000">
                  <a:moveTo>
                    <a:pt x="8229600" y="0"/>
                  </a:moveTo>
                  <a:lnTo>
                    <a:pt x="0" y="0"/>
                  </a:lnTo>
                  <a:lnTo>
                    <a:pt x="0" y="1143000"/>
                  </a:lnTo>
                  <a:lnTo>
                    <a:pt x="8229600" y="1143000"/>
                  </a:lnTo>
                  <a:lnTo>
                    <a:pt x="8229600" y="0"/>
                  </a:lnTo>
                  <a:close/>
                </a:path>
              </a:pathLst>
            </a:custGeom>
            <a:solidFill>
              <a:srgbClr val="C5D9F0"/>
            </a:solidFill>
          </p:spPr>
          <p:txBody>
            <a:bodyPr wrap="square" lIns="0" tIns="0" rIns="0" bIns="0" rtlCol="0"/>
            <a:lstStyle/>
            <a:p>
              <a:endParaRPr/>
            </a:p>
          </p:txBody>
        </p:sp>
        <p:pic>
          <p:nvPicPr>
            <p:cNvPr id="4" name="object 4"/>
            <p:cNvPicPr/>
            <p:nvPr/>
          </p:nvPicPr>
          <p:blipFill>
            <a:blip r:embed="rId2" cstate="print"/>
            <a:stretch>
              <a:fillRect/>
            </a:stretch>
          </p:blipFill>
          <p:spPr>
            <a:xfrm>
              <a:off x="321563" y="152399"/>
              <a:ext cx="5341620" cy="1670303"/>
            </a:xfrm>
            <a:prstGeom prst="rect">
              <a:avLst/>
            </a:prstGeom>
          </p:spPr>
        </p:pic>
        <p:pic>
          <p:nvPicPr>
            <p:cNvPr id="5" name="object 5"/>
            <p:cNvPicPr/>
            <p:nvPr/>
          </p:nvPicPr>
          <p:blipFill>
            <a:blip r:embed="rId3" cstate="print"/>
            <a:stretch>
              <a:fillRect/>
            </a:stretch>
          </p:blipFill>
          <p:spPr>
            <a:xfrm>
              <a:off x="4931663" y="129539"/>
              <a:ext cx="4058412" cy="1670303"/>
            </a:xfrm>
            <a:prstGeom prst="rect">
              <a:avLst/>
            </a:prstGeom>
          </p:spPr>
        </p:pic>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141605">
              <a:lnSpc>
                <a:spcPct val="100000"/>
              </a:lnSpc>
              <a:spcBef>
                <a:spcPts val="100"/>
              </a:spcBef>
            </a:pPr>
            <a:r>
              <a:rPr dirty="0"/>
              <a:t>Dys</a:t>
            </a:r>
            <a:r>
              <a:rPr spc="-20" dirty="0"/>
              <a:t>b</a:t>
            </a:r>
            <a:r>
              <a:rPr dirty="0"/>
              <a:t>arism</a:t>
            </a:r>
            <a:endParaRPr spc="-620" dirty="0">
              <a:latin typeface="Times New Roman"/>
              <a:cs typeface="Times New Roman"/>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
        <p:nvSpPr>
          <p:cNvPr id="7" name="object 7"/>
          <p:cNvSpPr txBox="1"/>
          <p:nvPr/>
        </p:nvSpPr>
        <p:spPr>
          <a:xfrm>
            <a:off x="474368" y="1330199"/>
            <a:ext cx="7958481" cy="5061514"/>
          </a:xfrm>
          <a:prstGeom prst="rect">
            <a:avLst/>
          </a:prstGeom>
        </p:spPr>
        <p:txBody>
          <a:bodyPr vert="horz" wrap="square" lIns="0" tIns="12700" rIns="0" bIns="0" rtlCol="0">
            <a:spAutoFit/>
          </a:bodyPr>
          <a:lstStyle/>
          <a:p>
            <a:pPr marL="12700">
              <a:lnSpc>
                <a:spcPts val="2595"/>
              </a:lnSpc>
              <a:spcBef>
                <a:spcPts val="100"/>
              </a:spcBef>
            </a:pPr>
            <a:r>
              <a:rPr sz="2400" spc="-10" dirty="0">
                <a:latin typeface="Calibri"/>
                <a:cs typeface="Calibri"/>
              </a:rPr>
              <a:t>Pressure</a:t>
            </a:r>
            <a:r>
              <a:rPr sz="2400" spc="270" dirty="0">
                <a:latin typeface="Calibri"/>
                <a:cs typeface="Calibri"/>
              </a:rPr>
              <a:t> </a:t>
            </a:r>
            <a:r>
              <a:rPr sz="2400" spc="-5" dirty="0">
                <a:latin typeface="Calibri"/>
                <a:cs typeface="Calibri"/>
              </a:rPr>
              <a:t>increases</a:t>
            </a:r>
            <a:r>
              <a:rPr sz="2400" spc="270" dirty="0">
                <a:latin typeface="Calibri"/>
                <a:cs typeface="Calibri"/>
              </a:rPr>
              <a:t> </a:t>
            </a:r>
            <a:r>
              <a:rPr sz="2400" spc="-10" dirty="0">
                <a:latin typeface="Calibri"/>
                <a:cs typeface="Calibri"/>
              </a:rPr>
              <a:t>by</a:t>
            </a:r>
            <a:r>
              <a:rPr sz="2400" spc="280" dirty="0">
                <a:latin typeface="Calibri"/>
                <a:cs typeface="Calibri"/>
              </a:rPr>
              <a:t> </a:t>
            </a:r>
            <a:r>
              <a:rPr sz="2400" dirty="0">
                <a:latin typeface="Calibri"/>
                <a:cs typeface="Calibri"/>
              </a:rPr>
              <a:t>1</a:t>
            </a:r>
            <a:r>
              <a:rPr sz="2400" spc="265" dirty="0">
                <a:latin typeface="Calibri"/>
                <a:cs typeface="Calibri"/>
              </a:rPr>
              <a:t> </a:t>
            </a:r>
            <a:r>
              <a:rPr sz="2400" spc="-10" dirty="0">
                <a:latin typeface="Calibri"/>
                <a:cs typeface="Calibri"/>
              </a:rPr>
              <a:t>atmosphere</a:t>
            </a:r>
            <a:r>
              <a:rPr sz="2400" spc="280" dirty="0">
                <a:latin typeface="Calibri"/>
                <a:cs typeface="Calibri"/>
              </a:rPr>
              <a:t> </a:t>
            </a:r>
            <a:r>
              <a:rPr sz="2400" spc="-20" dirty="0">
                <a:latin typeface="Calibri"/>
                <a:cs typeface="Calibri"/>
              </a:rPr>
              <a:t>for</a:t>
            </a:r>
            <a:r>
              <a:rPr sz="2400" spc="265" dirty="0">
                <a:latin typeface="Calibri"/>
                <a:cs typeface="Calibri"/>
              </a:rPr>
              <a:t> </a:t>
            </a:r>
            <a:r>
              <a:rPr sz="2400" spc="-5" dirty="0">
                <a:latin typeface="Calibri"/>
                <a:cs typeface="Calibri"/>
              </a:rPr>
              <a:t>every</a:t>
            </a:r>
            <a:r>
              <a:rPr sz="2400" spc="280" dirty="0">
                <a:latin typeface="Calibri"/>
                <a:cs typeface="Calibri"/>
              </a:rPr>
              <a:t> </a:t>
            </a:r>
            <a:r>
              <a:rPr sz="2400" dirty="0">
                <a:latin typeface="Calibri"/>
                <a:cs typeface="Calibri"/>
              </a:rPr>
              <a:t>10</a:t>
            </a:r>
            <a:r>
              <a:rPr sz="2400" spc="265" dirty="0">
                <a:latin typeface="Calibri"/>
                <a:cs typeface="Calibri"/>
              </a:rPr>
              <a:t> </a:t>
            </a:r>
            <a:r>
              <a:rPr sz="2400" spc="-15" dirty="0">
                <a:latin typeface="Calibri"/>
                <a:cs typeface="Calibri"/>
              </a:rPr>
              <a:t>meters</a:t>
            </a:r>
            <a:r>
              <a:rPr sz="2400" spc="270" dirty="0">
                <a:latin typeface="Calibri"/>
                <a:cs typeface="Calibri"/>
              </a:rPr>
              <a:t> </a:t>
            </a:r>
            <a:r>
              <a:rPr sz="2400" spc="-5" dirty="0">
                <a:latin typeface="Calibri"/>
                <a:cs typeface="Calibri"/>
              </a:rPr>
              <a:t>under</a:t>
            </a:r>
            <a:endParaRPr sz="2400" dirty="0">
              <a:latin typeface="Calibri"/>
              <a:cs typeface="Calibri"/>
            </a:endParaRPr>
          </a:p>
          <a:p>
            <a:pPr marL="12700">
              <a:lnSpc>
                <a:spcPts val="2595"/>
              </a:lnSpc>
            </a:pPr>
            <a:r>
              <a:rPr sz="2400" spc="-15" dirty="0">
                <a:latin typeface="Calibri"/>
                <a:cs typeface="Calibri"/>
              </a:rPr>
              <a:t>water</a:t>
            </a:r>
            <a:endParaRPr sz="2400" dirty="0">
              <a:latin typeface="Calibri"/>
              <a:cs typeface="Calibri"/>
            </a:endParaRPr>
          </a:p>
          <a:p>
            <a:pPr marL="469900">
              <a:lnSpc>
                <a:spcPct val="100000"/>
              </a:lnSpc>
              <a:tabLst>
                <a:tab pos="2890520" algn="l"/>
                <a:tab pos="5360670" algn="l"/>
                <a:tab pos="7083425" algn="l"/>
              </a:tabLst>
            </a:pPr>
            <a:r>
              <a:rPr sz="2400" spc="-5" dirty="0">
                <a:latin typeface="Calibri"/>
                <a:cs typeface="Calibri"/>
              </a:rPr>
              <a:t>*10</a:t>
            </a:r>
            <a:r>
              <a:rPr sz="2400" spc="-10" dirty="0">
                <a:latin typeface="Calibri"/>
                <a:cs typeface="Calibri"/>
              </a:rPr>
              <a:t> </a:t>
            </a:r>
            <a:r>
              <a:rPr sz="2400" dirty="0">
                <a:latin typeface="Calibri"/>
                <a:cs typeface="Calibri"/>
              </a:rPr>
              <a:t>m</a:t>
            </a:r>
            <a:r>
              <a:rPr sz="2400" spc="-15" dirty="0">
                <a:latin typeface="Calibri"/>
                <a:cs typeface="Calibri"/>
              </a:rPr>
              <a:t> </a:t>
            </a:r>
            <a:r>
              <a:rPr sz="2400" dirty="0">
                <a:latin typeface="Calibri"/>
                <a:cs typeface="Calibri"/>
              </a:rPr>
              <a:t>= 2</a:t>
            </a:r>
            <a:r>
              <a:rPr sz="2400" spc="-5" dirty="0">
                <a:latin typeface="Calibri"/>
                <a:cs typeface="Calibri"/>
              </a:rPr>
              <a:t> </a:t>
            </a:r>
            <a:r>
              <a:rPr sz="2400" spc="-130" dirty="0">
                <a:latin typeface="Calibri"/>
                <a:cs typeface="Calibri"/>
              </a:rPr>
              <a:t>ATA	</a:t>
            </a:r>
            <a:r>
              <a:rPr sz="2400" spc="-5" dirty="0">
                <a:latin typeface="Calibri"/>
                <a:cs typeface="Calibri"/>
              </a:rPr>
              <a:t>20</a:t>
            </a:r>
            <a:r>
              <a:rPr sz="2400" spc="-20" dirty="0">
                <a:latin typeface="Calibri"/>
                <a:cs typeface="Calibri"/>
              </a:rPr>
              <a:t> </a:t>
            </a:r>
            <a:r>
              <a:rPr sz="2400" dirty="0">
                <a:latin typeface="Calibri"/>
                <a:cs typeface="Calibri"/>
              </a:rPr>
              <a:t>m =</a:t>
            </a:r>
            <a:r>
              <a:rPr sz="2400" spc="-10" dirty="0">
                <a:latin typeface="Calibri"/>
                <a:cs typeface="Calibri"/>
              </a:rPr>
              <a:t> </a:t>
            </a:r>
            <a:r>
              <a:rPr sz="2400" dirty="0">
                <a:latin typeface="Calibri"/>
                <a:cs typeface="Calibri"/>
              </a:rPr>
              <a:t>3</a:t>
            </a:r>
            <a:r>
              <a:rPr sz="2400" spc="-10" dirty="0">
                <a:latin typeface="Calibri"/>
                <a:cs typeface="Calibri"/>
              </a:rPr>
              <a:t> </a:t>
            </a:r>
            <a:r>
              <a:rPr sz="2400" spc="-130" dirty="0">
                <a:latin typeface="Calibri"/>
                <a:cs typeface="Calibri"/>
              </a:rPr>
              <a:t>ATA	</a:t>
            </a:r>
            <a:r>
              <a:rPr sz="2400" spc="-5" dirty="0">
                <a:latin typeface="Calibri"/>
                <a:cs typeface="Calibri"/>
              </a:rPr>
              <a:t>30</a:t>
            </a:r>
            <a:r>
              <a:rPr sz="2400" spc="-10" dirty="0">
                <a:latin typeface="Calibri"/>
                <a:cs typeface="Calibri"/>
              </a:rPr>
              <a:t> </a:t>
            </a:r>
            <a:r>
              <a:rPr sz="2400" dirty="0">
                <a:latin typeface="Calibri"/>
                <a:cs typeface="Calibri"/>
              </a:rPr>
              <a:t>m</a:t>
            </a:r>
            <a:r>
              <a:rPr sz="2400" spc="-10" dirty="0">
                <a:latin typeface="Calibri"/>
                <a:cs typeface="Calibri"/>
              </a:rPr>
              <a:t> </a:t>
            </a:r>
            <a:r>
              <a:rPr sz="2400" dirty="0">
                <a:latin typeface="Calibri"/>
                <a:cs typeface="Calibri"/>
              </a:rPr>
              <a:t>= 4</a:t>
            </a:r>
            <a:r>
              <a:rPr sz="2400" spc="-10" dirty="0">
                <a:latin typeface="Calibri"/>
                <a:cs typeface="Calibri"/>
              </a:rPr>
              <a:t> </a:t>
            </a:r>
            <a:r>
              <a:rPr sz="2400" spc="-130" dirty="0">
                <a:latin typeface="Calibri"/>
                <a:cs typeface="Calibri"/>
              </a:rPr>
              <a:t>ATA	</a:t>
            </a:r>
            <a:r>
              <a:rPr sz="2400" spc="-10" dirty="0">
                <a:latin typeface="Calibri"/>
                <a:cs typeface="Calibri"/>
              </a:rPr>
              <a:t>…….</a:t>
            </a:r>
            <a:r>
              <a:rPr sz="2400" spc="-10" dirty="0" err="1">
                <a:latin typeface="Calibri"/>
                <a:cs typeface="Calibri"/>
              </a:rPr>
              <a:t>etc</a:t>
            </a:r>
            <a:r>
              <a:rPr sz="2400" spc="-10" dirty="0">
                <a:latin typeface="Calibri"/>
                <a:cs typeface="Calibri"/>
              </a:rPr>
              <a:t>;</a:t>
            </a:r>
            <a:r>
              <a:rPr lang="ar-JO" sz="2400" spc="-10" dirty="0">
                <a:latin typeface="Calibri"/>
                <a:cs typeface="Calibri"/>
              </a:rPr>
              <a:t>                                                          </a:t>
            </a:r>
            <a:r>
              <a:rPr sz="1800" b="1" spc="-5" dirty="0">
                <a:solidFill>
                  <a:srgbClr val="FF0000"/>
                </a:solidFill>
                <a:latin typeface="Calibri"/>
                <a:cs typeface="Calibri"/>
              </a:rPr>
              <a:t>*The</a:t>
            </a:r>
            <a:r>
              <a:rPr sz="1800" b="1" spc="340" dirty="0">
                <a:solidFill>
                  <a:srgbClr val="FF0000"/>
                </a:solidFill>
                <a:latin typeface="Calibri"/>
                <a:cs typeface="Calibri"/>
              </a:rPr>
              <a:t> </a:t>
            </a:r>
            <a:r>
              <a:rPr sz="1800" b="1" spc="-100" dirty="0">
                <a:solidFill>
                  <a:srgbClr val="FF0000"/>
                </a:solidFill>
                <a:latin typeface="Calibri"/>
                <a:cs typeface="Calibri"/>
              </a:rPr>
              <a:t>ATA</a:t>
            </a:r>
            <a:r>
              <a:rPr sz="1800" b="1" spc="35" dirty="0">
                <a:solidFill>
                  <a:srgbClr val="FF0000"/>
                </a:solidFill>
                <a:latin typeface="Calibri"/>
                <a:cs typeface="Calibri"/>
              </a:rPr>
              <a:t> </a:t>
            </a:r>
            <a:r>
              <a:rPr sz="1800" b="1" spc="-10" dirty="0">
                <a:solidFill>
                  <a:srgbClr val="FF0000"/>
                </a:solidFill>
                <a:latin typeface="Calibri"/>
                <a:cs typeface="Calibri"/>
              </a:rPr>
              <a:t>is</a:t>
            </a:r>
            <a:r>
              <a:rPr sz="1800" b="1" spc="335" dirty="0">
                <a:solidFill>
                  <a:srgbClr val="FF0000"/>
                </a:solidFill>
                <a:latin typeface="Calibri"/>
                <a:cs typeface="Calibri"/>
              </a:rPr>
              <a:t> </a:t>
            </a:r>
            <a:r>
              <a:rPr sz="1800" b="1" spc="-10" dirty="0">
                <a:solidFill>
                  <a:srgbClr val="FF0000"/>
                </a:solidFill>
                <a:latin typeface="Calibri"/>
                <a:cs typeface="Calibri"/>
              </a:rPr>
              <a:t>an</a:t>
            </a:r>
            <a:r>
              <a:rPr sz="1800" b="1" spc="325" dirty="0">
                <a:solidFill>
                  <a:srgbClr val="FF0000"/>
                </a:solidFill>
                <a:latin typeface="Calibri"/>
                <a:cs typeface="Calibri"/>
              </a:rPr>
              <a:t> </a:t>
            </a:r>
            <a:r>
              <a:rPr sz="1800" b="1" spc="-10" dirty="0">
                <a:solidFill>
                  <a:srgbClr val="FF0000"/>
                </a:solidFill>
                <a:latin typeface="Calibri"/>
                <a:cs typeface="Calibri"/>
              </a:rPr>
              <a:t>acronym</a:t>
            </a:r>
            <a:r>
              <a:rPr sz="1800" b="1" spc="335" dirty="0">
                <a:solidFill>
                  <a:srgbClr val="FF0000"/>
                </a:solidFill>
                <a:latin typeface="Calibri"/>
                <a:cs typeface="Calibri"/>
              </a:rPr>
              <a:t> </a:t>
            </a:r>
            <a:r>
              <a:rPr sz="1800" b="1" spc="-10" dirty="0">
                <a:solidFill>
                  <a:srgbClr val="FF0000"/>
                </a:solidFill>
                <a:latin typeface="Calibri"/>
                <a:cs typeface="Calibri"/>
              </a:rPr>
              <a:t>for</a:t>
            </a:r>
            <a:r>
              <a:rPr sz="1800" b="1" spc="330" dirty="0">
                <a:solidFill>
                  <a:srgbClr val="FF0000"/>
                </a:solidFill>
                <a:latin typeface="Calibri"/>
                <a:cs typeface="Calibri"/>
              </a:rPr>
              <a:t> </a:t>
            </a:r>
            <a:r>
              <a:rPr sz="1800" b="1" spc="-10" dirty="0">
                <a:latin typeface="Calibri"/>
                <a:cs typeface="Calibri"/>
              </a:rPr>
              <a:t>atmospheres</a:t>
            </a:r>
            <a:r>
              <a:rPr sz="1800" b="1" spc="340" dirty="0">
                <a:latin typeface="Calibri"/>
                <a:cs typeface="Calibri"/>
              </a:rPr>
              <a:t> </a:t>
            </a:r>
            <a:r>
              <a:rPr sz="1800" b="1" spc="-15" dirty="0">
                <a:latin typeface="Calibri"/>
                <a:cs typeface="Calibri"/>
              </a:rPr>
              <a:t>absolute</a:t>
            </a:r>
            <a:r>
              <a:rPr sz="1800" b="1" spc="345" dirty="0">
                <a:latin typeface="Calibri"/>
                <a:cs typeface="Calibri"/>
              </a:rPr>
              <a:t> </a:t>
            </a:r>
            <a:r>
              <a:rPr sz="1800" b="1" spc="-5" dirty="0">
                <a:solidFill>
                  <a:srgbClr val="FF0000"/>
                </a:solidFill>
                <a:latin typeface="Calibri"/>
                <a:cs typeface="Calibri"/>
              </a:rPr>
              <a:t>and</a:t>
            </a:r>
            <a:r>
              <a:rPr sz="1800" b="1" spc="330" dirty="0">
                <a:solidFill>
                  <a:srgbClr val="FF0000"/>
                </a:solidFill>
                <a:latin typeface="Calibri"/>
                <a:cs typeface="Calibri"/>
              </a:rPr>
              <a:t> </a:t>
            </a:r>
            <a:r>
              <a:rPr sz="1800" b="1" dirty="0">
                <a:solidFill>
                  <a:srgbClr val="FF0000"/>
                </a:solidFill>
                <a:latin typeface="Calibri"/>
                <a:cs typeface="Calibri"/>
              </a:rPr>
              <a:t>is</a:t>
            </a:r>
            <a:r>
              <a:rPr sz="1800" b="1" spc="325" dirty="0">
                <a:solidFill>
                  <a:srgbClr val="FF0000"/>
                </a:solidFill>
                <a:latin typeface="Calibri"/>
                <a:cs typeface="Calibri"/>
              </a:rPr>
              <a:t> </a:t>
            </a:r>
            <a:r>
              <a:rPr sz="1800" b="1" spc="-10" dirty="0">
                <a:solidFill>
                  <a:srgbClr val="FF0000"/>
                </a:solidFill>
                <a:latin typeface="Calibri"/>
                <a:cs typeface="Calibri"/>
              </a:rPr>
              <a:t>defined</a:t>
            </a:r>
            <a:r>
              <a:rPr sz="1800" b="1" spc="345" dirty="0">
                <a:solidFill>
                  <a:srgbClr val="FF0000"/>
                </a:solidFill>
                <a:latin typeface="Calibri"/>
                <a:cs typeface="Calibri"/>
              </a:rPr>
              <a:t> </a:t>
            </a:r>
            <a:r>
              <a:rPr sz="1800" b="1" spc="-15" dirty="0">
                <a:solidFill>
                  <a:srgbClr val="FF0000"/>
                </a:solidFill>
                <a:latin typeface="Calibri"/>
                <a:cs typeface="Calibri"/>
              </a:rPr>
              <a:t>to</a:t>
            </a:r>
            <a:r>
              <a:rPr sz="1800" b="1" spc="325" dirty="0">
                <a:solidFill>
                  <a:srgbClr val="FF0000"/>
                </a:solidFill>
                <a:latin typeface="Calibri"/>
                <a:cs typeface="Calibri"/>
              </a:rPr>
              <a:t> </a:t>
            </a:r>
            <a:r>
              <a:rPr sz="1800" b="1" spc="-5" dirty="0">
                <a:solidFill>
                  <a:srgbClr val="FF0000"/>
                </a:solidFill>
                <a:latin typeface="Calibri"/>
                <a:cs typeface="Calibri"/>
              </a:rPr>
              <a:t>be</a:t>
            </a:r>
            <a:r>
              <a:rPr sz="1800" b="1" spc="340" dirty="0">
                <a:solidFill>
                  <a:srgbClr val="FF0000"/>
                </a:solidFill>
                <a:latin typeface="Calibri"/>
                <a:cs typeface="Calibri"/>
              </a:rPr>
              <a:t> </a:t>
            </a:r>
            <a:r>
              <a:rPr sz="1800" b="1" spc="-10" dirty="0">
                <a:solidFill>
                  <a:srgbClr val="FF0000"/>
                </a:solidFill>
                <a:latin typeface="Calibri"/>
                <a:cs typeface="Calibri"/>
              </a:rPr>
              <a:t>one </a:t>
            </a:r>
            <a:r>
              <a:rPr sz="1800" b="1" spc="-395" dirty="0">
                <a:solidFill>
                  <a:srgbClr val="FF0000"/>
                </a:solidFill>
                <a:latin typeface="Calibri"/>
                <a:cs typeface="Calibri"/>
              </a:rPr>
              <a:t> </a:t>
            </a:r>
            <a:r>
              <a:rPr sz="1800" b="1" spc="-10" dirty="0">
                <a:solidFill>
                  <a:srgbClr val="FF0000"/>
                </a:solidFill>
                <a:latin typeface="Calibri"/>
                <a:cs typeface="Calibri"/>
              </a:rPr>
              <a:t>standard</a:t>
            </a:r>
            <a:r>
              <a:rPr sz="1800" b="1" spc="-25" dirty="0">
                <a:solidFill>
                  <a:srgbClr val="FF0000"/>
                </a:solidFill>
                <a:latin typeface="Calibri"/>
                <a:cs typeface="Calibri"/>
              </a:rPr>
              <a:t> </a:t>
            </a:r>
            <a:r>
              <a:rPr sz="1800" b="1" spc="-10" dirty="0">
                <a:solidFill>
                  <a:srgbClr val="FF0000"/>
                </a:solidFill>
                <a:latin typeface="Calibri"/>
                <a:cs typeface="Calibri"/>
              </a:rPr>
              <a:t>atmosphere</a:t>
            </a:r>
            <a:r>
              <a:rPr sz="1800" b="1" spc="-25" dirty="0">
                <a:solidFill>
                  <a:srgbClr val="FF0000"/>
                </a:solidFill>
                <a:latin typeface="Calibri"/>
                <a:cs typeface="Calibri"/>
              </a:rPr>
              <a:t> </a:t>
            </a:r>
            <a:r>
              <a:rPr sz="1800" b="1" dirty="0">
                <a:solidFill>
                  <a:srgbClr val="FF0000"/>
                </a:solidFill>
                <a:latin typeface="Calibri"/>
                <a:cs typeface="Calibri"/>
              </a:rPr>
              <a:t>of</a:t>
            </a:r>
            <a:r>
              <a:rPr sz="1800" b="1" spc="-5" dirty="0">
                <a:solidFill>
                  <a:srgbClr val="FF0000"/>
                </a:solidFill>
                <a:latin typeface="Calibri"/>
                <a:cs typeface="Calibri"/>
              </a:rPr>
              <a:t> </a:t>
            </a:r>
            <a:r>
              <a:rPr sz="1800" b="1" spc="-10" dirty="0">
                <a:solidFill>
                  <a:srgbClr val="FF0000"/>
                </a:solidFill>
                <a:latin typeface="Calibri"/>
                <a:cs typeface="Calibri"/>
              </a:rPr>
              <a:t>pressure</a:t>
            </a:r>
            <a:r>
              <a:rPr sz="1800" b="1" spc="-25" dirty="0">
                <a:solidFill>
                  <a:srgbClr val="FF0000"/>
                </a:solidFill>
                <a:latin typeface="Calibri"/>
                <a:cs typeface="Calibri"/>
              </a:rPr>
              <a:t> </a:t>
            </a:r>
            <a:r>
              <a:rPr sz="1800" b="1" spc="-10" dirty="0">
                <a:solidFill>
                  <a:srgbClr val="FF0000"/>
                </a:solidFill>
                <a:latin typeface="Calibri"/>
                <a:cs typeface="Calibri"/>
              </a:rPr>
              <a:t>at</a:t>
            </a:r>
            <a:r>
              <a:rPr sz="1800" b="1" dirty="0">
                <a:solidFill>
                  <a:srgbClr val="FF0000"/>
                </a:solidFill>
                <a:latin typeface="Calibri"/>
                <a:cs typeface="Calibri"/>
              </a:rPr>
              <a:t> sea</a:t>
            </a:r>
            <a:r>
              <a:rPr sz="1800" b="1" spc="-15" dirty="0">
                <a:solidFill>
                  <a:srgbClr val="FF0000"/>
                </a:solidFill>
                <a:latin typeface="Calibri"/>
                <a:cs typeface="Calibri"/>
              </a:rPr>
              <a:t> </a:t>
            </a:r>
            <a:r>
              <a:rPr sz="1800" b="1" spc="-5" dirty="0">
                <a:solidFill>
                  <a:srgbClr val="FF0000"/>
                </a:solidFill>
                <a:latin typeface="Calibri"/>
                <a:cs typeface="Calibri"/>
              </a:rPr>
              <a:t>level.</a:t>
            </a:r>
            <a:endParaRPr sz="1800" dirty="0">
              <a:latin typeface="Calibri"/>
              <a:cs typeface="Calibri"/>
            </a:endParaRPr>
          </a:p>
          <a:p>
            <a:pPr>
              <a:lnSpc>
                <a:spcPct val="100000"/>
              </a:lnSpc>
              <a:spcBef>
                <a:spcPts val="50"/>
              </a:spcBef>
            </a:pPr>
            <a:endParaRPr sz="2150" dirty="0">
              <a:latin typeface="Calibri"/>
              <a:cs typeface="Calibri"/>
            </a:endParaRPr>
          </a:p>
          <a:p>
            <a:pPr marL="12700" marR="5715" algn="just">
              <a:lnSpc>
                <a:spcPct val="80000"/>
              </a:lnSpc>
            </a:pPr>
            <a:r>
              <a:rPr sz="2200" spc="-10" dirty="0">
                <a:latin typeface="Calibri"/>
                <a:cs typeface="Calibri"/>
              </a:rPr>
              <a:t>Hyperbaric exposures </a:t>
            </a:r>
            <a:r>
              <a:rPr sz="2200" spc="-5" dirty="0">
                <a:latin typeface="Calibri"/>
                <a:cs typeface="Calibri"/>
              </a:rPr>
              <a:t>add </a:t>
            </a:r>
            <a:r>
              <a:rPr sz="2200" spc="-20" dirty="0">
                <a:latin typeface="Calibri"/>
                <a:cs typeface="Calibri"/>
              </a:rPr>
              <a:t>to </a:t>
            </a:r>
            <a:r>
              <a:rPr sz="2200" spc="-10" dirty="0">
                <a:latin typeface="Calibri"/>
                <a:cs typeface="Calibri"/>
              </a:rPr>
              <a:t>ambient pressure by diving under </a:t>
            </a:r>
            <a:r>
              <a:rPr sz="2200" spc="-20" dirty="0">
                <a:latin typeface="Calibri"/>
                <a:cs typeface="Calibri"/>
              </a:rPr>
              <a:t>water </a:t>
            </a:r>
            <a:r>
              <a:rPr sz="2200" spc="-15" dirty="0">
                <a:latin typeface="Calibri"/>
                <a:cs typeface="Calibri"/>
              </a:rPr>
              <a:t> </a:t>
            </a:r>
            <a:r>
              <a:rPr sz="2200" spc="-5" dirty="0">
                <a:latin typeface="Calibri"/>
                <a:cs typeface="Calibri"/>
              </a:rPr>
              <a:t>and </a:t>
            </a:r>
            <a:r>
              <a:rPr sz="2200" spc="-10" dirty="0">
                <a:latin typeface="Calibri"/>
                <a:cs typeface="Calibri"/>
              </a:rPr>
              <a:t>hypobaric exposures</a:t>
            </a:r>
            <a:r>
              <a:rPr sz="2200" spc="-5" dirty="0">
                <a:latin typeface="Calibri"/>
                <a:cs typeface="Calibri"/>
              </a:rPr>
              <a:t> </a:t>
            </a:r>
            <a:r>
              <a:rPr sz="2200" spc="-15" dirty="0">
                <a:latin typeface="Calibri"/>
                <a:cs typeface="Calibri"/>
              </a:rPr>
              <a:t>subtract</a:t>
            </a:r>
            <a:r>
              <a:rPr sz="2200" spc="-10" dirty="0">
                <a:latin typeface="Calibri"/>
                <a:cs typeface="Calibri"/>
              </a:rPr>
              <a:t> </a:t>
            </a:r>
            <a:r>
              <a:rPr sz="2200" spc="-15" dirty="0">
                <a:latin typeface="Calibri"/>
                <a:cs typeface="Calibri"/>
              </a:rPr>
              <a:t>from</a:t>
            </a:r>
            <a:r>
              <a:rPr sz="2200" spc="-10" dirty="0">
                <a:latin typeface="Calibri"/>
                <a:cs typeface="Calibri"/>
              </a:rPr>
              <a:t> </a:t>
            </a:r>
            <a:r>
              <a:rPr sz="2200" spc="-5" dirty="0">
                <a:latin typeface="Calibri"/>
                <a:cs typeface="Calibri"/>
              </a:rPr>
              <a:t>it </a:t>
            </a:r>
            <a:r>
              <a:rPr sz="2200" spc="-10" dirty="0">
                <a:latin typeface="Calibri"/>
                <a:cs typeface="Calibri"/>
              </a:rPr>
              <a:t>by</a:t>
            </a:r>
            <a:r>
              <a:rPr sz="2200" spc="-5" dirty="0">
                <a:latin typeface="Calibri"/>
                <a:cs typeface="Calibri"/>
              </a:rPr>
              <a:t> </a:t>
            </a:r>
            <a:r>
              <a:rPr sz="2200" spc="-15" dirty="0">
                <a:latin typeface="Calibri"/>
                <a:cs typeface="Calibri"/>
              </a:rPr>
              <a:t>rapid</a:t>
            </a:r>
            <a:r>
              <a:rPr sz="2200" spc="-10" dirty="0">
                <a:latin typeface="Calibri"/>
                <a:cs typeface="Calibri"/>
              </a:rPr>
              <a:t> ascent</a:t>
            </a:r>
            <a:r>
              <a:rPr sz="2200" spc="475" dirty="0">
                <a:latin typeface="Calibri"/>
                <a:cs typeface="Calibri"/>
              </a:rPr>
              <a:t> </a:t>
            </a:r>
            <a:r>
              <a:rPr sz="2200" spc="-15" dirty="0">
                <a:latin typeface="Calibri"/>
                <a:cs typeface="Calibri"/>
              </a:rPr>
              <a:t>from</a:t>
            </a:r>
            <a:r>
              <a:rPr sz="2200" spc="465" dirty="0">
                <a:latin typeface="Calibri"/>
                <a:cs typeface="Calibri"/>
              </a:rPr>
              <a:t> </a:t>
            </a:r>
            <a:r>
              <a:rPr sz="2200" dirty="0">
                <a:latin typeface="Calibri"/>
                <a:cs typeface="Calibri"/>
              </a:rPr>
              <a:t>sea </a:t>
            </a:r>
            <a:r>
              <a:rPr sz="2200" spc="5" dirty="0">
                <a:latin typeface="Calibri"/>
                <a:cs typeface="Calibri"/>
              </a:rPr>
              <a:t> </a:t>
            </a:r>
            <a:r>
              <a:rPr sz="2200" spc="-10" dirty="0">
                <a:latin typeface="Calibri"/>
                <a:cs typeface="Calibri"/>
              </a:rPr>
              <a:t>level</a:t>
            </a:r>
            <a:r>
              <a:rPr sz="2200" spc="5" dirty="0">
                <a:latin typeface="Calibri"/>
                <a:cs typeface="Calibri"/>
              </a:rPr>
              <a:t> </a:t>
            </a:r>
            <a:r>
              <a:rPr sz="2200" spc="-20" dirty="0">
                <a:latin typeface="Calibri"/>
                <a:cs typeface="Calibri"/>
              </a:rPr>
              <a:t>to</a:t>
            </a:r>
            <a:r>
              <a:rPr sz="2200" spc="10" dirty="0">
                <a:latin typeface="Calibri"/>
                <a:cs typeface="Calibri"/>
              </a:rPr>
              <a:t> </a:t>
            </a:r>
            <a:r>
              <a:rPr sz="2200" spc="-5" dirty="0">
                <a:latin typeface="Calibri"/>
                <a:cs typeface="Calibri"/>
              </a:rPr>
              <a:t>9000 m</a:t>
            </a:r>
            <a:r>
              <a:rPr sz="2200" dirty="0">
                <a:latin typeface="Calibri"/>
                <a:cs typeface="Calibri"/>
              </a:rPr>
              <a:t> </a:t>
            </a:r>
            <a:r>
              <a:rPr sz="2200" spc="-5" dirty="0">
                <a:latin typeface="Calibri"/>
                <a:cs typeface="Calibri"/>
              </a:rPr>
              <a:t>in</a:t>
            </a:r>
            <a:r>
              <a:rPr sz="2200" spc="-10" dirty="0">
                <a:latin typeface="Calibri"/>
                <a:cs typeface="Calibri"/>
              </a:rPr>
              <a:t> </a:t>
            </a:r>
            <a:r>
              <a:rPr sz="2200" spc="-5" dirty="0">
                <a:latin typeface="Calibri"/>
                <a:cs typeface="Calibri"/>
              </a:rPr>
              <a:t>a</a:t>
            </a:r>
            <a:r>
              <a:rPr sz="2200" spc="10" dirty="0">
                <a:latin typeface="Calibri"/>
                <a:cs typeface="Calibri"/>
              </a:rPr>
              <a:t> </a:t>
            </a:r>
            <a:r>
              <a:rPr sz="2200" spc="-15" dirty="0">
                <a:latin typeface="Calibri"/>
                <a:cs typeface="Calibri"/>
              </a:rPr>
              <a:t>depressurized</a:t>
            </a:r>
            <a:r>
              <a:rPr sz="2200" dirty="0">
                <a:latin typeface="Calibri"/>
                <a:cs typeface="Calibri"/>
              </a:rPr>
              <a:t> </a:t>
            </a:r>
            <a:r>
              <a:rPr sz="2200" spc="-10" dirty="0">
                <a:latin typeface="Calibri"/>
                <a:cs typeface="Calibri"/>
              </a:rPr>
              <a:t>cabin.</a:t>
            </a:r>
            <a:endParaRPr sz="2200" dirty="0">
              <a:latin typeface="Calibri"/>
              <a:cs typeface="Calibri"/>
            </a:endParaRPr>
          </a:p>
          <a:p>
            <a:pPr>
              <a:lnSpc>
                <a:spcPct val="100000"/>
              </a:lnSpc>
            </a:pPr>
            <a:endParaRPr sz="2200" dirty="0">
              <a:latin typeface="Calibri"/>
              <a:cs typeface="Calibri"/>
            </a:endParaRPr>
          </a:p>
          <a:p>
            <a:pPr>
              <a:lnSpc>
                <a:spcPct val="100000"/>
              </a:lnSpc>
              <a:spcBef>
                <a:spcPts val="15"/>
              </a:spcBef>
            </a:pPr>
            <a:endParaRPr sz="2550" dirty="0">
              <a:latin typeface="Calibri"/>
              <a:cs typeface="Calibri"/>
            </a:endParaRPr>
          </a:p>
          <a:p>
            <a:pPr marL="12700" marR="6350" algn="just">
              <a:lnSpc>
                <a:spcPct val="80000"/>
              </a:lnSpc>
            </a:pPr>
            <a:r>
              <a:rPr sz="2200" spc="-10" dirty="0">
                <a:latin typeface="Calibri"/>
                <a:cs typeface="Calibri"/>
              </a:rPr>
              <a:t>The </a:t>
            </a:r>
            <a:r>
              <a:rPr sz="2200" spc="-5" dirty="0">
                <a:latin typeface="Calibri"/>
                <a:cs typeface="Calibri"/>
              </a:rPr>
              <a:t>risk </a:t>
            </a:r>
            <a:r>
              <a:rPr sz="2200" dirty="0">
                <a:latin typeface="Calibri"/>
                <a:cs typeface="Calibri"/>
              </a:rPr>
              <a:t>of </a:t>
            </a:r>
            <a:r>
              <a:rPr sz="2200" spc="-10" dirty="0">
                <a:latin typeface="Calibri"/>
                <a:cs typeface="Calibri"/>
              </a:rPr>
              <a:t>dysbaric </a:t>
            </a:r>
            <a:r>
              <a:rPr sz="2200" spc="-15" dirty="0">
                <a:latin typeface="Calibri"/>
                <a:cs typeface="Calibri"/>
              </a:rPr>
              <a:t>disorders can </a:t>
            </a:r>
            <a:r>
              <a:rPr sz="2200" spc="-5" dirty="0">
                <a:latin typeface="Calibri"/>
                <a:cs typeface="Calibri"/>
              </a:rPr>
              <a:t>be </a:t>
            </a:r>
            <a:r>
              <a:rPr sz="2200" spc="-10" dirty="0">
                <a:latin typeface="Calibri"/>
                <a:cs typeface="Calibri"/>
              </a:rPr>
              <a:t>reduced </a:t>
            </a:r>
            <a:r>
              <a:rPr sz="2200" spc="-5" dirty="0">
                <a:latin typeface="Calibri"/>
                <a:cs typeface="Calibri"/>
              </a:rPr>
              <a:t>if the </a:t>
            </a:r>
            <a:r>
              <a:rPr sz="2200" spc="-10" dirty="0">
                <a:latin typeface="Calibri"/>
                <a:cs typeface="Calibri"/>
              </a:rPr>
              <a:t>altered pressure </a:t>
            </a:r>
            <a:r>
              <a:rPr sz="2200" spc="-35" dirty="0">
                <a:latin typeface="Calibri"/>
                <a:cs typeface="Calibri"/>
              </a:rPr>
              <a:t>to </a:t>
            </a:r>
            <a:r>
              <a:rPr sz="2200" spc="-30" dirty="0">
                <a:latin typeface="Calibri"/>
                <a:cs typeface="Calibri"/>
              </a:rPr>
              <a:t> </a:t>
            </a:r>
            <a:r>
              <a:rPr sz="2200" spc="-5" dirty="0">
                <a:latin typeface="Calibri"/>
                <a:cs typeface="Calibri"/>
              </a:rPr>
              <a:t>which an </a:t>
            </a:r>
            <a:r>
              <a:rPr sz="2200" spc="-10" dirty="0">
                <a:latin typeface="Calibri"/>
                <a:cs typeface="Calibri"/>
              </a:rPr>
              <a:t>individual </a:t>
            </a:r>
            <a:r>
              <a:rPr sz="2200" spc="-5" dirty="0">
                <a:latin typeface="Calibri"/>
                <a:cs typeface="Calibri"/>
              </a:rPr>
              <a:t>is </a:t>
            </a:r>
            <a:r>
              <a:rPr sz="2200" spc="-10" dirty="0">
                <a:latin typeface="Calibri"/>
                <a:cs typeface="Calibri"/>
              </a:rPr>
              <a:t>exposed </a:t>
            </a:r>
            <a:r>
              <a:rPr sz="2200" dirty="0">
                <a:latin typeface="Calibri"/>
                <a:cs typeface="Calibri"/>
              </a:rPr>
              <a:t>be </a:t>
            </a:r>
            <a:r>
              <a:rPr sz="2600" b="1" u="heavy" spc="-10" dirty="0">
                <a:solidFill>
                  <a:srgbClr val="FF0000"/>
                </a:solidFill>
                <a:uFill>
                  <a:solidFill>
                    <a:srgbClr val="FF0000"/>
                  </a:solidFill>
                </a:uFill>
                <a:latin typeface="Calibri"/>
                <a:cs typeface="Calibri"/>
              </a:rPr>
              <a:t>gradually </a:t>
            </a:r>
            <a:r>
              <a:rPr sz="2600" b="1" u="heavy" spc="-5" dirty="0">
                <a:solidFill>
                  <a:srgbClr val="FF0000"/>
                </a:solidFill>
                <a:uFill>
                  <a:solidFill>
                    <a:srgbClr val="FF0000"/>
                  </a:solidFill>
                </a:uFill>
                <a:latin typeface="Calibri"/>
                <a:cs typeface="Calibri"/>
              </a:rPr>
              <a:t>returned</a:t>
            </a:r>
            <a:r>
              <a:rPr sz="2600" b="1" spc="-5" dirty="0">
                <a:solidFill>
                  <a:srgbClr val="FF0000"/>
                </a:solidFill>
                <a:latin typeface="Calibri"/>
                <a:cs typeface="Calibri"/>
              </a:rPr>
              <a:t> </a:t>
            </a:r>
            <a:r>
              <a:rPr sz="2200" spc="-20" dirty="0">
                <a:latin typeface="Calibri"/>
                <a:cs typeface="Calibri"/>
              </a:rPr>
              <a:t>to </a:t>
            </a:r>
            <a:r>
              <a:rPr sz="2200" spc="-5" dirty="0">
                <a:latin typeface="Calibri"/>
                <a:cs typeface="Calibri"/>
              </a:rPr>
              <a:t>normal </a:t>
            </a:r>
            <a:r>
              <a:rPr sz="2200" dirty="0">
                <a:latin typeface="Calibri"/>
                <a:cs typeface="Calibri"/>
              </a:rPr>
              <a:t> </a:t>
            </a:r>
            <a:r>
              <a:rPr sz="2200" spc="-15" dirty="0">
                <a:latin typeface="Calibri"/>
                <a:cs typeface="Calibri"/>
              </a:rPr>
              <a:t>according </a:t>
            </a:r>
            <a:r>
              <a:rPr sz="2200" spc="-20" dirty="0">
                <a:latin typeface="Calibri"/>
                <a:cs typeface="Calibri"/>
              </a:rPr>
              <a:t>to</a:t>
            </a:r>
            <a:r>
              <a:rPr sz="2200" spc="20" dirty="0">
                <a:latin typeface="Calibri"/>
                <a:cs typeface="Calibri"/>
              </a:rPr>
              <a:t> </a:t>
            </a:r>
            <a:r>
              <a:rPr sz="2200" spc="-10" dirty="0">
                <a:latin typeface="Calibri"/>
                <a:cs typeface="Calibri"/>
              </a:rPr>
              <a:t>recommended</a:t>
            </a:r>
            <a:r>
              <a:rPr sz="2200" spc="30" dirty="0">
                <a:latin typeface="Calibri"/>
                <a:cs typeface="Calibri"/>
              </a:rPr>
              <a:t> </a:t>
            </a:r>
            <a:r>
              <a:rPr sz="2200" spc="-10" dirty="0">
                <a:latin typeface="Calibri"/>
                <a:cs typeface="Calibri"/>
              </a:rPr>
              <a:t>schedules.</a:t>
            </a:r>
            <a:endParaRPr sz="2200" dirty="0">
              <a:latin typeface="Calibri"/>
              <a:cs typeface="Calibri"/>
            </a:endParaRPr>
          </a:p>
        </p:txBody>
      </p:sp>
      <p:sp>
        <p:nvSpPr>
          <p:cNvPr id="9" name="TextBox 8">
            <a:extLst>
              <a:ext uri="{FF2B5EF4-FFF2-40B4-BE49-F238E27FC236}">
                <a16:creationId xmlns:a16="http://schemas.microsoft.com/office/drawing/2014/main" id="{762F33D5-7D43-43D8-AD3B-8688A173C426}"/>
              </a:ext>
            </a:extLst>
          </p:cNvPr>
          <p:cNvSpPr txBox="1"/>
          <p:nvPr/>
        </p:nvSpPr>
        <p:spPr>
          <a:xfrm>
            <a:off x="5105400" y="3215914"/>
            <a:ext cx="4339766" cy="646331"/>
          </a:xfrm>
          <a:prstGeom prst="rect">
            <a:avLst/>
          </a:prstGeom>
          <a:noFill/>
        </p:spPr>
        <p:txBody>
          <a:bodyPr wrap="square" rtlCol="0">
            <a:spAutoFit/>
          </a:bodyPr>
          <a:lstStyle/>
          <a:p>
            <a:r>
              <a:rPr lang="en-US" dirty="0"/>
              <a:t>* ATA </a:t>
            </a:r>
            <a:r>
              <a:rPr lang="ar-JO" dirty="0"/>
              <a:t>هو اختصار للأجواء المطلقة ويتم تعريفه على أنه جو معياري واحد للضغط عند مستوى سطح البحر.</a:t>
            </a:r>
            <a:endParaRPr lang="en-US" dirty="0"/>
          </a:p>
        </p:txBody>
      </p:sp>
      <p:sp>
        <p:nvSpPr>
          <p:cNvPr id="10" name="TextBox 9">
            <a:extLst>
              <a:ext uri="{FF2B5EF4-FFF2-40B4-BE49-F238E27FC236}">
                <a16:creationId xmlns:a16="http://schemas.microsoft.com/office/drawing/2014/main" id="{EBCB2F82-6F3A-4FB5-8697-1DBCF3995275}"/>
              </a:ext>
            </a:extLst>
          </p:cNvPr>
          <p:cNvSpPr txBox="1"/>
          <p:nvPr/>
        </p:nvSpPr>
        <p:spPr>
          <a:xfrm flipH="1">
            <a:off x="152400" y="4712133"/>
            <a:ext cx="8837675" cy="646331"/>
          </a:xfrm>
          <a:prstGeom prst="rect">
            <a:avLst/>
          </a:prstGeom>
          <a:noFill/>
        </p:spPr>
        <p:txBody>
          <a:bodyPr wrap="square" rtlCol="0">
            <a:spAutoFit/>
          </a:bodyPr>
          <a:lstStyle/>
          <a:p>
            <a:r>
              <a:rPr lang="ar-JO"/>
              <a:t>تضيف حالات التعرض للضغط العالي إلى الضغط المحيط عن طريق الغوص تحت الماء والتعرض للضغط المنخفض ينقص منه عن طريق الصعود السريع من مستوى سطح البحر إلى 9000 متر في مقصورة خافضة للضغط.</a:t>
            </a:r>
            <a:endParaRPr lang="en-US" dirty="0"/>
          </a:p>
        </p:txBody>
      </p:sp>
      <p:sp>
        <p:nvSpPr>
          <p:cNvPr id="11" name="TextBox 10">
            <a:extLst>
              <a:ext uri="{FF2B5EF4-FFF2-40B4-BE49-F238E27FC236}">
                <a16:creationId xmlns:a16="http://schemas.microsoft.com/office/drawing/2014/main" id="{BCA91FB9-0879-4AA6-B8BF-006AD98869BB}"/>
              </a:ext>
            </a:extLst>
          </p:cNvPr>
          <p:cNvSpPr txBox="1"/>
          <p:nvPr/>
        </p:nvSpPr>
        <p:spPr>
          <a:xfrm>
            <a:off x="1525525" y="6202475"/>
            <a:ext cx="7618475" cy="646331"/>
          </a:xfrm>
          <a:prstGeom prst="rect">
            <a:avLst/>
          </a:prstGeom>
          <a:noFill/>
        </p:spPr>
        <p:txBody>
          <a:bodyPr wrap="square" rtlCol="0">
            <a:spAutoFit/>
          </a:bodyPr>
          <a:lstStyle/>
          <a:p>
            <a:r>
              <a:rPr lang="ar-JO"/>
              <a:t>يمكن تقليل خطر الإصابة باضطرابات عسر الضغط إذا عاد الضغط المتغير الذي يتعرض له الفرد تدريجيًا إلى طبيعته وفقًا للجداول الموصى بها.</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2550" y="499998"/>
            <a:ext cx="6844030" cy="635000"/>
          </a:xfrm>
          <a:prstGeom prst="rect">
            <a:avLst/>
          </a:prstGeom>
        </p:spPr>
        <p:txBody>
          <a:bodyPr vert="horz" wrap="square" lIns="0" tIns="12065" rIns="0" bIns="0" rtlCol="0">
            <a:spAutoFit/>
          </a:bodyPr>
          <a:lstStyle/>
          <a:p>
            <a:pPr marL="12700">
              <a:lnSpc>
                <a:spcPct val="100000"/>
              </a:lnSpc>
              <a:spcBef>
                <a:spcPts val="95"/>
              </a:spcBef>
            </a:pPr>
            <a:r>
              <a:rPr sz="4000" spc="5" dirty="0"/>
              <a:t>Risky</a:t>
            </a:r>
            <a:r>
              <a:rPr sz="4000" spc="-20" dirty="0"/>
              <a:t> </a:t>
            </a:r>
            <a:r>
              <a:rPr sz="4000" spc="-30" dirty="0"/>
              <a:t>Jobs</a:t>
            </a:r>
            <a:r>
              <a:rPr sz="4000" spc="-20" dirty="0"/>
              <a:t> </a:t>
            </a:r>
            <a:r>
              <a:rPr sz="4000" spc="-5" dirty="0"/>
              <a:t>to</a:t>
            </a:r>
            <a:r>
              <a:rPr sz="4000" spc="-15" dirty="0"/>
              <a:t> </a:t>
            </a:r>
            <a:r>
              <a:rPr sz="4000" spc="-5" dirty="0"/>
              <a:t>Dysbarism</a:t>
            </a:r>
            <a:endParaRPr sz="4000"/>
          </a:p>
        </p:txBody>
      </p:sp>
      <p:pic>
        <p:nvPicPr>
          <p:cNvPr id="3" name="object 3"/>
          <p:cNvPicPr/>
          <p:nvPr/>
        </p:nvPicPr>
        <p:blipFill>
          <a:blip r:embed="rId2" cstate="print"/>
          <a:stretch>
            <a:fillRect/>
          </a:stretch>
        </p:blipFill>
        <p:spPr>
          <a:xfrm>
            <a:off x="251459" y="2133600"/>
            <a:ext cx="3899916" cy="1850136"/>
          </a:xfrm>
          <a:prstGeom prst="rect">
            <a:avLst/>
          </a:prstGeom>
        </p:spPr>
      </p:pic>
      <p:sp>
        <p:nvSpPr>
          <p:cNvPr id="4" name="object 4"/>
          <p:cNvSpPr txBox="1"/>
          <p:nvPr/>
        </p:nvSpPr>
        <p:spPr>
          <a:xfrm>
            <a:off x="1248257" y="1621028"/>
            <a:ext cx="191135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Caisson</a:t>
            </a:r>
            <a:r>
              <a:rPr sz="1800" b="1" spc="-75" dirty="0">
                <a:latin typeface="Calibri"/>
                <a:cs typeface="Calibri"/>
              </a:rPr>
              <a:t> </a:t>
            </a:r>
            <a:r>
              <a:rPr sz="1800" b="1" spc="-5" dirty="0">
                <a:latin typeface="Calibri"/>
                <a:cs typeface="Calibri"/>
              </a:rPr>
              <a:t>Engineering</a:t>
            </a:r>
            <a:endParaRPr sz="1800" dirty="0">
              <a:latin typeface="Calibri"/>
              <a:cs typeface="Calibri"/>
            </a:endParaRPr>
          </a:p>
        </p:txBody>
      </p:sp>
      <p:pic>
        <p:nvPicPr>
          <p:cNvPr id="5" name="object 5"/>
          <p:cNvPicPr/>
          <p:nvPr/>
        </p:nvPicPr>
        <p:blipFill>
          <a:blip r:embed="rId3" cstate="print"/>
          <a:stretch>
            <a:fillRect/>
          </a:stretch>
        </p:blipFill>
        <p:spPr>
          <a:xfrm>
            <a:off x="4788408" y="2133600"/>
            <a:ext cx="3898391" cy="1850136"/>
          </a:xfrm>
          <a:prstGeom prst="rect">
            <a:avLst/>
          </a:prstGeom>
        </p:spPr>
      </p:pic>
      <p:sp>
        <p:nvSpPr>
          <p:cNvPr id="6" name="object 6"/>
          <p:cNvSpPr txBox="1"/>
          <p:nvPr/>
        </p:nvSpPr>
        <p:spPr>
          <a:xfrm>
            <a:off x="5982715" y="1608835"/>
            <a:ext cx="151320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Deep</a:t>
            </a:r>
            <a:r>
              <a:rPr sz="1800" b="1" spc="-70" dirty="0">
                <a:latin typeface="Calibri"/>
                <a:cs typeface="Calibri"/>
              </a:rPr>
              <a:t> </a:t>
            </a:r>
            <a:r>
              <a:rPr sz="1800" b="1" dirty="0">
                <a:latin typeface="Calibri"/>
                <a:cs typeface="Calibri"/>
              </a:rPr>
              <a:t>sea</a:t>
            </a:r>
            <a:r>
              <a:rPr sz="1800" b="1" spc="-50" dirty="0">
                <a:latin typeface="Calibri"/>
                <a:cs typeface="Calibri"/>
              </a:rPr>
              <a:t> </a:t>
            </a:r>
            <a:r>
              <a:rPr sz="1800" b="1" spc="-10" dirty="0">
                <a:latin typeface="Calibri"/>
                <a:cs typeface="Calibri"/>
              </a:rPr>
              <a:t>divers</a:t>
            </a:r>
            <a:endParaRPr sz="1800">
              <a:latin typeface="Calibri"/>
              <a:cs typeface="Calibri"/>
            </a:endParaRPr>
          </a:p>
        </p:txBody>
      </p:sp>
      <p:pic>
        <p:nvPicPr>
          <p:cNvPr id="7" name="object 7"/>
          <p:cNvPicPr/>
          <p:nvPr/>
        </p:nvPicPr>
        <p:blipFill>
          <a:blip r:embed="rId4" cstate="print"/>
          <a:stretch>
            <a:fillRect/>
          </a:stretch>
        </p:blipFill>
        <p:spPr>
          <a:xfrm>
            <a:off x="251459" y="4716779"/>
            <a:ext cx="3960876" cy="1639824"/>
          </a:xfrm>
          <a:prstGeom prst="rect">
            <a:avLst/>
          </a:prstGeom>
        </p:spPr>
      </p:pic>
      <p:sp>
        <p:nvSpPr>
          <p:cNvPr id="8" name="object 8"/>
          <p:cNvSpPr txBox="1"/>
          <p:nvPr/>
        </p:nvSpPr>
        <p:spPr>
          <a:xfrm>
            <a:off x="1770126" y="4366641"/>
            <a:ext cx="86741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Air</a:t>
            </a:r>
            <a:r>
              <a:rPr sz="1800" b="1" spc="-70" dirty="0">
                <a:latin typeface="Calibri"/>
                <a:cs typeface="Calibri"/>
              </a:rPr>
              <a:t> </a:t>
            </a:r>
            <a:r>
              <a:rPr sz="1800" b="1" spc="-15" dirty="0">
                <a:latin typeface="Calibri"/>
                <a:cs typeface="Calibri"/>
              </a:rPr>
              <a:t>Force</a:t>
            </a:r>
            <a:endParaRPr sz="1800">
              <a:latin typeface="Calibri"/>
              <a:cs typeface="Calibri"/>
            </a:endParaRPr>
          </a:p>
        </p:txBody>
      </p:sp>
      <p:pic>
        <p:nvPicPr>
          <p:cNvPr id="9" name="object 9"/>
          <p:cNvPicPr/>
          <p:nvPr/>
        </p:nvPicPr>
        <p:blipFill>
          <a:blip r:embed="rId5" cstate="print"/>
          <a:stretch>
            <a:fillRect/>
          </a:stretch>
        </p:blipFill>
        <p:spPr>
          <a:xfrm>
            <a:off x="4788408" y="4716779"/>
            <a:ext cx="3898391" cy="1639824"/>
          </a:xfrm>
          <a:prstGeom prst="rect">
            <a:avLst/>
          </a:prstGeom>
        </p:spPr>
      </p:pic>
      <p:sp>
        <p:nvSpPr>
          <p:cNvPr id="10" name="object 10"/>
          <p:cNvSpPr txBox="1"/>
          <p:nvPr/>
        </p:nvSpPr>
        <p:spPr>
          <a:xfrm>
            <a:off x="5825109" y="4366641"/>
            <a:ext cx="1831339"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Space</a:t>
            </a:r>
            <a:r>
              <a:rPr sz="1800" b="1" spc="-70" dirty="0">
                <a:latin typeface="Calibri"/>
                <a:cs typeface="Calibri"/>
              </a:rPr>
              <a:t> </a:t>
            </a:r>
            <a:r>
              <a:rPr sz="1800" b="1" spc="-10" dirty="0">
                <a:latin typeface="Calibri"/>
                <a:cs typeface="Calibri"/>
              </a:rPr>
              <a:t>Programmes</a:t>
            </a:r>
            <a:endParaRPr sz="1800">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710893"/>
            <a:ext cx="5759450" cy="4012565"/>
          </a:xfrm>
          <a:prstGeom prst="rect">
            <a:avLst/>
          </a:prstGeom>
        </p:spPr>
        <p:txBody>
          <a:bodyPr vert="horz" wrap="square" lIns="0" tIns="12065" rIns="0" bIns="0" rtlCol="0">
            <a:spAutoFit/>
          </a:bodyPr>
          <a:lstStyle/>
          <a:p>
            <a:pPr marL="12700" marR="5715" algn="just">
              <a:lnSpc>
                <a:spcPct val="100000"/>
              </a:lnSpc>
              <a:spcBef>
                <a:spcPts val="95"/>
              </a:spcBef>
            </a:pPr>
            <a:r>
              <a:rPr sz="2800" b="1" spc="-10" dirty="0">
                <a:solidFill>
                  <a:srgbClr val="0000FF"/>
                </a:solidFill>
                <a:latin typeface="Calibri"/>
                <a:cs typeface="Calibri"/>
              </a:rPr>
              <a:t>Diving</a:t>
            </a:r>
            <a:r>
              <a:rPr sz="2800" b="1" spc="-5" dirty="0">
                <a:solidFill>
                  <a:srgbClr val="0000FF"/>
                </a:solidFill>
                <a:latin typeface="Calibri"/>
                <a:cs typeface="Calibri"/>
              </a:rPr>
              <a:t> </a:t>
            </a:r>
            <a:r>
              <a:rPr sz="2800" b="1" spc="-10" dirty="0">
                <a:solidFill>
                  <a:srgbClr val="0000FF"/>
                </a:solidFill>
                <a:latin typeface="Calibri"/>
                <a:cs typeface="Calibri"/>
              </a:rPr>
              <a:t>cylinders</a:t>
            </a:r>
            <a:r>
              <a:rPr sz="2800" b="1" spc="-5" dirty="0">
                <a:solidFill>
                  <a:srgbClr val="0000FF"/>
                </a:solidFill>
                <a:latin typeface="Calibri"/>
                <a:cs typeface="Calibri"/>
              </a:rPr>
              <a:t> </a:t>
            </a:r>
            <a:r>
              <a:rPr sz="2800" b="1" spc="-10" dirty="0">
                <a:solidFill>
                  <a:srgbClr val="0000FF"/>
                </a:solidFill>
                <a:latin typeface="Calibri"/>
                <a:cs typeface="Calibri"/>
              </a:rPr>
              <a:t>contain</a:t>
            </a:r>
            <a:r>
              <a:rPr sz="2800" b="1" spc="-5" dirty="0">
                <a:solidFill>
                  <a:srgbClr val="0000FF"/>
                </a:solidFill>
                <a:latin typeface="Calibri"/>
                <a:cs typeface="Calibri"/>
              </a:rPr>
              <a:t> 20%</a:t>
            </a:r>
            <a:r>
              <a:rPr sz="2800" b="1" dirty="0">
                <a:solidFill>
                  <a:srgbClr val="0000FF"/>
                </a:solidFill>
                <a:latin typeface="Calibri"/>
                <a:cs typeface="Calibri"/>
              </a:rPr>
              <a:t> </a:t>
            </a:r>
            <a:r>
              <a:rPr sz="2800" b="1" spc="-20" dirty="0">
                <a:solidFill>
                  <a:srgbClr val="0000FF"/>
                </a:solidFill>
                <a:latin typeface="Calibri"/>
                <a:cs typeface="Calibri"/>
              </a:rPr>
              <a:t>Oxygen </a:t>
            </a:r>
            <a:r>
              <a:rPr sz="2800" b="1" spc="-620" dirty="0">
                <a:solidFill>
                  <a:srgbClr val="0000FF"/>
                </a:solidFill>
                <a:latin typeface="Calibri"/>
                <a:cs typeface="Calibri"/>
              </a:rPr>
              <a:t> </a:t>
            </a:r>
            <a:r>
              <a:rPr sz="2800" b="1" spc="-10" dirty="0">
                <a:solidFill>
                  <a:srgbClr val="0000FF"/>
                </a:solidFill>
                <a:latin typeface="Calibri"/>
                <a:cs typeface="Calibri"/>
              </a:rPr>
              <a:t>and</a:t>
            </a:r>
            <a:r>
              <a:rPr sz="2800" b="1" spc="10" dirty="0">
                <a:solidFill>
                  <a:srgbClr val="0000FF"/>
                </a:solidFill>
                <a:latin typeface="Calibri"/>
                <a:cs typeface="Calibri"/>
              </a:rPr>
              <a:t> </a:t>
            </a:r>
            <a:r>
              <a:rPr sz="2800" b="1" spc="-10" dirty="0">
                <a:solidFill>
                  <a:srgbClr val="0000FF"/>
                </a:solidFill>
                <a:latin typeface="Calibri"/>
                <a:cs typeface="Calibri"/>
              </a:rPr>
              <a:t>80%</a:t>
            </a:r>
            <a:r>
              <a:rPr sz="2800" b="1" spc="15" dirty="0">
                <a:solidFill>
                  <a:srgbClr val="0000FF"/>
                </a:solidFill>
                <a:latin typeface="Calibri"/>
                <a:cs typeface="Calibri"/>
              </a:rPr>
              <a:t> </a:t>
            </a:r>
            <a:r>
              <a:rPr sz="2800" b="1" spc="-15" dirty="0">
                <a:solidFill>
                  <a:srgbClr val="0000FF"/>
                </a:solidFill>
                <a:latin typeface="Calibri"/>
                <a:cs typeface="Calibri"/>
              </a:rPr>
              <a:t>Nitrogen,</a:t>
            </a:r>
            <a:r>
              <a:rPr sz="2800" b="1" spc="40" dirty="0">
                <a:solidFill>
                  <a:srgbClr val="0000FF"/>
                </a:solidFill>
                <a:latin typeface="Calibri"/>
                <a:cs typeface="Calibri"/>
              </a:rPr>
              <a:t> </a:t>
            </a:r>
            <a:r>
              <a:rPr sz="2800" b="1" spc="-5" dirty="0">
                <a:solidFill>
                  <a:srgbClr val="0000FF"/>
                </a:solidFill>
                <a:latin typeface="Calibri"/>
                <a:cs typeface="Calibri"/>
              </a:rPr>
              <a:t>or</a:t>
            </a:r>
            <a:r>
              <a:rPr sz="2800" b="1" spc="5" dirty="0">
                <a:solidFill>
                  <a:srgbClr val="0000FF"/>
                </a:solidFill>
                <a:latin typeface="Calibri"/>
                <a:cs typeface="Calibri"/>
              </a:rPr>
              <a:t> </a:t>
            </a:r>
            <a:r>
              <a:rPr sz="2800" b="1" spc="-5" dirty="0">
                <a:solidFill>
                  <a:srgbClr val="0000FF"/>
                </a:solidFill>
                <a:latin typeface="Calibri"/>
                <a:cs typeface="Calibri"/>
              </a:rPr>
              <a:t>helium</a:t>
            </a:r>
            <a:endParaRPr sz="2800" dirty="0">
              <a:latin typeface="Calibri"/>
              <a:cs typeface="Calibri"/>
            </a:endParaRPr>
          </a:p>
          <a:p>
            <a:pPr>
              <a:lnSpc>
                <a:spcPct val="100000"/>
              </a:lnSpc>
              <a:spcBef>
                <a:spcPts val="55"/>
              </a:spcBef>
            </a:pPr>
            <a:endParaRPr sz="3650" dirty="0">
              <a:latin typeface="Calibri"/>
              <a:cs typeface="Calibri"/>
            </a:endParaRPr>
          </a:p>
          <a:p>
            <a:pPr marL="12700" marR="5080" algn="just">
              <a:lnSpc>
                <a:spcPct val="100000"/>
              </a:lnSpc>
              <a:spcBef>
                <a:spcPts val="5"/>
              </a:spcBef>
            </a:pPr>
            <a:r>
              <a:rPr sz="2400" spc="-10" dirty="0">
                <a:latin typeface="Calibri"/>
                <a:cs typeface="Calibri"/>
              </a:rPr>
              <a:t>Breathing </a:t>
            </a:r>
            <a:r>
              <a:rPr sz="2400" spc="-15" dirty="0">
                <a:latin typeface="Calibri"/>
                <a:cs typeface="Calibri"/>
              </a:rPr>
              <a:t>gases </a:t>
            </a:r>
            <a:r>
              <a:rPr sz="2400" spc="-20" dirty="0">
                <a:latin typeface="Calibri"/>
                <a:cs typeface="Calibri"/>
              </a:rPr>
              <a:t>for </a:t>
            </a:r>
            <a:r>
              <a:rPr sz="2400" spc="-5" dirty="0">
                <a:latin typeface="Calibri"/>
                <a:cs typeface="Calibri"/>
              </a:rPr>
              <a:t>hyperbaric use </a:t>
            </a:r>
            <a:r>
              <a:rPr sz="2400" spc="-20" dirty="0">
                <a:latin typeface="Calibri"/>
                <a:cs typeface="Calibri"/>
              </a:rPr>
              <a:t>have </a:t>
            </a:r>
            <a:r>
              <a:rPr sz="2400" spc="-5" dirty="0">
                <a:latin typeface="Calibri"/>
                <a:cs typeface="Calibri"/>
              </a:rPr>
              <a:t>been </a:t>
            </a:r>
            <a:r>
              <a:rPr sz="2400" dirty="0">
                <a:latin typeface="Calibri"/>
                <a:cs typeface="Calibri"/>
              </a:rPr>
              <a:t> </a:t>
            </a:r>
            <a:r>
              <a:rPr sz="2400" spc="-5" dirty="0">
                <a:latin typeface="Calibri"/>
                <a:cs typeface="Calibri"/>
              </a:rPr>
              <a:t>developed </a:t>
            </a:r>
            <a:r>
              <a:rPr sz="2400" spc="-10" dirty="0">
                <a:latin typeface="Calibri"/>
                <a:cs typeface="Calibri"/>
              </a:rPr>
              <a:t>to </a:t>
            </a:r>
            <a:r>
              <a:rPr sz="2400" spc="-15" dirty="0">
                <a:latin typeface="Calibri"/>
                <a:cs typeface="Calibri"/>
              </a:rPr>
              <a:t>improve </a:t>
            </a:r>
            <a:r>
              <a:rPr sz="2400" spc="-5" dirty="0">
                <a:latin typeface="Calibri"/>
                <a:cs typeface="Calibri"/>
              </a:rPr>
              <a:t>on </a:t>
            </a:r>
            <a:r>
              <a:rPr sz="2400" dirty="0">
                <a:latin typeface="Calibri"/>
                <a:cs typeface="Calibri"/>
              </a:rPr>
              <a:t>the </a:t>
            </a:r>
            <a:r>
              <a:rPr sz="2400" spc="-10" dirty="0">
                <a:latin typeface="Calibri"/>
                <a:cs typeface="Calibri"/>
              </a:rPr>
              <a:t>performance of </a:t>
            </a:r>
            <a:r>
              <a:rPr sz="2400" spc="-5" dirty="0">
                <a:latin typeface="Calibri"/>
                <a:cs typeface="Calibri"/>
              </a:rPr>
              <a:t> </a:t>
            </a:r>
            <a:r>
              <a:rPr sz="2400" spc="-10" dirty="0">
                <a:latin typeface="Calibri"/>
                <a:cs typeface="Calibri"/>
              </a:rPr>
              <a:t>ordinary</a:t>
            </a:r>
            <a:r>
              <a:rPr sz="2400" spc="-5" dirty="0">
                <a:latin typeface="Calibri"/>
                <a:cs typeface="Calibri"/>
              </a:rPr>
              <a:t> air</a:t>
            </a:r>
            <a:r>
              <a:rPr sz="2400" dirty="0">
                <a:latin typeface="Calibri"/>
                <a:cs typeface="Calibri"/>
              </a:rPr>
              <a:t> </a:t>
            </a:r>
            <a:r>
              <a:rPr sz="2400" spc="-10" dirty="0">
                <a:latin typeface="Calibri"/>
                <a:cs typeface="Calibri"/>
              </a:rPr>
              <a:t>by</a:t>
            </a:r>
            <a:r>
              <a:rPr sz="2400" spc="-5" dirty="0">
                <a:latin typeface="Calibri"/>
                <a:cs typeface="Calibri"/>
              </a:rPr>
              <a:t> </a:t>
            </a:r>
            <a:r>
              <a:rPr sz="2400" b="1" spc="-10" dirty="0">
                <a:latin typeface="Calibri"/>
                <a:cs typeface="Calibri"/>
              </a:rPr>
              <a:t>reducing</a:t>
            </a:r>
            <a:r>
              <a:rPr sz="2400" b="1" spc="-5" dirty="0">
                <a:latin typeface="Calibri"/>
                <a:cs typeface="Calibri"/>
              </a:rPr>
              <a:t> the</a:t>
            </a:r>
            <a:r>
              <a:rPr sz="2400" b="1" dirty="0">
                <a:latin typeface="Calibri"/>
                <a:cs typeface="Calibri"/>
              </a:rPr>
              <a:t> </a:t>
            </a:r>
            <a:r>
              <a:rPr sz="2400" b="1" spc="-5" dirty="0">
                <a:latin typeface="Calibri"/>
                <a:cs typeface="Calibri"/>
              </a:rPr>
              <a:t>risk</a:t>
            </a:r>
            <a:r>
              <a:rPr sz="2400" b="1" dirty="0">
                <a:latin typeface="Calibri"/>
                <a:cs typeface="Calibri"/>
              </a:rPr>
              <a:t> of </a:t>
            </a:r>
            <a:r>
              <a:rPr sz="2400" b="1" spc="5" dirty="0">
                <a:latin typeface="Calibri"/>
                <a:cs typeface="Calibri"/>
              </a:rPr>
              <a:t> </a:t>
            </a:r>
            <a:r>
              <a:rPr sz="2400" b="1" spc="-5" dirty="0">
                <a:latin typeface="Calibri"/>
                <a:cs typeface="Calibri"/>
              </a:rPr>
              <a:t>decompression</a:t>
            </a:r>
            <a:r>
              <a:rPr sz="2400" b="1" dirty="0">
                <a:latin typeface="Calibri"/>
                <a:cs typeface="Calibri"/>
              </a:rPr>
              <a:t> </a:t>
            </a:r>
            <a:r>
              <a:rPr sz="2400" b="1" spc="-5" dirty="0">
                <a:latin typeface="Calibri"/>
                <a:cs typeface="Calibri"/>
              </a:rPr>
              <a:t>sickness,</a:t>
            </a:r>
            <a:r>
              <a:rPr sz="2400" b="1" dirty="0">
                <a:latin typeface="Calibri"/>
                <a:cs typeface="Calibri"/>
              </a:rPr>
              <a:t> </a:t>
            </a:r>
            <a:r>
              <a:rPr sz="2400" b="1" spc="-10" dirty="0">
                <a:latin typeface="Calibri"/>
                <a:cs typeface="Calibri"/>
              </a:rPr>
              <a:t>reducing</a:t>
            </a:r>
            <a:r>
              <a:rPr sz="2400" b="1" spc="-5" dirty="0">
                <a:latin typeface="Calibri"/>
                <a:cs typeface="Calibri"/>
              </a:rPr>
              <a:t> the </a:t>
            </a:r>
            <a:r>
              <a:rPr sz="2400" b="1" dirty="0">
                <a:latin typeface="Calibri"/>
                <a:cs typeface="Calibri"/>
              </a:rPr>
              <a:t> </a:t>
            </a:r>
            <a:r>
              <a:rPr sz="2400" b="1" spc="-15" dirty="0">
                <a:latin typeface="Calibri"/>
                <a:cs typeface="Calibri"/>
              </a:rPr>
              <a:t>duration</a:t>
            </a:r>
            <a:r>
              <a:rPr sz="2400" b="1" spc="-10" dirty="0">
                <a:latin typeface="Calibri"/>
                <a:cs typeface="Calibri"/>
              </a:rPr>
              <a:t> </a:t>
            </a:r>
            <a:r>
              <a:rPr sz="2400" b="1" dirty="0">
                <a:latin typeface="Calibri"/>
                <a:cs typeface="Calibri"/>
              </a:rPr>
              <a:t>of</a:t>
            </a:r>
            <a:r>
              <a:rPr sz="2400" b="1" spc="5" dirty="0">
                <a:latin typeface="Calibri"/>
                <a:cs typeface="Calibri"/>
              </a:rPr>
              <a:t> </a:t>
            </a:r>
            <a:r>
              <a:rPr sz="2400" b="1" spc="-10" dirty="0">
                <a:latin typeface="Calibri"/>
                <a:cs typeface="Calibri"/>
              </a:rPr>
              <a:t>decompression</a:t>
            </a:r>
            <a:r>
              <a:rPr sz="2400" b="1" spc="-5" dirty="0">
                <a:latin typeface="Calibri"/>
                <a:cs typeface="Calibri"/>
              </a:rPr>
              <a:t> </a:t>
            </a:r>
            <a:r>
              <a:rPr sz="2400" b="1" spc="-15" dirty="0">
                <a:latin typeface="Calibri"/>
                <a:cs typeface="Calibri"/>
              </a:rPr>
              <a:t>stops,</a:t>
            </a:r>
            <a:r>
              <a:rPr sz="2400" b="1" spc="-10" dirty="0">
                <a:latin typeface="Calibri"/>
                <a:cs typeface="Calibri"/>
              </a:rPr>
              <a:t> reducing </a:t>
            </a:r>
            <a:r>
              <a:rPr sz="2400" b="1" spc="-5" dirty="0">
                <a:latin typeface="Calibri"/>
                <a:cs typeface="Calibri"/>
              </a:rPr>
              <a:t> </a:t>
            </a:r>
            <a:r>
              <a:rPr sz="2400" b="1" spc="-10" dirty="0">
                <a:latin typeface="Calibri"/>
                <a:cs typeface="Calibri"/>
              </a:rPr>
              <a:t>nitrogen</a:t>
            </a:r>
            <a:r>
              <a:rPr sz="2400" b="1" spc="-5" dirty="0">
                <a:latin typeface="Calibri"/>
                <a:cs typeface="Calibri"/>
              </a:rPr>
              <a:t> </a:t>
            </a:r>
            <a:r>
              <a:rPr sz="2400" b="1" spc="-10" dirty="0">
                <a:latin typeface="Calibri"/>
                <a:cs typeface="Calibri"/>
              </a:rPr>
              <a:t>narcosis</a:t>
            </a:r>
            <a:r>
              <a:rPr sz="2400" b="1" spc="-5" dirty="0">
                <a:latin typeface="Calibri"/>
                <a:cs typeface="Calibri"/>
              </a:rPr>
              <a:t> </a:t>
            </a:r>
            <a:r>
              <a:rPr sz="2400" b="1" dirty="0">
                <a:latin typeface="Calibri"/>
                <a:cs typeface="Calibri"/>
              </a:rPr>
              <a:t>or</a:t>
            </a:r>
            <a:r>
              <a:rPr sz="2400" b="1" spc="5" dirty="0">
                <a:latin typeface="Calibri"/>
                <a:cs typeface="Calibri"/>
              </a:rPr>
              <a:t> </a:t>
            </a:r>
            <a:r>
              <a:rPr sz="2400" b="1" dirty="0">
                <a:latin typeface="Calibri"/>
                <a:cs typeface="Calibri"/>
              </a:rPr>
              <a:t>allowing</a:t>
            </a:r>
            <a:r>
              <a:rPr sz="2400" b="1" spc="5" dirty="0">
                <a:latin typeface="Calibri"/>
                <a:cs typeface="Calibri"/>
              </a:rPr>
              <a:t> </a:t>
            </a:r>
            <a:r>
              <a:rPr sz="2400" b="1" spc="-15" dirty="0">
                <a:latin typeface="Calibri"/>
                <a:cs typeface="Calibri"/>
              </a:rPr>
              <a:t>safer</a:t>
            </a:r>
            <a:r>
              <a:rPr sz="2400" b="1" spc="-10" dirty="0">
                <a:latin typeface="Calibri"/>
                <a:cs typeface="Calibri"/>
              </a:rPr>
              <a:t> </a:t>
            </a:r>
            <a:r>
              <a:rPr sz="2400" b="1" dirty="0">
                <a:latin typeface="Calibri"/>
                <a:cs typeface="Calibri"/>
              </a:rPr>
              <a:t>deep </a:t>
            </a:r>
            <a:r>
              <a:rPr sz="2400" b="1" spc="-530" dirty="0">
                <a:latin typeface="Calibri"/>
                <a:cs typeface="Calibri"/>
              </a:rPr>
              <a:t> </a:t>
            </a:r>
            <a:r>
              <a:rPr sz="2400" b="1" spc="-5" dirty="0">
                <a:latin typeface="Calibri"/>
                <a:cs typeface="Calibri"/>
              </a:rPr>
              <a:t>diving</a:t>
            </a:r>
            <a:r>
              <a:rPr sz="2400" spc="-5" dirty="0">
                <a:latin typeface="Calibri"/>
                <a:cs typeface="Calibri"/>
              </a:rPr>
              <a:t>.</a:t>
            </a:r>
            <a:endParaRPr sz="2400" dirty="0">
              <a:latin typeface="Calibri"/>
              <a:cs typeface="Calibri"/>
            </a:endParaRPr>
          </a:p>
        </p:txBody>
      </p:sp>
      <p:pic>
        <p:nvPicPr>
          <p:cNvPr id="3" name="object 3"/>
          <p:cNvPicPr/>
          <p:nvPr/>
        </p:nvPicPr>
        <p:blipFill>
          <a:blip r:embed="rId2" cstate="print"/>
          <a:stretch>
            <a:fillRect/>
          </a:stretch>
        </p:blipFill>
        <p:spPr>
          <a:xfrm>
            <a:off x="6371844" y="1700783"/>
            <a:ext cx="2438765" cy="4608576"/>
          </a:xfrm>
          <a:prstGeom prst="rect">
            <a:avLst/>
          </a:prstGeom>
        </p:spPr>
      </p:pic>
      <p:sp>
        <p:nvSpPr>
          <p:cNvPr id="4" name="object 4"/>
          <p:cNvSpPr txBox="1">
            <a:spLocks noGrp="1"/>
          </p:cNvSpPr>
          <p:nvPr>
            <p:ph type="title"/>
          </p:nvPr>
        </p:nvSpPr>
        <p:spPr>
          <a:xfrm>
            <a:off x="457200" y="274320"/>
            <a:ext cx="8229600" cy="707390"/>
          </a:xfrm>
          <a:prstGeom prst="rect">
            <a:avLst/>
          </a:prstGeom>
          <a:solidFill>
            <a:srgbClr val="FFFF00"/>
          </a:solidFill>
        </p:spPr>
        <p:txBody>
          <a:bodyPr vert="horz" wrap="square" lIns="0" tIns="209550" rIns="0" bIns="0" rtlCol="0">
            <a:spAutoFit/>
          </a:bodyPr>
          <a:lstStyle/>
          <a:p>
            <a:pPr marL="329565">
              <a:lnSpc>
                <a:spcPct val="100000"/>
              </a:lnSpc>
              <a:spcBef>
                <a:spcPts val="1650"/>
              </a:spcBef>
            </a:pPr>
            <a:r>
              <a:rPr sz="2800" dirty="0"/>
              <a:t>Nitrogen</a:t>
            </a:r>
            <a:r>
              <a:rPr sz="2800" spc="5" dirty="0"/>
              <a:t> </a:t>
            </a:r>
            <a:r>
              <a:rPr sz="2800" spc="-5" dirty="0"/>
              <a:t>Narcosis</a:t>
            </a:r>
            <a:r>
              <a:rPr sz="2800" spc="25" dirty="0"/>
              <a:t> </a:t>
            </a:r>
            <a:r>
              <a:rPr sz="2800" spc="15" dirty="0"/>
              <a:t>(Inert</a:t>
            </a:r>
            <a:r>
              <a:rPr sz="2800" spc="-5" dirty="0"/>
              <a:t> Gas</a:t>
            </a:r>
            <a:r>
              <a:rPr sz="2800" spc="5" dirty="0"/>
              <a:t> </a:t>
            </a:r>
            <a:r>
              <a:rPr sz="2800" dirty="0"/>
              <a:t>Narcosis)</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Pro</a:t>
            </a:r>
            <a:r>
              <a:rPr spc="-5" dirty="0"/>
              <a:t>f</a:t>
            </a:r>
            <a:r>
              <a:rPr dirty="0"/>
              <a:t>.</a:t>
            </a:r>
            <a:r>
              <a:rPr spc="-25" dirty="0"/>
              <a:t> </a:t>
            </a:r>
            <a:r>
              <a:rPr spc="-10" dirty="0"/>
              <a:t>A</a:t>
            </a:r>
            <a:r>
              <a:rPr spc="-5" dirty="0"/>
              <a:t>s</a:t>
            </a:r>
            <a:r>
              <a:rPr spc="-10" dirty="0"/>
              <a:t>h</a:t>
            </a:r>
            <a:r>
              <a:rPr spc="-5" dirty="0"/>
              <a:t>r</a:t>
            </a:r>
            <a:r>
              <a:rPr dirty="0"/>
              <a:t>af</a:t>
            </a:r>
            <a:r>
              <a:rPr spc="10" dirty="0"/>
              <a:t> </a:t>
            </a:r>
            <a:r>
              <a:rPr spc="-5" dirty="0"/>
              <a:t>Za</a:t>
            </a:r>
            <a:r>
              <a:rPr spc="-10" dirty="0"/>
              <a:t>gh</a:t>
            </a:r>
            <a:r>
              <a:rPr spc="-5" dirty="0"/>
              <a:t>l</a:t>
            </a:r>
            <a:r>
              <a:rPr dirty="0"/>
              <a:t>o</a:t>
            </a:r>
            <a:r>
              <a:rPr spc="-10" dirty="0"/>
              <a:t>u</a:t>
            </a:r>
            <a:r>
              <a:rPr dirty="0"/>
              <a:t>l</a:t>
            </a:r>
          </a:p>
        </p:txBody>
      </p:sp>
      <p:pic>
        <p:nvPicPr>
          <p:cNvPr id="7" name="Picture 6">
            <a:extLst>
              <a:ext uri="{FF2B5EF4-FFF2-40B4-BE49-F238E27FC236}">
                <a16:creationId xmlns:a16="http://schemas.microsoft.com/office/drawing/2014/main" id="{7F134125-3F82-4D5F-B98D-258EDA24AE02}"/>
              </a:ext>
            </a:extLst>
          </p:cNvPr>
          <p:cNvPicPr>
            <a:picLocks noChangeAspect="1"/>
          </p:cNvPicPr>
          <p:nvPr/>
        </p:nvPicPr>
        <p:blipFill>
          <a:blip r:embed="rId3"/>
          <a:stretch>
            <a:fillRect/>
          </a:stretch>
        </p:blipFill>
        <p:spPr>
          <a:xfrm>
            <a:off x="9537142" y="1137068"/>
            <a:ext cx="1133954" cy="371888"/>
          </a:xfrm>
          <a:prstGeom prst="rect">
            <a:avLst/>
          </a:prstGeom>
        </p:spPr>
      </p:pic>
      <p:sp>
        <p:nvSpPr>
          <p:cNvPr id="8" name="Rectangle 7">
            <a:extLst>
              <a:ext uri="{FF2B5EF4-FFF2-40B4-BE49-F238E27FC236}">
                <a16:creationId xmlns:a16="http://schemas.microsoft.com/office/drawing/2014/main" id="{D77FE3D3-1EE4-4C32-9072-74E2366DF85E}"/>
              </a:ext>
            </a:extLst>
          </p:cNvPr>
          <p:cNvSpPr/>
          <p:nvPr/>
        </p:nvSpPr>
        <p:spPr>
          <a:xfrm>
            <a:off x="1600200" y="981710"/>
            <a:ext cx="1449436" cy="369332"/>
          </a:xfrm>
          <a:prstGeom prst="rect">
            <a:avLst/>
          </a:prstGeom>
        </p:spPr>
        <p:txBody>
          <a:bodyPr wrap="none">
            <a:spAutoFit/>
          </a:bodyPr>
          <a:lstStyle/>
          <a:p>
            <a:r>
              <a:rPr lang="ar-JO" dirty="0"/>
              <a:t>تخدير النيتروجين</a:t>
            </a:r>
            <a:endParaRPr lang="en-US" dirty="0"/>
          </a:p>
        </p:txBody>
      </p:sp>
      <p:sp>
        <p:nvSpPr>
          <p:cNvPr id="9" name="TextBox 8">
            <a:extLst>
              <a:ext uri="{FF2B5EF4-FFF2-40B4-BE49-F238E27FC236}">
                <a16:creationId xmlns:a16="http://schemas.microsoft.com/office/drawing/2014/main" id="{C0743729-B3A1-4D55-B0CC-8F7927315CA6}"/>
              </a:ext>
            </a:extLst>
          </p:cNvPr>
          <p:cNvSpPr txBox="1"/>
          <p:nvPr/>
        </p:nvSpPr>
        <p:spPr>
          <a:xfrm>
            <a:off x="799586" y="1475993"/>
            <a:ext cx="1552337" cy="369332"/>
          </a:xfrm>
          <a:prstGeom prst="rect">
            <a:avLst/>
          </a:prstGeom>
          <a:noFill/>
        </p:spPr>
        <p:txBody>
          <a:bodyPr wrap="square" rtlCol="0">
            <a:spAutoFit/>
          </a:bodyPr>
          <a:lstStyle/>
          <a:p>
            <a:r>
              <a:rPr lang="ar-JO"/>
              <a:t>اسطوانات الغوص</a:t>
            </a:r>
            <a:endParaRPr lang="en-US" dirty="0"/>
          </a:p>
        </p:txBody>
      </p:sp>
      <p:sp>
        <p:nvSpPr>
          <p:cNvPr id="10" name="TextBox 9">
            <a:extLst>
              <a:ext uri="{FF2B5EF4-FFF2-40B4-BE49-F238E27FC236}">
                <a16:creationId xmlns:a16="http://schemas.microsoft.com/office/drawing/2014/main" id="{0F8CDC61-2A3E-4E1E-B5C3-26B3DDB27339}"/>
              </a:ext>
            </a:extLst>
          </p:cNvPr>
          <p:cNvSpPr txBox="1"/>
          <p:nvPr/>
        </p:nvSpPr>
        <p:spPr>
          <a:xfrm>
            <a:off x="1889436" y="5358193"/>
            <a:ext cx="4892363" cy="1200329"/>
          </a:xfrm>
          <a:prstGeom prst="rect">
            <a:avLst/>
          </a:prstGeom>
          <a:noFill/>
        </p:spPr>
        <p:txBody>
          <a:bodyPr wrap="square" rtlCol="0">
            <a:spAutoFit/>
          </a:bodyPr>
          <a:lstStyle/>
          <a:p>
            <a:r>
              <a:rPr lang="ar-JO" dirty="0"/>
              <a:t>تم تطوير غازات التنفس للاستخدام عالي الضغط لتحسين أداء الهواء العادي عن طريق الحد من مخاطر مرض تخفيف الضغط ، وتقليل مدة توقف الضغط ، وتقليل تخدير النيتروجين أو السماح بالغوص العميق الآمن.</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1610</TotalTime>
  <Words>3328</Words>
  <Application>Microsoft Office PowerPoint</Application>
  <PresentationFormat>On-screen Show (4:3)</PresentationFormat>
  <Paragraphs>330</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Arial MT</vt:lpstr>
      <vt:lpstr>Calibri</vt:lpstr>
      <vt:lpstr>Microsoft Sans Serif</vt:lpstr>
      <vt:lpstr>Times New Roman</vt:lpstr>
      <vt:lpstr>Wingdings</vt:lpstr>
      <vt:lpstr>Office Theme</vt:lpstr>
      <vt:lpstr>PHYSICAL HAZARDS</vt:lpstr>
      <vt:lpstr>Dysbarism </vt:lpstr>
      <vt:lpstr>Boyle’s Law</vt:lpstr>
      <vt:lpstr>Dysbarism</vt:lpstr>
      <vt:lpstr>Dysbarism</vt:lpstr>
      <vt:lpstr>Dysbarism</vt:lpstr>
      <vt:lpstr>Dysbarism</vt:lpstr>
      <vt:lpstr>Risky Jobs to Dysbarism</vt:lpstr>
      <vt:lpstr>Nitrogen Narcosis (Inert Gas Narcosis)</vt:lpstr>
      <vt:lpstr>Nitrogen Narcosis (Inert Gas Narcosis)</vt:lpstr>
      <vt:lpstr>PowerPoint Presentation</vt:lpstr>
      <vt:lpstr>Nitrogen Narcosis (Inert Gas Narcosis)</vt:lpstr>
      <vt:lpstr>High – Pressure Neurological Syndrome (HPNS)</vt:lpstr>
      <vt:lpstr>High – Pressure Neurological Syndrome (HPNS)</vt:lpstr>
      <vt:lpstr>Barotrauma</vt:lpstr>
      <vt:lpstr>Barotrauma</vt:lpstr>
      <vt:lpstr>Arterial Gas Embolism (AGE)</vt:lpstr>
      <vt:lpstr>Arterial Gas Embolism (AGE)</vt:lpstr>
      <vt:lpstr>Arterial Gas Embolism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Dysbarism</dc:title>
  <dc:creator>MCC</dc:creator>
  <cp:lastModifiedBy>afnan ahmad</cp:lastModifiedBy>
  <cp:revision>15</cp:revision>
  <dcterms:created xsi:type="dcterms:W3CDTF">2022-05-10T11:50:48Z</dcterms:created>
  <dcterms:modified xsi:type="dcterms:W3CDTF">2022-05-11T14:41:27Z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2022-03-08T00:00:00Z</vt:filetime>
  </property>
  <property fmtid="{D5CDD505-2E9C-101B-9397-08002B2CF9AE}" pid="3" name="Creator">
    <vt:lpwstr>Microsoft® PowerPoint® 2013</vt:lpwstr>
  </property>
  <property fmtid="{D5CDD505-2E9C-101B-9397-08002B2CF9AE}" pid="4" name="LastSaved">
    <vt:filetime>2022-05-10T00:00:00Z</vt:filetime>
  </property>
</Properties>
</file>