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304" r:id="rId6"/>
    <p:sldId id="349" r:id="rId7"/>
    <p:sldId id="321" r:id="rId8"/>
    <p:sldId id="352" r:id="rId9"/>
    <p:sldId id="351" r:id="rId10"/>
    <p:sldId id="350" r:id="rId11"/>
    <p:sldId id="369" r:id="rId12"/>
    <p:sldId id="353" r:id="rId13"/>
    <p:sldId id="354" r:id="rId14"/>
    <p:sldId id="355" r:id="rId15"/>
    <p:sldId id="322" r:id="rId16"/>
    <p:sldId id="325" r:id="rId17"/>
    <p:sldId id="323" r:id="rId18"/>
    <p:sldId id="356" r:id="rId19"/>
    <p:sldId id="357" r:id="rId20"/>
    <p:sldId id="324" r:id="rId21"/>
    <p:sldId id="358" r:id="rId22"/>
    <p:sldId id="359" r:id="rId23"/>
    <p:sldId id="360" r:id="rId24"/>
    <p:sldId id="326" r:id="rId25"/>
    <p:sldId id="330" r:id="rId26"/>
    <p:sldId id="361" r:id="rId27"/>
    <p:sldId id="362" r:id="rId28"/>
    <p:sldId id="364" r:id="rId29"/>
    <p:sldId id="363" r:id="rId30"/>
    <p:sldId id="365" r:id="rId31"/>
    <p:sldId id="366" r:id="rId32"/>
    <p:sldId id="367" r:id="rId33"/>
    <p:sldId id="368" r:id="rId34"/>
    <p:sldId id="26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الكاتب" initials="ا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097" autoAdjust="0"/>
    <p:restoredTop sz="94660"/>
  </p:normalViewPr>
  <p:slideViewPr>
    <p:cSldViewPr snapToGrid="0">
      <p:cViewPr>
        <p:scale>
          <a:sx n="81" d="100"/>
          <a:sy n="81" d="100"/>
        </p:scale>
        <p:origin x="39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GB" smtClean="0"/>
              <a:pPr/>
              <a:t>07/10/2019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xmlns="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xmlns="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xmlns="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xmlns="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xmlns="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xmlns="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xmlns="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956850"/>
            <a:ext cx="10607040" cy="646331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Cellular Adaptations and accumulations</a:t>
            </a:r>
            <a:endParaRPr lang="en-GB" sz="4000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50105" y="5802923"/>
            <a:ext cx="285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3"/>
                </a:solidFill>
              </a:rPr>
              <a:t>Ghadeer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</a:rPr>
              <a:t>Hayel</a:t>
            </a:r>
            <a:r>
              <a:rPr lang="en-US" b="1" dirty="0" smtClean="0">
                <a:solidFill>
                  <a:schemeClr val="accent3"/>
                </a:solidFill>
              </a:rPr>
              <a:t>, MD</a:t>
            </a:r>
            <a:endParaRPr lang="en-US" b="1" dirty="0"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9074"/>
            <a:ext cx="5955323" cy="3786064"/>
          </a:xfrm>
          <a:prstGeom prst="rect">
            <a:avLst/>
          </a:prstGeom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5323" y="399075"/>
            <a:ext cx="6236677" cy="378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07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845" y="1373783"/>
            <a:ext cx="6541477" cy="47700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(1) Hormonal</a:t>
            </a:r>
            <a:r>
              <a:rPr lang="en-US" sz="2000" dirty="0" smtClean="0">
                <a:solidFill>
                  <a:schemeClr val="accent3"/>
                </a:solidFill>
              </a:rPr>
              <a:t> hyperplasia: the </a:t>
            </a:r>
            <a:r>
              <a:rPr lang="en-US" sz="2000" dirty="0">
                <a:solidFill>
                  <a:schemeClr val="accent3"/>
                </a:solidFill>
              </a:rPr>
              <a:t>proliferation </a:t>
            </a:r>
            <a:r>
              <a:rPr lang="en-US" sz="2000" dirty="0" smtClean="0">
                <a:solidFill>
                  <a:schemeClr val="accent3"/>
                </a:solidFill>
              </a:rPr>
              <a:t>of the </a:t>
            </a:r>
            <a:r>
              <a:rPr lang="en-US" sz="2000" dirty="0">
                <a:solidFill>
                  <a:schemeClr val="accent3"/>
                </a:solidFill>
              </a:rPr>
              <a:t>glandular epithelium of the female breast at </a:t>
            </a:r>
            <a:r>
              <a:rPr lang="en-US" sz="2000" dirty="0" smtClean="0">
                <a:solidFill>
                  <a:schemeClr val="accent3"/>
                </a:solidFill>
              </a:rPr>
              <a:t>puberty and </a:t>
            </a:r>
            <a:r>
              <a:rPr lang="en-US" sz="2000" dirty="0">
                <a:solidFill>
                  <a:schemeClr val="accent3"/>
                </a:solidFill>
              </a:rPr>
              <a:t>during </a:t>
            </a:r>
            <a:r>
              <a:rPr lang="en-US" sz="2000" dirty="0" smtClean="0">
                <a:solidFill>
                  <a:schemeClr val="accent3"/>
                </a:solidFill>
              </a:rPr>
              <a:t>pregnancy.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(2</a:t>
            </a:r>
            <a:r>
              <a:rPr lang="en-US" sz="2000" b="1" dirty="0">
                <a:solidFill>
                  <a:schemeClr val="accent3"/>
                </a:solidFill>
              </a:rPr>
              <a:t>)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b="1" dirty="0" smtClean="0">
                <a:solidFill>
                  <a:schemeClr val="accent3"/>
                </a:solidFill>
              </a:rPr>
              <a:t>Compensatory</a:t>
            </a:r>
            <a:r>
              <a:rPr lang="en-US" sz="2000" dirty="0" smtClean="0">
                <a:solidFill>
                  <a:schemeClr val="accent3"/>
                </a:solidFill>
              </a:rPr>
              <a:t> hyperplasia: residual </a:t>
            </a:r>
            <a:r>
              <a:rPr lang="en-US" sz="2000" dirty="0">
                <a:solidFill>
                  <a:schemeClr val="accent3"/>
                </a:solidFill>
              </a:rPr>
              <a:t>tissue grows after removal or </a:t>
            </a:r>
            <a:r>
              <a:rPr lang="en-US" sz="2000" dirty="0" smtClean="0">
                <a:solidFill>
                  <a:schemeClr val="accent3"/>
                </a:solidFill>
              </a:rPr>
              <a:t>loss of </a:t>
            </a:r>
            <a:r>
              <a:rPr lang="en-US" sz="2000" dirty="0">
                <a:solidFill>
                  <a:schemeClr val="accent3"/>
                </a:solidFill>
              </a:rPr>
              <a:t>part of an organ. </a:t>
            </a:r>
            <a:r>
              <a:rPr lang="en-US" sz="2000" dirty="0" smtClean="0">
                <a:solidFill>
                  <a:schemeClr val="accent3"/>
                </a:solidFill>
              </a:rPr>
              <a:t>(when part </a:t>
            </a:r>
            <a:r>
              <a:rPr lang="en-US" sz="2000" dirty="0">
                <a:solidFill>
                  <a:schemeClr val="accent3"/>
                </a:solidFill>
              </a:rPr>
              <a:t>of a liver </a:t>
            </a:r>
            <a:r>
              <a:rPr lang="en-US" sz="2000" dirty="0" smtClean="0">
                <a:solidFill>
                  <a:schemeClr val="accent3"/>
                </a:solidFill>
              </a:rPr>
              <a:t>is resected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  <a:r>
              <a:rPr lang="en-US" sz="2000" dirty="0">
                <a:solidFill>
                  <a:schemeClr val="accent3"/>
                </a:solidFill>
              </a:rPr>
              <a:t>mitotic activity in the remaining cells begins </a:t>
            </a:r>
            <a:r>
              <a:rPr lang="en-US" sz="2000" dirty="0" smtClean="0">
                <a:solidFill>
                  <a:schemeClr val="accent3"/>
                </a:solidFill>
              </a:rPr>
              <a:t>as </a:t>
            </a:r>
            <a:r>
              <a:rPr lang="en-US" sz="2000" dirty="0">
                <a:solidFill>
                  <a:schemeClr val="accent3"/>
                </a:solidFill>
              </a:rPr>
              <a:t>early as 12 hours later, eventually restoring the liver </a:t>
            </a:r>
            <a:r>
              <a:rPr lang="en-US" sz="2000" dirty="0" smtClean="0">
                <a:solidFill>
                  <a:schemeClr val="accent3"/>
                </a:solidFill>
              </a:rPr>
              <a:t>to its </a:t>
            </a:r>
            <a:r>
              <a:rPr lang="en-US" sz="2000" dirty="0">
                <a:solidFill>
                  <a:schemeClr val="accent3"/>
                </a:solidFill>
              </a:rPr>
              <a:t>normal size. </a:t>
            </a:r>
            <a:endParaRPr lang="en-US" sz="2000" dirty="0" smtClean="0">
              <a:solidFill>
                <a:schemeClr val="accent3"/>
              </a:solidFill>
            </a:endParaRPr>
          </a:p>
          <a:p>
            <a:r>
              <a:rPr lang="en-US" sz="2000" dirty="0" smtClean="0">
                <a:solidFill>
                  <a:schemeClr val="accent3"/>
                </a:solidFill>
              </a:rPr>
              <a:t>The </a:t>
            </a:r>
            <a:r>
              <a:rPr lang="en-US" sz="2000" dirty="0">
                <a:solidFill>
                  <a:schemeClr val="accent3"/>
                </a:solidFill>
              </a:rPr>
              <a:t>stimuli </a:t>
            </a:r>
            <a:r>
              <a:rPr lang="en-US" sz="2000" dirty="0" smtClean="0">
                <a:solidFill>
                  <a:schemeClr val="accent3"/>
                </a:solidFill>
              </a:rPr>
              <a:t>here is </a:t>
            </a:r>
            <a:r>
              <a:rPr lang="en-US" sz="2000" dirty="0">
                <a:solidFill>
                  <a:schemeClr val="accent3"/>
                </a:solidFill>
              </a:rPr>
              <a:t>polypeptide growth factors produced by </a:t>
            </a:r>
            <a:r>
              <a:rPr lang="en-US" sz="2000" dirty="0" smtClean="0">
                <a:solidFill>
                  <a:schemeClr val="accent3"/>
                </a:solidFill>
              </a:rPr>
              <a:t>uninjured hepatocytes and other </a:t>
            </a:r>
            <a:r>
              <a:rPr lang="en-US" sz="2000" dirty="0" err="1" smtClean="0">
                <a:solidFill>
                  <a:schemeClr val="accent3"/>
                </a:solidFill>
              </a:rPr>
              <a:t>nonparenchymal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  <a:r>
              <a:rPr lang="en-US" sz="2000" dirty="0">
                <a:solidFill>
                  <a:schemeClr val="accent3"/>
                </a:solidFill>
              </a:rPr>
              <a:t>cells in the </a:t>
            </a:r>
            <a:r>
              <a:rPr lang="en-US" sz="2000" dirty="0" smtClean="0">
                <a:solidFill>
                  <a:schemeClr val="accent3"/>
                </a:solidFill>
              </a:rPr>
              <a:t>live.</a:t>
            </a:r>
          </a:p>
          <a:p>
            <a:r>
              <a:rPr lang="en-US" sz="2000" u="sng" dirty="0" smtClean="0">
                <a:solidFill>
                  <a:schemeClr val="accent3"/>
                </a:solidFill>
              </a:rPr>
              <a:t>After </a:t>
            </a:r>
            <a:r>
              <a:rPr lang="en-US" sz="2000" u="sng" dirty="0">
                <a:solidFill>
                  <a:schemeClr val="accent3"/>
                </a:solidFill>
              </a:rPr>
              <a:t>restoration of the liver mass, </a:t>
            </a:r>
            <a:r>
              <a:rPr lang="en-US" sz="2000" u="sng" dirty="0" smtClean="0">
                <a:solidFill>
                  <a:schemeClr val="accent3"/>
                </a:solidFill>
              </a:rPr>
              <a:t>various growth </a:t>
            </a:r>
            <a:r>
              <a:rPr lang="en-US" sz="2000" u="sng" dirty="0">
                <a:solidFill>
                  <a:schemeClr val="accent3"/>
                </a:solidFill>
              </a:rPr>
              <a:t>inhibitors turn off cell proliferation</a:t>
            </a:r>
            <a:r>
              <a:rPr lang="en-US" sz="2000" u="sng" dirty="0" smtClean="0">
                <a:solidFill>
                  <a:schemeClr val="accent3"/>
                </a:solidFill>
              </a:rPr>
              <a:t>.</a:t>
            </a:r>
            <a:endParaRPr lang="en-GB" sz="2000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1483" y="617446"/>
            <a:ext cx="11174186" cy="59093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The two types of </a:t>
            </a:r>
            <a:r>
              <a:rPr lang="en-US" u="sng" dirty="0">
                <a:solidFill>
                  <a:schemeClr val="accent3"/>
                </a:solidFill>
              </a:rPr>
              <a:t>physiologic</a:t>
            </a:r>
            <a:r>
              <a:rPr lang="en-US" dirty="0">
                <a:solidFill>
                  <a:schemeClr val="accent3"/>
                </a:solidFill>
              </a:rPr>
              <a:t> hyperplasia are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Prometheus Tortured by the Ea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9323" y="1911227"/>
            <a:ext cx="4270374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00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846" y="1268274"/>
            <a:ext cx="10339754" cy="4770098"/>
          </a:xfrm>
        </p:spPr>
        <p:txBody>
          <a:bodyPr/>
          <a:lstStyle/>
          <a:p>
            <a:r>
              <a:rPr lang="en-US" sz="2200" dirty="0" smtClean="0">
                <a:solidFill>
                  <a:schemeClr val="accent3"/>
                </a:solidFill>
              </a:rPr>
              <a:t>Caused by </a:t>
            </a: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excessive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3"/>
                </a:solidFill>
              </a:rPr>
              <a:t>hormonal or growth factor stimulation. </a:t>
            </a:r>
            <a:endParaRPr lang="en-US" sz="2200" dirty="0" smtClean="0">
              <a:solidFill>
                <a:schemeClr val="accent3"/>
              </a:solidFill>
            </a:endParaRPr>
          </a:p>
          <a:p>
            <a:r>
              <a:rPr lang="en-US" sz="2200" dirty="0" smtClean="0">
                <a:solidFill>
                  <a:schemeClr val="accent3"/>
                </a:solidFill>
              </a:rPr>
              <a:t>E.g. </a:t>
            </a:r>
            <a:r>
              <a:rPr lang="en-US" sz="2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Normally</a:t>
            </a:r>
            <a:r>
              <a:rPr lang="en-US" sz="2200" dirty="0" smtClean="0">
                <a:solidFill>
                  <a:schemeClr val="accent3"/>
                </a:solidFill>
              </a:rPr>
              <a:t>, after </a:t>
            </a:r>
            <a:r>
              <a:rPr lang="en-US" sz="2200" dirty="0">
                <a:solidFill>
                  <a:schemeClr val="accent3"/>
                </a:solidFill>
              </a:rPr>
              <a:t>a normal menstrual period there is a </a:t>
            </a:r>
            <a:r>
              <a:rPr lang="en-US" sz="2200" dirty="0" smtClean="0">
                <a:solidFill>
                  <a:schemeClr val="accent3"/>
                </a:solidFill>
              </a:rPr>
              <a:t>burst of </a:t>
            </a:r>
            <a:r>
              <a:rPr lang="en-US" sz="2200" dirty="0">
                <a:solidFill>
                  <a:schemeClr val="accent3"/>
                </a:solidFill>
              </a:rPr>
              <a:t>uterine epithelial proliferation </a:t>
            </a:r>
            <a:r>
              <a:rPr lang="en-US" sz="2200" dirty="0" smtClean="0">
                <a:solidFill>
                  <a:schemeClr val="accent3"/>
                </a:solidFill>
              </a:rPr>
              <a:t>(tightly regulated </a:t>
            </a:r>
            <a:r>
              <a:rPr lang="en-US" sz="2200" dirty="0">
                <a:solidFill>
                  <a:schemeClr val="accent3"/>
                </a:solidFill>
              </a:rPr>
              <a:t>by the stimulatory effects of pituitary </a:t>
            </a:r>
            <a:r>
              <a:rPr lang="en-US" sz="2200" dirty="0" smtClean="0">
                <a:solidFill>
                  <a:schemeClr val="accent3"/>
                </a:solidFill>
              </a:rPr>
              <a:t>hormones and </a:t>
            </a:r>
            <a:r>
              <a:rPr lang="en-US" sz="2200" dirty="0">
                <a:solidFill>
                  <a:schemeClr val="accent3"/>
                </a:solidFill>
              </a:rPr>
              <a:t>ovarian estrogen and the inhibitory effects </a:t>
            </a:r>
            <a:r>
              <a:rPr lang="en-US" sz="2200" dirty="0" smtClean="0">
                <a:solidFill>
                  <a:schemeClr val="accent3"/>
                </a:solidFill>
              </a:rPr>
              <a:t>of progesterone)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3"/>
                </a:solidFill>
              </a:rPr>
              <a:t>       A </a:t>
            </a:r>
            <a:r>
              <a:rPr lang="en-US" sz="2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disturbance</a:t>
            </a:r>
            <a:r>
              <a:rPr lang="en-US" sz="2200" dirty="0">
                <a:solidFill>
                  <a:schemeClr val="accent3"/>
                </a:solidFill>
              </a:rPr>
              <a:t> in this balance </a:t>
            </a:r>
            <a:r>
              <a:rPr lang="en-US" sz="2200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en-US" sz="2200" dirty="0" smtClean="0">
                <a:solidFill>
                  <a:schemeClr val="accent3"/>
                </a:solidFill>
              </a:rPr>
              <a:t> increased </a:t>
            </a:r>
            <a:r>
              <a:rPr lang="en-US" sz="2200" dirty="0">
                <a:solidFill>
                  <a:schemeClr val="accent3"/>
                </a:solidFill>
              </a:rPr>
              <a:t>estrogenic </a:t>
            </a:r>
            <a:r>
              <a:rPr lang="en-US" sz="2200" dirty="0" smtClean="0">
                <a:solidFill>
                  <a:schemeClr val="accent3"/>
                </a:solidFill>
              </a:rPr>
              <a:t>stimulation </a:t>
            </a:r>
            <a:r>
              <a:rPr lang="en-US" sz="2200" dirty="0" smtClean="0">
                <a:solidFill>
                  <a:schemeClr val="accent3"/>
                </a:solidFill>
                <a:sym typeface="Wingdings" pitchFamily="2" charset="2"/>
              </a:rPr>
              <a:t> </a:t>
            </a:r>
            <a:r>
              <a:rPr lang="en-US" sz="2200" dirty="0" smtClean="0">
                <a:solidFill>
                  <a:schemeClr val="accent3"/>
                </a:solidFill>
              </a:rPr>
              <a:t>endometrial hyperplasia</a:t>
            </a:r>
            <a:r>
              <a:rPr lang="en-US" sz="2200" dirty="0">
                <a:solidFill>
                  <a:schemeClr val="accent3"/>
                </a:solidFill>
              </a:rPr>
              <a:t>, </a:t>
            </a:r>
            <a:r>
              <a:rPr lang="en-US" sz="2200" dirty="0" smtClean="0">
                <a:solidFill>
                  <a:schemeClr val="accent3"/>
                </a:solidFill>
              </a:rPr>
              <a:t>(a </a:t>
            </a:r>
            <a:r>
              <a:rPr lang="en-US" sz="2200" dirty="0">
                <a:solidFill>
                  <a:schemeClr val="accent3"/>
                </a:solidFill>
              </a:rPr>
              <a:t>common cause of abnormal </a:t>
            </a:r>
            <a:r>
              <a:rPr lang="en-US" sz="2200" dirty="0" smtClean="0">
                <a:solidFill>
                  <a:schemeClr val="accent3"/>
                </a:solidFill>
              </a:rPr>
              <a:t>menstrual bleeding).</a:t>
            </a:r>
          </a:p>
          <a:p>
            <a:r>
              <a:rPr lang="en-US" sz="2200" dirty="0" smtClean="0">
                <a:solidFill>
                  <a:schemeClr val="accent3"/>
                </a:solidFill>
              </a:rPr>
              <a:t>Benign </a:t>
            </a:r>
            <a:r>
              <a:rPr lang="en-US" sz="2200" dirty="0">
                <a:solidFill>
                  <a:schemeClr val="accent3"/>
                </a:solidFill>
              </a:rPr>
              <a:t>prostatic hyperplasia is </a:t>
            </a:r>
            <a:r>
              <a:rPr lang="en-US" sz="2200" dirty="0" smtClean="0">
                <a:solidFill>
                  <a:schemeClr val="accent3"/>
                </a:solidFill>
              </a:rPr>
              <a:t>(hormonal </a:t>
            </a:r>
            <a:r>
              <a:rPr lang="en-US" sz="2200" dirty="0">
                <a:solidFill>
                  <a:schemeClr val="accent3"/>
                </a:solidFill>
              </a:rPr>
              <a:t>stimulation by </a:t>
            </a:r>
            <a:r>
              <a:rPr lang="en-US" sz="2200" dirty="0" smtClean="0">
                <a:solidFill>
                  <a:schemeClr val="accent3"/>
                </a:solidFill>
              </a:rPr>
              <a:t>androgens</a:t>
            </a:r>
            <a:r>
              <a:rPr lang="en-US" sz="2200" dirty="0">
                <a:solidFill>
                  <a:schemeClr val="accent3"/>
                </a:solidFill>
              </a:rPr>
              <a:t>)</a:t>
            </a:r>
            <a:endParaRPr lang="en-US" sz="2200" dirty="0" smtClean="0">
              <a:solidFill>
                <a:schemeClr val="accent3"/>
              </a:solidFill>
            </a:endParaRPr>
          </a:p>
          <a:p>
            <a:r>
              <a:rPr lang="en-US" sz="2200" dirty="0" smtClean="0">
                <a:solidFill>
                  <a:schemeClr val="accent3"/>
                </a:solidFill>
              </a:rPr>
              <a:t>Certain </a:t>
            </a:r>
            <a:r>
              <a:rPr lang="en-US" sz="2200" dirty="0">
                <a:solidFill>
                  <a:schemeClr val="accent3"/>
                </a:solidFill>
              </a:rPr>
              <a:t>viral </a:t>
            </a:r>
            <a:r>
              <a:rPr lang="en-US" sz="2200" dirty="0" smtClean="0">
                <a:solidFill>
                  <a:schemeClr val="accent3"/>
                </a:solidFill>
              </a:rPr>
              <a:t>infections (papillomaviruses cause </a:t>
            </a:r>
            <a:r>
              <a:rPr lang="en-US" sz="2200" dirty="0">
                <a:solidFill>
                  <a:schemeClr val="accent3"/>
                </a:solidFill>
              </a:rPr>
              <a:t>skin warts and </a:t>
            </a:r>
            <a:r>
              <a:rPr lang="en-US" sz="2200" dirty="0" smtClean="0">
                <a:solidFill>
                  <a:schemeClr val="accent3"/>
                </a:solidFill>
              </a:rPr>
              <a:t>mucosal lesions - masses </a:t>
            </a:r>
            <a:r>
              <a:rPr lang="en-US" sz="2200" dirty="0">
                <a:solidFill>
                  <a:schemeClr val="accent3"/>
                </a:solidFill>
              </a:rPr>
              <a:t>of hyperplastic </a:t>
            </a:r>
            <a:r>
              <a:rPr lang="en-US" sz="2200" dirty="0" smtClean="0">
                <a:solidFill>
                  <a:schemeClr val="accent3"/>
                </a:solidFill>
              </a:rPr>
              <a:t>epithelium), the </a:t>
            </a:r>
            <a:r>
              <a:rPr lang="en-US" sz="2200" dirty="0">
                <a:solidFill>
                  <a:schemeClr val="accent3"/>
                </a:solidFill>
              </a:rPr>
              <a:t>growth factors may be encoded </a:t>
            </a:r>
            <a:r>
              <a:rPr lang="en-US" sz="2200" dirty="0" smtClean="0">
                <a:solidFill>
                  <a:schemeClr val="accent3"/>
                </a:solidFill>
              </a:rPr>
              <a:t>by viral </a:t>
            </a:r>
            <a:r>
              <a:rPr lang="en-US" sz="2200" dirty="0">
                <a:solidFill>
                  <a:schemeClr val="accent3"/>
                </a:solidFill>
              </a:rPr>
              <a:t>genes or by the genes of the infected host cells</a:t>
            </a:r>
            <a:endParaRPr lang="en-GB" sz="2200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Pathologic </a:t>
            </a:r>
            <a:r>
              <a:rPr lang="en-US" dirty="0">
                <a:solidFill>
                  <a:schemeClr val="accent3"/>
                </a:solidFill>
              </a:rPr>
              <a:t>hyperplasia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0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32" y="1412091"/>
            <a:ext cx="9666514" cy="746846"/>
          </a:xfrm>
        </p:spPr>
        <p:txBody>
          <a:bodyPr/>
          <a:lstStyle/>
          <a:p>
            <a:r>
              <a:rPr lang="en-US" sz="54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important point</a:t>
            </a:r>
            <a:endParaRPr lang="en-GB" sz="5400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231" y="2461845"/>
            <a:ext cx="10480785" cy="2822311"/>
          </a:xfrm>
        </p:spPr>
        <p:txBody>
          <a:bodyPr/>
          <a:lstStyle/>
          <a:p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22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hyperplastic </a:t>
            </a:r>
            <a:r>
              <a:rPr lang="en-US" sz="2200" b="1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process remains </a:t>
            </a:r>
            <a:r>
              <a:rPr lang="en-US" sz="2200" b="1" u="sng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controlled</a:t>
            </a:r>
            <a:r>
              <a:rPr lang="en-US" sz="2200" b="1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if the </a:t>
            </a:r>
            <a:r>
              <a:rPr lang="en-US" sz="22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signals that </a:t>
            </a:r>
            <a:r>
              <a:rPr lang="en-US" sz="2200" b="1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initiate it abate, the hyperplasia disappears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sz="22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</a:t>
            </a:r>
            <a:r>
              <a:rPr lang="en-US" sz="2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</a:t>
            </a:r>
            <a:r>
              <a:rPr lang="en-US" sz="2200" u="sng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responsiveness</a:t>
            </a:r>
            <a:r>
              <a:rPr lang="en-US" sz="2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normal regulatory control </a:t>
            </a:r>
            <a:r>
              <a:rPr lang="en-US" sz="2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mechanisms that 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distinguishes pathologic </a:t>
            </a:r>
            <a:r>
              <a:rPr lang="en-US" sz="2200" dirty="0" err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hyperplasias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</a:t>
            </a:r>
            <a:r>
              <a:rPr lang="en-US" sz="2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cancer (growth 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control mechanisms become </a:t>
            </a:r>
            <a:r>
              <a:rPr lang="en-US" sz="2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permanently </a:t>
            </a:r>
            <a:r>
              <a:rPr lang="en-US" sz="2200" dirty="0" err="1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dysregulated</a:t>
            </a:r>
            <a:r>
              <a:rPr lang="en-US" sz="2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</a:t>
            </a:r>
            <a:r>
              <a:rPr lang="en-US" sz="2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ineffective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2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2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 cases, pathologic hyperplasia constitutes </a:t>
            </a:r>
            <a:r>
              <a:rPr lang="en-US" sz="2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fertile </a:t>
            </a:r>
            <a:r>
              <a:rPr lang="en-US" sz="22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soil in which cancers may eventually arise. </a:t>
            </a:r>
            <a:endParaRPr lang="en-US" sz="2200" b="1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GB" sz="2200" b="1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=""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/>
      </p:pic>
      <p:sp>
        <p:nvSpPr>
          <p:cNvPr id="16" name="Rectangle 15" descr="Slide number background block">
            <a:extLst>
              <a:ext uri="{FF2B5EF4-FFF2-40B4-BE49-F238E27FC236}">
                <a16:creationId xmlns=""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12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7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124" y="1315166"/>
            <a:ext cx="10656276" cy="4770098"/>
          </a:xfrm>
        </p:spPr>
        <p:txBody>
          <a:bodyPr/>
          <a:lstStyle/>
          <a:p>
            <a:r>
              <a:rPr lang="en-US" sz="2200" b="1" dirty="0">
                <a:solidFill>
                  <a:schemeClr val="accent3"/>
                </a:solidFill>
              </a:rPr>
              <a:t>Atrophy is shrinkage in the size of cells by the loss </a:t>
            </a:r>
            <a:r>
              <a:rPr lang="en-US" sz="2200" b="1" dirty="0" smtClean="0">
                <a:solidFill>
                  <a:schemeClr val="accent3"/>
                </a:solidFill>
              </a:rPr>
              <a:t>of cell substance, </a:t>
            </a:r>
            <a:r>
              <a:rPr lang="en-US" sz="2200" dirty="0">
                <a:solidFill>
                  <a:schemeClr val="accent3"/>
                </a:solidFill>
              </a:rPr>
              <a:t>at </a:t>
            </a:r>
            <a:r>
              <a:rPr lang="en-US" sz="2200" b="1" dirty="0">
                <a:solidFill>
                  <a:schemeClr val="accent3"/>
                </a:solidFill>
              </a:rPr>
              <a:t>which survival is still possible</a:t>
            </a:r>
          </a:p>
          <a:p>
            <a:r>
              <a:rPr lang="en-US" sz="2200" dirty="0" smtClean="0">
                <a:solidFill>
                  <a:schemeClr val="accent3"/>
                </a:solidFill>
              </a:rPr>
              <a:t>If </a:t>
            </a:r>
            <a:r>
              <a:rPr lang="en-US" sz="2200" dirty="0">
                <a:solidFill>
                  <a:schemeClr val="accent3"/>
                </a:solidFill>
              </a:rPr>
              <a:t>a sufficient number of cells </a:t>
            </a:r>
            <a:r>
              <a:rPr lang="en-US" sz="2200" dirty="0" smtClean="0">
                <a:solidFill>
                  <a:schemeClr val="accent3"/>
                </a:solidFill>
              </a:rPr>
              <a:t>are </a:t>
            </a:r>
            <a:r>
              <a:rPr lang="en-US" sz="2200" dirty="0">
                <a:solidFill>
                  <a:schemeClr val="accent3"/>
                </a:solidFill>
              </a:rPr>
              <a:t>involved, the entire tissue or organ is reduced in </a:t>
            </a:r>
            <a:r>
              <a:rPr lang="en-US" sz="2200" dirty="0" smtClean="0">
                <a:solidFill>
                  <a:schemeClr val="accent3"/>
                </a:solidFill>
              </a:rPr>
              <a:t>size (atrophic).</a:t>
            </a:r>
          </a:p>
          <a:p>
            <a:r>
              <a:rPr lang="en-US" sz="2200" dirty="0" smtClean="0">
                <a:solidFill>
                  <a:schemeClr val="accent3"/>
                </a:solidFill>
              </a:rPr>
              <a:t>Atrophic </a:t>
            </a:r>
            <a:r>
              <a:rPr lang="en-US" sz="2200" dirty="0">
                <a:solidFill>
                  <a:schemeClr val="accent3"/>
                </a:solidFill>
              </a:rPr>
              <a:t>cells </a:t>
            </a:r>
            <a:r>
              <a:rPr lang="en-US" sz="2200" dirty="0" smtClean="0">
                <a:solidFill>
                  <a:schemeClr val="accent3"/>
                </a:solidFill>
              </a:rPr>
              <a:t>may have diminished </a:t>
            </a:r>
            <a:r>
              <a:rPr lang="en-US" sz="2200" dirty="0">
                <a:solidFill>
                  <a:schemeClr val="accent3"/>
                </a:solidFill>
              </a:rPr>
              <a:t>function, </a:t>
            </a:r>
            <a:r>
              <a:rPr lang="en-US" sz="2200" b="1" dirty="0">
                <a:solidFill>
                  <a:schemeClr val="accent3"/>
                </a:solidFill>
              </a:rPr>
              <a:t>they are not dead</a:t>
            </a:r>
            <a:r>
              <a:rPr lang="en-US" sz="2200" b="1" dirty="0" smtClean="0">
                <a:solidFill>
                  <a:schemeClr val="accent3"/>
                </a:solidFill>
              </a:rPr>
              <a:t>.</a:t>
            </a:r>
          </a:p>
          <a:p>
            <a:r>
              <a:rPr lang="en-US" sz="2200" dirty="0">
                <a:solidFill>
                  <a:schemeClr val="accent3"/>
                </a:solidFill>
              </a:rPr>
              <a:t>Causes of atrophy include a </a:t>
            </a:r>
            <a:r>
              <a:rPr lang="en-US" sz="2200" u="sng" dirty="0">
                <a:solidFill>
                  <a:schemeClr val="accent3"/>
                </a:solidFill>
              </a:rPr>
              <a:t>decreased workload </a:t>
            </a:r>
            <a:r>
              <a:rPr lang="en-US" sz="2200" dirty="0" smtClean="0">
                <a:solidFill>
                  <a:schemeClr val="accent3"/>
                </a:solidFill>
              </a:rPr>
              <a:t>(immobilization </a:t>
            </a:r>
            <a:r>
              <a:rPr lang="en-US" sz="2200" dirty="0">
                <a:solidFill>
                  <a:schemeClr val="accent3"/>
                </a:solidFill>
              </a:rPr>
              <a:t>of a limb to permit healing of a fracture</a:t>
            </a:r>
            <a:r>
              <a:rPr lang="en-US" sz="2200" dirty="0" smtClean="0">
                <a:solidFill>
                  <a:schemeClr val="accent3"/>
                </a:solidFill>
              </a:rPr>
              <a:t>),</a:t>
            </a:r>
            <a:r>
              <a:rPr lang="en-US" sz="2200" u="sng" dirty="0" smtClean="0">
                <a:solidFill>
                  <a:schemeClr val="accent3"/>
                </a:solidFill>
              </a:rPr>
              <a:t>loss </a:t>
            </a:r>
            <a:r>
              <a:rPr lang="en-US" sz="2200" u="sng" dirty="0">
                <a:solidFill>
                  <a:schemeClr val="accent3"/>
                </a:solidFill>
              </a:rPr>
              <a:t>of innervation</a:t>
            </a:r>
            <a:r>
              <a:rPr lang="en-US" sz="2200" dirty="0">
                <a:solidFill>
                  <a:schemeClr val="accent3"/>
                </a:solidFill>
              </a:rPr>
              <a:t>, </a:t>
            </a:r>
            <a:r>
              <a:rPr lang="en-US" sz="2200" u="sng" dirty="0">
                <a:solidFill>
                  <a:schemeClr val="accent3"/>
                </a:solidFill>
              </a:rPr>
              <a:t>diminished blood supply</a:t>
            </a:r>
            <a:r>
              <a:rPr lang="en-US" sz="2200" dirty="0">
                <a:solidFill>
                  <a:schemeClr val="accent3"/>
                </a:solidFill>
              </a:rPr>
              <a:t>, </a:t>
            </a:r>
            <a:r>
              <a:rPr lang="en-US" sz="2200" u="sng" dirty="0" smtClean="0">
                <a:solidFill>
                  <a:schemeClr val="accent3"/>
                </a:solidFill>
              </a:rPr>
              <a:t>inadequate nutrition</a:t>
            </a:r>
            <a:r>
              <a:rPr lang="en-US" sz="2200" u="sng" dirty="0">
                <a:solidFill>
                  <a:schemeClr val="accent3"/>
                </a:solidFill>
              </a:rPr>
              <a:t>, loss of </a:t>
            </a:r>
            <a:r>
              <a:rPr lang="en-US" sz="2200" u="sng" dirty="0" smtClean="0">
                <a:solidFill>
                  <a:schemeClr val="accent3"/>
                </a:solidFill>
              </a:rPr>
              <a:t>endocrine stimulation</a:t>
            </a:r>
            <a:r>
              <a:rPr lang="en-US" sz="2200" u="sng" dirty="0">
                <a:solidFill>
                  <a:schemeClr val="accent3"/>
                </a:solidFill>
              </a:rPr>
              <a:t>, </a:t>
            </a:r>
            <a:r>
              <a:rPr lang="en-US" sz="2200" dirty="0">
                <a:solidFill>
                  <a:schemeClr val="accent3"/>
                </a:solidFill>
              </a:rPr>
              <a:t>and </a:t>
            </a:r>
            <a:r>
              <a:rPr lang="en-US" sz="2200" u="sng" dirty="0">
                <a:solidFill>
                  <a:schemeClr val="accent3"/>
                </a:solidFill>
              </a:rPr>
              <a:t>aging </a:t>
            </a:r>
            <a:r>
              <a:rPr lang="en-US" sz="2200" dirty="0">
                <a:solidFill>
                  <a:schemeClr val="accent3"/>
                </a:solidFill>
              </a:rPr>
              <a:t>(</a:t>
            </a:r>
            <a:r>
              <a:rPr lang="en-US" sz="2200" dirty="0" smtClean="0">
                <a:solidFill>
                  <a:schemeClr val="accent3"/>
                </a:solidFill>
              </a:rPr>
              <a:t>senile atrophy</a:t>
            </a:r>
            <a:r>
              <a:rPr lang="en-US" sz="2200" dirty="0">
                <a:solidFill>
                  <a:schemeClr val="accent3"/>
                </a:solidFill>
              </a:rPr>
              <a:t>). </a:t>
            </a:r>
            <a:endParaRPr lang="en-US" sz="2200" dirty="0" smtClean="0">
              <a:solidFill>
                <a:schemeClr val="accent3"/>
              </a:solidFill>
            </a:endParaRPr>
          </a:p>
          <a:p>
            <a:r>
              <a:rPr lang="en-US" sz="2200" dirty="0">
                <a:solidFill>
                  <a:schemeClr val="accent3"/>
                </a:solidFill>
              </a:rPr>
              <a:t>S</a:t>
            </a:r>
            <a:r>
              <a:rPr lang="en-US" sz="2200" dirty="0" smtClean="0">
                <a:solidFill>
                  <a:schemeClr val="accent3"/>
                </a:solidFill>
              </a:rPr>
              <a:t>ome </a:t>
            </a:r>
            <a:r>
              <a:rPr lang="en-US" sz="2200" dirty="0">
                <a:solidFill>
                  <a:schemeClr val="accent3"/>
                </a:solidFill>
              </a:rPr>
              <a:t>of these stimuli are </a:t>
            </a:r>
            <a:r>
              <a:rPr lang="en-US" sz="2200" dirty="0" smtClean="0">
                <a:solidFill>
                  <a:schemeClr val="accent3"/>
                </a:solidFill>
              </a:rPr>
              <a:t>physiologic (the </a:t>
            </a:r>
            <a:r>
              <a:rPr lang="en-US" sz="2200" dirty="0">
                <a:solidFill>
                  <a:schemeClr val="accent3"/>
                </a:solidFill>
              </a:rPr>
              <a:t>loss of hormone stimulation in </a:t>
            </a:r>
            <a:r>
              <a:rPr lang="en-US" sz="2200" u="sng" dirty="0">
                <a:solidFill>
                  <a:schemeClr val="accent3"/>
                </a:solidFill>
              </a:rPr>
              <a:t>menopause</a:t>
            </a:r>
            <a:r>
              <a:rPr lang="en-US" sz="2200" dirty="0">
                <a:solidFill>
                  <a:schemeClr val="accent3"/>
                </a:solidFill>
              </a:rPr>
              <a:t>) </a:t>
            </a:r>
            <a:r>
              <a:rPr lang="en-US" sz="2200" dirty="0" smtClean="0">
                <a:solidFill>
                  <a:schemeClr val="accent3"/>
                </a:solidFill>
              </a:rPr>
              <a:t>and others </a:t>
            </a:r>
            <a:r>
              <a:rPr lang="en-US" sz="2200" dirty="0">
                <a:solidFill>
                  <a:schemeClr val="accent3"/>
                </a:solidFill>
              </a:rPr>
              <a:t>are pathologic </a:t>
            </a:r>
            <a:r>
              <a:rPr lang="en-US" sz="2200" dirty="0" smtClean="0">
                <a:solidFill>
                  <a:schemeClr val="accent3"/>
                </a:solidFill>
              </a:rPr>
              <a:t>(denervation</a:t>
            </a:r>
            <a:r>
              <a:rPr lang="en-US" sz="2200" dirty="0">
                <a:solidFill>
                  <a:schemeClr val="accent3"/>
                </a:solidFill>
              </a:rPr>
              <a:t>), </a:t>
            </a:r>
            <a:r>
              <a:rPr lang="en-US" sz="2200" dirty="0" smtClean="0">
                <a:solidFill>
                  <a:schemeClr val="accent3"/>
                </a:solidFill>
              </a:rPr>
              <a:t>but the fundamental cellular </a:t>
            </a:r>
            <a:r>
              <a:rPr lang="en-US" sz="2200" dirty="0">
                <a:solidFill>
                  <a:schemeClr val="accent3"/>
                </a:solidFill>
              </a:rPr>
              <a:t>changes are similar. </a:t>
            </a:r>
            <a:endParaRPr lang="en-US" sz="2200" b="1" u="sng" dirty="0">
              <a:solidFill>
                <a:schemeClr val="accent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8037" y="578023"/>
            <a:ext cx="11174186" cy="646331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Atrophy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703385"/>
            <a:ext cx="10972800" cy="5404338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2"/>
                </a:solidFill>
              </a:rPr>
              <a:t>The process of cellular </a:t>
            </a:r>
            <a:r>
              <a:rPr lang="en-US" sz="2400" b="1" dirty="0">
                <a:solidFill>
                  <a:schemeClr val="accent2"/>
                </a:solidFill>
              </a:rPr>
              <a:t>atrophy results from a combination </a:t>
            </a:r>
            <a:r>
              <a:rPr lang="en-US" sz="2400" b="1" dirty="0" smtClean="0">
                <a:solidFill>
                  <a:schemeClr val="accent2"/>
                </a:solidFill>
              </a:rPr>
              <a:t>of: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 (1) decreased </a:t>
            </a:r>
            <a:r>
              <a:rPr lang="en-US" sz="2400" b="1" dirty="0">
                <a:solidFill>
                  <a:schemeClr val="accent2"/>
                </a:solidFill>
              </a:rPr>
              <a:t>protein </a:t>
            </a:r>
            <a:r>
              <a:rPr lang="en-US" sz="2400" b="1" dirty="0" smtClean="0">
                <a:solidFill>
                  <a:schemeClr val="accent2"/>
                </a:solidFill>
              </a:rPr>
              <a:t>synthesis: </a:t>
            </a:r>
            <a:r>
              <a:rPr lang="en-US" sz="2400" dirty="0">
                <a:solidFill>
                  <a:schemeClr val="accent2"/>
                </a:solidFill>
              </a:rPr>
              <a:t>reduced metabolic activity.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(2) increased protein degradation: </a:t>
            </a:r>
            <a:r>
              <a:rPr lang="en-US" sz="2400" dirty="0">
                <a:solidFill>
                  <a:schemeClr val="accent2"/>
                </a:solidFill>
              </a:rPr>
              <a:t>occurs mainly </a:t>
            </a:r>
            <a:r>
              <a:rPr lang="en-US" sz="2400" dirty="0" smtClean="0">
                <a:solidFill>
                  <a:schemeClr val="accent2"/>
                </a:solidFill>
              </a:rPr>
              <a:t>by the </a:t>
            </a:r>
            <a:r>
              <a:rPr lang="en-US" sz="2400" dirty="0">
                <a:solidFill>
                  <a:schemeClr val="accent2"/>
                </a:solidFill>
              </a:rPr>
              <a:t>ubiquitin-proteasome </a:t>
            </a:r>
            <a:r>
              <a:rPr lang="en-US" sz="2400" dirty="0" smtClean="0">
                <a:solidFill>
                  <a:schemeClr val="accent2"/>
                </a:solidFill>
              </a:rPr>
              <a:t>pathway: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Nutrient deficiency and disuse may activate ubiquitin ligases, which attach multiple copies of the small peptide ubiquitin to cellular proteins and target them for degradation in proteasomes.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In many situations, atrophy also is associated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with autophagy.</a:t>
            </a:r>
          </a:p>
        </p:txBody>
      </p:sp>
    </p:spTree>
    <p:extLst>
      <p:ext uri="{BB962C8B-B14F-4D97-AF65-F5344CB8AC3E}">
        <p14:creationId xmlns:p14="http://schemas.microsoft.com/office/powerpoint/2010/main" xmlns="" val="40530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=""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772" y="4608372"/>
            <a:ext cx="10607040" cy="70173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Atrophy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pathologic - ↓</a:t>
            </a: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supply</a:t>
            </a:r>
            <a:endParaRPr lang="en-GB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Subtitle 51">
            <a:extLst>
              <a:ext uri="{FF2B5EF4-FFF2-40B4-BE49-F238E27FC236}">
                <a16:creationId xmlns=""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619" y="5379209"/>
            <a:ext cx="10824657" cy="1144929"/>
          </a:xfrm>
        </p:spPr>
        <p:txBody>
          <a:bodyPr/>
          <a:lstStyle/>
          <a:p>
            <a:r>
              <a:rPr lang="en-US" sz="2000" dirty="0"/>
              <a:t>82-year-old man with atherosclerotic disease</a:t>
            </a:r>
            <a:r>
              <a:rPr lang="en-US" sz="2000" dirty="0" smtClean="0"/>
              <a:t>. Atrophy </a:t>
            </a:r>
            <a:r>
              <a:rPr lang="en-US" sz="2000" dirty="0"/>
              <a:t>of the brain is caused by aging </a:t>
            </a:r>
            <a:r>
              <a:rPr lang="en-US" sz="2000" dirty="0" smtClean="0"/>
              <a:t>&amp; reduced </a:t>
            </a:r>
            <a:r>
              <a:rPr lang="en-US" sz="2000" dirty="0"/>
              <a:t>blood supply. Note that loss of brain substance </a:t>
            </a:r>
            <a:r>
              <a:rPr lang="en-US" sz="2000" b="1" dirty="0"/>
              <a:t>narrows the gyri and widens the sulci. </a:t>
            </a:r>
            <a:r>
              <a:rPr lang="en-US" sz="1600" dirty="0"/>
              <a:t>The </a:t>
            </a:r>
            <a:r>
              <a:rPr lang="en-US" sz="1600" dirty="0" smtClean="0"/>
              <a:t>meninges have </a:t>
            </a:r>
            <a:r>
              <a:rPr lang="en-US" sz="1600" dirty="0"/>
              <a:t>been stripped from the bottom half of each specimen to show the surface of the brain.</a:t>
            </a:r>
            <a:endParaRPr lang="en-US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123" y="609600"/>
            <a:ext cx="9976339" cy="367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83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791" y="574699"/>
            <a:ext cx="5344886" cy="646331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Metaplasia </a:t>
            </a:r>
            <a:endParaRPr lang="en-GB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984" y="1536413"/>
            <a:ext cx="10809032" cy="402318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3"/>
                </a:solidFill>
              </a:rPr>
              <a:t>In Metaplasia; one </a:t>
            </a:r>
            <a:r>
              <a:rPr lang="en-US" sz="2000" b="1" dirty="0">
                <a:solidFill>
                  <a:schemeClr val="accent3"/>
                </a:solidFill>
              </a:rPr>
              <a:t>adult cell type (</a:t>
            </a:r>
            <a:r>
              <a:rPr lang="en-US" sz="2000" b="1" dirty="0" smtClean="0">
                <a:solidFill>
                  <a:schemeClr val="accent3"/>
                </a:solidFill>
              </a:rPr>
              <a:t>epithelial or </a:t>
            </a:r>
            <a:r>
              <a:rPr lang="en-US" sz="2000" b="1" dirty="0" err="1">
                <a:solidFill>
                  <a:schemeClr val="accent3"/>
                </a:solidFill>
              </a:rPr>
              <a:t>mesenchymal</a:t>
            </a:r>
            <a:r>
              <a:rPr lang="en-US" sz="2000" b="1" dirty="0">
                <a:solidFill>
                  <a:schemeClr val="accent3"/>
                </a:solidFill>
              </a:rPr>
              <a:t>) is replaced by another adult </a:t>
            </a:r>
            <a:r>
              <a:rPr lang="en-US" sz="2000" b="1" dirty="0" smtClean="0">
                <a:solidFill>
                  <a:schemeClr val="accent3"/>
                </a:solidFill>
              </a:rPr>
              <a:t>cell type</a:t>
            </a:r>
            <a:r>
              <a:rPr lang="en-US" sz="2000" b="1" dirty="0">
                <a:solidFill>
                  <a:schemeClr val="accent3"/>
                </a:solidFill>
              </a:rPr>
              <a:t>. </a:t>
            </a:r>
            <a:endParaRPr lang="en-US" sz="2000" b="1" dirty="0" smtClean="0">
              <a:solidFill>
                <a:schemeClr val="accent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>
              <a:solidFill>
                <a:schemeClr val="accent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Here </a:t>
            </a:r>
            <a:r>
              <a:rPr lang="en-US" sz="2000" dirty="0">
                <a:solidFill>
                  <a:schemeClr val="accent3"/>
                </a:solidFill>
              </a:rPr>
              <a:t>a</a:t>
            </a:r>
            <a:r>
              <a:rPr lang="en-US" sz="2000" dirty="0" smtClean="0">
                <a:solidFill>
                  <a:schemeClr val="accent3"/>
                </a:solidFill>
              </a:rPr>
              <a:t> cell type is sensitive to </a:t>
            </a:r>
            <a:r>
              <a:rPr lang="en-US" sz="2000" dirty="0">
                <a:solidFill>
                  <a:schemeClr val="accent3"/>
                </a:solidFill>
              </a:rPr>
              <a:t>a particular stress is replaced by another cell type </a:t>
            </a:r>
            <a:r>
              <a:rPr lang="en-US" sz="2000" dirty="0" smtClean="0">
                <a:solidFill>
                  <a:schemeClr val="accent3"/>
                </a:solidFill>
              </a:rPr>
              <a:t>better able </a:t>
            </a:r>
            <a:r>
              <a:rPr lang="en-US" sz="2000" dirty="0">
                <a:solidFill>
                  <a:schemeClr val="accent3"/>
                </a:solidFill>
              </a:rPr>
              <a:t>to withstand the adverse environment.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chemeClr val="accent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It arise </a:t>
            </a:r>
            <a:r>
              <a:rPr lang="en-US" sz="2000" dirty="0">
                <a:solidFill>
                  <a:schemeClr val="accent3"/>
                </a:solidFill>
              </a:rPr>
              <a:t>by the </a:t>
            </a:r>
            <a:r>
              <a:rPr lang="en-US" sz="2000" b="1" u="sng" dirty="0">
                <a:solidFill>
                  <a:schemeClr val="accent3"/>
                </a:solidFill>
              </a:rPr>
              <a:t>reprogramming of stem </a:t>
            </a:r>
            <a:r>
              <a:rPr lang="en-US" sz="2000" b="1" u="sng" dirty="0" smtClean="0">
                <a:solidFill>
                  <a:schemeClr val="accent3"/>
                </a:solidFill>
              </a:rPr>
              <a:t>cells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  <a:r>
              <a:rPr lang="en-US" sz="2000" dirty="0">
                <a:solidFill>
                  <a:schemeClr val="accent3"/>
                </a:solidFill>
              </a:rPr>
              <a:t>to differentiate along a new pathway </a:t>
            </a:r>
            <a:r>
              <a:rPr lang="en-US" sz="2000" dirty="0" smtClean="0">
                <a:solidFill>
                  <a:schemeClr val="accent3"/>
                </a:solidFill>
              </a:rPr>
              <a:t>&amp; </a:t>
            </a:r>
            <a:r>
              <a:rPr lang="en-US" sz="2000" b="1" u="sng" dirty="0" smtClean="0">
                <a:solidFill>
                  <a:schemeClr val="accent3"/>
                </a:solidFill>
              </a:rPr>
              <a:t>not</a:t>
            </a:r>
            <a:r>
              <a:rPr lang="en-US" sz="2000" dirty="0" smtClean="0">
                <a:solidFill>
                  <a:schemeClr val="accent3"/>
                </a:solidFill>
              </a:rPr>
              <a:t> by </a:t>
            </a:r>
            <a:r>
              <a:rPr lang="en-US" sz="2000" dirty="0">
                <a:solidFill>
                  <a:schemeClr val="accent3"/>
                </a:solidFill>
              </a:rPr>
              <a:t>a </a:t>
            </a:r>
            <a:r>
              <a:rPr lang="en-US" sz="2000" dirty="0" smtClean="0">
                <a:solidFill>
                  <a:schemeClr val="accent3"/>
                </a:solidFill>
              </a:rPr>
              <a:t>phenotypic change </a:t>
            </a:r>
            <a:r>
              <a:rPr lang="en-US" sz="2000" dirty="0">
                <a:solidFill>
                  <a:schemeClr val="accent3"/>
                </a:solidFill>
              </a:rPr>
              <a:t>(</a:t>
            </a:r>
            <a:r>
              <a:rPr lang="en-US" sz="2000" dirty="0" err="1">
                <a:solidFill>
                  <a:schemeClr val="accent3"/>
                </a:solidFill>
              </a:rPr>
              <a:t>transdifferentiation</a:t>
            </a:r>
            <a:r>
              <a:rPr lang="en-US" sz="2000" dirty="0">
                <a:solidFill>
                  <a:schemeClr val="accent3"/>
                </a:solidFill>
              </a:rPr>
              <a:t>) of already </a:t>
            </a:r>
            <a:r>
              <a:rPr lang="en-US" sz="2000" dirty="0" smtClean="0">
                <a:solidFill>
                  <a:schemeClr val="accent3"/>
                </a:solidFill>
              </a:rPr>
              <a:t>differentiated cells</a:t>
            </a:r>
            <a:r>
              <a:rPr lang="en-US" sz="2000" dirty="0">
                <a:solidFill>
                  <a:schemeClr val="accent3"/>
                </a:solidFill>
              </a:rPr>
              <a:t>.</a:t>
            </a:r>
            <a:endParaRPr lang="en-GB" sz="2000" dirty="0">
              <a:solidFill>
                <a:schemeClr val="accent3"/>
              </a:solidFill>
            </a:endParaRP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=""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16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0" t="3400"/>
          <a:stretch/>
        </p:blipFill>
        <p:spPr bwMode="auto">
          <a:xfrm>
            <a:off x="1981200" y="4443046"/>
            <a:ext cx="8007216" cy="217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1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26" y="808892"/>
            <a:ext cx="5093144" cy="4770098"/>
          </a:xfrm>
        </p:spPr>
        <p:txBody>
          <a:bodyPr/>
          <a:lstStyle/>
          <a:p>
            <a:r>
              <a:rPr lang="en-US" sz="2000" dirty="0">
                <a:solidFill>
                  <a:schemeClr val="accent3"/>
                </a:solidFill>
              </a:rPr>
              <a:t>I</a:t>
            </a:r>
            <a:r>
              <a:rPr lang="en-US" sz="2000" dirty="0" smtClean="0">
                <a:solidFill>
                  <a:schemeClr val="accent3"/>
                </a:solidFill>
              </a:rPr>
              <a:t>n </a:t>
            </a:r>
            <a:r>
              <a:rPr lang="en-US" sz="2000" dirty="0">
                <a:solidFill>
                  <a:schemeClr val="accent3"/>
                </a:solidFill>
              </a:rPr>
              <a:t>the respiratory epithelium of habitual </a:t>
            </a:r>
            <a:r>
              <a:rPr lang="en-US" sz="2000" dirty="0" smtClean="0">
                <a:solidFill>
                  <a:schemeClr val="accent3"/>
                </a:solidFill>
              </a:rPr>
              <a:t>cigarette </a:t>
            </a:r>
            <a:r>
              <a:rPr lang="en-US" sz="2000" u="sng" dirty="0" smtClean="0">
                <a:solidFill>
                  <a:schemeClr val="accent3"/>
                </a:solidFill>
              </a:rPr>
              <a:t>smokers</a:t>
            </a:r>
            <a:r>
              <a:rPr lang="en-US" sz="2000" dirty="0" smtClean="0">
                <a:solidFill>
                  <a:schemeClr val="accent3"/>
                </a:solidFill>
              </a:rPr>
              <a:t> the </a:t>
            </a:r>
            <a:r>
              <a:rPr lang="en-US" sz="2000" dirty="0">
                <a:solidFill>
                  <a:schemeClr val="accent3"/>
                </a:solidFill>
              </a:rPr>
              <a:t>normal ciliated columnar </a:t>
            </a:r>
            <a:r>
              <a:rPr lang="en-US" sz="2000" dirty="0" smtClean="0">
                <a:solidFill>
                  <a:schemeClr val="accent3"/>
                </a:solidFill>
              </a:rPr>
              <a:t>epithelial cells </a:t>
            </a:r>
            <a:r>
              <a:rPr lang="en-US" sz="2000" dirty="0">
                <a:solidFill>
                  <a:schemeClr val="accent3"/>
                </a:solidFill>
              </a:rPr>
              <a:t>of the trachea and bronchi </a:t>
            </a:r>
            <a:r>
              <a:rPr lang="en-US" sz="2000" dirty="0" smtClean="0">
                <a:solidFill>
                  <a:schemeClr val="accent3"/>
                </a:solidFill>
                <a:sym typeface="Wingdings" pitchFamily="2" charset="2"/>
              </a:rPr>
              <a:t> metaplasia  </a:t>
            </a:r>
            <a:r>
              <a:rPr lang="en-US" sz="2000" dirty="0" smtClean="0">
                <a:solidFill>
                  <a:schemeClr val="accent3"/>
                </a:solidFill>
              </a:rPr>
              <a:t>stratified squamous </a:t>
            </a:r>
            <a:r>
              <a:rPr lang="en-US" sz="2000" dirty="0">
                <a:solidFill>
                  <a:schemeClr val="accent3"/>
                </a:solidFill>
              </a:rPr>
              <a:t>epithelial </a:t>
            </a:r>
            <a:r>
              <a:rPr lang="en-US" sz="2000" dirty="0" smtClean="0">
                <a:solidFill>
                  <a:schemeClr val="accent3"/>
                </a:solidFill>
              </a:rPr>
              <a:t>cells.</a:t>
            </a:r>
          </a:p>
          <a:p>
            <a:r>
              <a:rPr lang="en-US" sz="2000" dirty="0" smtClean="0">
                <a:solidFill>
                  <a:schemeClr val="accent3"/>
                </a:solidFill>
              </a:rPr>
              <a:t>The </a:t>
            </a:r>
            <a:r>
              <a:rPr lang="en-US" sz="2000" dirty="0">
                <a:solidFill>
                  <a:schemeClr val="accent3"/>
                </a:solidFill>
              </a:rPr>
              <a:t>rugged </a:t>
            </a:r>
            <a:r>
              <a:rPr lang="en-US" sz="2000" dirty="0" smtClean="0">
                <a:solidFill>
                  <a:schemeClr val="accent3"/>
                </a:solidFill>
              </a:rPr>
              <a:t>stratified squamous </a:t>
            </a:r>
            <a:r>
              <a:rPr lang="en-US" sz="2000" dirty="0">
                <a:solidFill>
                  <a:schemeClr val="accent3"/>
                </a:solidFill>
              </a:rPr>
              <a:t>epithelium </a:t>
            </a:r>
            <a:r>
              <a:rPr lang="en-US" sz="2000" dirty="0" smtClean="0">
                <a:solidFill>
                  <a:schemeClr val="accent3"/>
                </a:solidFill>
              </a:rPr>
              <a:t>can survive the noxious </a:t>
            </a:r>
            <a:r>
              <a:rPr lang="en-US" sz="2000" dirty="0">
                <a:solidFill>
                  <a:schemeClr val="accent3"/>
                </a:solidFill>
              </a:rPr>
              <a:t>chemicals in cigarette smoke that </a:t>
            </a:r>
            <a:r>
              <a:rPr lang="en-US" sz="2000" dirty="0" smtClean="0">
                <a:solidFill>
                  <a:schemeClr val="accent3"/>
                </a:solidFill>
              </a:rPr>
              <a:t>columnar epithelium </a:t>
            </a:r>
            <a:r>
              <a:rPr lang="en-US" sz="2000" dirty="0">
                <a:solidFill>
                  <a:schemeClr val="accent3"/>
                </a:solidFill>
              </a:rPr>
              <a:t>would not tolerate. </a:t>
            </a:r>
            <a:endParaRPr lang="en-US" sz="2000" dirty="0" smtClean="0">
              <a:solidFill>
                <a:schemeClr val="accent3"/>
              </a:solidFill>
            </a:endParaRPr>
          </a:p>
          <a:p>
            <a:r>
              <a:rPr lang="en-US" sz="2000" dirty="0" smtClean="0">
                <a:solidFill>
                  <a:schemeClr val="accent3"/>
                </a:solidFill>
              </a:rPr>
              <a:t>Metaplasia here has </a:t>
            </a:r>
            <a:r>
              <a:rPr lang="en-US" sz="2000" dirty="0">
                <a:solidFill>
                  <a:schemeClr val="accent3"/>
                </a:solidFill>
              </a:rPr>
              <a:t>survival advantages</a:t>
            </a:r>
            <a:r>
              <a:rPr lang="en-US" sz="2000" dirty="0" smtClean="0">
                <a:solidFill>
                  <a:schemeClr val="accent3"/>
                </a:solidFill>
              </a:rPr>
              <a:t>, but important </a:t>
            </a:r>
            <a:r>
              <a:rPr lang="en-US" sz="2000" dirty="0">
                <a:solidFill>
                  <a:schemeClr val="accent3"/>
                </a:solidFill>
              </a:rPr>
              <a:t>protective mechanisms are lost, such as </a:t>
            </a:r>
            <a:r>
              <a:rPr lang="en-US" sz="2000" dirty="0" smtClean="0">
                <a:solidFill>
                  <a:schemeClr val="accent3"/>
                </a:solidFill>
              </a:rPr>
              <a:t>mucus secretion </a:t>
            </a:r>
            <a:r>
              <a:rPr lang="en-US" sz="2000" dirty="0">
                <a:solidFill>
                  <a:schemeClr val="accent3"/>
                </a:solidFill>
              </a:rPr>
              <a:t>and </a:t>
            </a:r>
            <a:r>
              <a:rPr lang="en-US" sz="2000" dirty="0" err="1">
                <a:solidFill>
                  <a:schemeClr val="accent3"/>
                </a:solidFill>
              </a:rPr>
              <a:t>ciliary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 smtClean="0">
                <a:solidFill>
                  <a:schemeClr val="accent3"/>
                </a:solidFill>
              </a:rPr>
              <a:t>clearance.</a:t>
            </a:r>
            <a:endParaRPr lang="en-US" sz="2000" b="1" u="sng" dirty="0"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041" y="398586"/>
            <a:ext cx="5715389" cy="586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32" y="1074682"/>
            <a:ext cx="5093144" cy="4770098"/>
          </a:xfrm>
        </p:spPr>
        <p:txBody>
          <a:bodyPr/>
          <a:lstStyle/>
          <a:p>
            <a:r>
              <a:rPr lang="en-US" sz="2000" dirty="0" smtClean="0"/>
              <a:t>In </a:t>
            </a:r>
            <a:r>
              <a:rPr lang="en-US" sz="2000" dirty="0"/>
              <a:t>chronic </a:t>
            </a:r>
            <a:r>
              <a:rPr lang="en-US" sz="2000" dirty="0" smtClean="0"/>
              <a:t>gastric reflux; the </a:t>
            </a:r>
            <a:r>
              <a:rPr lang="en-US" sz="2000" dirty="0"/>
              <a:t>normal stratified squamous epithelium of </a:t>
            </a:r>
            <a:r>
              <a:rPr lang="en-US" sz="2000" dirty="0" smtClean="0"/>
              <a:t>the lower </a:t>
            </a:r>
            <a:r>
              <a:rPr lang="en-US" sz="2000" dirty="0"/>
              <a:t>esophagus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metaplasia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gastric </a:t>
            </a:r>
            <a:r>
              <a:rPr lang="en-US" sz="2000" dirty="0"/>
              <a:t>or intestinal-type columnar epithelium.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Metaplasia also occur </a:t>
            </a:r>
            <a:r>
              <a:rPr lang="en-US" sz="2000" dirty="0"/>
              <a:t>in </a:t>
            </a:r>
            <a:r>
              <a:rPr lang="en-US" sz="2000" dirty="0" err="1" smtClean="0"/>
              <a:t>mesenchymal</a:t>
            </a:r>
            <a:r>
              <a:rPr lang="en-US" sz="2000" dirty="0" smtClean="0"/>
              <a:t> </a:t>
            </a:r>
            <a:r>
              <a:rPr lang="en-US" sz="2000" dirty="0"/>
              <a:t>cells, </a:t>
            </a:r>
            <a:r>
              <a:rPr lang="en-US" sz="2000" dirty="0" smtClean="0"/>
              <a:t>where it </a:t>
            </a:r>
            <a:r>
              <a:rPr lang="en-US" sz="2000" dirty="0"/>
              <a:t>is generally a reaction to some pathologic </a:t>
            </a:r>
            <a:r>
              <a:rPr lang="en-US" sz="2000" dirty="0" smtClean="0"/>
              <a:t>alteration (bone</a:t>
            </a:r>
            <a:r>
              <a:rPr lang="en-US" sz="2000" dirty="0"/>
              <a:t> </a:t>
            </a:r>
            <a:r>
              <a:rPr lang="en-US" sz="2000" dirty="0" smtClean="0"/>
              <a:t>is </a:t>
            </a:r>
            <a:r>
              <a:rPr lang="en-US" sz="2000" dirty="0"/>
              <a:t>occasionally formed in soft tissues, particularly in foci </a:t>
            </a:r>
            <a:r>
              <a:rPr lang="en-US" sz="2000" dirty="0" smtClean="0"/>
              <a:t>of injury</a:t>
            </a:r>
            <a:r>
              <a:rPr lang="en-US" sz="2000" dirty="0"/>
              <a:t>.</a:t>
            </a:r>
            <a:endParaRPr lang="en-US" sz="2000" b="1" u="sng" dirty="0">
              <a:solidFill>
                <a:schemeClr val="accent3"/>
              </a:solidFill>
            </a:endParaRPr>
          </a:p>
        </p:txBody>
      </p:sp>
      <p:pic>
        <p:nvPicPr>
          <p:cNvPr id="4098" name="Picture 2" descr="Image result for barrett esophagus pat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4676" y="633046"/>
            <a:ext cx="6538791" cy="56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49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homepage.smc.edu/wissmann_paul/physiology/ep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99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4032" y="3411414"/>
            <a:ext cx="101170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solidFill>
                  <a:schemeClr val="accent2"/>
                </a:solidFill>
              </a:rPr>
              <a:t>The influences that induce </a:t>
            </a:r>
            <a:r>
              <a:rPr lang="en-US" sz="2200" b="1" dirty="0" err="1">
                <a:solidFill>
                  <a:schemeClr val="accent2"/>
                </a:solidFill>
              </a:rPr>
              <a:t>metaplastic</a:t>
            </a:r>
            <a:r>
              <a:rPr lang="en-US" sz="2200" b="1" dirty="0">
                <a:solidFill>
                  <a:schemeClr val="accent2"/>
                </a:solidFill>
              </a:rPr>
              <a:t> change in </a:t>
            </a:r>
            <a:r>
              <a:rPr lang="en-US" sz="2200" b="1" dirty="0" smtClean="0">
                <a:solidFill>
                  <a:schemeClr val="accent2"/>
                </a:solidFill>
              </a:rPr>
              <a:t>an epithelium</a:t>
            </a:r>
            <a:r>
              <a:rPr lang="en-US" sz="2200" b="1" dirty="0">
                <a:solidFill>
                  <a:schemeClr val="accent2"/>
                </a:solidFill>
              </a:rPr>
              <a:t>, </a:t>
            </a:r>
            <a:r>
              <a:rPr lang="en-US" sz="2200" b="1" u="sng" dirty="0">
                <a:solidFill>
                  <a:schemeClr val="accent2"/>
                </a:solidFill>
              </a:rPr>
              <a:t>if persistent</a:t>
            </a:r>
            <a:r>
              <a:rPr lang="en-US" sz="2200" b="1" dirty="0">
                <a:solidFill>
                  <a:schemeClr val="accent2"/>
                </a:solidFill>
              </a:rPr>
              <a:t>, may predispose to </a:t>
            </a:r>
            <a:r>
              <a:rPr lang="en-US" sz="2200" b="1" dirty="0" smtClean="0">
                <a:solidFill>
                  <a:schemeClr val="accent2"/>
                </a:solidFill>
              </a:rPr>
              <a:t>malignant transformation</a:t>
            </a:r>
            <a:r>
              <a:rPr lang="en-US" sz="2200" b="1" dirty="0">
                <a:solidFill>
                  <a:schemeClr val="accent2"/>
                </a:solidFill>
              </a:rPr>
              <a:t>. </a:t>
            </a:r>
            <a:endParaRPr lang="en-US" sz="2200" b="1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b="1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2"/>
                </a:solidFill>
              </a:rPr>
              <a:t>Squamous cell metaplasia </a:t>
            </a:r>
            <a:r>
              <a:rPr lang="en-US" sz="2200" dirty="0">
                <a:solidFill>
                  <a:schemeClr val="accent2"/>
                </a:solidFill>
              </a:rPr>
              <a:t>of the </a:t>
            </a:r>
            <a:r>
              <a:rPr lang="en-US" sz="2200" dirty="0" smtClean="0">
                <a:solidFill>
                  <a:schemeClr val="accent2"/>
                </a:solidFill>
              </a:rPr>
              <a:t>respiratory epithelium </a:t>
            </a:r>
            <a:r>
              <a:rPr lang="en-US" sz="2200" dirty="0">
                <a:solidFill>
                  <a:schemeClr val="accent2"/>
                </a:solidFill>
              </a:rPr>
              <a:t>often coexists with lung cancers </a:t>
            </a:r>
            <a:r>
              <a:rPr lang="en-US" sz="2200" dirty="0" smtClean="0">
                <a:solidFill>
                  <a:schemeClr val="accent2"/>
                </a:solidFill>
              </a:rPr>
              <a:t>composed of </a:t>
            </a:r>
            <a:r>
              <a:rPr lang="en-US" sz="2200" dirty="0">
                <a:solidFill>
                  <a:schemeClr val="accent2"/>
                </a:solidFill>
              </a:rPr>
              <a:t>malignant squamous cells. 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dirty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2"/>
                </a:solidFill>
              </a:rPr>
              <a:t>And columnar epithelium in the esophagus can coexist also with esophageal cancer of adenocarcinoma type.</a:t>
            </a:r>
            <a:endParaRPr lang="en-US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4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934" y="1350336"/>
            <a:ext cx="9092045" cy="4944955"/>
          </a:xfrm>
        </p:spPr>
        <p:txBody>
          <a:bodyPr/>
          <a:lstStyle/>
          <a:p>
            <a:r>
              <a:rPr lang="en-US" sz="2200" dirty="0" smtClean="0">
                <a:solidFill>
                  <a:schemeClr val="accent3"/>
                </a:solidFill>
              </a:rPr>
              <a:t>Reversible </a:t>
            </a:r>
            <a:r>
              <a:rPr lang="en-US" sz="2200" dirty="0">
                <a:solidFill>
                  <a:schemeClr val="accent3"/>
                </a:solidFill>
              </a:rPr>
              <a:t>changes in the </a:t>
            </a:r>
            <a:r>
              <a:rPr lang="en-US" sz="2200" dirty="0">
                <a:solidFill>
                  <a:srgbClr val="7030A0"/>
                </a:solidFill>
              </a:rPr>
              <a:t>number, size</a:t>
            </a:r>
            <a:r>
              <a:rPr lang="en-US" sz="2200" dirty="0" smtClean="0">
                <a:solidFill>
                  <a:srgbClr val="7030A0"/>
                </a:solidFill>
              </a:rPr>
              <a:t>, phenotype</a:t>
            </a:r>
            <a:r>
              <a:rPr lang="en-US" sz="2200" dirty="0">
                <a:solidFill>
                  <a:srgbClr val="7030A0"/>
                </a:solidFill>
              </a:rPr>
              <a:t>, metabolic activity, or functions </a:t>
            </a:r>
            <a:r>
              <a:rPr lang="en-US" sz="2200" dirty="0">
                <a:solidFill>
                  <a:schemeClr val="accent3"/>
                </a:solidFill>
              </a:rPr>
              <a:t>of cells in response to changes in their environment.</a:t>
            </a:r>
          </a:p>
          <a:p>
            <a:r>
              <a:rPr lang="en-GB" sz="2200" dirty="0" smtClean="0">
                <a:solidFill>
                  <a:schemeClr val="accent3"/>
                </a:solidFill>
              </a:rPr>
              <a:t>Can be physiologic or pathologic.</a:t>
            </a:r>
          </a:p>
          <a:p>
            <a:r>
              <a:rPr lang="en-US" sz="2200" b="1" u="sng" dirty="0">
                <a:solidFill>
                  <a:schemeClr val="accent3"/>
                </a:solidFill>
              </a:rPr>
              <a:t>Physiologic</a:t>
            </a:r>
            <a:r>
              <a:rPr lang="en-US" sz="2200" b="1" u="sng" dirty="0" smtClean="0">
                <a:solidFill>
                  <a:schemeClr val="accent3"/>
                </a:solidFill>
              </a:rPr>
              <a:t>:</a:t>
            </a:r>
            <a:r>
              <a:rPr lang="en-US" sz="2200" b="1" dirty="0" smtClean="0">
                <a:solidFill>
                  <a:schemeClr val="accent3"/>
                </a:solidFill>
              </a:rPr>
              <a:t> </a:t>
            </a:r>
            <a:r>
              <a:rPr lang="en-US" sz="2200" dirty="0" smtClean="0">
                <a:solidFill>
                  <a:schemeClr val="accent3"/>
                </a:solidFill>
              </a:rPr>
              <a:t>responses </a:t>
            </a:r>
            <a:r>
              <a:rPr lang="en-US" sz="2200" dirty="0">
                <a:solidFill>
                  <a:schemeClr val="accent3"/>
                </a:solidFill>
              </a:rPr>
              <a:t>of cells to </a:t>
            </a:r>
            <a:r>
              <a:rPr lang="en-US" sz="2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</a:t>
            </a:r>
            <a:r>
              <a:rPr lang="en-US" sz="2200" dirty="0" smtClean="0">
                <a:solidFill>
                  <a:schemeClr val="accent3"/>
                </a:solidFill>
              </a:rPr>
              <a:t> (1) </a:t>
            </a:r>
            <a:r>
              <a:rPr lang="en-US" sz="2200" u="sng" dirty="0" smtClean="0">
                <a:solidFill>
                  <a:srgbClr val="7030A0"/>
                </a:solidFill>
              </a:rPr>
              <a:t>stimulation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smtClean="0">
                <a:solidFill>
                  <a:schemeClr val="accent3"/>
                </a:solidFill>
              </a:rPr>
              <a:t>by </a:t>
            </a:r>
            <a:r>
              <a:rPr lang="en-US" sz="2200" dirty="0">
                <a:solidFill>
                  <a:schemeClr val="accent3"/>
                </a:solidFill>
              </a:rPr>
              <a:t>hormones or endogenous chemical </a:t>
            </a:r>
            <a:r>
              <a:rPr lang="en-US" sz="2200" dirty="0" smtClean="0">
                <a:solidFill>
                  <a:schemeClr val="accent3"/>
                </a:solidFill>
              </a:rPr>
              <a:t>mediators. </a:t>
            </a:r>
            <a:r>
              <a:rPr lang="en-US" sz="2200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(Breast and uterus during pregnancy)</a:t>
            </a:r>
            <a:r>
              <a:rPr lang="en-US" sz="2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>
                <a:solidFill>
                  <a:schemeClr val="accent3"/>
                </a:solidFill>
              </a:rPr>
              <a:t>or to </a:t>
            </a:r>
            <a:r>
              <a:rPr lang="en-US" sz="2200" dirty="0" smtClean="0">
                <a:solidFill>
                  <a:schemeClr val="accent3"/>
                </a:solidFill>
              </a:rPr>
              <a:t>the (2) </a:t>
            </a:r>
            <a:r>
              <a:rPr lang="en-US" sz="2200" u="sng" dirty="0">
                <a:solidFill>
                  <a:srgbClr val="7030A0"/>
                </a:solidFill>
              </a:rPr>
              <a:t>demands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>
                <a:solidFill>
                  <a:schemeClr val="accent3"/>
                </a:solidFill>
              </a:rPr>
              <a:t>of </a:t>
            </a:r>
            <a:r>
              <a:rPr lang="en-US" sz="2200" dirty="0" smtClean="0">
                <a:solidFill>
                  <a:schemeClr val="accent3"/>
                </a:solidFill>
              </a:rPr>
              <a:t>mechanical stress (</a:t>
            </a:r>
            <a:r>
              <a:rPr lang="en-US" sz="2200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bones </a:t>
            </a:r>
            <a:r>
              <a:rPr lang="en-US" sz="2200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muscles)</a:t>
            </a:r>
            <a:r>
              <a:rPr lang="en-US" sz="2200" dirty="0">
                <a:solidFill>
                  <a:schemeClr val="accent3"/>
                </a:solidFill>
              </a:rPr>
              <a:t>.</a:t>
            </a:r>
            <a:endParaRPr lang="en-US" sz="2200" dirty="0" smtClean="0">
              <a:solidFill>
                <a:schemeClr val="accent3"/>
              </a:solidFill>
            </a:endParaRPr>
          </a:p>
          <a:p>
            <a:r>
              <a:rPr lang="en-US" sz="2200" dirty="0">
                <a:solidFill>
                  <a:schemeClr val="accent3"/>
                </a:solidFill>
              </a:rPr>
              <a:t>Pathologic: responses to stress that allow cells to modulate their structure and function and thus </a:t>
            </a:r>
            <a:r>
              <a:rPr lang="en-US" sz="2200" u="sng" dirty="0">
                <a:solidFill>
                  <a:schemeClr val="accent3"/>
                </a:solidFill>
              </a:rPr>
              <a:t>escape injury</a:t>
            </a:r>
            <a:r>
              <a:rPr lang="en-US" sz="2200" dirty="0">
                <a:solidFill>
                  <a:schemeClr val="accent3"/>
                </a:solidFill>
              </a:rPr>
              <a:t>, </a:t>
            </a:r>
            <a:r>
              <a:rPr lang="en-US" sz="2200" dirty="0" smtClean="0">
                <a:solidFill>
                  <a:schemeClr val="accent3"/>
                </a:solidFill>
              </a:rPr>
              <a:t>but </a:t>
            </a:r>
            <a:r>
              <a:rPr lang="en-US" sz="2200" u="sng" dirty="0" smtClean="0">
                <a:solidFill>
                  <a:srgbClr val="7030A0"/>
                </a:solidFill>
              </a:rPr>
              <a:t>at </a:t>
            </a:r>
            <a:r>
              <a:rPr lang="en-US" sz="2200" u="sng" dirty="0">
                <a:solidFill>
                  <a:srgbClr val="7030A0"/>
                </a:solidFill>
              </a:rPr>
              <a:t>the expense of normal </a:t>
            </a:r>
            <a:r>
              <a:rPr lang="en-US" sz="2200" u="sng" dirty="0" smtClean="0">
                <a:solidFill>
                  <a:srgbClr val="7030A0"/>
                </a:solidFill>
              </a:rPr>
              <a:t>function</a:t>
            </a:r>
            <a:r>
              <a:rPr lang="en-US" sz="2200" dirty="0" smtClean="0">
                <a:solidFill>
                  <a:srgbClr val="7030A0"/>
                </a:solidFill>
              </a:rPr>
              <a:t>.</a:t>
            </a:r>
            <a:r>
              <a:rPr lang="en-US" sz="2200" dirty="0" smtClean="0">
                <a:solidFill>
                  <a:schemeClr val="accent3"/>
                </a:solidFill>
              </a:rPr>
              <a:t> </a:t>
            </a:r>
            <a:r>
              <a:rPr lang="en-US" sz="2200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(squamous metaplasia of </a:t>
            </a:r>
            <a:r>
              <a:rPr lang="en-US" sz="2200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bronchial epithelium in </a:t>
            </a:r>
            <a:r>
              <a:rPr lang="en-US" sz="2200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smokers)</a:t>
            </a:r>
            <a:endParaRPr lang="en-GB" sz="2200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6886" y="862511"/>
            <a:ext cx="2939607" cy="27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6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xmlns="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425" y="5100742"/>
            <a:ext cx="10607040" cy="701731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Intracellular </a:t>
            </a: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Accumulations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Fatty Cha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Image result for Fatty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24553" cy="364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library.med.utah.edu/WebPath/jpeg5/CV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4555" y="7937"/>
            <a:ext cx="3048000" cy="363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43"/>
          <a:stretch/>
        </p:blipFill>
        <p:spPr bwMode="auto">
          <a:xfrm>
            <a:off x="6072555" y="396714"/>
            <a:ext cx="3059723" cy="324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2278" y="396714"/>
            <a:ext cx="3059722" cy="324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73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01" y="562708"/>
            <a:ext cx="9666514" cy="74684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ntracellular accumulations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936" y="1596914"/>
            <a:ext cx="10848034" cy="315471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Cells </a:t>
            </a:r>
            <a:r>
              <a:rPr lang="en-US" sz="2000" dirty="0">
                <a:solidFill>
                  <a:schemeClr val="accent2"/>
                </a:solidFill>
              </a:rPr>
              <a:t>may accumulate </a:t>
            </a:r>
            <a:r>
              <a:rPr lang="en-US" sz="2000" dirty="0" smtClean="0">
                <a:solidFill>
                  <a:schemeClr val="accent2"/>
                </a:solidFill>
              </a:rPr>
              <a:t>abnormal amounts </a:t>
            </a:r>
            <a:r>
              <a:rPr lang="en-US" sz="2000" dirty="0">
                <a:solidFill>
                  <a:schemeClr val="accent2"/>
                </a:solidFill>
              </a:rPr>
              <a:t>of various </a:t>
            </a:r>
            <a:r>
              <a:rPr lang="en-US" sz="2000" dirty="0" smtClean="0">
                <a:solidFill>
                  <a:schemeClr val="accent2"/>
                </a:solidFill>
              </a:rPr>
              <a:t>substances under </a:t>
            </a:r>
            <a:r>
              <a:rPr lang="en-US" sz="2000" dirty="0">
                <a:solidFill>
                  <a:schemeClr val="accent2"/>
                </a:solidFill>
              </a:rPr>
              <a:t>some </a:t>
            </a:r>
            <a:r>
              <a:rPr lang="en-US" sz="2000" dirty="0" smtClean="0">
                <a:solidFill>
                  <a:schemeClr val="accent2"/>
                </a:solidFill>
              </a:rPr>
              <a:t>circumstances, </a:t>
            </a:r>
            <a:r>
              <a:rPr lang="en-US" sz="2000" b="1" dirty="0" smtClean="0">
                <a:solidFill>
                  <a:schemeClr val="accent2"/>
                </a:solidFill>
              </a:rPr>
              <a:t>can be harmless or cause </a:t>
            </a:r>
            <a:r>
              <a:rPr lang="en-US" sz="2000" b="1" dirty="0">
                <a:solidFill>
                  <a:schemeClr val="accent2"/>
                </a:solidFill>
              </a:rPr>
              <a:t>varying degrees of injury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The substance may </a:t>
            </a:r>
            <a:r>
              <a:rPr lang="en-US" sz="2000" dirty="0">
                <a:solidFill>
                  <a:schemeClr val="accent2"/>
                </a:solidFill>
              </a:rPr>
              <a:t>be located in the </a:t>
            </a:r>
            <a:r>
              <a:rPr lang="en-US" sz="2000" b="1" dirty="0">
                <a:solidFill>
                  <a:schemeClr val="accent2"/>
                </a:solidFill>
              </a:rPr>
              <a:t>cytoplasm</a:t>
            </a:r>
            <a:r>
              <a:rPr lang="en-US" sz="2000" dirty="0">
                <a:solidFill>
                  <a:schemeClr val="accent2"/>
                </a:solidFill>
              </a:rPr>
              <a:t>, within </a:t>
            </a:r>
            <a:r>
              <a:rPr lang="en-US" sz="2000" b="1" dirty="0" smtClean="0">
                <a:solidFill>
                  <a:schemeClr val="accent2"/>
                </a:solidFill>
              </a:rPr>
              <a:t>organelles</a:t>
            </a:r>
            <a:r>
              <a:rPr lang="en-US" sz="2000" dirty="0" smtClean="0">
                <a:solidFill>
                  <a:schemeClr val="accent2"/>
                </a:solidFill>
              </a:rPr>
              <a:t> (lysosomes</a:t>
            </a:r>
            <a:r>
              <a:rPr lang="en-US" sz="2000" dirty="0">
                <a:solidFill>
                  <a:schemeClr val="accent2"/>
                </a:solidFill>
              </a:rPr>
              <a:t>), or in the </a:t>
            </a:r>
            <a:r>
              <a:rPr lang="en-US" sz="2000" b="1" dirty="0" smtClean="0">
                <a:solidFill>
                  <a:schemeClr val="accent2"/>
                </a:solidFill>
              </a:rPr>
              <a:t>nucleus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Synthesized </a:t>
            </a:r>
            <a:r>
              <a:rPr lang="en-US" sz="2000" dirty="0">
                <a:solidFill>
                  <a:schemeClr val="accent2"/>
                </a:solidFill>
              </a:rPr>
              <a:t>by the affected cells or it may be </a:t>
            </a:r>
            <a:r>
              <a:rPr lang="en-US" sz="2000" dirty="0" smtClean="0">
                <a:solidFill>
                  <a:schemeClr val="accent2"/>
                </a:solidFill>
              </a:rPr>
              <a:t>produced elsewhere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The main pathways of abnormal intracellular </a:t>
            </a:r>
            <a:r>
              <a:rPr lang="en-US" sz="2000" dirty="0" smtClean="0">
                <a:solidFill>
                  <a:schemeClr val="accent2"/>
                </a:solidFill>
              </a:rPr>
              <a:t>accumulations are</a:t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/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rgbClr val="7030A0"/>
                </a:solidFill>
              </a:rPr>
              <a:t>(1) inadequate </a:t>
            </a:r>
            <a:r>
              <a:rPr lang="en-US" sz="2000" b="1" dirty="0">
                <a:solidFill>
                  <a:srgbClr val="7030A0"/>
                </a:solidFill>
              </a:rPr>
              <a:t>removal and </a:t>
            </a:r>
            <a:r>
              <a:rPr lang="en-US" sz="2000" b="1" dirty="0" smtClean="0">
                <a:solidFill>
                  <a:srgbClr val="7030A0"/>
                </a:solidFill>
              </a:rPr>
              <a:t>degradation.</a:t>
            </a:r>
            <a:br>
              <a:rPr lang="en-US" sz="2000" b="1" dirty="0" smtClean="0">
                <a:solidFill>
                  <a:srgbClr val="7030A0"/>
                </a:solidFill>
              </a:rPr>
            </a:br>
            <a:r>
              <a:rPr lang="en-US" sz="2000" b="1" dirty="0" smtClean="0">
                <a:solidFill>
                  <a:srgbClr val="7030A0"/>
                </a:solidFill>
              </a:rPr>
              <a:t>(2) excessive production </a:t>
            </a:r>
            <a:r>
              <a:rPr lang="en-US" sz="2000" b="1" dirty="0">
                <a:solidFill>
                  <a:srgbClr val="7030A0"/>
                </a:solidFill>
              </a:rPr>
              <a:t>of an </a:t>
            </a:r>
            <a:r>
              <a:rPr lang="en-US" sz="2000" b="1" u="sng" dirty="0">
                <a:solidFill>
                  <a:srgbClr val="7030A0"/>
                </a:solidFill>
              </a:rPr>
              <a:t>endogenous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substance</a:t>
            </a:r>
            <a:r>
              <a:rPr lang="en-US" sz="2000" b="1" dirty="0">
                <a:solidFill>
                  <a:srgbClr val="7030A0"/>
                </a:solidFill>
              </a:rPr>
              <a:t>.</a:t>
            </a:r>
            <a:r>
              <a:rPr lang="en-US" sz="2000" b="1" dirty="0" smtClean="0">
                <a:solidFill>
                  <a:srgbClr val="7030A0"/>
                </a:solidFill>
              </a:rPr>
              <a:t/>
            </a:r>
            <a:br>
              <a:rPr lang="en-US" sz="2000" b="1" dirty="0" smtClean="0">
                <a:solidFill>
                  <a:srgbClr val="7030A0"/>
                </a:solidFill>
              </a:rPr>
            </a:br>
            <a:r>
              <a:rPr lang="en-US" sz="2000" b="1" dirty="0" smtClean="0">
                <a:solidFill>
                  <a:srgbClr val="7030A0"/>
                </a:solidFill>
              </a:rPr>
              <a:t>(3) deposition of an </a:t>
            </a:r>
            <a:r>
              <a:rPr lang="en-US" sz="2000" b="1" dirty="0">
                <a:solidFill>
                  <a:srgbClr val="7030A0"/>
                </a:solidFill>
              </a:rPr>
              <a:t>abnormal </a:t>
            </a:r>
            <a:r>
              <a:rPr lang="en-US" sz="2000" b="1" u="sng" dirty="0">
                <a:solidFill>
                  <a:srgbClr val="7030A0"/>
                </a:solidFill>
              </a:rPr>
              <a:t>exogenous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material.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=""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/>
      </p:pic>
      <p:sp>
        <p:nvSpPr>
          <p:cNvPr id="16" name="Rectangle 15" descr="Slide number background block">
            <a:extLst>
              <a:ext uri="{FF2B5EF4-FFF2-40B4-BE49-F238E27FC236}">
                <a16:creationId xmlns=""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21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6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98" y="562708"/>
            <a:ext cx="6974394" cy="590931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Fatty Change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3544" y="1744564"/>
            <a:ext cx="5919318" cy="402318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200" dirty="0">
                <a:solidFill>
                  <a:schemeClr val="accent2"/>
                </a:solidFill>
              </a:rPr>
              <a:t>Fatty change, </a:t>
            </a:r>
            <a:r>
              <a:rPr lang="en-US" sz="2200" dirty="0" smtClean="0">
                <a:solidFill>
                  <a:schemeClr val="accent2"/>
                </a:solidFill>
              </a:rPr>
              <a:t>called </a:t>
            </a:r>
            <a:r>
              <a:rPr lang="en-US" sz="2200" dirty="0" err="1" smtClean="0">
                <a:solidFill>
                  <a:schemeClr val="accent2"/>
                </a:solidFill>
              </a:rPr>
              <a:t>steatosis</a:t>
            </a:r>
            <a:r>
              <a:rPr lang="en-US" sz="2200" dirty="0" smtClean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accent2"/>
                </a:solidFill>
              </a:rPr>
              <a:t>Any </a:t>
            </a:r>
            <a:r>
              <a:rPr lang="en-US" sz="2200" dirty="0">
                <a:solidFill>
                  <a:schemeClr val="accent2"/>
                </a:solidFill>
              </a:rPr>
              <a:t>accumulation of triglycerides within </a:t>
            </a:r>
            <a:r>
              <a:rPr lang="en-US" sz="2200" dirty="0" smtClean="0">
                <a:solidFill>
                  <a:schemeClr val="accent2"/>
                </a:solidFill>
              </a:rPr>
              <a:t>parenchymal cells</a:t>
            </a:r>
            <a:r>
              <a:rPr lang="en-US" sz="2200" dirty="0">
                <a:solidFill>
                  <a:schemeClr val="accent2"/>
                </a:solidFill>
              </a:rPr>
              <a:t>. 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accent2"/>
                </a:solidFill>
              </a:rPr>
              <a:t>Mostly seen </a:t>
            </a:r>
            <a:r>
              <a:rPr lang="en-US" sz="2200" dirty="0">
                <a:solidFill>
                  <a:schemeClr val="accent2"/>
                </a:solidFill>
              </a:rPr>
              <a:t>in the </a:t>
            </a:r>
            <a:r>
              <a:rPr lang="en-US" sz="2200" b="1" dirty="0">
                <a:solidFill>
                  <a:schemeClr val="accent2"/>
                </a:solidFill>
              </a:rPr>
              <a:t>liver</a:t>
            </a:r>
            <a:r>
              <a:rPr lang="en-US" sz="2200" dirty="0">
                <a:solidFill>
                  <a:schemeClr val="accent2"/>
                </a:solidFill>
              </a:rPr>
              <a:t>, </a:t>
            </a:r>
            <a:r>
              <a:rPr lang="en-US" sz="2200" dirty="0" smtClean="0">
                <a:solidFill>
                  <a:schemeClr val="accent2"/>
                </a:solidFill>
              </a:rPr>
              <a:t>(the major organ </a:t>
            </a:r>
            <a:r>
              <a:rPr lang="en-US" sz="2200" dirty="0">
                <a:solidFill>
                  <a:schemeClr val="accent2"/>
                </a:solidFill>
              </a:rPr>
              <a:t>involved in fat </a:t>
            </a:r>
            <a:r>
              <a:rPr lang="en-US" sz="2200" dirty="0" smtClean="0">
                <a:solidFill>
                  <a:schemeClr val="accent2"/>
                </a:solidFill>
              </a:rPr>
              <a:t>metabolism) , also occur in heart</a:t>
            </a:r>
            <a:r>
              <a:rPr lang="en-US" sz="2200" dirty="0">
                <a:solidFill>
                  <a:schemeClr val="accent2"/>
                </a:solidFill>
              </a:rPr>
              <a:t>, skeletal muscle, kidney, and other organs. 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200" dirty="0">
                <a:solidFill>
                  <a:schemeClr val="accent2"/>
                </a:solidFill>
              </a:rPr>
              <a:t>C</a:t>
            </a:r>
            <a:r>
              <a:rPr lang="en-US" sz="2200" dirty="0" smtClean="0">
                <a:solidFill>
                  <a:schemeClr val="accent2"/>
                </a:solidFill>
              </a:rPr>
              <a:t>aused </a:t>
            </a:r>
            <a:r>
              <a:rPr lang="en-US" sz="2200" dirty="0">
                <a:solidFill>
                  <a:schemeClr val="accent2"/>
                </a:solidFill>
              </a:rPr>
              <a:t>by toxins, protein </a:t>
            </a:r>
            <a:r>
              <a:rPr lang="en-US" sz="2200" dirty="0" smtClean="0">
                <a:solidFill>
                  <a:schemeClr val="accent2"/>
                </a:solidFill>
              </a:rPr>
              <a:t>malnutrition</a:t>
            </a:r>
            <a:r>
              <a:rPr lang="en-US" sz="2200" dirty="0">
                <a:solidFill>
                  <a:schemeClr val="accent2"/>
                </a:solidFill>
              </a:rPr>
              <a:t>, </a:t>
            </a:r>
            <a:r>
              <a:rPr lang="en-US" sz="2200" dirty="0" smtClean="0">
                <a:solidFill>
                  <a:schemeClr val="accent2"/>
                </a:solidFill>
              </a:rPr>
              <a:t>diabetes mellitus</a:t>
            </a:r>
            <a:r>
              <a:rPr lang="en-US" sz="2200" dirty="0">
                <a:solidFill>
                  <a:schemeClr val="accent2"/>
                </a:solidFill>
              </a:rPr>
              <a:t>, obesity, or anoxia. 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accent2"/>
                </a:solidFill>
              </a:rPr>
              <a:t>Alcohol </a:t>
            </a:r>
            <a:r>
              <a:rPr lang="en-US" sz="2200" dirty="0">
                <a:solidFill>
                  <a:schemeClr val="accent2"/>
                </a:solidFill>
              </a:rPr>
              <a:t>abuse and </a:t>
            </a:r>
            <a:r>
              <a:rPr lang="en-US" sz="2200" dirty="0" smtClean="0">
                <a:solidFill>
                  <a:schemeClr val="accent2"/>
                </a:solidFill>
              </a:rPr>
              <a:t>diabetes associated </a:t>
            </a:r>
            <a:r>
              <a:rPr lang="en-US" sz="2200" dirty="0">
                <a:solidFill>
                  <a:schemeClr val="accent2"/>
                </a:solidFill>
              </a:rPr>
              <a:t>with obesity are </a:t>
            </a:r>
            <a:r>
              <a:rPr lang="en-US" sz="2200" u="sng" dirty="0">
                <a:solidFill>
                  <a:schemeClr val="accent2"/>
                </a:solidFill>
              </a:rPr>
              <a:t>the most common causes </a:t>
            </a:r>
            <a:r>
              <a:rPr lang="en-US" sz="2200" u="sng" dirty="0" smtClean="0">
                <a:solidFill>
                  <a:schemeClr val="accent2"/>
                </a:solidFill>
              </a:rPr>
              <a:t>of fatty </a:t>
            </a:r>
            <a:r>
              <a:rPr lang="en-US" sz="2200" u="sng" dirty="0">
                <a:solidFill>
                  <a:schemeClr val="accent2"/>
                </a:solidFill>
              </a:rPr>
              <a:t>change in the </a:t>
            </a:r>
            <a:r>
              <a:rPr lang="en-US" sz="2200" u="sng" dirty="0" smtClean="0">
                <a:solidFill>
                  <a:schemeClr val="accent2"/>
                </a:solidFill>
              </a:rPr>
              <a:t>liver.</a:t>
            </a: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=""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22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9" name="Picture 4" descr="Image result for Fatty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2862" y="679938"/>
            <a:ext cx="5045108" cy="508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8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7" y="590408"/>
            <a:ext cx="6974394" cy="535531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Cholesterol and Cholesteryl Esters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1143" y="1796988"/>
            <a:ext cx="5919318" cy="402318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200" dirty="0">
                <a:solidFill>
                  <a:schemeClr val="accent2"/>
                </a:solidFill>
              </a:rPr>
              <a:t>Cellular </a:t>
            </a:r>
            <a:r>
              <a:rPr lang="en-US" sz="2200" dirty="0" smtClean="0">
                <a:solidFill>
                  <a:schemeClr val="accent2"/>
                </a:solidFill>
              </a:rPr>
              <a:t>cholesterol metabolism </a:t>
            </a:r>
            <a:r>
              <a:rPr lang="en-US" sz="2200" dirty="0">
                <a:solidFill>
                  <a:schemeClr val="accent2"/>
                </a:solidFill>
              </a:rPr>
              <a:t>is tightly regulated to ensure normal </a:t>
            </a:r>
            <a:r>
              <a:rPr lang="en-US" sz="2200" dirty="0" smtClean="0">
                <a:solidFill>
                  <a:schemeClr val="accent2"/>
                </a:solidFill>
              </a:rPr>
              <a:t>generation of </a:t>
            </a:r>
            <a:r>
              <a:rPr lang="en-US" sz="2200" dirty="0">
                <a:solidFill>
                  <a:schemeClr val="accent2"/>
                </a:solidFill>
              </a:rPr>
              <a:t>cell membranes (in which cholesterol is a key component</a:t>
            </a:r>
            <a:r>
              <a:rPr lang="en-US" sz="2200" dirty="0" smtClean="0">
                <a:solidFill>
                  <a:schemeClr val="accent2"/>
                </a:solidFill>
              </a:rPr>
              <a:t>) without accumulation.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2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accent2"/>
                </a:solidFill>
              </a:rPr>
              <a:t>Phagocytic </a:t>
            </a:r>
            <a:r>
              <a:rPr lang="en-US" sz="2200" dirty="0">
                <a:solidFill>
                  <a:schemeClr val="accent2"/>
                </a:solidFill>
              </a:rPr>
              <a:t>cells may become overloaded </a:t>
            </a:r>
            <a:r>
              <a:rPr lang="en-US" sz="2200" dirty="0" smtClean="0">
                <a:solidFill>
                  <a:schemeClr val="accent2"/>
                </a:solidFill>
              </a:rPr>
              <a:t>in different </a:t>
            </a:r>
            <a:r>
              <a:rPr lang="en-US" sz="2200" dirty="0">
                <a:solidFill>
                  <a:schemeClr val="accent2"/>
                </a:solidFill>
              </a:rPr>
              <a:t>pathologic processes, mostly </a:t>
            </a:r>
            <a:r>
              <a:rPr lang="en-US" sz="2200" b="1" dirty="0" smtClean="0">
                <a:solidFill>
                  <a:schemeClr val="accent2"/>
                </a:solidFill>
              </a:rPr>
              <a:t>increased </a:t>
            </a:r>
            <a:r>
              <a:rPr lang="en-US" sz="2200" b="1" dirty="0">
                <a:solidFill>
                  <a:schemeClr val="accent2"/>
                </a:solidFill>
              </a:rPr>
              <a:t>intake </a:t>
            </a:r>
            <a:r>
              <a:rPr lang="en-US" sz="2200" dirty="0">
                <a:solidFill>
                  <a:schemeClr val="accent2"/>
                </a:solidFill>
              </a:rPr>
              <a:t>or decreased catabolism of lipids</a:t>
            </a:r>
            <a:r>
              <a:rPr lang="en-US" sz="2200" dirty="0" smtClean="0">
                <a:solidFill>
                  <a:schemeClr val="accent2"/>
                </a:solidFill>
              </a:rPr>
              <a:t>. 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200" dirty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200" b="1" dirty="0" smtClean="0">
                <a:solidFill>
                  <a:schemeClr val="accent2"/>
                </a:solidFill>
              </a:rPr>
              <a:t>Atherosclerosis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r>
              <a:rPr lang="en-US" sz="2200" dirty="0">
                <a:solidFill>
                  <a:schemeClr val="accent2"/>
                </a:solidFill>
              </a:rPr>
              <a:t>is the most </a:t>
            </a:r>
            <a:r>
              <a:rPr lang="en-US" sz="2200" dirty="0" smtClean="0">
                <a:solidFill>
                  <a:schemeClr val="accent2"/>
                </a:solidFill>
              </a:rPr>
              <a:t>important.</a:t>
            </a: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=""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23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s://library.med.utah.edu/WebPath/jpeg5/CV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5325" y="393576"/>
            <a:ext cx="4800600" cy="301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library.med.utah.edu/WebPath/jpeg5/CV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5325" y="3528646"/>
            <a:ext cx="4800600" cy="26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48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775588"/>
            <a:ext cx="6974394" cy="535531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Proteins.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7975" y="1545273"/>
            <a:ext cx="6057656" cy="402318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/>
                </a:solidFill>
              </a:rPr>
              <a:t>Morphologically visible protein </a:t>
            </a:r>
            <a:r>
              <a:rPr lang="en-US" sz="2000" dirty="0" smtClean="0">
                <a:solidFill>
                  <a:schemeClr val="accent2"/>
                </a:solidFill>
              </a:rPr>
              <a:t>accumulations are </a:t>
            </a:r>
            <a:r>
              <a:rPr lang="en-US" sz="2000" dirty="0">
                <a:solidFill>
                  <a:schemeClr val="accent2"/>
                </a:solidFill>
              </a:rPr>
              <a:t>less common than lipid </a:t>
            </a:r>
            <a:r>
              <a:rPr lang="en-US" sz="2000" dirty="0" smtClean="0">
                <a:solidFill>
                  <a:schemeClr val="accent2"/>
                </a:solidFill>
              </a:rPr>
              <a:t>accumulations.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2"/>
                </a:solidFill>
              </a:rPr>
              <a:t>Normal Kidney:  trace </a:t>
            </a:r>
            <a:r>
              <a:rPr lang="en-US" sz="2000" dirty="0">
                <a:solidFill>
                  <a:schemeClr val="accent2"/>
                </a:solidFill>
              </a:rPr>
              <a:t>amounts of albumin filtered through the </a:t>
            </a:r>
            <a:r>
              <a:rPr lang="en-US" sz="2000" dirty="0" smtClean="0">
                <a:solidFill>
                  <a:schemeClr val="accent2"/>
                </a:solidFill>
              </a:rPr>
              <a:t>glomerulus are </a:t>
            </a:r>
            <a:r>
              <a:rPr lang="en-US" sz="2000" dirty="0">
                <a:solidFill>
                  <a:schemeClr val="accent2"/>
                </a:solidFill>
              </a:rPr>
              <a:t>normally reabsorbed by </a:t>
            </a:r>
            <a:r>
              <a:rPr lang="en-US" sz="2000" dirty="0" smtClean="0">
                <a:solidFill>
                  <a:schemeClr val="accent2"/>
                </a:solidFill>
              </a:rPr>
              <a:t>the proximal convoluted tubules.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2"/>
                </a:solidFill>
              </a:rPr>
              <a:t>In </a:t>
            </a:r>
            <a:r>
              <a:rPr lang="en-US" sz="2000" dirty="0">
                <a:solidFill>
                  <a:schemeClr val="accent2"/>
                </a:solidFill>
              </a:rPr>
              <a:t>disorders with </a:t>
            </a:r>
            <a:r>
              <a:rPr lang="en-US" sz="2000" dirty="0" smtClean="0">
                <a:solidFill>
                  <a:schemeClr val="accent2"/>
                </a:solidFill>
              </a:rPr>
              <a:t>heavy protein </a:t>
            </a:r>
            <a:r>
              <a:rPr lang="en-US" sz="2000" dirty="0">
                <a:solidFill>
                  <a:schemeClr val="accent2"/>
                </a:solidFill>
              </a:rPr>
              <a:t>leakage </a:t>
            </a:r>
            <a:r>
              <a:rPr lang="en-US" sz="2000" dirty="0" smtClean="0">
                <a:solidFill>
                  <a:schemeClr val="accent2"/>
                </a:solidFill>
              </a:rPr>
              <a:t>(</a:t>
            </a:r>
            <a:r>
              <a:rPr lang="en-US" sz="2000" dirty="0" err="1" smtClean="0">
                <a:solidFill>
                  <a:schemeClr val="accent2"/>
                </a:solidFill>
              </a:rPr>
              <a:t>nephrotic</a:t>
            </a:r>
            <a:r>
              <a:rPr lang="en-US" sz="2000" dirty="0" smtClean="0">
                <a:solidFill>
                  <a:schemeClr val="accent2"/>
                </a:solidFill>
              </a:rPr>
              <a:t> syndrome</a:t>
            </a:r>
            <a:r>
              <a:rPr lang="en-US" sz="2000" dirty="0">
                <a:solidFill>
                  <a:schemeClr val="accent2"/>
                </a:solidFill>
              </a:rPr>
              <a:t>), much more of the protein is reabsorbed, </a:t>
            </a:r>
            <a:r>
              <a:rPr lang="en-US" sz="2000" dirty="0" smtClean="0">
                <a:solidFill>
                  <a:schemeClr val="accent2"/>
                </a:solidFill>
              </a:rPr>
              <a:t>&amp; vesicles </a:t>
            </a:r>
            <a:r>
              <a:rPr lang="en-US" sz="2000" dirty="0">
                <a:solidFill>
                  <a:schemeClr val="accent2"/>
                </a:solidFill>
              </a:rPr>
              <a:t>containing </a:t>
            </a:r>
            <a:r>
              <a:rPr lang="en-US" sz="2000" dirty="0" smtClean="0">
                <a:solidFill>
                  <a:schemeClr val="accent2"/>
                </a:solidFill>
              </a:rPr>
              <a:t>protein </a:t>
            </a:r>
            <a:r>
              <a:rPr lang="en-US" sz="2000" dirty="0">
                <a:solidFill>
                  <a:schemeClr val="accent2"/>
                </a:solidFill>
              </a:rPr>
              <a:t>accumulate, giving the </a:t>
            </a:r>
            <a:r>
              <a:rPr lang="en-US" sz="2000" dirty="0" smtClean="0">
                <a:solidFill>
                  <a:schemeClr val="accent2"/>
                </a:solidFill>
              </a:rPr>
              <a:t>histologic appearance </a:t>
            </a:r>
            <a:r>
              <a:rPr lang="en-US" sz="2000" dirty="0">
                <a:solidFill>
                  <a:schemeClr val="accent2"/>
                </a:solidFill>
              </a:rPr>
              <a:t>of </a:t>
            </a:r>
            <a:r>
              <a:rPr lang="en-US" sz="2000" b="1" dirty="0">
                <a:solidFill>
                  <a:srgbClr val="7030A0"/>
                </a:solidFill>
              </a:rPr>
              <a:t>pink, hyaline cytoplasmic droplets.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/>
                </a:solidFill>
              </a:rPr>
              <a:t>The process is </a:t>
            </a:r>
            <a:r>
              <a:rPr lang="en-US" sz="2000" b="1" dirty="0">
                <a:solidFill>
                  <a:schemeClr val="accent2"/>
                </a:solidFill>
              </a:rPr>
              <a:t>reversible</a:t>
            </a:r>
            <a:r>
              <a:rPr lang="en-US" sz="2000" dirty="0">
                <a:solidFill>
                  <a:schemeClr val="accent2"/>
                </a:solidFill>
              </a:rPr>
              <a:t>: if the proteinuria abates, </a:t>
            </a:r>
            <a:r>
              <a:rPr lang="en-US" sz="2000" dirty="0" smtClean="0">
                <a:solidFill>
                  <a:schemeClr val="accent2"/>
                </a:solidFill>
              </a:rPr>
              <a:t>the protein </a:t>
            </a:r>
            <a:r>
              <a:rPr lang="en-US" sz="2000" dirty="0">
                <a:solidFill>
                  <a:schemeClr val="accent2"/>
                </a:solidFill>
              </a:rPr>
              <a:t>droplets are metabolized </a:t>
            </a:r>
            <a:r>
              <a:rPr lang="en-US" sz="2000" dirty="0" smtClean="0">
                <a:solidFill>
                  <a:schemeClr val="accent2"/>
                </a:solidFill>
              </a:rPr>
              <a:t>&amp; disappear</a:t>
            </a:r>
            <a:r>
              <a:rPr lang="en-US" sz="2000" dirty="0">
                <a:solidFill>
                  <a:schemeClr val="accent2"/>
                </a:solidFill>
              </a:rPr>
              <a:t>. </a:t>
            </a:r>
            <a:endParaRPr lang="en-US" sz="2000" dirty="0" smtClean="0">
              <a:solidFill>
                <a:schemeClr val="accent2"/>
              </a:solidFill>
            </a:endParaRP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=""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24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1138" y="1043354"/>
            <a:ext cx="5638800" cy="48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58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98" y="590408"/>
            <a:ext cx="6974394" cy="535531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dirty="0" smtClean="0">
                <a:solidFill>
                  <a:schemeClr val="accent2"/>
                </a:solidFill>
              </a:rPr>
              <a:t>lycogen.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9082" y="1627335"/>
            <a:ext cx="5919318" cy="402318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/>
                </a:solidFill>
              </a:rPr>
              <a:t>Excessive intracellular </a:t>
            </a:r>
            <a:r>
              <a:rPr lang="en-US" sz="2000" dirty="0" smtClean="0">
                <a:solidFill>
                  <a:schemeClr val="accent2"/>
                </a:solidFill>
              </a:rPr>
              <a:t>accumulation of glycogen are </a:t>
            </a:r>
            <a:r>
              <a:rPr lang="en-US" sz="2000" dirty="0">
                <a:solidFill>
                  <a:schemeClr val="accent2"/>
                </a:solidFill>
              </a:rPr>
              <a:t>associated with abnormalities in the metabolism </a:t>
            </a:r>
            <a:r>
              <a:rPr lang="en-US" sz="2000" dirty="0" smtClean="0">
                <a:solidFill>
                  <a:schemeClr val="accent2"/>
                </a:solidFill>
              </a:rPr>
              <a:t>of glucose </a:t>
            </a:r>
            <a:r>
              <a:rPr lang="en-US" sz="2000" dirty="0">
                <a:solidFill>
                  <a:schemeClr val="accent2"/>
                </a:solidFill>
              </a:rPr>
              <a:t>or glycogen. 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2"/>
                </a:solidFill>
              </a:rPr>
              <a:t>In </a:t>
            </a:r>
            <a:r>
              <a:rPr lang="en-US" sz="2000" dirty="0">
                <a:solidFill>
                  <a:schemeClr val="accent2"/>
                </a:solidFill>
              </a:rPr>
              <a:t>poorly controlled </a:t>
            </a:r>
            <a:r>
              <a:rPr lang="en-US" sz="2000" dirty="0" smtClean="0">
                <a:solidFill>
                  <a:schemeClr val="accent2"/>
                </a:solidFill>
              </a:rPr>
              <a:t>diabetes mellitus</a:t>
            </a:r>
            <a:r>
              <a:rPr lang="en-US" sz="2000" dirty="0">
                <a:solidFill>
                  <a:schemeClr val="accent2"/>
                </a:solidFill>
              </a:rPr>
              <a:t>, the prime example of abnormal glucose metabolism</a:t>
            </a:r>
            <a:r>
              <a:rPr lang="en-US" sz="2000" dirty="0" smtClean="0">
                <a:solidFill>
                  <a:schemeClr val="accent2"/>
                </a:solidFill>
              </a:rPr>
              <a:t>, glycogen </a:t>
            </a:r>
            <a:r>
              <a:rPr lang="en-US" sz="2000" dirty="0">
                <a:solidFill>
                  <a:schemeClr val="accent2"/>
                </a:solidFill>
              </a:rPr>
              <a:t>accumulates in renal tubular epithelium</a:t>
            </a:r>
            <a:r>
              <a:rPr lang="en-US" sz="2000" dirty="0" smtClean="0">
                <a:solidFill>
                  <a:schemeClr val="accent2"/>
                </a:solidFill>
              </a:rPr>
              <a:t>, cardiac </a:t>
            </a:r>
            <a:r>
              <a:rPr lang="en-US" sz="2000" dirty="0" err="1">
                <a:solidFill>
                  <a:schemeClr val="accent2"/>
                </a:solidFill>
              </a:rPr>
              <a:t>myocytes</a:t>
            </a:r>
            <a:r>
              <a:rPr lang="en-US" sz="2000" dirty="0">
                <a:solidFill>
                  <a:schemeClr val="accent2"/>
                </a:solidFill>
              </a:rPr>
              <a:t>, and β cells of the islets of Langerhans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/>
                </a:solidFill>
              </a:rPr>
              <a:t>Glycogen also accumulates within cells in a group </a:t>
            </a:r>
            <a:r>
              <a:rPr lang="en-US" sz="2000" dirty="0" smtClean="0">
                <a:solidFill>
                  <a:schemeClr val="accent2"/>
                </a:solidFill>
              </a:rPr>
              <a:t>of related </a:t>
            </a:r>
            <a:r>
              <a:rPr lang="en-US" sz="2000" dirty="0">
                <a:solidFill>
                  <a:schemeClr val="accent2"/>
                </a:solidFill>
              </a:rPr>
              <a:t>genetic disorders collectively referred to as </a:t>
            </a:r>
            <a:r>
              <a:rPr lang="en-US" sz="2000" b="1" dirty="0" smtClean="0">
                <a:solidFill>
                  <a:schemeClr val="accent2"/>
                </a:solidFill>
              </a:rPr>
              <a:t>glycogen storage diseases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  <a:endParaRPr lang="en-US" sz="2000" dirty="0" smtClean="0">
              <a:solidFill>
                <a:schemeClr val="accent2"/>
              </a:solidFill>
            </a:endParaRP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=""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25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9753" y="1358288"/>
            <a:ext cx="5413375" cy="501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9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719362"/>
            <a:ext cx="6974394" cy="535531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</a:rPr>
              <a:t>Pigments – Carbon 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375" y="1650781"/>
            <a:ext cx="6224118" cy="402318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Pigments are  colored </a:t>
            </a:r>
            <a:r>
              <a:rPr lang="en-US" sz="2000" dirty="0">
                <a:solidFill>
                  <a:schemeClr val="accent2"/>
                </a:solidFill>
              </a:rPr>
              <a:t>substances </a:t>
            </a:r>
            <a:r>
              <a:rPr lang="en-US" sz="2000" dirty="0" smtClean="0">
                <a:solidFill>
                  <a:schemeClr val="accent2"/>
                </a:solidFill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u="sng" dirty="0" smtClean="0">
                <a:solidFill>
                  <a:schemeClr val="accent2"/>
                </a:solidFill>
              </a:rPr>
              <a:t>+ </a:t>
            </a:r>
            <a:r>
              <a:rPr lang="en-US" sz="2000" u="sng" dirty="0" smtClean="0">
                <a:solidFill>
                  <a:srgbClr val="7030A0"/>
                </a:solidFill>
              </a:rPr>
              <a:t>exogenous</a:t>
            </a:r>
            <a:r>
              <a:rPr lang="en-US" sz="2000" u="sng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(from </a:t>
            </a:r>
            <a:r>
              <a:rPr lang="en-US" sz="2000" dirty="0">
                <a:solidFill>
                  <a:schemeClr val="accent2"/>
                </a:solidFill>
              </a:rPr>
              <a:t>outside the </a:t>
            </a:r>
            <a:r>
              <a:rPr lang="en-US" sz="2000" dirty="0" smtClean="0">
                <a:solidFill>
                  <a:schemeClr val="accent2"/>
                </a:solidFill>
              </a:rPr>
              <a:t>body) </a:t>
            </a:r>
            <a:r>
              <a:rPr lang="en-US" sz="2000" dirty="0">
                <a:solidFill>
                  <a:schemeClr val="accent2"/>
                </a:solidFill>
              </a:rPr>
              <a:t>such </a:t>
            </a:r>
            <a:r>
              <a:rPr lang="en-US" sz="2000" dirty="0" smtClean="0">
                <a:solidFill>
                  <a:schemeClr val="accent2"/>
                </a:solidFill>
              </a:rPr>
              <a:t>as carbon</a:t>
            </a:r>
            <a:r>
              <a:rPr lang="en-US" sz="2000" dirty="0">
                <a:solidFill>
                  <a:schemeClr val="accent2"/>
                </a:solidFill>
              </a:rPr>
              <a:t>, 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u="sng" dirty="0" smtClean="0">
                <a:solidFill>
                  <a:schemeClr val="accent2"/>
                </a:solidFill>
              </a:rPr>
              <a:t>+ </a:t>
            </a:r>
            <a:r>
              <a:rPr lang="en-US" sz="2000" u="sng" dirty="0" smtClean="0">
                <a:solidFill>
                  <a:srgbClr val="7030A0"/>
                </a:solidFill>
              </a:rPr>
              <a:t>endogenous</a:t>
            </a:r>
            <a:r>
              <a:rPr lang="en-US" sz="2000" u="sng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(synthesized </a:t>
            </a:r>
            <a:r>
              <a:rPr lang="en-US" sz="2000" dirty="0">
                <a:solidFill>
                  <a:schemeClr val="accent2"/>
                </a:solidFill>
              </a:rPr>
              <a:t>within the </a:t>
            </a:r>
            <a:r>
              <a:rPr lang="en-US" sz="2000" dirty="0" smtClean="0">
                <a:solidFill>
                  <a:schemeClr val="accent2"/>
                </a:solidFill>
              </a:rPr>
              <a:t>body) itself</a:t>
            </a:r>
            <a:r>
              <a:rPr lang="en-US" sz="2000" dirty="0">
                <a:solidFill>
                  <a:schemeClr val="accent2"/>
                </a:solidFill>
              </a:rPr>
              <a:t>, such as </a:t>
            </a:r>
            <a:r>
              <a:rPr lang="en-US" sz="2000" dirty="0" err="1">
                <a:solidFill>
                  <a:schemeClr val="accent2"/>
                </a:solidFill>
              </a:rPr>
              <a:t>lipofuscin</a:t>
            </a:r>
            <a:r>
              <a:rPr lang="en-US" sz="2000" dirty="0">
                <a:solidFill>
                  <a:schemeClr val="accent2"/>
                </a:solidFill>
              </a:rPr>
              <a:t>, melanin, and certain </a:t>
            </a:r>
            <a:r>
              <a:rPr lang="en-US" sz="2000" dirty="0" smtClean="0">
                <a:solidFill>
                  <a:schemeClr val="accent2"/>
                </a:solidFill>
              </a:rPr>
              <a:t>derivatives of </a:t>
            </a:r>
            <a:r>
              <a:rPr lang="en-US" sz="2000" dirty="0">
                <a:solidFill>
                  <a:schemeClr val="accent2"/>
                </a:solidFill>
              </a:rPr>
              <a:t>hemoglobin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The most common exogenous pigment is </a:t>
            </a:r>
            <a:r>
              <a:rPr lang="en-US" sz="2000" b="1" dirty="0">
                <a:solidFill>
                  <a:srgbClr val="7030A0"/>
                </a:solidFill>
              </a:rPr>
              <a:t>carbon</a:t>
            </a:r>
            <a:r>
              <a:rPr lang="en-US" sz="2000" dirty="0">
                <a:solidFill>
                  <a:schemeClr val="accent2"/>
                </a:solidFill>
              </a:rPr>
              <a:t>, a ubiquitous air pollutant of urban life.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When inhaled </a:t>
            </a:r>
            <a:r>
              <a:rPr lang="en-US" sz="2000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chemeClr val="accent2"/>
                </a:solidFill>
              </a:rPr>
              <a:t>phagocytosed</a:t>
            </a:r>
            <a:r>
              <a:rPr lang="en-US" sz="2000" dirty="0">
                <a:solidFill>
                  <a:schemeClr val="accent2"/>
                </a:solidFill>
              </a:rPr>
              <a:t> by alveolar macrophages </a:t>
            </a:r>
            <a:r>
              <a:rPr lang="en-US" sz="2000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accent2"/>
                </a:solidFill>
              </a:rPr>
              <a:t>transported by lymphatic </a:t>
            </a:r>
            <a:r>
              <a:rPr lang="en-US" sz="2000" dirty="0" smtClean="0">
                <a:solidFill>
                  <a:schemeClr val="accent2"/>
                </a:solidFill>
              </a:rPr>
              <a:t>channels to </a:t>
            </a:r>
            <a:r>
              <a:rPr lang="en-US" sz="2000" dirty="0">
                <a:solidFill>
                  <a:schemeClr val="accent2"/>
                </a:solidFill>
              </a:rPr>
              <a:t>regional lymph nodes.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Aggregates of the pigment blacken the draining lymph nodes and pulmonary parenchyma </a:t>
            </a:r>
            <a:r>
              <a:rPr lang="en-US" sz="2000" dirty="0" smtClean="0">
                <a:solidFill>
                  <a:schemeClr val="accent2"/>
                </a:solidFill>
              </a:rPr>
              <a:t>(called </a:t>
            </a:r>
            <a:r>
              <a:rPr lang="en-US" sz="2000" b="1" dirty="0" err="1" smtClean="0">
                <a:solidFill>
                  <a:schemeClr val="accent2"/>
                </a:solidFill>
              </a:rPr>
              <a:t>anthracosis</a:t>
            </a:r>
            <a:r>
              <a:rPr lang="en-US" sz="20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=""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26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093" y="1726713"/>
            <a:ext cx="5392615" cy="464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9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87" y="686737"/>
            <a:ext cx="9501067" cy="535531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</a:rPr>
              <a:t>Pigments-</a:t>
            </a:r>
            <a:r>
              <a:rPr lang="en-US" sz="3200" dirty="0" err="1" smtClean="0">
                <a:solidFill>
                  <a:schemeClr val="accent2"/>
                </a:solidFill>
              </a:rPr>
              <a:t>Lipofuscin</a:t>
            </a:r>
            <a:r>
              <a:rPr lang="en-US" sz="3200" dirty="0" smtClean="0">
                <a:solidFill>
                  <a:schemeClr val="accent2"/>
                </a:solidFill>
              </a:rPr>
              <a:t>  </a:t>
            </a:r>
            <a:r>
              <a:rPr lang="en-US" sz="3200" dirty="0">
                <a:solidFill>
                  <a:schemeClr val="accent2"/>
                </a:solidFill>
              </a:rPr>
              <a:t>“wear-and-tear </a:t>
            </a:r>
            <a:r>
              <a:rPr lang="en-US" sz="3200" dirty="0" smtClean="0">
                <a:solidFill>
                  <a:schemeClr val="accent2"/>
                </a:solidFill>
              </a:rPr>
              <a:t>pigment’’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775" y="1630241"/>
            <a:ext cx="6224118" cy="402318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2"/>
                </a:solidFill>
              </a:rPr>
              <a:t>An insoluble </a:t>
            </a:r>
            <a:r>
              <a:rPr lang="en-US" sz="2200" b="1" dirty="0" smtClean="0">
                <a:solidFill>
                  <a:schemeClr val="accent2"/>
                </a:solidFill>
              </a:rPr>
              <a:t>brownish-yellow </a:t>
            </a:r>
            <a:r>
              <a:rPr lang="en-US" sz="2200" b="1" dirty="0">
                <a:solidFill>
                  <a:schemeClr val="accent2"/>
                </a:solidFill>
              </a:rPr>
              <a:t>granular </a:t>
            </a:r>
            <a:r>
              <a:rPr lang="en-US" sz="2200" dirty="0">
                <a:solidFill>
                  <a:schemeClr val="accent2"/>
                </a:solidFill>
              </a:rPr>
              <a:t>intracellular material </a:t>
            </a:r>
            <a:r>
              <a:rPr lang="en-US" sz="2200" dirty="0" smtClean="0">
                <a:solidFill>
                  <a:schemeClr val="accent2"/>
                </a:solidFill>
              </a:rPr>
              <a:t>that accumulates </a:t>
            </a:r>
            <a:r>
              <a:rPr lang="en-US" sz="2200" dirty="0">
                <a:solidFill>
                  <a:schemeClr val="accent2"/>
                </a:solidFill>
              </a:rPr>
              <a:t>in a variety of tissues </a:t>
            </a:r>
            <a:r>
              <a:rPr lang="en-US" sz="2200" dirty="0" smtClean="0">
                <a:solidFill>
                  <a:schemeClr val="accent2"/>
                </a:solidFill>
              </a:rPr>
              <a:t>(heart</a:t>
            </a:r>
            <a:r>
              <a:rPr lang="en-US" sz="2200" dirty="0">
                <a:solidFill>
                  <a:schemeClr val="accent2"/>
                </a:solidFill>
              </a:rPr>
              <a:t>, liver, and brain) with </a:t>
            </a:r>
            <a:r>
              <a:rPr lang="en-US" sz="2200" b="1" dirty="0">
                <a:solidFill>
                  <a:schemeClr val="accent2"/>
                </a:solidFill>
              </a:rPr>
              <a:t>aging or </a:t>
            </a:r>
            <a:r>
              <a:rPr lang="en-US" sz="2200" b="1" dirty="0" smtClean="0">
                <a:solidFill>
                  <a:schemeClr val="accent2"/>
                </a:solidFill>
              </a:rPr>
              <a:t>atrophy</a:t>
            </a:r>
            <a:r>
              <a:rPr lang="en-US" sz="2200" dirty="0" smtClean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err="1" smtClean="0">
                <a:solidFill>
                  <a:schemeClr val="accent2"/>
                </a:solidFill>
              </a:rPr>
              <a:t>Lipofuscin</a:t>
            </a:r>
            <a:r>
              <a:rPr lang="en-US" sz="2200" dirty="0" smtClean="0">
                <a:solidFill>
                  <a:schemeClr val="accent2"/>
                </a:solidFill>
              </a:rPr>
              <a:t> represents </a:t>
            </a:r>
            <a:r>
              <a:rPr lang="en-US" sz="2200" dirty="0">
                <a:solidFill>
                  <a:schemeClr val="accent2"/>
                </a:solidFill>
              </a:rPr>
              <a:t>complexes of lipid </a:t>
            </a:r>
            <a:r>
              <a:rPr lang="en-US" sz="2200" dirty="0" smtClean="0">
                <a:solidFill>
                  <a:schemeClr val="accent2"/>
                </a:solidFill>
              </a:rPr>
              <a:t>&amp; protein </a:t>
            </a:r>
            <a:r>
              <a:rPr lang="en-US" sz="2200" dirty="0">
                <a:solidFill>
                  <a:schemeClr val="accent2"/>
                </a:solidFill>
              </a:rPr>
              <a:t>that </a:t>
            </a:r>
            <a:r>
              <a:rPr lang="en-US" sz="2200" dirty="0" smtClean="0">
                <a:solidFill>
                  <a:schemeClr val="accent2"/>
                </a:solidFill>
              </a:rPr>
              <a:t>are produced </a:t>
            </a:r>
            <a:r>
              <a:rPr lang="en-US" sz="2200" dirty="0">
                <a:solidFill>
                  <a:schemeClr val="accent2"/>
                </a:solidFill>
              </a:rPr>
              <a:t>by the free radical–catalyzed peroxidation </a:t>
            </a:r>
            <a:r>
              <a:rPr lang="en-US" sz="2200" dirty="0" smtClean="0">
                <a:solidFill>
                  <a:schemeClr val="accent2"/>
                </a:solidFill>
              </a:rPr>
              <a:t>of polyunsaturated </a:t>
            </a:r>
            <a:r>
              <a:rPr lang="en-US" sz="2200" dirty="0">
                <a:solidFill>
                  <a:schemeClr val="accent2"/>
                </a:solidFill>
              </a:rPr>
              <a:t>lipids of subcellular membranes. 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2"/>
                </a:solidFill>
              </a:rPr>
              <a:t>It is not </a:t>
            </a:r>
            <a:r>
              <a:rPr lang="en-US" sz="2200" dirty="0">
                <a:solidFill>
                  <a:schemeClr val="accent2"/>
                </a:solidFill>
              </a:rPr>
              <a:t>injurious to the cell but is a marker of past </a:t>
            </a:r>
            <a:r>
              <a:rPr lang="en-US" sz="2200" dirty="0" smtClean="0">
                <a:solidFill>
                  <a:schemeClr val="accent2"/>
                </a:solidFill>
              </a:rPr>
              <a:t>free radical </a:t>
            </a:r>
            <a:r>
              <a:rPr lang="en-US" sz="2200" dirty="0">
                <a:solidFill>
                  <a:schemeClr val="accent2"/>
                </a:solidFill>
              </a:rPr>
              <a:t>injury. 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2"/>
                </a:solidFill>
              </a:rPr>
              <a:t>When present </a:t>
            </a:r>
            <a:r>
              <a:rPr lang="en-US" sz="2200" dirty="0">
                <a:solidFill>
                  <a:schemeClr val="accent2"/>
                </a:solidFill>
              </a:rPr>
              <a:t>in large amounts, imparts an </a:t>
            </a:r>
            <a:r>
              <a:rPr lang="en-US" sz="2200" dirty="0" smtClean="0">
                <a:solidFill>
                  <a:schemeClr val="accent2"/>
                </a:solidFill>
              </a:rPr>
              <a:t>appearance </a:t>
            </a:r>
            <a:r>
              <a:rPr lang="en-US" sz="2200" dirty="0">
                <a:solidFill>
                  <a:schemeClr val="accent2"/>
                </a:solidFill>
              </a:rPr>
              <a:t>to </a:t>
            </a:r>
            <a:r>
              <a:rPr lang="en-US" sz="2200" dirty="0" smtClean="0">
                <a:solidFill>
                  <a:schemeClr val="accent2"/>
                </a:solidFill>
              </a:rPr>
              <a:t>the tissue </a:t>
            </a:r>
            <a:r>
              <a:rPr lang="en-US" sz="2200" dirty="0">
                <a:solidFill>
                  <a:schemeClr val="accent2"/>
                </a:solidFill>
              </a:rPr>
              <a:t>that is called </a:t>
            </a:r>
            <a:r>
              <a:rPr lang="en-US" sz="2200" b="1" dirty="0">
                <a:solidFill>
                  <a:schemeClr val="accent2"/>
                </a:solidFill>
              </a:rPr>
              <a:t>brown </a:t>
            </a:r>
            <a:r>
              <a:rPr lang="en-US" sz="2200" b="1" dirty="0" smtClean="0">
                <a:solidFill>
                  <a:schemeClr val="accent2"/>
                </a:solidFill>
              </a:rPr>
              <a:t>atrophy.</a:t>
            </a:r>
            <a:endParaRPr lang="en-US" sz="2200" b="1" dirty="0">
              <a:solidFill>
                <a:schemeClr val="accent2"/>
              </a:solidFill>
            </a:endParaRP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=""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27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9723" y="1624013"/>
            <a:ext cx="4826202" cy="413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886029"/>
            <a:ext cx="7818456" cy="535531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Pigments </a:t>
            </a:r>
            <a:r>
              <a:rPr lang="en-US" sz="3200" dirty="0" smtClean="0">
                <a:solidFill>
                  <a:schemeClr val="accent2"/>
                </a:solidFill>
              </a:rPr>
              <a:t>- Melanin</a:t>
            </a:r>
            <a:r>
              <a:rPr lang="en-US" sz="3200" dirty="0">
                <a:solidFill>
                  <a:schemeClr val="accent2"/>
                </a:solidFill>
              </a:rPr>
              <a:t>.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9082" y="1627335"/>
            <a:ext cx="5755195" cy="402318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A</a:t>
            </a:r>
            <a:r>
              <a:rPr lang="en-US" sz="2400" dirty="0" smtClean="0">
                <a:solidFill>
                  <a:schemeClr val="accent2"/>
                </a:solidFill>
              </a:rPr>
              <a:t>n </a:t>
            </a:r>
            <a:r>
              <a:rPr lang="en-US" sz="2400" dirty="0">
                <a:solidFill>
                  <a:schemeClr val="accent2"/>
                </a:solidFill>
              </a:rPr>
              <a:t>endogenous, brown-black pigment </a:t>
            </a:r>
            <a:r>
              <a:rPr lang="en-US" sz="2400" dirty="0" smtClean="0">
                <a:solidFill>
                  <a:schemeClr val="accent2"/>
                </a:solidFill>
              </a:rPr>
              <a:t>that is </a:t>
            </a:r>
            <a:r>
              <a:rPr lang="en-US" sz="2400" dirty="0">
                <a:solidFill>
                  <a:schemeClr val="accent2"/>
                </a:solidFill>
              </a:rPr>
              <a:t>synthesized by </a:t>
            </a:r>
            <a:r>
              <a:rPr lang="en-US" sz="2400" b="1" dirty="0">
                <a:solidFill>
                  <a:schemeClr val="accent2"/>
                </a:solidFill>
              </a:rPr>
              <a:t>melanocytes</a:t>
            </a:r>
            <a:r>
              <a:rPr lang="en-US" sz="2400" dirty="0">
                <a:solidFill>
                  <a:schemeClr val="accent2"/>
                </a:solidFill>
              </a:rPr>
              <a:t> located in the </a:t>
            </a:r>
            <a:r>
              <a:rPr lang="en-US" sz="2400" dirty="0" smtClean="0">
                <a:solidFill>
                  <a:schemeClr val="accent2"/>
                </a:solidFill>
              </a:rPr>
              <a:t>epidermis.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A</a:t>
            </a:r>
            <a:r>
              <a:rPr lang="en-US" sz="2400" dirty="0" smtClean="0">
                <a:solidFill>
                  <a:schemeClr val="accent2"/>
                </a:solidFill>
              </a:rPr>
              <a:t>cts </a:t>
            </a:r>
            <a:r>
              <a:rPr lang="en-US" sz="2400" dirty="0">
                <a:solidFill>
                  <a:schemeClr val="accent2"/>
                </a:solidFill>
              </a:rPr>
              <a:t>as a screen against harmful UV radiation.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Although melanocytes are the only source of melanin</a:t>
            </a:r>
            <a:r>
              <a:rPr lang="en-US" sz="2400" dirty="0" smtClean="0">
                <a:solidFill>
                  <a:schemeClr val="accent2"/>
                </a:solidFill>
              </a:rPr>
              <a:t>, adjacent </a:t>
            </a:r>
            <a:r>
              <a:rPr lang="en-US" sz="2400" dirty="0">
                <a:solidFill>
                  <a:schemeClr val="accent2"/>
                </a:solidFill>
              </a:rPr>
              <a:t>basal keratinocytes in the skin can </a:t>
            </a:r>
            <a:r>
              <a:rPr lang="en-US" sz="2400" dirty="0" smtClean="0">
                <a:solidFill>
                  <a:schemeClr val="accent2"/>
                </a:solidFill>
              </a:rPr>
              <a:t>accumulate the </a:t>
            </a:r>
            <a:r>
              <a:rPr lang="en-US" sz="2400" dirty="0">
                <a:solidFill>
                  <a:schemeClr val="accent2"/>
                </a:solidFill>
              </a:rPr>
              <a:t>pigment (e.g., in freckles), as can </a:t>
            </a:r>
            <a:r>
              <a:rPr lang="en-US" sz="2400" dirty="0" smtClean="0">
                <a:solidFill>
                  <a:schemeClr val="accent2"/>
                </a:solidFill>
              </a:rPr>
              <a:t>dermal macrophages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=""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28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 descr="File:Skin Tumors-1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5090" y="1230923"/>
            <a:ext cx="5763235" cy="461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63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792244"/>
            <a:ext cx="7818456" cy="535531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Pigments </a:t>
            </a:r>
            <a:r>
              <a:rPr lang="en-US" sz="3200" dirty="0" smtClean="0">
                <a:solidFill>
                  <a:schemeClr val="accent2"/>
                </a:solidFill>
              </a:rPr>
              <a:t>- Hemosiderin</a:t>
            </a:r>
            <a:r>
              <a:rPr lang="en-US" sz="3200" dirty="0">
                <a:solidFill>
                  <a:schemeClr val="accent2"/>
                </a:solidFill>
              </a:rPr>
              <a:t>.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7975" y="1526455"/>
            <a:ext cx="5942764" cy="402318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A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hemoglobin-derived granular </a:t>
            </a:r>
            <a:r>
              <a:rPr lang="en-US" sz="2000" dirty="0" smtClean="0">
                <a:solidFill>
                  <a:schemeClr val="accent2"/>
                </a:solidFill>
              </a:rPr>
              <a:t>pigment that </a:t>
            </a:r>
            <a:r>
              <a:rPr lang="en-US" sz="2000" dirty="0">
                <a:solidFill>
                  <a:schemeClr val="accent2"/>
                </a:solidFill>
              </a:rPr>
              <a:t>is </a:t>
            </a:r>
            <a:r>
              <a:rPr lang="en-US" sz="2000" b="1" dirty="0">
                <a:solidFill>
                  <a:schemeClr val="accent2"/>
                </a:solidFill>
              </a:rPr>
              <a:t>golden yellow to </a:t>
            </a:r>
            <a:r>
              <a:rPr lang="en-US" sz="2000" b="1" dirty="0" smtClean="0">
                <a:solidFill>
                  <a:schemeClr val="accent2"/>
                </a:solidFill>
              </a:rPr>
              <a:t>brown.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Accumulates in tissues </a:t>
            </a:r>
            <a:r>
              <a:rPr lang="en-US" sz="2000" dirty="0">
                <a:solidFill>
                  <a:schemeClr val="accent2"/>
                </a:solidFill>
              </a:rPr>
              <a:t>when there is a local or systemic excess of iron.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Iron </a:t>
            </a:r>
            <a:r>
              <a:rPr lang="en-US" sz="2000" dirty="0">
                <a:solidFill>
                  <a:schemeClr val="accent2"/>
                </a:solidFill>
              </a:rPr>
              <a:t>is normally stored within cells in association </a:t>
            </a:r>
            <a:r>
              <a:rPr lang="en-US" sz="2000" dirty="0" smtClean="0">
                <a:solidFill>
                  <a:schemeClr val="accent2"/>
                </a:solidFill>
              </a:rPr>
              <a:t>with the </a:t>
            </a:r>
            <a:r>
              <a:rPr lang="en-US" sz="2000" dirty="0">
                <a:solidFill>
                  <a:schemeClr val="accent2"/>
                </a:solidFill>
              </a:rPr>
              <a:t>protein </a:t>
            </a:r>
            <a:r>
              <a:rPr lang="en-US" sz="2000" b="1" dirty="0" err="1">
                <a:solidFill>
                  <a:schemeClr val="accent2"/>
                </a:solidFill>
              </a:rPr>
              <a:t>apoferritin</a:t>
            </a:r>
            <a:r>
              <a:rPr lang="en-US" sz="2000" dirty="0">
                <a:solidFill>
                  <a:schemeClr val="accent2"/>
                </a:solidFill>
              </a:rPr>
              <a:t>, forming ferritin </a:t>
            </a:r>
            <a:r>
              <a:rPr lang="en-US" sz="2000" b="1" dirty="0">
                <a:solidFill>
                  <a:schemeClr val="accent2"/>
                </a:solidFill>
              </a:rPr>
              <a:t>micelles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Hemosiderin pigment represents large aggregates of these ferritin micelles, readily visualized by light and electron microscopy.</a:t>
            </a:r>
          </a:p>
          <a:p>
            <a:endParaRPr lang="en-US" sz="2000" dirty="0" smtClean="0">
              <a:solidFill>
                <a:schemeClr val="accent2"/>
              </a:solidFill>
            </a:endParaRP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=""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29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4505" y="980953"/>
            <a:ext cx="4533900" cy="497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48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185" y="1479291"/>
            <a:ext cx="10386646" cy="4770098"/>
          </a:xfrm>
        </p:spPr>
        <p:txBody>
          <a:bodyPr/>
          <a:lstStyle/>
          <a:p>
            <a:r>
              <a:rPr lang="en-US" sz="2400" b="1" dirty="0">
                <a:solidFill>
                  <a:schemeClr val="accent3"/>
                </a:solidFill>
              </a:rPr>
              <a:t>Hypertrophy is an increase in the size of cells </a:t>
            </a:r>
            <a:r>
              <a:rPr lang="en-US" sz="2400" b="1" dirty="0" smtClean="0">
                <a:solidFill>
                  <a:schemeClr val="accent3"/>
                </a:solidFill>
              </a:rPr>
              <a:t>resulting in </a:t>
            </a:r>
            <a:r>
              <a:rPr lang="en-US" sz="2400" b="1" dirty="0">
                <a:solidFill>
                  <a:schemeClr val="accent3"/>
                </a:solidFill>
              </a:rPr>
              <a:t>an increase in the size of the </a:t>
            </a:r>
            <a:r>
              <a:rPr lang="en-US" sz="2400" b="1" dirty="0">
                <a:solidFill>
                  <a:srgbClr val="7030A0"/>
                </a:solidFill>
              </a:rPr>
              <a:t>organ</a:t>
            </a:r>
            <a:r>
              <a:rPr lang="en-US" sz="2400" b="1" dirty="0">
                <a:solidFill>
                  <a:schemeClr val="accent3"/>
                </a:solidFill>
              </a:rPr>
              <a:t>. </a:t>
            </a:r>
            <a:endParaRPr lang="en-US" sz="2400" b="1" dirty="0" smtClean="0">
              <a:solidFill>
                <a:schemeClr val="accent3"/>
              </a:solidFill>
            </a:endParaRPr>
          </a:p>
          <a:p>
            <a:r>
              <a:rPr lang="en-US" sz="2400" dirty="0" smtClean="0">
                <a:solidFill>
                  <a:schemeClr val="accent3"/>
                </a:solidFill>
              </a:rPr>
              <a:t>Hypertrophy </a:t>
            </a:r>
            <a:r>
              <a:rPr lang="en-US" sz="2400" dirty="0">
                <a:solidFill>
                  <a:schemeClr val="accent3"/>
                </a:solidFill>
              </a:rPr>
              <a:t>and hyperplasia also can occur </a:t>
            </a:r>
            <a:r>
              <a:rPr lang="en-US" sz="2400" dirty="0" smtClean="0">
                <a:solidFill>
                  <a:schemeClr val="accent3"/>
                </a:solidFill>
              </a:rPr>
              <a:t>together.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Hyperplasia is </a:t>
            </a:r>
            <a:r>
              <a:rPr lang="en-US" sz="2400" dirty="0">
                <a:solidFill>
                  <a:schemeClr val="accent3"/>
                </a:solidFill>
              </a:rPr>
              <a:t>an increase in cell </a:t>
            </a:r>
            <a:r>
              <a:rPr lang="en-US" sz="2400" dirty="0" smtClean="0">
                <a:solidFill>
                  <a:schemeClr val="accent3"/>
                </a:solidFill>
              </a:rPr>
              <a:t>number.</a:t>
            </a:r>
            <a:endParaRPr lang="en-US" sz="2400" dirty="0">
              <a:solidFill>
                <a:schemeClr val="accent3"/>
              </a:solidFill>
            </a:endParaRPr>
          </a:p>
          <a:p>
            <a:r>
              <a:rPr lang="en-US" sz="2400" dirty="0" smtClean="0">
                <a:solidFill>
                  <a:schemeClr val="accent3"/>
                </a:solidFill>
              </a:rPr>
              <a:t>Hyperplasia happens in </a:t>
            </a:r>
            <a:r>
              <a:rPr lang="en-US" sz="2400" dirty="0">
                <a:solidFill>
                  <a:schemeClr val="accent3"/>
                </a:solidFill>
              </a:rPr>
              <a:t>cells </a:t>
            </a:r>
            <a:r>
              <a:rPr lang="en-US" sz="2400" dirty="0">
                <a:solidFill>
                  <a:srgbClr val="7030A0"/>
                </a:solidFill>
              </a:rPr>
              <a:t>capable of replication</a:t>
            </a:r>
            <a:r>
              <a:rPr lang="en-US" sz="2400" dirty="0">
                <a:solidFill>
                  <a:schemeClr val="accent3"/>
                </a:solidFill>
              </a:rPr>
              <a:t>, whereas </a:t>
            </a:r>
            <a:r>
              <a:rPr lang="en-US" sz="2400" dirty="0" smtClean="0">
                <a:solidFill>
                  <a:schemeClr val="accent3"/>
                </a:solidFill>
              </a:rPr>
              <a:t>hypertrophy occurs </a:t>
            </a:r>
            <a:r>
              <a:rPr lang="en-US" sz="2400" dirty="0">
                <a:solidFill>
                  <a:schemeClr val="accent3"/>
                </a:solidFill>
              </a:rPr>
              <a:t>when cells have a limited capacity to divide</a:t>
            </a:r>
            <a:r>
              <a:rPr lang="en-US" sz="2400" dirty="0" smtClean="0">
                <a:solidFill>
                  <a:schemeClr val="accent3"/>
                </a:solidFill>
              </a:rPr>
              <a:t>.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In pure hypertrophy there are no new cells, just bigger cells with increased amounts of structural proteins and organelles. </a:t>
            </a:r>
            <a:endParaRPr lang="en-US" sz="2400" dirty="0" smtClean="0">
              <a:solidFill>
                <a:schemeClr val="accent3"/>
              </a:solidFill>
            </a:endParaRPr>
          </a:p>
          <a:p>
            <a:r>
              <a:rPr lang="en-US" sz="2400" b="1" dirty="0">
                <a:solidFill>
                  <a:schemeClr val="accent3"/>
                </a:solidFill>
              </a:rPr>
              <a:t>Hypertrophy can be physiologic or pathologic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Hypertrophy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8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792244"/>
            <a:ext cx="7818456" cy="535531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</a:rPr>
              <a:t>… Pigments - Hemosiderin</a:t>
            </a:r>
            <a:r>
              <a:rPr lang="en-US" sz="3200" dirty="0">
                <a:solidFill>
                  <a:schemeClr val="accent2"/>
                </a:solidFill>
              </a:rPr>
              <a:t>.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7975" y="1526455"/>
            <a:ext cx="5942764" cy="402318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the iron can be unambiguously </a:t>
            </a:r>
            <a:r>
              <a:rPr lang="en-US" sz="2000" dirty="0" smtClean="0">
                <a:solidFill>
                  <a:schemeClr val="accent2"/>
                </a:solidFill>
              </a:rPr>
              <a:t>identified by </a:t>
            </a:r>
            <a:r>
              <a:rPr lang="en-US" sz="2000" dirty="0">
                <a:solidFill>
                  <a:schemeClr val="accent2"/>
                </a:solidFill>
              </a:rPr>
              <a:t>the Prussian blue </a:t>
            </a:r>
            <a:r>
              <a:rPr lang="en-US" sz="2000" dirty="0" err="1">
                <a:solidFill>
                  <a:schemeClr val="accent2"/>
                </a:solidFill>
              </a:rPr>
              <a:t>histochemical</a:t>
            </a:r>
            <a:r>
              <a:rPr lang="en-US" sz="2000" dirty="0">
                <a:solidFill>
                  <a:schemeClr val="accent2"/>
                </a:solidFill>
              </a:rPr>
              <a:t> reaction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Small </a:t>
            </a:r>
            <a:r>
              <a:rPr lang="en-US" sz="2000" dirty="0">
                <a:solidFill>
                  <a:schemeClr val="accent2"/>
                </a:solidFill>
              </a:rPr>
              <a:t>amounts of this pigment are normal in the mononuclear phagocytes of the bone marrow, spleen, and liver, where aging red cells are normally degraded.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Excessive </a:t>
            </a:r>
            <a:r>
              <a:rPr lang="en-US" sz="2000" dirty="0">
                <a:solidFill>
                  <a:schemeClr val="accent2"/>
                </a:solidFill>
              </a:rPr>
              <a:t>deposition of hemosiderin, called </a:t>
            </a:r>
            <a:r>
              <a:rPr lang="en-US" sz="2000" dirty="0" err="1">
                <a:solidFill>
                  <a:schemeClr val="accent2"/>
                </a:solidFill>
              </a:rPr>
              <a:t>hemosiderosis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more extensive accumulations of </a:t>
            </a:r>
            <a:r>
              <a:rPr lang="en-US" sz="2000" dirty="0" smtClean="0">
                <a:solidFill>
                  <a:schemeClr val="accent2"/>
                </a:solidFill>
              </a:rPr>
              <a:t>iron seen </a:t>
            </a:r>
            <a:r>
              <a:rPr lang="en-US" sz="2000" dirty="0">
                <a:solidFill>
                  <a:schemeClr val="accent2"/>
                </a:solidFill>
              </a:rPr>
              <a:t>in hereditary hemochromatosis</a:t>
            </a: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=""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30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www.arkanalabs.com/wp-content/uploads/Fig-1-copy-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3038" y="854074"/>
            <a:ext cx="45339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18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turtle in ocean">
            <a:extLst>
              <a:ext uri="{FF2B5EF4-FFF2-40B4-BE49-F238E27FC236}">
                <a16:creationId xmlns:a16="http://schemas.microsoft.com/office/drawing/2014/main" xmlns="" id="{C7A54B61-8541-AB40-BD1C-F80E8A4240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0921" b="4079"/>
          <a:stretch/>
        </p:blipFill>
        <p:spPr>
          <a:xfrm>
            <a:off x="0" y="0"/>
            <a:ext cx="12192000" cy="6858000"/>
          </a:xfrm>
        </p:spPr>
      </p:pic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xmlns="" id="{8DBDD9F7-3B84-F743-95F4-C9FA74DA597F}"/>
              </a:ext>
            </a:extLst>
          </p:cNvPr>
          <p:cNvSpPr txBox="1">
            <a:spLocks/>
          </p:cNvSpPr>
          <p:nvPr/>
        </p:nvSpPr>
        <p:spPr>
          <a:xfrm flipH="1">
            <a:off x="0" y="3895249"/>
            <a:ext cx="12192000" cy="2962751"/>
          </a:xfrm>
          <a:custGeom>
            <a:avLst/>
            <a:gdLst>
              <a:gd name="connsiteX0" fmla="*/ 12486732 w 13339868"/>
              <a:gd name="connsiteY0" fmla="*/ 1914 h 2962751"/>
              <a:gd name="connsiteX1" fmla="*/ 6703529 w 13339868"/>
              <a:gd name="connsiteY1" fmla="*/ 827870 h 2962751"/>
              <a:gd name="connsiteX2" fmla="*/ 704617 w 13339868"/>
              <a:gd name="connsiteY2" fmla="*/ 1735152 h 2962751"/>
              <a:gd name="connsiteX3" fmla="*/ 0 w 13339868"/>
              <a:gd name="connsiteY3" fmla="*/ 1775657 h 2962751"/>
              <a:gd name="connsiteX4" fmla="*/ 0 w 13339868"/>
              <a:gd name="connsiteY4" fmla="*/ 2962751 h 2962751"/>
              <a:gd name="connsiteX5" fmla="*/ 13339868 w 13339868"/>
              <a:gd name="connsiteY5" fmla="*/ 2962751 h 2962751"/>
              <a:gd name="connsiteX6" fmla="*/ 13339868 w 13339868"/>
              <a:gd name="connsiteY6" fmla="*/ 13763 h 2962751"/>
              <a:gd name="connsiteX7" fmla="*/ 12991874 w 13339868"/>
              <a:gd name="connsiteY7" fmla="*/ 2211 h 2962751"/>
              <a:gd name="connsiteX8" fmla="*/ 12486732 w 13339868"/>
              <a:gd name="connsiteY8" fmla="*/ 1914 h 29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868" h="2962751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1800" b="0" kern="12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Insert Image</a:t>
            </a:r>
          </a:p>
        </p:txBody>
      </p:sp>
      <p:sp>
        <p:nvSpPr>
          <p:cNvPr id="12" name="Rectangle 11" descr="Lower accent block for slide image">
            <a:extLst>
              <a:ext uri="{FF2B5EF4-FFF2-40B4-BE49-F238E27FC236}">
                <a16:creationId xmlns:a16="http://schemas.microsoft.com/office/drawing/2014/main" xmlns="" id="{D7F67FDF-D697-3249-AD21-75F6353FFBA5}"/>
              </a:ext>
            </a:extLst>
          </p:cNvPr>
          <p:cNvSpPr/>
          <p:nvPr/>
        </p:nvSpPr>
        <p:spPr>
          <a:xfrm>
            <a:off x="438912" y="4690872"/>
            <a:ext cx="73152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xmlns="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486" y="4568464"/>
            <a:ext cx="4907643" cy="1311128"/>
          </a:xfrm>
        </p:spPr>
        <p:txBody>
          <a:bodyPr/>
          <a:lstStyle/>
          <a:p>
            <a:r>
              <a:rPr lang="en-GB" dirty="0"/>
              <a:t>THANK </a:t>
            </a:r>
            <a:r>
              <a:rPr lang="en-GB" dirty="0" smtClean="0"/>
              <a:t>YOU &amp; GOOD LUCK </a:t>
            </a:r>
            <a:r>
              <a:rPr lang="en-GB" dirty="0" smtClean="0">
                <a:sym typeface="Wingdings" pitchFamily="2" charset="2"/>
              </a:rPr>
              <a:t>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82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=""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363" y="4620095"/>
            <a:ext cx="10607040" cy="70173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Hypertrophy - physiologic - stimulation</a:t>
            </a:r>
            <a:endParaRPr lang="en-GB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Subtitle 51">
            <a:extLst>
              <a:ext uri="{FF2B5EF4-FFF2-40B4-BE49-F238E27FC236}">
                <a16:creationId xmlns=""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979" y="5403889"/>
            <a:ext cx="10641344" cy="1006429"/>
          </a:xfrm>
        </p:spPr>
        <p:txBody>
          <a:bodyPr/>
          <a:lstStyle/>
          <a:p>
            <a:r>
              <a:rPr lang="en-US" sz="2200" dirty="0">
                <a:solidFill>
                  <a:schemeClr val="accent2"/>
                </a:solidFill>
              </a:rPr>
              <a:t>The massive </a:t>
            </a:r>
            <a:r>
              <a:rPr lang="en-US" sz="2200" dirty="0" smtClean="0">
                <a:solidFill>
                  <a:schemeClr val="accent2"/>
                </a:solidFill>
              </a:rPr>
              <a:t>enlargement </a:t>
            </a:r>
            <a:r>
              <a:rPr lang="en-US" sz="2200" dirty="0">
                <a:solidFill>
                  <a:schemeClr val="accent2"/>
                </a:solidFill>
              </a:rPr>
              <a:t>of the </a:t>
            </a:r>
            <a:r>
              <a:rPr lang="en-US" sz="2200" dirty="0" smtClean="0">
                <a:solidFill>
                  <a:schemeClr val="accent2"/>
                </a:solidFill>
              </a:rPr>
              <a:t>uterus during </a:t>
            </a:r>
            <a:r>
              <a:rPr lang="en-US" sz="2200" dirty="0">
                <a:solidFill>
                  <a:schemeClr val="accent2"/>
                </a:solidFill>
              </a:rPr>
              <a:t>pregnancy </a:t>
            </a:r>
            <a:r>
              <a:rPr lang="en-US" sz="2200" dirty="0" smtClean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r>
              <a:rPr lang="en-US" sz="2200" dirty="0">
                <a:solidFill>
                  <a:schemeClr val="accent2"/>
                </a:solidFill>
              </a:rPr>
              <a:t>a consequence </a:t>
            </a:r>
            <a:r>
              <a:rPr lang="en-US" sz="2200" dirty="0" smtClean="0">
                <a:solidFill>
                  <a:schemeClr val="accent2"/>
                </a:solidFill>
              </a:rPr>
              <a:t>of </a:t>
            </a:r>
            <a:r>
              <a:rPr lang="en-US" sz="2200" u="sng" dirty="0" smtClean="0">
                <a:solidFill>
                  <a:schemeClr val="accent2"/>
                </a:solidFill>
              </a:rPr>
              <a:t>estrogen stimulated </a:t>
            </a:r>
            <a:r>
              <a:rPr lang="en-US" sz="2200" dirty="0" smtClean="0">
                <a:solidFill>
                  <a:schemeClr val="accent2"/>
                </a:solidFill>
              </a:rPr>
              <a:t>smooth </a:t>
            </a:r>
            <a:r>
              <a:rPr lang="en-US" sz="2200" dirty="0">
                <a:solidFill>
                  <a:schemeClr val="accent2"/>
                </a:solidFill>
              </a:rPr>
              <a:t>muscle </a:t>
            </a:r>
            <a:r>
              <a:rPr lang="en-US" sz="2200" u="sng" dirty="0">
                <a:solidFill>
                  <a:schemeClr val="accent2"/>
                </a:solidFill>
              </a:rPr>
              <a:t>hypertrophy </a:t>
            </a:r>
            <a:r>
              <a:rPr lang="en-US" sz="2200" dirty="0">
                <a:solidFill>
                  <a:schemeClr val="accent2"/>
                </a:solidFill>
              </a:rPr>
              <a:t>and </a:t>
            </a:r>
            <a:r>
              <a:rPr lang="en-US" sz="2200" dirty="0" smtClean="0">
                <a:solidFill>
                  <a:schemeClr val="accent2"/>
                </a:solidFill>
              </a:rPr>
              <a:t>smooth </a:t>
            </a:r>
            <a:r>
              <a:rPr lang="it-IT" sz="2200" dirty="0" smtClean="0">
                <a:solidFill>
                  <a:schemeClr val="accent2"/>
                </a:solidFill>
              </a:rPr>
              <a:t>muscle </a:t>
            </a:r>
            <a:r>
              <a:rPr lang="it-IT" sz="2200" u="sng" dirty="0" smtClean="0">
                <a:solidFill>
                  <a:schemeClr val="accent2"/>
                </a:solidFill>
              </a:rPr>
              <a:t>hyperplasia</a:t>
            </a:r>
            <a:r>
              <a:rPr lang="it-IT" sz="2200" dirty="0" smtClean="0">
                <a:solidFill>
                  <a:schemeClr val="accent2"/>
                </a:solidFill>
              </a:rPr>
              <a:t>. </a:t>
            </a:r>
            <a:endParaRPr lang="en-GB" sz="2200" dirty="0" smtClean="0">
              <a:solidFill>
                <a:schemeClr val="accent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908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07" y="0"/>
            <a:ext cx="4103078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0986" y="0"/>
            <a:ext cx="4021014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55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=""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639" y="4620095"/>
            <a:ext cx="10607040" cy="701731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Hypertrophy - physiologic - ↑ demand</a:t>
            </a:r>
            <a:endParaRPr lang="en-GB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Subtitle 51">
            <a:extLst>
              <a:ext uri="{FF2B5EF4-FFF2-40B4-BE49-F238E27FC236}">
                <a16:creationId xmlns=""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203" y="5368719"/>
            <a:ext cx="11088427" cy="1006429"/>
          </a:xfrm>
        </p:spPr>
        <p:txBody>
          <a:bodyPr/>
          <a:lstStyle/>
          <a:p>
            <a:r>
              <a:rPr lang="en-US" sz="2200" dirty="0" smtClean="0">
                <a:solidFill>
                  <a:schemeClr val="accent2"/>
                </a:solidFill>
              </a:rPr>
              <a:t>In </a:t>
            </a:r>
            <a:r>
              <a:rPr lang="en-US" sz="2200" dirty="0">
                <a:solidFill>
                  <a:schemeClr val="accent2"/>
                </a:solidFill>
              </a:rPr>
              <a:t>response to increased workload the striated muscle </a:t>
            </a:r>
            <a:r>
              <a:rPr lang="en-US" sz="2200" dirty="0" smtClean="0">
                <a:solidFill>
                  <a:schemeClr val="accent2"/>
                </a:solidFill>
              </a:rPr>
              <a:t>cell undergo hypertrophy. </a:t>
            </a:r>
            <a:r>
              <a:rPr lang="en-US" sz="2200" b="1" dirty="0">
                <a:solidFill>
                  <a:schemeClr val="accent2"/>
                </a:solidFill>
              </a:rPr>
              <a:t>Adult muscle cells have a limited capacity to </a:t>
            </a:r>
            <a:r>
              <a:rPr lang="en-US" sz="2200" b="1" dirty="0" smtClean="0">
                <a:solidFill>
                  <a:schemeClr val="accent2"/>
                </a:solidFill>
              </a:rPr>
              <a:t>divide </a:t>
            </a:r>
            <a:r>
              <a:rPr lang="en-US" sz="2200" b="1" dirty="0" smtClean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sz="2200" dirty="0" smtClean="0">
                <a:solidFill>
                  <a:schemeClr val="accent2"/>
                </a:solidFill>
              </a:rPr>
              <a:t>chiseled </a:t>
            </a:r>
            <a:r>
              <a:rPr lang="en-US" sz="2200" dirty="0">
                <a:solidFill>
                  <a:schemeClr val="accent2"/>
                </a:solidFill>
              </a:rPr>
              <a:t>physique of </a:t>
            </a:r>
            <a:r>
              <a:rPr lang="en-US" sz="2200" dirty="0" smtClean="0">
                <a:solidFill>
                  <a:schemeClr val="accent2"/>
                </a:solidFill>
              </a:rPr>
              <a:t>weightlifter </a:t>
            </a:r>
            <a:r>
              <a:rPr lang="en-US" sz="2200" b="1" dirty="0" smtClean="0">
                <a:solidFill>
                  <a:schemeClr val="accent2"/>
                </a:solidFill>
              </a:rPr>
              <a:t>stems only from </a:t>
            </a:r>
            <a:r>
              <a:rPr lang="en-US" sz="2200" b="1" dirty="0">
                <a:solidFill>
                  <a:schemeClr val="accent2"/>
                </a:solidFill>
              </a:rPr>
              <a:t>the </a:t>
            </a:r>
            <a:r>
              <a:rPr lang="en-US" sz="2200" b="1" dirty="0" smtClean="0">
                <a:solidFill>
                  <a:schemeClr val="accent2"/>
                </a:solidFill>
              </a:rPr>
              <a:t>hypertrophy</a:t>
            </a:r>
            <a:endParaRPr lang="en-GB" sz="22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58" t="18555" r="11285" b="25317"/>
          <a:stretch/>
        </p:blipFill>
        <p:spPr>
          <a:xfrm>
            <a:off x="0" y="0"/>
            <a:ext cx="12191999" cy="423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54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=""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978" y="4549756"/>
            <a:ext cx="10607040" cy="70173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Hypertrophy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pathologic - </a:t>
            </a: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 demand</a:t>
            </a:r>
            <a:endParaRPr lang="en-GB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Subtitle 51">
            <a:extLst>
              <a:ext uri="{FF2B5EF4-FFF2-40B4-BE49-F238E27FC236}">
                <a16:creationId xmlns=""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424" y="5308871"/>
            <a:ext cx="10805467" cy="1200329"/>
          </a:xfrm>
        </p:spPr>
        <p:txBody>
          <a:bodyPr/>
          <a:lstStyle/>
          <a:p>
            <a:r>
              <a:rPr lang="it-IT" sz="2000" dirty="0" smtClean="0">
                <a:solidFill>
                  <a:schemeClr val="accent2"/>
                </a:solidFill>
              </a:rPr>
              <a:t>In response </a:t>
            </a:r>
            <a:r>
              <a:rPr lang="en-US" sz="2000" dirty="0" smtClean="0">
                <a:solidFill>
                  <a:schemeClr val="accent2"/>
                </a:solidFill>
              </a:rPr>
              <a:t>to </a:t>
            </a:r>
            <a:r>
              <a:rPr lang="en-US" sz="2000" dirty="0">
                <a:solidFill>
                  <a:schemeClr val="accent2"/>
                </a:solidFill>
              </a:rPr>
              <a:t>increased workload </a:t>
            </a:r>
            <a:r>
              <a:rPr lang="en-US" sz="2000" dirty="0" smtClean="0">
                <a:solidFill>
                  <a:schemeClr val="accent2"/>
                </a:solidFill>
              </a:rPr>
              <a:t>( hypertension </a:t>
            </a:r>
            <a:r>
              <a:rPr lang="en-US" sz="2000" dirty="0">
                <a:solidFill>
                  <a:schemeClr val="accent2"/>
                </a:solidFill>
              </a:rPr>
              <a:t>or </a:t>
            </a:r>
            <a:r>
              <a:rPr lang="en-US" sz="2000" dirty="0" smtClean="0">
                <a:solidFill>
                  <a:schemeClr val="accent2"/>
                </a:solidFill>
              </a:rPr>
              <a:t>aortic valve </a:t>
            </a:r>
            <a:r>
              <a:rPr lang="en-US" sz="2000" dirty="0">
                <a:solidFill>
                  <a:schemeClr val="accent2"/>
                </a:solidFill>
              </a:rPr>
              <a:t>disease</a:t>
            </a:r>
            <a:r>
              <a:rPr lang="en-US" sz="2000" dirty="0" smtClean="0">
                <a:solidFill>
                  <a:schemeClr val="accent2"/>
                </a:solidFill>
              </a:rPr>
              <a:t>) </a:t>
            </a:r>
            <a:r>
              <a:rPr lang="en-US" sz="2000" dirty="0">
                <a:solidFill>
                  <a:schemeClr val="accent2"/>
                </a:solidFill>
              </a:rPr>
              <a:t>myocardial hypertrophy (lower </a:t>
            </a:r>
            <a:r>
              <a:rPr lang="en-US" sz="2000" dirty="0" smtClean="0">
                <a:solidFill>
                  <a:schemeClr val="accent2"/>
                </a:solidFill>
              </a:rPr>
              <a:t>left </a:t>
            </a:r>
            <a:r>
              <a:rPr lang="en-US" sz="2000" dirty="0" smtClean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accent2"/>
                </a:solidFill>
              </a:rPr>
              <a:t>to </a:t>
            </a:r>
            <a:r>
              <a:rPr lang="en-US" sz="2000" dirty="0" smtClean="0">
                <a:solidFill>
                  <a:schemeClr val="accent2"/>
                </a:solidFill>
              </a:rPr>
              <a:t>generate the </a:t>
            </a:r>
            <a:r>
              <a:rPr lang="en-US" sz="2000" dirty="0">
                <a:solidFill>
                  <a:schemeClr val="accent2"/>
                </a:solidFill>
              </a:rPr>
              <a:t>required higher contractile </a:t>
            </a:r>
            <a:r>
              <a:rPr lang="en-US" sz="2000" dirty="0" smtClean="0">
                <a:solidFill>
                  <a:schemeClr val="accent2"/>
                </a:solidFill>
              </a:rPr>
              <a:t>force </a:t>
            </a:r>
            <a:r>
              <a:rPr lang="en-US" sz="2000" dirty="0" smtClean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accent2"/>
                </a:solidFill>
              </a:rPr>
              <a:t>heart undergo </a:t>
            </a:r>
            <a:r>
              <a:rPr lang="en-US" sz="2000" b="1" dirty="0" smtClean="0">
                <a:solidFill>
                  <a:schemeClr val="accent2"/>
                </a:solidFill>
              </a:rPr>
              <a:t>only hypertrophy</a:t>
            </a:r>
            <a:r>
              <a:rPr lang="en-US" sz="2000" dirty="0" smtClean="0">
                <a:solidFill>
                  <a:schemeClr val="accent2"/>
                </a:solidFill>
              </a:rPr>
              <a:t> because cardiac muscles have a limited capacity to divide.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231" y="269632"/>
            <a:ext cx="9352085" cy="41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54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1549630"/>
            <a:ext cx="10363201" cy="477009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(</a:t>
            </a:r>
            <a:r>
              <a:rPr lang="en-US" sz="2200" dirty="0">
                <a:solidFill>
                  <a:schemeClr val="accent3"/>
                </a:solidFill>
              </a:rPr>
              <a:t>1) mechanical triggers </a:t>
            </a:r>
            <a:r>
              <a:rPr lang="en-US" sz="2200" dirty="0" smtClean="0">
                <a:solidFill>
                  <a:schemeClr val="accent3"/>
                </a:solidFill>
              </a:rPr>
              <a:t>(e.g. stretch</a:t>
            </a:r>
            <a:r>
              <a:rPr lang="en-US" sz="2200" dirty="0">
                <a:solidFill>
                  <a:schemeClr val="accent3"/>
                </a:solidFill>
              </a:rPr>
              <a:t>) </a:t>
            </a:r>
            <a:r>
              <a:rPr lang="en-US" sz="2200" dirty="0" smtClean="0">
                <a:solidFill>
                  <a:schemeClr val="accent3"/>
                </a:solidFill>
              </a:rPr>
              <a:t/>
            </a:r>
            <a:br>
              <a:rPr lang="en-US" sz="2200" dirty="0" smtClean="0">
                <a:solidFill>
                  <a:schemeClr val="accent3"/>
                </a:solidFill>
              </a:rPr>
            </a:br>
            <a:r>
              <a:rPr lang="en-US" sz="2200" dirty="0" smtClean="0">
                <a:solidFill>
                  <a:schemeClr val="accent3"/>
                </a:solidFill>
              </a:rPr>
              <a:t>(2</a:t>
            </a:r>
            <a:r>
              <a:rPr lang="en-US" sz="2200" dirty="0">
                <a:solidFill>
                  <a:schemeClr val="accent3"/>
                </a:solidFill>
              </a:rPr>
              <a:t>) soluble mediators that stimulate cell growth (growth factors </a:t>
            </a:r>
            <a:r>
              <a:rPr lang="en-US" sz="2200" dirty="0" smtClean="0">
                <a:solidFill>
                  <a:schemeClr val="accent3"/>
                </a:solidFill>
              </a:rPr>
              <a:t>&amp; adrenergic </a:t>
            </a:r>
            <a:r>
              <a:rPr lang="en-US" sz="2200" dirty="0">
                <a:solidFill>
                  <a:schemeClr val="accent3"/>
                </a:solidFill>
              </a:rPr>
              <a:t>hormones).</a:t>
            </a:r>
          </a:p>
          <a:p>
            <a:r>
              <a:rPr lang="en-US" sz="2200" dirty="0">
                <a:solidFill>
                  <a:schemeClr val="accent3"/>
                </a:solidFill>
              </a:rPr>
              <a:t>stimuli </a:t>
            </a:r>
            <a:r>
              <a:rPr lang="en-US" sz="2200" dirty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en-US" sz="2200" dirty="0">
                <a:solidFill>
                  <a:schemeClr val="accent3"/>
                </a:solidFill>
              </a:rPr>
              <a:t>signal transduction pathways </a:t>
            </a:r>
            <a:r>
              <a:rPr lang="en-US" sz="2200" dirty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en-US" sz="2200" dirty="0">
                <a:solidFill>
                  <a:schemeClr val="accent3"/>
                </a:solidFill>
              </a:rPr>
              <a:t>the induction of a number of genes </a:t>
            </a:r>
            <a:r>
              <a:rPr lang="en-US" sz="2200" dirty="0">
                <a:solidFill>
                  <a:schemeClr val="accent3"/>
                </a:solidFill>
                <a:sym typeface="Wingdings" pitchFamily="2" charset="2"/>
              </a:rPr>
              <a:t> </a:t>
            </a:r>
            <a:r>
              <a:rPr lang="en-US" sz="2200" dirty="0">
                <a:solidFill>
                  <a:schemeClr val="accent3"/>
                </a:solidFill>
              </a:rPr>
              <a:t>stimulate synthesis of many cellular proteins (growth factors &amp; structural proteins).</a:t>
            </a:r>
          </a:p>
          <a:p>
            <a:r>
              <a:rPr lang="en-US" sz="2200" dirty="0">
                <a:solidFill>
                  <a:schemeClr val="accent3"/>
                </a:solidFill>
              </a:rPr>
              <a:t>The result is synthesis of more proteins </a:t>
            </a:r>
            <a:r>
              <a:rPr lang="en-US" sz="2200" dirty="0" smtClean="0">
                <a:solidFill>
                  <a:schemeClr val="accent3"/>
                </a:solidFill>
              </a:rPr>
              <a:t>&amp; </a:t>
            </a:r>
            <a:r>
              <a:rPr lang="en-US" sz="2200" dirty="0" err="1" smtClean="0">
                <a:solidFill>
                  <a:schemeClr val="accent2"/>
                </a:solidFill>
              </a:rPr>
              <a:t>myofilaments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r>
              <a:rPr lang="en-US" sz="2200" dirty="0">
                <a:solidFill>
                  <a:schemeClr val="accent3"/>
                </a:solidFill>
              </a:rPr>
              <a:t>per cell, which increases the force generated with each contraction, enabling the cell to meet increased work demands. </a:t>
            </a:r>
          </a:p>
          <a:p>
            <a:r>
              <a:rPr lang="en-US" sz="2200" dirty="0">
                <a:solidFill>
                  <a:schemeClr val="accent3"/>
                </a:solidFill>
              </a:rPr>
              <a:t>Switch of contractile proteins from adult to fetal or neonatal forms. (α-myosin heavy chain is replaced by the fetal β-myosin heavy chain; which produces slower, more energetically economical contraction)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3207" y="277578"/>
            <a:ext cx="11174186" cy="1200329"/>
          </a:xfrm>
        </p:spPr>
        <p:txBody>
          <a:bodyPr/>
          <a:lstStyle/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The mechanisms driving cardiac hypertrophy involve two types of </a:t>
            </a:r>
            <a:r>
              <a:rPr lang="en-US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signals:</a:t>
            </a:r>
            <a:endParaRPr lang="en-US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8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32" y="1412091"/>
            <a:ext cx="9666514" cy="746846"/>
          </a:xfrm>
        </p:spPr>
        <p:txBody>
          <a:bodyPr/>
          <a:lstStyle/>
          <a:p>
            <a:r>
              <a:rPr lang="en-US" sz="5400" dirty="0">
                <a:solidFill>
                  <a:schemeClr val="accent2"/>
                </a:solidFill>
              </a:rPr>
              <a:t>An important point</a:t>
            </a:r>
            <a:endParaRPr lang="en-GB" sz="5400" dirty="0">
              <a:solidFill>
                <a:schemeClr val="accent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7505" y="2288578"/>
            <a:ext cx="10269417" cy="282231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solidFill>
                  <a:schemeClr val="accent2"/>
                </a:solidFill>
              </a:rPr>
              <a:t>An adaptation to stress such as hypertrophy can progress to functionally significant </a:t>
            </a:r>
            <a:r>
              <a:rPr lang="en-US" sz="2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cell injury </a:t>
            </a:r>
            <a:r>
              <a:rPr lang="en-US" sz="2200" b="1" dirty="0">
                <a:solidFill>
                  <a:schemeClr val="accent2"/>
                </a:solidFill>
              </a:rPr>
              <a:t>if the stress is not </a:t>
            </a:r>
            <a:r>
              <a:rPr lang="en-US" sz="2200" b="1" dirty="0" smtClean="0">
                <a:solidFill>
                  <a:schemeClr val="accent2"/>
                </a:solidFill>
              </a:rPr>
              <a:t>relieved</a:t>
            </a:r>
            <a:r>
              <a:rPr lang="en-US" sz="2200" b="1" dirty="0">
                <a:solidFill>
                  <a:schemeClr val="accent2"/>
                </a:solidFill>
              </a:rPr>
              <a:t>:</a:t>
            </a:r>
            <a:endParaRPr lang="en-US" sz="2200" b="1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2"/>
                </a:solidFill>
              </a:rPr>
              <a:t>A </a:t>
            </a:r>
            <a:r>
              <a:rPr lang="en-US" sz="2200" dirty="0">
                <a:solidFill>
                  <a:schemeClr val="accent2"/>
                </a:solidFill>
              </a:rPr>
              <a:t>limit is reached beyond which the enlargement of muscle mass can no longer compensate for the increased burden. 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2"/>
                </a:solidFill>
              </a:rPr>
              <a:t>In </a:t>
            </a:r>
            <a:r>
              <a:rPr lang="en-US" sz="2200" dirty="0">
                <a:solidFill>
                  <a:schemeClr val="accent2"/>
                </a:solidFill>
              </a:rPr>
              <a:t>the heart, several degenerative changes </a:t>
            </a:r>
            <a:r>
              <a:rPr lang="en-US" sz="2200" dirty="0" smtClean="0">
                <a:solidFill>
                  <a:schemeClr val="accent2"/>
                </a:solidFill>
              </a:rPr>
              <a:t>occur </a:t>
            </a:r>
            <a:r>
              <a:rPr lang="en-US" sz="2200" dirty="0">
                <a:solidFill>
                  <a:schemeClr val="accent2"/>
                </a:solidFill>
              </a:rPr>
              <a:t>in the myocardial fibers, </a:t>
            </a:r>
            <a:r>
              <a:rPr lang="en-US" sz="2200" dirty="0" smtClean="0">
                <a:solidFill>
                  <a:schemeClr val="accent2"/>
                </a:solidFill>
              </a:rPr>
              <a:t>the </a:t>
            </a:r>
            <a:r>
              <a:rPr lang="en-US" sz="2200" dirty="0">
                <a:solidFill>
                  <a:schemeClr val="accent2"/>
                </a:solidFill>
              </a:rPr>
              <a:t>most important </a:t>
            </a:r>
            <a:r>
              <a:rPr lang="en-US" sz="2200" dirty="0" smtClean="0">
                <a:solidFill>
                  <a:schemeClr val="accent2"/>
                </a:solidFill>
              </a:rPr>
              <a:t>are fragmentation &amp; loss </a:t>
            </a:r>
            <a:r>
              <a:rPr lang="en-US" sz="2200" dirty="0">
                <a:solidFill>
                  <a:schemeClr val="accent2"/>
                </a:solidFill>
              </a:rPr>
              <a:t>of </a:t>
            </a:r>
            <a:r>
              <a:rPr lang="en-US" sz="2200" dirty="0" err="1">
                <a:solidFill>
                  <a:schemeClr val="accent2"/>
                </a:solidFill>
              </a:rPr>
              <a:t>myofibrillar</a:t>
            </a:r>
            <a:r>
              <a:rPr lang="en-US" sz="2200" dirty="0">
                <a:solidFill>
                  <a:schemeClr val="accent2"/>
                </a:solidFill>
              </a:rPr>
              <a:t> contractile </a:t>
            </a:r>
            <a:r>
              <a:rPr lang="en-US" sz="2200" dirty="0" smtClean="0">
                <a:solidFill>
                  <a:schemeClr val="accent2"/>
                </a:solidFill>
              </a:rPr>
              <a:t>elements, ultimately cardiac </a:t>
            </a:r>
            <a:r>
              <a:rPr lang="en-US" sz="2200" dirty="0">
                <a:solidFill>
                  <a:schemeClr val="accent2"/>
                </a:solidFill>
              </a:rPr>
              <a:t>failure.</a:t>
            </a:r>
            <a:endParaRPr lang="en-GB" sz="22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dirty="0">
              <a:solidFill>
                <a:schemeClr val="accent2"/>
              </a:solidFill>
            </a:endParaRP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=""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/>
      </p:pic>
      <p:sp>
        <p:nvSpPr>
          <p:cNvPr id="16" name="Rectangle 15" descr="Slide number background block">
            <a:extLst>
              <a:ext uri="{FF2B5EF4-FFF2-40B4-BE49-F238E27FC236}">
                <a16:creationId xmlns=""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8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1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610" y="1502737"/>
            <a:ext cx="9278282" cy="4770098"/>
          </a:xfrm>
        </p:spPr>
        <p:txBody>
          <a:bodyPr/>
          <a:lstStyle/>
          <a:p>
            <a:r>
              <a:rPr lang="en-US" sz="2400" b="1" dirty="0">
                <a:solidFill>
                  <a:schemeClr val="accent3"/>
                </a:solidFill>
              </a:rPr>
              <a:t>Hyperplasia </a:t>
            </a:r>
            <a:r>
              <a:rPr lang="en-US" sz="2400" b="1" dirty="0" smtClean="0">
                <a:solidFill>
                  <a:schemeClr val="accent3"/>
                </a:solidFill>
              </a:rPr>
              <a:t> is </a:t>
            </a:r>
            <a:r>
              <a:rPr lang="en-US" sz="2400" b="1" dirty="0">
                <a:solidFill>
                  <a:schemeClr val="accent3"/>
                </a:solidFill>
              </a:rPr>
              <a:t>an increase in the number of cells in </a:t>
            </a:r>
            <a:r>
              <a:rPr lang="en-US" sz="2400" b="1" dirty="0" smtClean="0">
                <a:solidFill>
                  <a:schemeClr val="accent3"/>
                </a:solidFill>
              </a:rPr>
              <a:t>an organ </a:t>
            </a:r>
            <a:r>
              <a:rPr lang="en-US" sz="2400" b="1" dirty="0">
                <a:solidFill>
                  <a:schemeClr val="accent3"/>
                </a:solidFill>
              </a:rPr>
              <a:t>that stems from increased proliferation, either </a:t>
            </a:r>
            <a:r>
              <a:rPr lang="en-US" sz="2400" b="1" dirty="0" smtClean="0">
                <a:solidFill>
                  <a:schemeClr val="accent3"/>
                </a:solidFill>
              </a:rPr>
              <a:t>of differentiated </a:t>
            </a:r>
            <a:r>
              <a:rPr lang="en-US" sz="2400" b="1" dirty="0">
                <a:solidFill>
                  <a:schemeClr val="accent3"/>
                </a:solidFill>
              </a:rPr>
              <a:t>cells or, in some instances, less </a:t>
            </a:r>
            <a:r>
              <a:rPr lang="en-US" sz="2400" b="1" dirty="0" smtClean="0">
                <a:solidFill>
                  <a:schemeClr val="accent3"/>
                </a:solidFill>
              </a:rPr>
              <a:t>differentiated progenitor </a:t>
            </a:r>
            <a:r>
              <a:rPr lang="en-US" sz="2400" b="1" dirty="0">
                <a:solidFill>
                  <a:schemeClr val="accent3"/>
                </a:solidFill>
              </a:rPr>
              <a:t>cells. </a:t>
            </a:r>
            <a:endParaRPr lang="en-US" sz="2400" b="1" dirty="0" smtClean="0">
              <a:solidFill>
                <a:schemeClr val="accent3"/>
              </a:solidFill>
            </a:endParaRPr>
          </a:p>
          <a:p>
            <a:r>
              <a:rPr lang="en-US" sz="2400" dirty="0" smtClean="0">
                <a:solidFill>
                  <a:schemeClr val="accent3"/>
                </a:solidFill>
              </a:rPr>
              <a:t>Hyperplasia takes </a:t>
            </a:r>
            <a:r>
              <a:rPr lang="en-US" sz="2400" dirty="0">
                <a:solidFill>
                  <a:schemeClr val="accent3"/>
                </a:solidFill>
              </a:rPr>
              <a:t>place if the tissue contains cell populations </a:t>
            </a:r>
            <a:r>
              <a:rPr lang="en-US" sz="2400" dirty="0" smtClean="0">
                <a:solidFill>
                  <a:schemeClr val="accent3"/>
                </a:solidFill>
              </a:rPr>
              <a:t>capable of replication.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may </a:t>
            </a:r>
            <a:r>
              <a:rPr lang="en-US" sz="2400" dirty="0">
                <a:solidFill>
                  <a:schemeClr val="accent3"/>
                </a:solidFill>
              </a:rPr>
              <a:t>occur concurrently with hypertrophy</a:t>
            </a:r>
          </a:p>
          <a:p>
            <a:r>
              <a:rPr lang="en-US" sz="2400" b="1" dirty="0" smtClean="0">
                <a:solidFill>
                  <a:schemeClr val="accent3"/>
                </a:solidFill>
              </a:rPr>
              <a:t>Hyperplasia </a:t>
            </a:r>
            <a:r>
              <a:rPr lang="en-US" sz="2400" b="1" dirty="0">
                <a:solidFill>
                  <a:schemeClr val="accent3"/>
                </a:solidFill>
              </a:rPr>
              <a:t>can be physiologic or pathologic; in </a:t>
            </a:r>
            <a:r>
              <a:rPr lang="en-US" sz="2400" b="1" dirty="0" smtClean="0">
                <a:solidFill>
                  <a:schemeClr val="accent3"/>
                </a:solidFill>
              </a:rPr>
              <a:t>both situations</a:t>
            </a:r>
            <a:r>
              <a:rPr lang="en-US" sz="2400" b="1" dirty="0">
                <a:solidFill>
                  <a:schemeClr val="accent3"/>
                </a:solidFill>
              </a:rPr>
              <a:t>, cellular proliferation is stimulated by </a:t>
            </a:r>
            <a:r>
              <a:rPr lang="en-US" sz="2400" b="1" dirty="0" smtClean="0">
                <a:solidFill>
                  <a:schemeClr val="accent3"/>
                </a:solidFill>
              </a:rPr>
              <a:t>growth factors </a:t>
            </a:r>
            <a:r>
              <a:rPr lang="en-US" sz="2400" b="1" dirty="0">
                <a:solidFill>
                  <a:schemeClr val="accent3"/>
                </a:solidFill>
              </a:rPr>
              <a:t>that are produced by a variety of cell types.</a:t>
            </a:r>
            <a:endParaRPr lang="en-GB" sz="2400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Hyperplasia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6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Minimalist_Template_03_CA - v7" id="{215D63C3-B139-4AD7-9F60-51396BC82D2C}" vid="{FAE53EBD-DCD0-4C4A-8B10-EB06EA2364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D8A4B1-1036-4F2B-9C1A-A86F68D31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0439D9-8631-4FC1-BCE0-1BDB23425EE1}">
  <ds:schemaRefs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6dc4bcd6-49db-4c07-9060-8acfc67cef9f"/>
    <ds:schemaRef ds:uri="http://schemas.openxmlformats.org/package/2006/metadata/core-properties"/>
    <ds:schemaRef ds:uri="http://schemas.microsoft.com/office/2006/documentManagement/types"/>
    <ds:schemaRef ds:uri="fb0879af-3eba-417a-a55a-ffe6dcd6ca77"/>
    <ds:schemaRef ds:uri="http://purl.org/dc/terms/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2042</Words>
  <Application>Microsoft Office PowerPoint</Application>
  <PresentationFormat>مخصص</PresentationFormat>
  <Paragraphs>157</Paragraphs>
  <Slides>31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Office Theme</vt:lpstr>
      <vt:lpstr>Cellular Adaptations and accumulations</vt:lpstr>
      <vt:lpstr>Adaptations</vt:lpstr>
      <vt:lpstr>1. Hypertrophy</vt:lpstr>
      <vt:lpstr>Hypertrophy - physiologic - stimulation</vt:lpstr>
      <vt:lpstr>Hypertrophy - physiologic - ↑ demand</vt:lpstr>
      <vt:lpstr>Hypertrophy - pathologic - ↑ demand</vt:lpstr>
      <vt:lpstr>The mechanisms driving cardiac hypertrophy involve two types of signals:</vt:lpstr>
      <vt:lpstr>An important point</vt:lpstr>
      <vt:lpstr>2. Hyperplasia</vt:lpstr>
      <vt:lpstr>The two types of physiologic hyperplasia are</vt:lpstr>
      <vt:lpstr>Pathologic hyperplasia</vt:lpstr>
      <vt:lpstr>An important point</vt:lpstr>
      <vt:lpstr>3. Atrophy</vt:lpstr>
      <vt:lpstr>الشريحة 14</vt:lpstr>
      <vt:lpstr>Atrophy - pathologic - ↓ blood supply</vt:lpstr>
      <vt:lpstr>4. Metaplasia </vt:lpstr>
      <vt:lpstr>الشريحة 17</vt:lpstr>
      <vt:lpstr>الشريحة 18</vt:lpstr>
      <vt:lpstr>الشريحة 19</vt:lpstr>
      <vt:lpstr>Intracellular Accumulations</vt:lpstr>
      <vt:lpstr>Intracellular accumulations</vt:lpstr>
      <vt:lpstr>Fatty Change</vt:lpstr>
      <vt:lpstr>Cholesterol and Cholesteryl Esters</vt:lpstr>
      <vt:lpstr>Proteins.</vt:lpstr>
      <vt:lpstr>Glycogen.</vt:lpstr>
      <vt:lpstr>Pigments – Carbon </vt:lpstr>
      <vt:lpstr>Pigments-Lipofuscin  “wear-and-tear pigment’’</vt:lpstr>
      <vt:lpstr>Pigments - Melanin.</vt:lpstr>
      <vt:lpstr>Pigments - Hemosiderin.</vt:lpstr>
      <vt:lpstr>… Pigments - Hemosiderin.</vt:lpstr>
      <vt:lpstr>THANK YOU &amp; GOOD LUCK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2018-10-22T06:51:35Z</dcterms:created>
  <dcterms:modified xsi:type="dcterms:W3CDTF">2019-10-07T05:30:00Z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