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90" r:id="rId3"/>
    <p:sldId id="258" r:id="rId4"/>
    <p:sldId id="256" r:id="rId5"/>
    <p:sldId id="259" r:id="rId6"/>
    <p:sldId id="291" r:id="rId7"/>
    <p:sldId id="260" r:id="rId8"/>
    <p:sldId id="292" r:id="rId9"/>
    <p:sldId id="261" r:id="rId10"/>
    <p:sldId id="286" r:id="rId11"/>
    <p:sldId id="262" r:id="rId12"/>
    <p:sldId id="263" r:id="rId13"/>
    <p:sldId id="289" r:id="rId14"/>
    <p:sldId id="287" r:id="rId15"/>
    <p:sldId id="266" r:id="rId16"/>
    <p:sldId id="267" r:id="rId17"/>
    <p:sldId id="268" r:id="rId18"/>
    <p:sldId id="269" r:id="rId19"/>
    <p:sldId id="270" r:id="rId20"/>
    <p:sldId id="288" r:id="rId21"/>
    <p:sldId id="272" r:id="rId22"/>
    <p:sldId id="273" r:id="rId23"/>
    <p:sldId id="274" r:id="rId24"/>
    <p:sldId id="275" r:id="rId25"/>
    <p:sldId id="293" r:id="rId26"/>
    <p:sldId id="276" r:id="rId27"/>
    <p:sldId id="277" r:id="rId28"/>
    <p:sldId id="295" r:id="rId29"/>
    <p:sldId id="278" r:id="rId30"/>
    <p:sldId id="279" r:id="rId31"/>
    <p:sldId id="294" r:id="rId32"/>
    <p:sldId id="280" r:id="rId33"/>
    <p:sldId id="296" r:id="rId34"/>
    <p:sldId id="281" r:id="rId35"/>
    <p:sldId id="297" r:id="rId36"/>
    <p:sldId id="310" r:id="rId37"/>
    <p:sldId id="333" r:id="rId38"/>
    <p:sldId id="334" r:id="rId39"/>
    <p:sldId id="282" r:id="rId40"/>
    <p:sldId id="283" r:id="rId41"/>
    <p:sldId id="284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73039-BCB3-4515-88E5-E0CA2A7F76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9B077-CEEB-4431-8C2B-0F5120AE38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General anesthesia is a reversible state of unconsciousness produced by anesthetic agents and characterized by loss of the body sensations, analgesia and amnesia.</a:t>
          </a:r>
        </a:p>
      </dgm:t>
    </dgm:pt>
    <dgm:pt modelId="{514298C3-9B51-452C-91E1-97F79D50C355}" type="parTrans" cxnId="{F5A5B8FA-63D3-460D-AFCE-E910DC5994A4}">
      <dgm:prSet/>
      <dgm:spPr/>
      <dgm:t>
        <a:bodyPr/>
        <a:lstStyle/>
        <a:p>
          <a:endParaRPr lang="en-US"/>
        </a:p>
      </dgm:t>
    </dgm:pt>
    <dgm:pt modelId="{E4015E32-A6DC-4EAB-9307-5C1D8765A56D}" type="sibTrans" cxnId="{F5A5B8FA-63D3-460D-AFCE-E910DC5994A4}">
      <dgm:prSet/>
      <dgm:spPr/>
      <dgm:t>
        <a:bodyPr/>
        <a:lstStyle/>
        <a:p>
          <a:endParaRPr lang="en-US"/>
        </a:p>
      </dgm:t>
    </dgm:pt>
    <dgm:pt modelId="{097FE44B-848E-46DE-B2BD-9127FD67CB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is used almost exclusively in surgery.</a:t>
          </a:r>
        </a:p>
      </dgm:t>
    </dgm:pt>
    <dgm:pt modelId="{80539FB2-8701-46A8-ABB9-4C392A77A48B}" type="parTrans" cxnId="{6B798ADB-A727-46EE-886D-50073C79E88B}">
      <dgm:prSet/>
      <dgm:spPr/>
      <dgm:t>
        <a:bodyPr/>
        <a:lstStyle/>
        <a:p>
          <a:endParaRPr lang="en-US"/>
        </a:p>
      </dgm:t>
    </dgm:pt>
    <dgm:pt modelId="{A2E4C7DD-EF49-4435-8636-7A10BB01A5D3}" type="sibTrans" cxnId="{6B798ADB-A727-46EE-886D-50073C79E88B}">
      <dgm:prSet/>
      <dgm:spPr/>
      <dgm:t>
        <a:bodyPr/>
        <a:lstStyle/>
        <a:p>
          <a:endParaRPr lang="en-US"/>
        </a:p>
      </dgm:t>
    </dgm:pt>
    <dgm:pt modelId="{7EC31E85-A9A8-4AB0-9A45-1744515686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also in other painful invasive procedures.</a:t>
          </a:r>
        </a:p>
      </dgm:t>
    </dgm:pt>
    <dgm:pt modelId="{B9CE5F2F-A172-4159-996A-2EFAE6DC19A6}" type="parTrans" cxnId="{21A4528B-3EEB-44F2-995D-9009FBED5DBF}">
      <dgm:prSet/>
      <dgm:spPr/>
      <dgm:t>
        <a:bodyPr/>
        <a:lstStyle/>
        <a:p>
          <a:endParaRPr lang="en-US"/>
        </a:p>
      </dgm:t>
    </dgm:pt>
    <dgm:pt modelId="{34378740-3695-43B0-B01C-0B00BE0FED73}" type="sibTrans" cxnId="{21A4528B-3EEB-44F2-995D-9009FBED5DBF}">
      <dgm:prSet/>
      <dgm:spPr/>
      <dgm:t>
        <a:bodyPr/>
        <a:lstStyle/>
        <a:p>
          <a:endParaRPr lang="en-US"/>
        </a:p>
      </dgm:t>
    </dgm:pt>
    <dgm:pt modelId="{78606284-3DBD-4007-B81D-2F1C5D5F39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one anesthetic agent can produce analgesia, muscle relaxation and amnesia, </a:t>
          </a:r>
          <a:r>
            <a:rPr lang="en-US" b="1"/>
            <a:t>so:</a:t>
          </a:r>
          <a:endParaRPr lang="en-US"/>
        </a:p>
      </dgm:t>
    </dgm:pt>
    <dgm:pt modelId="{AF156598-DB74-403D-802D-8EE88A8AA147}" type="parTrans" cxnId="{5F7A29F1-2705-4646-BE53-F17AFE2BE9E4}">
      <dgm:prSet/>
      <dgm:spPr/>
      <dgm:t>
        <a:bodyPr/>
        <a:lstStyle/>
        <a:p>
          <a:endParaRPr lang="en-US"/>
        </a:p>
      </dgm:t>
    </dgm:pt>
    <dgm:pt modelId="{A7506A2D-0F5C-4A2D-9C50-3C300D25FECB}" type="sibTrans" cxnId="{5F7A29F1-2705-4646-BE53-F17AFE2BE9E4}">
      <dgm:prSet/>
      <dgm:spPr/>
      <dgm:t>
        <a:bodyPr/>
        <a:lstStyle/>
        <a:p>
          <a:endParaRPr lang="en-US"/>
        </a:p>
      </dgm:t>
    </dgm:pt>
    <dgm:pt modelId="{0C496450-5AA9-42D5-BC23-3B325E62E192}" type="pres">
      <dgm:prSet presAssocID="{9FB73039-BCB3-4515-88E5-E0CA2A7F76C2}" presName="root" presStyleCnt="0">
        <dgm:presLayoutVars>
          <dgm:dir/>
          <dgm:resizeHandles val="exact"/>
        </dgm:presLayoutVars>
      </dgm:prSet>
      <dgm:spPr/>
    </dgm:pt>
    <dgm:pt modelId="{5ED7A3EE-0C30-4640-AD5B-D19C774111FC}" type="pres">
      <dgm:prSet presAssocID="{2179B077-CEEB-4431-8C2B-0F5120AE38DF}" presName="compNode" presStyleCnt="0"/>
      <dgm:spPr/>
    </dgm:pt>
    <dgm:pt modelId="{7DF2BCE8-FA63-45E2-AA53-9BA70D8A3F96}" type="pres">
      <dgm:prSet presAssocID="{2179B077-CEEB-4431-8C2B-0F5120AE38DF}" presName="bgRect" presStyleLbl="bgShp" presStyleIdx="0" presStyleCnt="4"/>
      <dgm:spPr/>
    </dgm:pt>
    <dgm:pt modelId="{63F6C228-C376-4DEB-98B0-E0BC512553A4}" type="pres">
      <dgm:prSet presAssocID="{2179B077-CEEB-4431-8C2B-0F5120AE38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6AF7905-B1D5-4236-BC1C-8FC794ADFE43}" type="pres">
      <dgm:prSet presAssocID="{2179B077-CEEB-4431-8C2B-0F5120AE38DF}" presName="spaceRect" presStyleCnt="0"/>
      <dgm:spPr/>
    </dgm:pt>
    <dgm:pt modelId="{72AE6149-EDB4-4E3A-922D-6EDF08DBD167}" type="pres">
      <dgm:prSet presAssocID="{2179B077-CEEB-4431-8C2B-0F5120AE38DF}" presName="parTx" presStyleLbl="revTx" presStyleIdx="0" presStyleCnt="4">
        <dgm:presLayoutVars>
          <dgm:chMax val="0"/>
          <dgm:chPref val="0"/>
        </dgm:presLayoutVars>
      </dgm:prSet>
      <dgm:spPr/>
    </dgm:pt>
    <dgm:pt modelId="{80641516-51D6-4EED-8B30-BFF5D45103BF}" type="pres">
      <dgm:prSet presAssocID="{E4015E32-A6DC-4EAB-9307-5C1D8765A56D}" presName="sibTrans" presStyleCnt="0"/>
      <dgm:spPr/>
    </dgm:pt>
    <dgm:pt modelId="{88B2DF8D-46A9-4832-A658-6C4EDA6589EE}" type="pres">
      <dgm:prSet presAssocID="{097FE44B-848E-46DE-B2BD-9127FD67CBBA}" presName="compNode" presStyleCnt="0"/>
      <dgm:spPr/>
    </dgm:pt>
    <dgm:pt modelId="{C55699AC-AB19-4B8B-A629-1127AA9E1A44}" type="pres">
      <dgm:prSet presAssocID="{097FE44B-848E-46DE-B2BD-9127FD67CBBA}" presName="bgRect" presStyleLbl="bgShp" presStyleIdx="1" presStyleCnt="4"/>
      <dgm:spPr/>
    </dgm:pt>
    <dgm:pt modelId="{19668EC1-55A6-4CE9-B555-3EF62E26B46E}" type="pres">
      <dgm:prSet presAssocID="{097FE44B-848E-46DE-B2BD-9127FD67CB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822D087-939C-4C9D-8575-E4CC18EF771D}" type="pres">
      <dgm:prSet presAssocID="{097FE44B-848E-46DE-B2BD-9127FD67CBBA}" presName="spaceRect" presStyleCnt="0"/>
      <dgm:spPr/>
    </dgm:pt>
    <dgm:pt modelId="{677B243A-F35D-425F-A432-80357FC1505C}" type="pres">
      <dgm:prSet presAssocID="{097FE44B-848E-46DE-B2BD-9127FD67CBBA}" presName="parTx" presStyleLbl="revTx" presStyleIdx="1" presStyleCnt="4">
        <dgm:presLayoutVars>
          <dgm:chMax val="0"/>
          <dgm:chPref val="0"/>
        </dgm:presLayoutVars>
      </dgm:prSet>
      <dgm:spPr/>
    </dgm:pt>
    <dgm:pt modelId="{C88960E1-001B-4B56-B0DF-FC20741B313F}" type="pres">
      <dgm:prSet presAssocID="{A2E4C7DD-EF49-4435-8636-7A10BB01A5D3}" presName="sibTrans" presStyleCnt="0"/>
      <dgm:spPr/>
    </dgm:pt>
    <dgm:pt modelId="{B3FF5970-E0AD-407F-8245-0C90B6546AF7}" type="pres">
      <dgm:prSet presAssocID="{7EC31E85-A9A8-4AB0-9A45-174451568692}" presName="compNode" presStyleCnt="0"/>
      <dgm:spPr/>
    </dgm:pt>
    <dgm:pt modelId="{16C4DF9F-BC3A-41B7-AA91-9C84A053624C}" type="pres">
      <dgm:prSet presAssocID="{7EC31E85-A9A8-4AB0-9A45-174451568692}" presName="bgRect" presStyleLbl="bgShp" presStyleIdx="2" presStyleCnt="4"/>
      <dgm:spPr/>
    </dgm:pt>
    <dgm:pt modelId="{E4318F07-CEC9-40CC-A804-7B1951DF1D0D}" type="pres">
      <dgm:prSet presAssocID="{7EC31E85-A9A8-4AB0-9A45-1744515686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dy bug"/>
        </a:ext>
      </dgm:extLst>
    </dgm:pt>
    <dgm:pt modelId="{A9119B69-843E-47BE-831B-201FB8AFC3E7}" type="pres">
      <dgm:prSet presAssocID="{7EC31E85-A9A8-4AB0-9A45-174451568692}" presName="spaceRect" presStyleCnt="0"/>
      <dgm:spPr/>
    </dgm:pt>
    <dgm:pt modelId="{0D3E8770-EAFC-4C25-9BE2-974CFE3B1678}" type="pres">
      <dgm:prSet presAssocID="{7EC31E85-A9A8-4AB0-9A45-174451568692}" presName="parTx" presStyleLbl="revTx" presStyleIdx="2" presStyleCnt="4">
        <dgm:presLayoutVars>
          <dgm:chMax val="0"/>
          <dgm:chPref val="0"/>
        </dgm:presLayoutVars>
      </dgm:prSet>
      <dgm:spPr/>
    </dgm:pt>
    <dgm:pt modelId="{95DFC82D-839D-4230-9F63-549AB91B0F9D}" type="pres">
      <dgm:prSet presAssocID="{34378740-3695-43B0-B01C-0B00BE0FED73}" presName="sibTrans" presStyleCnt="0"/>
      <dgm:spPr/>
    </dgm:pt>
    <dgm:pt modelId="{B08E0421-35DB-481C-8F2B-56F412E97F54}" type="pres">
      <dgm:prSet presAssocID="{78606284-3DBD-4007-B81D-2F1C5D5F396E}" presName="compNode" presStyleCnt="0"/>
      <dgm:spPr/>
    </dgm:pt>
    <dgm:pt modelId="{695C258A-5809-443E-9157-24B1FCF74F06}" type="pres">
      <dgm:prSet presAssocID="{78606284-3DBD-4007-B81D-2F1C5D5F396E}" presName="bgRect" presStyleLbl="bgShp" presStyleIdx="3" presStyleCnt="4"/>
      <dgm:spPr/>
    </dgm:pt>
    <dgm:pt modelId="{9701DDBE-19F2-4530-AC1A-9E1730C9CCFF}" type="pres">
      <dgm:prSet presAssocID="{78606284-3DBD-4007-B81D-2F1C5D5F39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7403D1D-3FC6-4437-B1AF-6A9E075A613E}" type="pres">
      <dgm:prSet presAssocID="{78606284-3DBD-4007-B81D-2F1C5D5F396E}" presName="spaceRect" presStyleCnt="0"/>
      <dgm:spPr/>
    </dgm:pt>
    <dgm:pt modelId="{8DBA9D86-94BA-48C0-9956-03B9904894D6}" type="pres">
      <dgm:prSet presAssocID="{78606284-3DBD-4007-B81D-2F1C5D5F39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9990C20-3997-42EE-A048-382CB2DBBE29}" type="presOf" srcId="{2179B077-CEEB-4431-8C2B-0F5120AE38DF}" destId="{72AE6149-EDB4-4E3A-922D-6EDF08DBD167}" srcOrd="0" destOrd="0" presId="urn:microsoft.com/office/officeart/2018/2/layout/IconVerticalSolidList"/>
    <dgm:cxn modelId="{27D9D460-EC04-410D-BFDA-C06314851A37}" type="presOf" srcId="{78606284-3DBD-4007-B81D-2F1C5D5F396E}" destId="{8DBA9D86-94BA-48C0-9956-03B9904894D6}" srcOrd="0" destOrd="0" presId="urn:microsoft.com/office/officeart/2018/2/layout/IconVerticalSolidList"/>
    <dgm:cxn modelId="{C0DF624A-4622-41EC-8C00-A1EA3995C3FD}" type="presOf" srcId="{097FE44B-848E-46DE-B2BD-9127FD67CBBA}" destId="{677B243A-F35D-425F-A432-80357FC1505C}" srcOrd="0" destOrd="0" presId="urn:microsoft.com/office/officeart/2018/2/layout/IconVerticalSolidList"/>
    <dgm:cxn modelId="{21A4528B-3EEB-44F2-995D-9009FBED5DBF}" srcId="{9FB73039-BCB3-4515-88E5-E0CA2A7F76C2}" destId="{7EC31E85-A9A8-4AB0-9A45-174451568692}" srcOrd="2" destOrd="0" parTransId="{B9CE5F2F-A172-4159-996A-2EFAE6DC19A6}" sibTransId="{34378740-3695-43B0-B01C-0B00BE0FED73}"/>
    <dgm:cxn modelId="{CC5F8AA0-E20B-49CC-84EE-2DB3B94056A2}" type="presOf" srcId="{7EC31E85-A9A8-4AB0-9A45-174451568692}" destId="{0D3E8770-EAFC-4C25-9BE2-974CFE3B1678}" srcOrd="0" destOrd="0" presId="urn:microsoft.com/office/officeart/2018/2/layout/IconVerticalSolidList"/>
    <dgm:cxn modelId="{6B798ADB-A727-46EE-886D-50073C79E88B}" srcId="{9FB73039-BCB3-4515-88E5-E0CA2A7F76C2}" destId="{097FE44B-848E-46DE-B2BD-9127FD67CBBA}" srcOrd="1" destOrd="0" parTransId="{80539FB2-8701-46A8-ABB9-4C392A77A48B}" sibTransId="{A2E4C7DD-EF49-4435-8636-7A10BB01A5D3}"/>
    <dgm:cxn modelId="{5F7A29F1-2705-4646-BE53-F17AFE2BE9E4}" srcId="{9FB73039-BCB3-4515-88E5-E0CA2A7F76C2}" destId="{78606284-3DBD-4007-B81D-2F1C5D5F396E}" srcOrd="3" destOrd="0" parTransId="{AF156598-DB74-403D-802D-8EE88A8AA147}" sibTransId="{A7506A2D-0F5C-4A2D-9C50-3C300D25FECB}"/>
    <dgm:cxn modelId="{F5A5B8FA-63D3-460D-AFCE-E910DC5994A4}" srcId="{9FB73039-BCB3-4515-88E5-E0CA2A7F76C2}" destId="{2179B077-CEEB-4431-8C2B-0F5120AE38DF}" srcOrd="0" destOrd="0" parTransId="{514298C3-9B51-452C-91E1-97F79D50C355}" sibTransId="{E4015E32-A6DC-4EAB-9307-5C1D8765A56D}"/>
    <dgm:cxn modelId="{70FF4DFB-0F53-42A1-8B7D-1563DDB62945}" type="presOf" srcId="{9FB73039-BCB3-4515-88E5-E0CA2A7F76C2}" destId="{0C496450-5AA9-42D5-BC23-3B325E62E192}" srcOrd="0" destOrd="0" presId="urn:microsoft.com/office/officeart/2018/2/layout/IconVerticalSolidList"/>
    <dgm:cxn modelId="{9C8220C5-2E78-498D-B595-D72878B52925}" type="presParOf" srcId="{0C496450-5AA9-42D5-BC23-3B325E62E192}" destId="{5ED7A3EE-0C30-4640-AD5B-D19C774111FC}" srcOrd="0" destOrd="0" presId="urn:microsoft.com/office/officeart/2018/2/layout/IconVerticalSolidList"/>
    <dgm:cxn modelId="{3299A4FB-F858-4633-8C74-4BAE89026331}" type="presParOf" srcId="{5ED7A3EE-0C30-4640-AD5B-D19C774111FC}" destId="{7DF2BCE8-FA63-45E2-AA53-9BA70D8A3F96}" srcOrd="0" destOrd="0" presId="urn:microsoft.com/office/officeart/2018/2/layout/IconVerticalSolidList"/>
    <dgm:cxn modelId="{EB5B002F-BBC7-4C04-9E3C-EC572AACDF7A}" type="presParOf" srcId="{5ED7A3EE-0C30-4640-AD5B-D19C774111FC}" destId="{63F6C228-C376-4DEB-98B0-E0BC512553A4}" srcOrd="1" destOrd="0" presId="urn:microsoft.com/office/officeart/2018/2/layout/IconVerticalSolidList"/>
    <dgm:cxn modelId="{D1C8FED4-6D89-4B36-8B7D-FCA0E4127593}" type="presParOf" srcId="{5ED7A3EE-0C30-4640-AD5B-D19C774111FC}" destId="{C6AF7905-B1D5-4236-BC1C-8FC794ADFE43}" srcOrd="2" destOrd="0" presId="urn:microsoft.com/office/officeart/2018/2/layout/IconVerticalSolidList"/>
    <dgm:cxn modelId="{D3C539EE-E815-4862-AD7D-1496A0232987}" type="presParOf" srcId="{5ED7A3EE-0C30-4640-AD5B-D19C774111FC}" destId="{72AE6149-EDB4-4E3A-922D-6EDF08DBD167}" srcOrd="3" destOrd="0" presId="urn:microsoft.com/office/officeart/2018/2/layout/IconVerticalSolidList"/>
    <dgm:cxn modelId="{3B1E4FE2-9D13-421A-AE1D-B2C6E7FC8CA7}" type="presParOf" srcId="{0C496450-5AA9-42D5-BC23-3B325E62E192}" destId="{80641516-51D6-4EED-8B30-BFF5D45103BF}" srcOrd="1" destOrd="0" presId="urn:microsoft.com/office/officeart/2018/2/layout/IconVerticalSolidList"/>
    <dgm:cxn modelId="{4ACAF743-C679-4BED-A87C-FFEF7ABEBC60}" type="presParOf" srcId="{0C496450-5AA9-42D5-BC23-3B325E62E192}" destId="{88B2DF8D-46A9-4832-A658-6C4EDA6589EE}" srcOrd="2" destOrd="0" presId="urn:microsoft.com/office/officeart/2018/2/layout/IconVerticalSolidList"/>
    <dgm:cxn modelId="{AE48A35C-1C8D-4FBF-B4DC-85907AC68011}" type="presParOf" srcId="{88B2DF8D-46A9-4832-A658-6C4EDA6589EE}" destId="{C55699AC-AB19-4B8B-A629-1127AA9E1A44}" srcOrd="0" destOrd="0" presId="urn:microsoft.com/office/officeart/2018/2/layout/IconVerticalSolidList"/>
    <dgm:cxn modelId="{BE410E05-1714-4934-AF42-12CA10E2192F}" type="presParOf" srcId="{88B2DF8D-46A9-4832-A658-6C4EDA6589EE}" destId="{19668EC1-55A6-4CE9-B555-3EF62E26B46E}" srcOrd="1" destOrd="0" presId="urn:microsoft.com/office/officeart/2018/2/layout/IconVerticalSolidList"/>
    <dgm:cxn modelId="{73CB1199-6A61-47CB-924C-8EFC7B3CF209}" type="presParOf" srcId="{88B2DF8D-46A9-4832-A658-6C4EDA6589EE}" destId="{1822D087-939C-4C9D-8575-E4CC18EF771D}" srcOrd="2" destOrd="0" presId="urn:microsoft.com/office/officeart/2018/2/layout/IconVerticalSolidList"/>
    <dgm:cxn modelId="{E31EB4A5-BE9B-40B2-B97A-E3AE28578DCF}" type="presParOf" srcId="{88B2DF8D-46A9-4832-A658-6C4EDA6589EE}" destId="{677B243A-F35D-425F-A432-80357FC1505C}" srcOrd="3" destOrd="0" presId="urn:microsoft.com/office/officeart/2018/2/layout/IconVerticalSolidList"/>
    <dgm:cxn modelId="{72CAC334-9C89-4DE6-A69E-6A5B8A1A773B}" type="presParOf" srcId="{0C496450-5AA9-42D5-BC23-3B325E62E192}" destId="{C88960E1-001B-4B56-B0DF-FC20741B313F}" srcOrd="3" destOrd="0" presId="urn:microsoft.com/office/officeart/2018/2/layout/IconVerticalSolidList"/>
    <dgm:cxn modelId="{BE2195AA-E0E7-4BAE-BEC8-749AF864A3D9}" type="presParOf" srcId="{0C496450-5AA9-42D5-BC23-3B325E62E192}" destId="{B3FF5970-E0AD-407F-8245-0C90B6546AF7}" srcOrd="4" destOrd="0" presId="urn:microsoft.com/office/officeart/2018/2/layout/IconVerticalSolidList"/>
    <dgm:cxn modelId="{FFD35296-5171-4036-9958-291DD2250FF5}" type="presParOf" srcId="{B3FF5970-E0AD-407F-8245-0C90B6546AF7}" destId="{16C4DF9F-BC3A-41B7-AA91-9C84A053624C}" srcOrd="0" destOrd="0" presId="urn:microsoft.com/office/officeart/2018/2/layout/IconVerticalSolidList"/>
    <dgm:cxn modelId="{978965BD-C658-4F12-A1B7-5800B42BE853}" type="presParOf" srcId="{B3FF5970-E0AD-407F-8245-0C90B6546AF7}" destId="{E4318F07-CEC9-40CC-A804-7B1951DF1D0D}" srcOrd="1" destOrd="0" presId="urn:microsoft.com/office/officeart/2018/2/layout/IconVerticalSolidList"/>
    <dgm:cxn modelId="{088E22EF-892D-4547-9ABA-3E70CA8C909B}" type="presParOf" srcId="{B3FF5970-E0AD-407F-8245-0C90B6546AF7}" destId="{A9119B69-843E-47BE-831B-201FB8AFC3E7}" srcOrd="2" destOrd="0" presId="urn:microsoft.com/office/officeart/2018/2/layout/IconVerticalSolidList"/>
    <dgm:cxn modelId="{7ABAC35F-F679-4762-A39A-133869C73BFA}" type="presParOf" srcId="{B3FF5970-E0AD-407F-8245-0C90B6546AF7}" destId="{0D3E8770-EAFC-4C25-9BE2-974CFE3B1678}" srcOrd="3" destOrd="0" presId="urn:microsoft.com/office/officeart/2018/2/layout/IconVerticalSolidList"/>
    <dgm:cxn modelId="{BA32EF3D-B92A-48B8-9710-83B52F3C6AD4}" type="presParOf" srcId="{0C496450-5AA9-42D5-BC23-3B325E62E192}" destId="{95DFC82D-839D-4230-9F63-549AB91B0F9D}" srcOrd="5" destOrd="0" presId="urn:microsoft.com/office/officeart/2018/2/layout/IconVerticalSolidList"/>
    <dgm:cxn modelId="{D9CDD6F8-A86C-4A7C-BE19-0F5CD8193A27}" type="presParOf" srcId="{0C496450-5AA9-42D5-BC23-3B325E62E192}" destId="{B08E0421-35DB-481C-8F2B-56F412E97F54}" srcOrd="6" destOrd="0" presId="urn:microsoft.com/office/officeart/2018/2/layout/IconVerticalSolidList"/>
    <dgm:cxn modelId="{92B6FBBB-06E5-4CA4-83FE-B91E8EE35964}" type="presParOf" srcId="{B08E0421-35DB-481C-8F2B-56F412E97F54}" destId="{695C258A-5809-443E-9157-24B1FCF74F06}" srcOrd="0" destOrd="0" presId="urn:microsoft.com/office/officeart/2018/2/layout/IconVerticalSolidList"/>
    <dgm:cxn modelId="{BB5DDE64-9AD4-4FF7-AEC6-F057E67854DA}" type="presParOf" srcId="{B08E0421-35DB-481C-8F2B-56F412E97F54}" destId="{9701DDBE-19F2-4530-AC1A-9E1730C9CCFF}" srcOrd="1" destOrd="0" presId="urn:microsoft.com/office/officeart/2018/2/layout/IconVerticalSolidList"/>
    <dgm:cxn modelId="{470A300D-42CA-46D5-BEA4-E4E7F5933024}" type="presParOf" srcId="{B08E0421-35DB-481C-8F2B-56F412E97F54}" destId="{C7403D1D-3FC6-4437-B1AF-6A9E075A613E}" srcOrd="2" destOrd="0" presId="urn:microsoft.com/office/officeart/2018/2/layout/IconVerticalSolidList"/>
    <dgm:cxn modelId="{A6CAE706-6203-453A-B758-4C527E508EB6}" type="presParOf" srcId="{B08E0421-35DB-481C-8F2B-56F412E97F54}" destId="{8DBA9D86-94BA-48C0-9956-03B9904894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9A463-7F83-46D6-9DA0-0BF31E1C55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3231D2-3567-469E-BD37-52CF46B840CE}">
      <dgm:prSet/>
      <dgm:spPr/>
      <dgm:t>
        <a:bodyPr/>
        <a:lstStyle/>
        <a:p>
          <a:r>
            <a:rPr lang="en-US"/>
            <a:t>This method of administration is unique to anesthesia.</a:t>
          </a:r>
        </a:p>
      </dgm:t>
    </dgm:pt>
    <dgm:pt modelId="{AFFEFAED-B226-4E62-9663-88FEA561E0C9}" type="parTrans" cxnId="{4C001731-477B-4051-91DD-05A603DB285C}">
      <dgm:prSet/>
      <dgm:spPr/>
      <dgm:t>
        <a:bodyPr/>
        <a:lstStyle/>
        <a:p>
          <a:endParaRPr lang="en-US"/>
        </a:p>
      </dgm:t>
    </dgm:pt>
    <dgm:pt modelId="{E43619A6-BE10-4F09-86A1-7FE948B79362}" type="sibTrans" cxnId="{4C001731-477B-4051-91DD-05A603DB285C}">
      <dgm:prSet/>
      <dgm:spPr/>
      <dgm:t>
        <a:bodyPr/>
        <a:lstStyle/>
        <a:p>
          <a:endParaRPr lang="en-US"/>
        </a:p>
      </dgm:t>
    </dgm:pt>
    <dgm:pt modelId="{C5D54372-3582-466D-85F4-3937DB1B526C}">
      <dgm:prSet/>
      <dgm:spPr/>
      <dgm:t>
        <a:bodyPr/>
        <a:lstStyle/>
        <a:p>
          <a:r>
            <a:rPr lang="en-US"/>
            <a:t>They are given with oxygen to avoid hypoxia during anesthesia.</a:t>
          </a:r>
        </a:p>
      </dgm:t>
    </dgm:pt>
    <dgm:pt modelId="{EC12B9A3-CB19-43B8-83D0-A34AD42686F5}" type="parTrans" cxnId="{046EFD0D-92A6-42F4-B444-1DBB1A0FCAC4}">
      <dgm:prSet/>
      <dgm:spPr/>
      <dgm:t>
        <a:bodyPr/>
        <a:lstStyle/>
        <a:p>
          <a:endParaRPr lang="en-US"/>
        </a:p>
      </dgm:t>
    </dgm:pt>
    <dgm:pt modelId="{427AF9F0-A79E-472F-976A-29A4A02A7867}" type="sibTrans" cxnId="{046EFD0D-92A6-42F4-B444-1DBB1A0FCAC4}">
      <dgm:prSet/>
      <dgm:spPr/>
      <dgm:t>
        <a:bodyPr/>
        <a:lstStyle/>
        <a:p>
          <a:endParaRPr lang="en-US"/>
        </a:p>
      </dgm:t>
    </dgm:pt>
    <dgm:pt modelId="{818843EE-9915-42B6-BF79-DF39EB16168B}">
      <dgm:prSet/>
      <dgm:spPr/>
      <dgm:t>
        <a:bodyPr/>
        <a:lstStyle/>
        <a:p>
          <a:r>
            <a:rPr lang="en-US"/>
            <a:t>Following induction with an intravenous anesthetic, an inhalational agent can be used to maintain anesthesia.</a:t>
          </a:r>
        </a:p>
      </dgm:t>
    </dgm:pt>
    <dgm:pt modelId="{FE1F8E89-1F8C-4BE4-85B1-72391CA870C8}" type="parTrans" cxnId="{1A5A31EF-FC5E-48B3-9B38-1CBA84CB1BDC}">
      <dgm:prSet/>
      <dgm:spPr/>
      <dgm:t>
        <a:bodyPr/>
        <a:lstStyle/>
        <a:p>
          <a:endParaRPr lang="en-US"/>
        </a:p>
      </dgm:t>
    </dgm:pt>
    <dgm:pt modelId="{9803A612-1061-49FD-A456-6357519BE906}" type="sibTrans" cxnId="{1A5A31EF-FC5E-48B3-9B38-1CBA84CB1BDC}">
      <dgm:prSet/>
      <dgm:spPr/>
      <dgm:t>
        <a:bodyPr/>
        <a:lstStyle/>
        <a:p>
          <a:endParaRPr lang="en-US"/>
        </a:p>
      </dgm:t>
    </dgm:pt>
    <dgm:pt modelId="{22EA2170-6FFD-4B04-BB2D-6C830C18950A}">
      <dgm:prSet/>
      <dgm:spPr/>
      <dgm:t>
        <a:bodyPr/>
        <a:lstStyle/>
        <a:p>
          <a:r>
            <a:rPr lang="en-US"/>
            <a:t>Drugs are introduced into the respiratory system by means of an anesthetic machine with the use of vaporizers.</a:t>
          </a:r>
        </a:p>
      </dgm:t>
    </dgm:pt>
    <dgm:pt modelId="{C5F97ACE-FF0A-471A-A7A4-E374B7E29FBE}" type="parTrans" cxnId="{859A0C46-CDE5-42BA-B16F-113AD54C6289}">
      <dgm:prSet/>
      <dgm:spPr/>
      <dgm:t>
        <a:bodyPr/>
        <a:lstStyle/>
        <a:p>
          <a:endParaRPr lang="en-US"/>
        </a:p>
      </dgm:t>
    </dgm:pt>
    <dgm:pt modelId="{9A84FDB8-8C86-4C4E-B2CE-DF78F94E0CE4}" type="sibTrans" cxnId="{859A0C46-CDE5-42BA-B16F-113AD54C6289}">
      <dgm:prSet/>
      <dgm:spPr/>
      <dgm:t>
        <a:bodyPr/>
        <a:lstStyle/>
        <a:p>
          <a:endParaRPr lang="en-US"/>
        </a:p>
      </dgm:t>
    </dgm:pt>
    <dgm:pt modelId="{81761001-7D72-4ABF-AA70-726C2A91D31E}" type="pres">
      <dgm:prSet presAssocID="{75D9A463-7F83-46D6-9DA0-0BF31E1C554E}" presName="vert0" presStyleCnt="0">
        <dgm:presLayoutVars>
          <dgm:dir/>
          <dgm:animOne val="branch"/>
          <dgm:animLvl val="lvl"/>
        </dgm:presLayoutVars>
      </dgm:prSet>
      <dgm:spPr/>
    </dgm:pt>
    <dgm:pt modelId="{2E847444-0A53-44DC-830E-F844A5E3745F}" type="pres">
      <dgm:prSet presAssocID="{1C3231D2-3567-469E-BD37-52CF46B840CE}" presName="thickLine" presStyleLbl="alignNode1" presStyleIdx="0" presStyleCnt="4"/>
      <dgm:spPr/>
    </dgm:pt>
    <dgm:pt modelId="{8E7F2870-1C9C-4FA7-BA4D-CE44F7A85845}" type="pres">
      <dgm:prSet presAssocID="{1C3231D2-3567-469E-BD37-52CF46B840CE}" presName="horz1" presStyleCnt="0"/>
      <dgm:spPr/>
    </dgm:pt>
    <dgm:pt modelId="{6D588029-F477-4E58-A268-44EC9A41C656}" type="pres">
      <dgm:prSet presAssocID="{1C3231D2-3567-469E-BD37-52CF46B840CE}" presName="tx1" presStyleLbl="revTx" presStyleIdx="0" presStyleCnt="4"/>
      <dgm:spPr/>
    </dgm:pt>
    <dgm:pt modelId="{D833D898-D842-4F3C-8F72-BF21F25308FF}" type="pres">
      <dgm:prSet presAssocID="{1C3231D2-3567-469E-BD37-52CF46B840CE}" presName="vert1" presStyleCnt="0"/>
      <dgm:spPr/>
    </dgm:pt>
    <dgm:pt modelId="{AC3C97A5-B076-4269-98A9-16157FB40D50}" type="pres">
      <dgm:prSet presAssocID="{C5D54372-3582-466D-85F4-3937DB1B526C}" presName="thickLine" presStyleLbl="alignNode1" presStyleIdx="1" presStyleCnt="4"/>
      <dgm:spPr/>
    </dgm:pt>
    <dgm:pt modelId="{89F3C95F-939A-4F14-A3F9-096F6BBFD53D}" type="pres">
      <dgm:prSet presAssocID="{C5D54372-3582-466D-85F4-3937DB1B526C}" presName="horz1" presStyleCnt="0"/>
      <dgm:spPr/>
    </dgm:pt>
    <dgm:pt modelId="{EAA1DEF0-6B50-4EA5-9FF4-F589371F7BE6}" type="pres">
      <dgm:prSet presAssocID="{C5D54372-3582-466D-85F4-3937DB1B526C}" presName="tx1" presStyleLbl="revTx" presStyleIdx="1" presStyleCnt="4"/>
      <dgm:spPr/>
    </dgm:pt>
    <dgm:pt modelId="{AE23C55B-A424-4F06-A153-20756C13DC0C}" type="pres">
      <dgm:prSet presAssocID="{C5D54372-3582-466D-85F4-3937DB1B526C}" presName="vert1" presStyleCnt="0"/>
      <dgm:spPr/>
    </dgm:pt>
    <dgm:pt modelId="{2B9B5D5A-7AAB-45A7-B081-8E53145FA82F}" type="pres">
      <dgm:prSet presAssocID="{818843EE-9915-42B6-BF79-DF39EB16168B}" presName="thickLine" presStyleLbl="alignNode1" presStyleIdx="2" presStyleCnt="4"/>
      <dgm:spPr/>
    </dgm:pt>
    <dgm:pt modelId="{7B418990-0F80-4CF7-9D49-8DC26C756EE8}" type="pres">
      <dgm:prSet presAssocID="{818843EE-9915-42B6-BF79-DF39EB16168B}" presName="horz1" presStyleCnt="0"/>
      <dgm:spPr/>
    </dgm:pt>
    <dgm:pt modelId="{86C4A587-504A-41FC-BA1C-F3C14A7233E1}" type="pres">
      <dgm:prSet presAssocID="{818843EE-9915-42B6-BF79-DF39EB16168B}" presName="tx1" presStyleLbl="revTx" presStyleIdx="2" presStyleCnt="4"/>
      <dgm:spPr/>
    </dgm:pt>
    <dgm:pt modelId="{7E625631-C11B-4F17-9DF8-4C9528F8B4CE}" type="pres">
      <dgm:prSet presAssocID="{818843EE-9915-42B6-BF79-DF39EB16168B}" presName="vert1" presStyleCnt="0"/>
      <dgm:spPr/>
    </dgm:pt>
    <dgm:pt modelId="{A1F49E5F-05FE-4A77-A81F-9C107A57A813}" type="pres">
      <dgm:prSet presAssocID="{22EA2170-6FFD-4B04-BB2D-6C830C18950A}" presName="thickLine" presStyleLbl="alignNode1" presStyleIdx="3" presStyleCnt="4"/>
      <dgm:spPr/>
    </dgm:pt>
    <dgm:pt modelId="{1F42AB3F-FA33-4D47-8F15-AA0BE992CACC}" type="pres">
      <dgm:prSet presAssocID="{22EA2170-6FFD-4B04-BB2D-6C830C18950A}" presName="horz1" presStyleCnt="0"/>
      <dgm:spPr/>
    </dgm:pt>
    <dgm:pt modelId="{D7C2B6CA-9809-4421-B70D-E4ADEDD18849}" type="pres">
      <dgm:prSet presAssocID="{22EA2170-6FFD-4B04-BB2D-6C830C18950A}" presName="tx1" presStyleLbl="revTx" presStyleIdx="3" presStyleCnt="4"/>
      <dgm:spPr/>
    </dgm:pt>
    <dgm:pt modelId="{A8B685C8-D0E9-4C69-A22D-794719C262FD}" type="pres">
      <dgm:prSet presAssocID="{22EA2170-6FFD-4B04-BB2D-6C830C18950A}" presName="vert1" presStyleCnt="0"/>
      <dgm:spPr/>
    </dgm:pt>
  </dgm:ptLst>
  <dgm:cxnLst>
    <dgm:cxn modelId="{E619EE04-658A-49E1-BFD0-422DA5B37318}" type="presOf" srcId="{818843EE-9915-42B6-BF79-DF39EB16168B}" destId="{86C4A587-504A-41FC-BA1C-F3C14A7233E1}" srcOrd="0" destOrd="0" presId="urn:microsoft.com/office/officeart/2008/layout/LinedList"/>
    <dgm:cxn modelId="{046EFD0D-92A6-42F4-B444-1DBB1A0FCAC4}" srcId="{75D9A463-7F83-46D6-9DA0-0BF31E1C554E}" destId="{C5D54372-3582-466D-85F4-3937DB1B526C}" srcOrd="1" destOrd="0" parTransId="{EC12B9A3-CB19-43B8-83D0-A34AD42686F5}" sibTransId="{427AF9F0-A79E-472F-976A-29A4A02A7867}"/>
    <dgm:cxn modelId="{4C001731-477B-4051-91DD-05A603DB285C}" srcId="{75D9A463-7F83-46D6-9DA0-0BF31E1C554E}" destId="{1C3231D2-3567-469E-BD37-52CF46B840CE}" srcOrd="0" destOrd="0" parTransId="{AFFEFAED-B226-4E62-9663-88FEA561E0C9}" sibTransId="{E43619A6-BE10-4F09-86A1-7FE948B79362}"/>
    <dgm:cxn modelId="{9C094660-1203-4075-8B02-56AD41FA11F3}" type="presOf" srcId="{C5D54372-3582-466D-85F4-3937DB1B526C}" destId="{EAA1DEF0-6B50-4EA5-9FF4-F589371F7BE6}" srcOrd="0" destOrd="0" presId="urn:microsoft.com/office/officeart/2008/layout/LinedList"/>
    <dgm:cxn modelId="{859A0C46-CDE5-42BA-B16F-113AD54C6289}" srcId="{75D9A463-7F83-46D6-9DA0-0BF31E1C554E}" destId="{22EA2170-6FFD-4B04-BB2D-6C830C18950A}" srcOrd="3" destOrd="0" parTransId="{C5F97ACE-FF0A-471A-A7A4-E374B7E29FBE}" sibTransId="{9A84FDB8-8C86-4C4E-B2CE-DF78F94E0CE4}"/>
    <dgm:cxn modelId="{C3E31F7D-117A-4393-BD47-84F17D2E4C30}" type="presOf" srcId="{1C3231D2-3567-469E-BD37-52CF46B840CE}" destId="{6D588029-F477-4E58-A268-44EC9A41C656}" srcOrd="0" destOrd="0" presId="urn:microsoft.com/office/officeart/2008/layout/LinedList"/>
    <dgm:cxn modelId="{9499CDC4-9252-4D52-9F3E-C6D769AF5F8B}" type="presOf" srcId="{75D9A463-7F83-46D6-9DA0-0BF31E1C554E}" destId="{81761001-7D72-4ABF-AA70-726C2A91D31E}" srcOrd="0" destOrd="0" presId="urn:microsoft.com/office/officeart/2008/layout/LinedList"/>
    <dgm:cxn modelId="{2FC0AFD4-526C-46F4-BE76-FF3592D481C5}" type="presOf" srcId="{22EA2170-6FFD-4B04-BB2D-6C830C18950A}" destId="{D7C2B6CA-9809-4421-B70D-E4ADEDD18849}" srcOrd="0" destOrd="0" presId="urn:microsoft.com/office/officeart/2008/layout/LinedList"/>
    <dgm:cxn modelId="{1A5A31EF-FC5E-48B3-9B38-1CBA84CB1BDC}" srcId="{75D9A463-7F83-46D6-9DA0-0BF31E1C554E}" destId="{818843EE-9915-42B6-BF79-DF39EB16168B}" srcOrd="2" destOrd="0" parTransId="{FE1F8E89-1F8C-4BE4-85B1-72391CA870C8}" sibTransId="{9803A612-1061-49FD-A456-6357519BE906}"/>
    <dgm:cxn modelId="{8E5162E8-3C42-4254-943F-294C917BAC85}" type="presParOf" srcId="{81761001-7D72-4ABF-AA70-726C2A91D31E}" destId="{2E847444-0A53-44DC-830E-F844A5E3745F}" srcOrd="0" destOrd="0" presId="urn:microsoft.com/office/officeart/2008/layout/LinedList"/>
    <dgm:cxn modelId="{9419FDC7-5069-45E3-AA73-8C9957504BE2}" type="presParOf" srcId="{81761001-7D72-4ABF-AA70-726C2A91D31E}" destId="{8E7F2870-1C9C-4FA7-BA4D-CE44F7A85845}" srcOrd="1" destOrd="0" presId="urn:microsoft.com/office/officeart/2008/layout/LinedList"/>
    <dgm:cxn modelId="{3C2FF744-F66B-48B4-979A-F6000E253141}" type="presParOf" srcId="{8E7F2870-1C9C-4FA7-BA4D-CE44F7A85845}" destId="{6D588029-F477-4E58-A268-44EC9A41C656}" srcOrd="0" destOrd="0" presId="urn:microsoft.com/office/officeart/2008/layout/LinedList"/>
    <dgm:cxn modelId="{5C6C7BB3-D955-414D-AA6D-69338F7FAC67}" type="presParOf" srcId="{8E7F2870-1C9C-4FA7-BA4D-CE44F7A85845}" destId="{D833D898-D842-4F3C-8F72-BF21F25308FF}" srcOrd="1" destOrd="0" presId="urn:microsoft.com/office/officeart/2008/layout/LinedList"/>
    <dgm:cxn modelId="{2DFBFB4F-27ED-42C7-A6D6-8EC6E2C9B3A2}" type="presParOf" srcId="{81761001-7D72-4ABF-AA70-726C2A91D31E}" destId="{AC3C97A5-B076-4269-98A9-16157FB40D50}" srcOrd="2" destOrd="0" presId="urn:microsoft.com/office/officeart/2008/layout/LinedList"/>
    <dgm:cxn modelId="{2BA5D9AB-75D1-40C5-BCA0-3B8BEC4483FF}" type="presParOf" srcId="{81761001-7D72-4ABF-AA70-726C2A91D31E}" destId="{89F3C95F-939A-4F14-A3F9-096F6BBFD53D}" srcOrd="3" destOrd="0" presId="urn:microsoft.com/office/officeart/2008/layout/LinedList"/>
    <dgm:cxn modelId="{4B7E9B3F-1CC5-4A74-B3F5-8C9CE67766AA}" type="presParOf" srcId="{89F3C95F-939A-4F14-A3F9-096F6BBFD53D}" destId="{EAA1DEF0-6B50-4EA5-9FF4-F589371F7BE6}" srcOrd="0" destOrd="0" presId="urn:microsoft.com/office/officeart/2008/layout/LinedList"/>
    <dgm:cxn modelId="{8CA71581-3C7C-44AB-A985-9B4BD795571B}" type="presParOf" srcId="{89F3C95F-939A-4F14-A3F9-096F6BBFD53D}" destId="{AE23C55B-A424-4F06-A153-20756C13DC0C}" srcOrd="1" destOrd="0" presId="urn:microsoft.com/office/officeart/2008/layout/LinedList"/>
    <dgm:cxn modelId="{6C1F178A-892A-4D28-8818-4A1609265AAD}" type="presParOf" srcId="{81761001-7D72-4ABF-AA70-726C2A91D31E}" destId="{2B9B5D5A-7AAB-45A7-B081-8E53145FA82F}" srcOrd="4" destOrd="0" presId="urn:microsoft.com/office/officeart/2008/layout/LinedList"/>
    <dgm:cxn modelId="{8FD0CE9A-BFC8-4664-B8E5-7D80413FAE66}" type="presParOf" srcId="{81761001-7D72-4ABF-AA70-726C2A91D31E}" destId="{7B418990-0F80-4CF7-9D49-8DC26C756EE8}" srcOrd="5" destOrd="0" presId="urn:microsoft.com/office/officeart/2008/layout/LinedList"/>
    <dgm:cxn modelId="{6A5ED324-E377-4A9E-AC86-54EE96A11516}" type="presParOf" srcId="{7B418990-0F80-4CF7-9D49-8DC26C756EE8}" destId="{86C4A587-504A-41FC-BA1C-F3C14A7233E1}" srcOrd="0" destOrd="0" presId="urn:microsoft.com/office/officeart/2008/layout/LinedList"/>
    <dgm:cxn modelId="{959E0227-7088-4612-88EE-32B8E754667C}" type="presParOf" srcId="{7B418990-0F80-4CF7-9D49-8DC26C756EE8}" destId="{7E625631-C11B-4F17-9DF8-4C9528F8B4CE}" srcOrd="1" destOrd="0" presId="urn:microsoft.com/office/officeart/2008/layout/LinedList"/>
    <dgm:cxn modelId="{799B2B1F-4DDB-49FE-A2F3-42D204390685}" type="presParOf" srcId="{81761001-7D72-4ABF-AA70-726C2A91D31E}" destId="{A1F49E5F-05FE-4A77-A81F-9C107A57A813}" srcOrd="6" destOrd="0" presId="urn:microsoft.com/office/officeart/2008/layout/LinedList"/>
    <dgm:cxn modelId="{BDAB6717-438D-49A0-A030-FA1ABE049ADC}" type="presParOf" srcId="{81761001-7D72-4ABF-AA70-726C2A91D31E}" destId="{1F42AB3F-FA33-4D47-8F15-AA0BE992CACC}" srcOrd="7" destOrd="0" presId="urn:microsoft.com/office/officeart/2008/layout/LinedList"/>
    <dgm:cxn modelId="{C6302636-07C7-47A7-9299-109983B3614E}" type="presParOf" srcId="{1F42AB3F-FA33-4D47-8F15-AA0BE992CACC}" destId="{D7C2B6CA-9809-4421-B70D-E4ADEDD18849}" srcOrd="0" destOrd="0" presId="urn:microsoft.com/office/officeart/2008/layout/LinedList"/>
    <dgm:cxn modelId="{177BD511-7C09-4641-B000-1D748ABA87AD}" type="presParOf" srcId="{1F42AB3F-FA33-4D47-8F15-AA0BE992CACC}" destId="{A8B685C8-D0E9-4C69-A22D-794719C262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2BCE8-FA63-45E2-AA53-9BA70D8A3F96}">
      <dsp:nvSpPr>
        <dsp:cNvPr id="0" name=""/>
        <dsp:cNvSpPr/>
      </dsp:nvSpPr>
      <dsp:spPr>
        <a:xfrm>
          <a:off x="0" y="2150"/>
          <a:ext cx="8305800" cy="1089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C228-C376-4DEB-98B0-E0BC512553A4}">
      <dsp:nvSpPr>
        <dsp:cNvPr id="0" name=""/>
        <dsp:cNvSpPr/>
      </dsp:nvSpPr>
      <dsp:spPr>
        <a:xfrm>
          <a:off x="329712" y="247391"/>
          <a:ext cx="599476" cy="599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6149-EDB4-4E3A-922D-6EDF08DBD167}">
      <dsp:nvSpPr>
        <dsp:cNvPr id="0" name=""/>
        <dsp:cNvSpPr/>
      </dsp:nvSpPr>
      <dsp:spPr>
        <a:xfrm>
          <a:off x="1258901" y="2150"/>
          <a:ext cx="70468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General anesthesia is a reversible state of unconsciousness produced by anesthetic agents and characterized by loss of the body sensations, analgesia and amnesia.</a:t>
          </a:r>
        </a:p>
      </dsp:txBody>
      <dsp:txXfrm>
        <a:off x="1258901" y="2150"/>
        <a:ext cx="7046898" cy="1089957"/>
      </dsp:txXfrm>
    </dsp:sp>
    <dsp:sp modelId="{C55699AC-AB19-4B8B-A629-1127AA9E1A44}">
      <dsp:nvSpPr>
        <dsp:cNvPr id="0" name=""/>
        <dsp:cNvSpPr/>
      </dsp:nvSpPr>
      <dsp:spPr>
        <a:xfrm>
          <a:off x="0" y="1364597"/>
          <a:ext cx="8305800" cy="1089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68EC1-55A6-4CE9-B555-3EF62E26B46E}">
      <dsp:nvSpPr>
        <dsp:cNvPr id="0" name=""/>
        <dsp:cNvSpPr/>
      </dsp:nvSpPr>
      <dsp:spPr>
        <a:xfrm>
          <a:off x="329712" y="1609838"/>
          <a:ext cx="599476" cy="599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B243A-F35D-425F-A432-80357FC1505C}">
      <dsp:nvSpPr>
        <dsp:cNvPr id="0" name=""/>
        <dsp:cNvSpPr/>
      </dsp:nvSpPr>
      <dsp:spPr>
        <a:xfrm>
          <a:off x="1258901" y="1364597"/>
          <a:ext cx="70468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used almost exclusively in surgery.</a:t>
          </a:r>
        </a:p>
      </dsp:txBody>
      <dsp:txXfrm>
        <a:off x="1258901" y="1364597"/>
        <a:ext cx="7046898" cy="1089957"/>
      </dsp:txXfrm>
    </dsp:sp>
    <dsp:sp modelId="{16C4DF9F-BC3A-41B7-AA91-9C84A053624C}">
      <dsp:nvSpPr>
        <dsp:cNvPr id="0" name=""/>
        <dsp:cNvSpPr/>
      </dsp:nvSpPr>
      <dsp:spPr>
        <a:xfrm>
          <a:off x="0" y="2727044"/>
          <a:ext cx="8305800" cy="1089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18F07-CEC9-40CC-A804-7B1951DF1D0D}">
      <dsp:nvSpPr>
        <dsp:cNvPr id="0" name=""/>
        <dsp:cNvSpPr/>
      </dsp:nvSpPr>
      <dsp:spPr>
        <a:xfrm>
          <a:off x="329712" y="2972285"/>
          <a:ext cx="599476" cy="599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E8770-EAFC-4C25-9BE2-974CFE3B1678}">
      <dsp:nvSpPr>
        <dsp:cNvPr id="0" name=""/>
        <dsp:cNvSpPr/>
      </dsp:nvSpPr>
      <dsp:spPr>
        <a:xfrm>
          <a:off x="1258901" y="2727044"/>
          <a:ext cx="70468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Used also in other painful invasive procedures.</a:t>
          </a:r>
        </a:p>
      </dsp:txBody>
      <dsp:txXfrm>
        <a:off x="1258901" y="2727044"/>
        <a:ext cx="7046898" cy="1089957"/>
      </dsp:txXfrm>
    </dsp:sp>
    <dsp:sp modelId="{695C258A-5809-443E-9157-24B1FCF74F06}">
      <dsp:nvSpPr>
        <dsp:cNvPr id="0" name=""/>
        <dsp:cNvSpPr/>
      </dsp:nvSpPr>
      <dsp:spPr>
        <a:xfrm>
          <a:off x="0" y="4089491"/>
          <a:ext cx="8305800" cy="1089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1DDBE-19F2-4530-AC1A-9E1730C9CCFF}">
      <dsp:nvSpPr>
        <dsp:cNvPr id="0" name=""/>
        <dsp:cNvSpPr/>
      </dsp:nvSpPr>
      <dsp:spPr>
        <a:xfrm>
          <a:off x="329712" y="4334732"/>
          <a:ext cx="599476" cy="599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9D86-94BA-48C0-9956-03B9904894D6}">
      <dsp:nvSpPr>
        <dsp:cNvPr id="0" name=""/>
        <dsp:cNvSpPr/>
      </dsp:nvSpPr>
      <dsp:spPr>
        <a:xfrm>
          <a:off x="1258901" y="4089491"/>
          <a:ext cx="70468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one anesthetic agent can produce analgesia, muscle relaxation and amnesia, </a:t>
          </a:r>
          <a:r>
            <a:rPr lang="en-US" sz="1900" b="1" kern="1200"/>
            <a:t>so:</a:t>
          </a:r>
          <a:endParaRPr lang="en-US" sz="1900" kern="1200"/>
        </a:p>
      </dsp:txBody>
      <dsp:txXfrm>
        <a:off x="1258901" y="4089491"/>
        <a:ext cx="7046898" cy="1089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47444-0A53-44DC-830E-F844A5E3745F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88029-F477-4E58-A268-44EC9A41C656}">
      <dsp:nvSpPr>
        <dsp:cNvPr id="0" name=""/>
        <dsp:cNvSpPr/>
      </dsp:nvSpPr>
      <dsp:spPr>
        <a:xfrm>
          <a:off x="0" y="0"/>
          <a:ext cx="86868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This method of administration is unique to anesthesia.</a:t>
          </a:r>
        </a:p>
      </dsp:txBody>
      <dsp:txXfrm>
        <a:off x="0" y="0"/>
        <a:ext cx="8686800" cy="1131490"/>
      </dsp:txXfrm>
    </dsp:sp>
    <dsp:sp modelId="{AC3C97A5-B076-4269-98A9-16157FB40D50}">
      <dsp:nvSpPr>
        <dsp:cNvPr id="0" name=""/>
        <dsp:cNvSpPr/>
      </dsp:nvSpPr>
      <dsp:spPr>
        <a:xfrm>
          <a:off x="0" y="11314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DEF0-6B50-4EA5-9FF4-F589371F7BE6}">
      <dsp:nvSpPr>
        <dsp:cNvPr id="0" name=""/>
        <dsp:cNvSpPr/>
      </dsp:nvSpPr>
      <dsp:spPr>
        <a:xfrm>
          <a:off x="0" y="1131490"/>
          <a:ext cx="86868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They are given with oxygen to avoid hypoxia during anesthesia.</a:t>
          </a:r>
        </a:p>
      </dsp:txBody>
      <dsp:txXfrm>
        <a:off x="0" y="1131490"/>
        <a:ext cx="8686800" cy="1131490"/>
      </dsp:txXfrm>
    </dsp:sp>
    <dsp:sp modelId="{2B9B5D5A-7AAB-45A7-B081-8E53145FA82F}">
      <dsp:nvSpPr>
        <dsp:cNvPr id="0" name=""/>
        <dsp:cNvSpPr/>
      </dsp:nvSpPr>
      <dsp:spPr>
        <a:xfrm>
          <a:off x="0" y="2262981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4A587-504A-41FC-BA1C-F3C14A7233E1}">
      <dsp:nvSpPr>
        <dsp:cNvPr id="0" name=""/>
        <dsp:cNvSpPr/>
      </dsp:nvSpPr>
      <dsp:spPr>
        <a:xfrm>
          <a:off x="0" y="2262981"/>
          <a:ext cx="86868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Following induction with an intravenous anesthetic, an inhalational agent can be used to maintain anesthesia.</a:t>
          </a:r>
        </a:p>
      </dsp:txBody>
      <dsp:txXfrm>
        <a:off x="0" y="2262981"/>
        <a:ext cx="8686800" cy="1131490"/>
      </dsp:txXfrm>
    </dsp:sp>
    <dsp:sp modelId="{A1F49E5F-05FE-4A77-A81F-9C107A57A813}">
      <dsp:nvSpPr>
        <dsp:cNvPr id="0" name=""/>
        <dsp:cNvSpPr/>
      </dsp:nvSpPr>
      <dsp:spPr>
        <a:xfrm>
          <a:off x="0" y="3394472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2B6CA-9809-4421-B70D-E4ADEDD18849}">
      <dsp:nvSpPr>
        <dsp:cNvPr id="0" name=""/>
        <dsp:cNvSpPr/>
      </dsp:nvSpPr>
      <dsp:spPr>
        <a:xfrm>
          <a:off x="0" y="3394472"/>
          <a:ext cx="86868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Drugs are introduced into the respiratory system by means of an anesthetic machine with the use of vaporizers.</a:t>
          </a:r>
        </a:p>
      </dsp:txBody>
      <dsp:txXfrm>
        <a:off x="0" y="3394472"/>
        <a:ext cx="86868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B84B5-4DBC-43EF-B7CE-658403ABC043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E9F7A-5BDB-4CDC-9494-3D25F5F0B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5">
            <a:extLst>
              <a:ext uri="{FF2B5EF4-FFF2-40B4-BE49-F238E27FC236}">
                <a16:creationId xmlns:a16="http://schemas.microsoft.com/office/drawing/2014/main" id="{FFB54866-6F24-384B-2CC9-0C0EC9D59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E208A1-1B13-4762-9997-54287AF5AC0A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68BE3A1-D498-D827-2F89-F60339EF8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88BCFD6-59DA-549F-4AED-43ACFF1E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/>
              <a:t>114</a:t>
            </a:r>
          </a:p>
        </p:txBody>
      </p:sp>
      <p:sp>
        <p:nvSpPr>
          <p:cNvPr id="67589" name="Rectangle 4">
            <a:extLst>
              <a:ext uri="{FF2B5EF4-FFF2-40B4-BE49-F238E27FC236}">
                <a16:creationId xmlns:a16="http://schemas.microsoft.com/office/drawing/2014/main" id="{4AE2EBDA-7BB9-1EA4-F28E-483DF378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Rectangle 5">
            <a:extLst>
              <a:ext uri="{FF2B5EF4-FFF2-40B4-BE49-F238E27FC236}">
                <a16:creationId xmlns:a16="http://schemas.microsoft.com/office/drawing/2014/main" id="{6C172B0A-06FA-3E44-316C-072DF395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1" name="Rectangle 6">
            <a:extLst>
              <a:ext uri="{FF2B5EF4-FFF2-40B4-BE49-F238E27FC236}">
                <a16:creationId xmlns:a16="http://schemas.microsoft.com/office/drawing/2014/main" id="{C11FACBA-C27A-E13A-969E-BC23666844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92" name="Rectangle 7">
            <a:extLst>
              <a:ext uri="{FF2B5EF4-FFF2-40B4-BE49-F238E27FC236}">
                <a16:creationId xmlns:a16="http://schemas.microsoft.com/office/drawing/2014/main" id="{B238C9E1-A0DE-361E-8C09-97EDF8AFC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9E118-8948-4FD3-9E41-3A110BAF867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9AFCCB-32DA-4602-81D4-347CB694DA3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BEAF2-BB8E-4973-B28D-F594F216C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haroni" pitchFamily="2" charset="-79"/>
                <a:cs typeface="Aharoni" pitchFamily="2" charset="-79"/>
              </a:rPr>
              <a:t>general anesthetics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E2682-D8A0-E81C-681D-0278159E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1638"/>
            <a:ext cx="1676400" cy="12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E112BDE-D56D-920D-4CFB-592CC1A5C735}"/>
              </a:ext>
            </a:extLst>
          </p:cNvPr>
          <p:cNvSpPr txBox="1">
            <a:spLocks/>
          </p:cNvSpPr>
          <p:nvPr/>
        </p:nvSpPr>
        <p:spPr>
          <a:xfrm>
            <a:off x="381000" y="5715000"/>
            <a:ext cx="8458200" cy="838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32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By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Dr.Nashwa Abo-Rayah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prof. (clinical &amp;experimental pharmacology)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Mu’tah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University- Faculty of Medicine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Stages of general anesthesia </a:t>
            </a:r>
          </a:p>
        </p:txBody>
      </p:sp>
      <p:pic>
        <p:nvPicPr>
          <p:cNvPr id="6146" name="Picture 2" descr="C:\Users\Wall Sina\Desktop\927fig03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54162"/>
            <a:ext cx="7848600" cy="507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anesthetic agents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08525"/>
          </a:xfrm>
        </p:spPr>
        <p:txBody>
          <a:bodyPr/>
          <a:lstStyle/>
          <a:p>
            <a:pPr marL="0" indent="0" algn="justLow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depress all excitable tissues including CNS neurons, cardiac muscle and smooth and striated muscle . 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parts of the CNS have different sensitivities to these agents, however, the reticular activating system (which is responsible for consciousness) is among the most sensitive 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*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centers are less sensitive to the general anesthetics than other parts of the CNS.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Mechanism of action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 marL="0" indent="0" algn="justLow">
              <a:spcBef>
                <a:spcPct val="0"/>
              </a:spcBef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Earlier theories suggested  interaction with  lipid membrane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ct val="0"/>
              </a:spcBef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Recent work favors interaction 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-gated membrane  ions; to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enhance the action of GABA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receptors and inhibit central actions of acetylcholine, serotonin, and glutamate.</a:t>
            </a:r>
          </a:p>
          <a:p>
            <a:pPr marL="0" indent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all Sina\Desktop\general-anesthesia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Mechanism of action at macroscopic level: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Reticular activating system: reversible loss of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consiousness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Hippocumpus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amygdala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prefrontal cortex: amnesia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Spinal cord: immobility and analgesia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all Sina\Desktop\general-anesthetic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1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Inhalation Anesthesia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A9B0CD-390A-E29E-7F9E-BB59C705D6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Wall Sina\Desktop\anaesthesia-machin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9200" y="0"/>
            <a:ext cx="5384800" cy="4038600"/>
          </a:xfrm>
          <a:prstGeom prst="rect">
            <a:avLst/>
          </a:prstGeom>
          <a:noFill/>
        </p:spPr>
      </p:pic>
      <p:pic>
        <p:nvPicPr>
          <p:cNvPr id="5123" name="Picture 3" descr="C:\Users\Wall Sina\Desktop\general-anaesthesia-new-drdhriti-3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0998"/>
            <a:ext cx="4724400" cy="35470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464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rate at which an inhalational anesthetic agent is taken up by a tissue depends on the fraction of the cardiac output (CO) that the tissue receives.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847A-6789-49B4-8694-45E3C8E900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approximate time for halothane to equilibrate between blood and tissues is indicated to the arrows; the percentage of body mass that the tissue represents is shown in the boxes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3ACEF439-FBE5-1D5B-24CC-474FA9F2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0838C7-27F0-44F0-B89B-293EDECFF69D}" type="slidenum">
              <a:rPr lang="en-US" altLang="en-US" sz="1400">
                <a:solidFill>
                  <a:schemeClr val="tx2"/>
                </a:solidFill>
              </a:rPr>
              <a:pPr eaLnBrk="1" hangingPunct="1"/>
              <a:t>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52F015E-36EC-C4B6-8639-EBFBE9B50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/>
              <a:t>By the end of this lectures you should be able to:</a:t>
            </a:r>
            <a:br>
              <a:rPr lang="en-US" altLang="en-US" sz="2800" b="1" dirty="0"/>
            </a:br>
            <a:endParaRPr lang="en-US" alt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A595E6-7D3F-4A29-DF56-0023B5701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5410200"/>
          </a:xfrm>
        </p:spPr>
        <p:txBody>
          <a:bodyPr>
            <a:noAutofit/>
          </a:bodyPr>
          <a:lstStyle/>
          <a:p>
            <a:pPr marL="0" indent="0" algn="justLow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1. Identify the main inhalation anesthetic agents and describe their pharmacodynamic properties and side effects</a:t>
            </a:r>
          </a:p>
          <a:p>
            <a:pPr marL="0" indent="0" algn="justLow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2. Describe the relationship of the blood: gas partition coefficient of an inhalation anesthetic with its speed of onset of anesthesia and its recovery time</a:t>
            </a:r>
          </a:p>
          <a:p>
            <a:pPr marL="0" indent="0" algn="justLow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3. List the factors that influence inhalation anesthetic </a:t>
            </a:r>
            <a:r>
              <a:rPr lang="en-US" altLang="en-US" sz="2800" dirty="0" err="1"/>
              <a:t>biodisposition</a:t>
            </a:r>
            <a:endParaRPr lang="en-US" altLang="en-US" sz="2800" dirty="0"/>
          </a:p>
          <a:p>
            <a:pPr marL="0" indent="0" algn="justLow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4. Describe the main pharmacokinetic and pharmacodynamic characteristics of the intravenous anesthetics</a:t>
            </a:r>
          </a:p>
          <a:p>
            <a:pPr marL="0" indent="0" algn="justLow" eaLnBrk="1" hangingPunct="1">
              <a:spcBef>
                <a:spcPts val="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all Sina\Desktop\Pathway+for+General+Anesthet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3350"/>
            <a:ext cx="8915400" cy="6465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Pharmacokinetics of Inhalation Agents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Wall Sina\Desktop\B9781455706129000078_f07-02-97814557061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805" y="3137595"/>
            <a:ext cx="8342454" cy="318700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depth of anesthesia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→directly related to partial pressure of the agent in the blood, as this determine the conc. Of anesthetic in the CNS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ct val="0"/>
              </a:spcBef>
            </a:pP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The blood conc. of anesthetic  is in turn depend on: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1-The concentration of anesthetic in the inspired gas (alveolar concentration)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2- The solubility of the agent in blood (blood/gas partition coefficient)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3 - Cardiac output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4 -Alveolar ventilation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Rapid induction and recovery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important properties of an anesthetic agent → allowing flexible control over the arterial tension (and hence brain tension) →depth of anesthesia</a:t>
            </a:r>
          </a:p>
          <a:p>
            <a:pPr marL="0" indent="0" algn="justLow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7772400" cy="6858000"/>
          </a:xfrm>
        </p:spPr>
        <p:txBody>
          <a:bodyPr>
            <a:norm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The speed of anesthesia is determined by:</a:t>
            </a:r>
          </a:p>
          <a:p>
            <a:pPr marL="0" indent="0" algn="justLow" eaLnBrk="1" hangingPunct="1">
              <a:spcBef>
                <a:spcPct val="0"/>
              </a:spcBef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None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1- The solubility of the anesthetic in the blood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(blood/gas partition coefficient)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2- It’s solubility in the fat (lipid solubility)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31E14-D63C-4DDD-B9C9-B773F57A7B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9093-A5B6-21D0-9D67-2A78078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BD6B-76A0-E77B-C871-23763A28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Agents of low blood solubility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(e.g., nitrous oxide,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desflurane) produce rapid induction and recovery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because relatively small amounts are required to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saturate the blood, and so the arterial tension (and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hence brain tension) rises and falls quickly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Agents of high blood solubility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(e.g., halothane)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have much slower induction and recovery times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because much more anesthetic solution is required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before the arterial tension approaches that of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inspired gas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N.B.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High lipid solubility agents accumulate in the body fat during prolonged anesthesia &amp; may induce hangover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21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304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u="sng" dirty="0"/>
              <a:t>Recovery from Anesthesia</a:t>
            </a:r>
            <a:endParaRPr lang="en-US" sz="3200" u="sng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6172200"/>
          </a:xfrm>
        </p:spPr>
        <p:txBody>
          <a:bodyPr>
            <a:no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Elimination of inhaled anesthetics is done mainly by ventilation through the lungs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rate of reduction of alveolar partial pressure determines the rate of recovery from the anesthetic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Long duration of anesthesia is an important factor slowing the rate of recovery (lots of anesthetic dissolved in low perfusion tissue)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decreasing the length of recovery: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Reduction of the inspired concentration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alveolar ventilation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blood gas solubility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Duration of anesthesia.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06E5D-2C03-49FD-BF67-71A83C8C93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Anesthetic 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Low">
              <a:spcBef>
                <a:spcPct val="0"/>
              </a:spcBef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Minimum alveolar concentration: (MAC)</a:t>
            </a:r>
          </a:p>
          <a:p>
            <a:pPr marL="0" indent="0" algn="justLow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MAC was proven the most useful index and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is defined as that alveolar partial pressure of an inhaled anesthetic, at one atmosphere which prevents movement in response to a standard noxious stimulus in 50% of patients (ED 50).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dose of inhalation anesthetics that produces surgical anesthesia is higher than 1 MAC (expressed in partial pressure). Usually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1.2-1.4 MAC.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A6969-5335-4C56-73D0-06E3B9204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458200" cy="1275186"/>
          </a:xfrm>
        </p:spPr>
        <p:txBody>
          <a:bodyPr/>
          <a:lstStyle/>
          <a:p>
            <a:pPr algn="ctr"/>
            <a:r>
              <a:rPr lang="en-US" dirty="0"/>
              <a:t>Properties of inhalation anesthetics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F40A76-6FD2-C5CF-4E11-0F4ADC393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4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96200" y="381000"/>
            <a:ext cx="1447800" cy="3200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26416"/>
              </p:ext>
            </p:extLst>
          </p:nvPr>
        </p:nvGraphicFramePr>
        <p:xfrm>
          <a:off x="0" y="1"/>
          <a:ext cx="9067799" cy="662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Halothane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Isoflurane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Nitrous 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latin typeface="Arial"/>
                        </a:rPr>
                        <a:t>Volatile hydrocarbons</a:t>
                      </a:r>
                      <a:endParaRPr lang="en-US" sz="1600" b="0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Gaseous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anesthetic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11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70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Induction &amp;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Rapid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11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↓BP &amp; COP↓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674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Arrhythmia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dirty="0"/>
                        <a:t>↑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dirty="0"/>
                        <a:t>↑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sensitivity to</a:t>
                      </a: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catecholamines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066"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Hepatotoxicity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↑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risk </a:t>
                      </a:r>
                    </a:p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(but not in children)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185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Therapeutic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Of choice in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 (pleasant</a:t>
                      </a: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odour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Good for asthmatic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bronchodilataion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good muscle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relaxation.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Rapid recovery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No sensitization to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catecholamines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Rapid onset &amp;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recovery.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Good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analgesia.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658A4-B366-4BBF-B9B7-DC97E3BFB5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0531" name="Rounded Rectangle 5"/>
          <p:cNvSpPr>
            <a:spLocks noChangeArrowheads="1"/>
          </p:cNvSpPr>
          <p:nvPr/>
        </p:nvSpPr>
        <p:spPr bwMode="auto">
          <a:xfrm>
            <a:off x="8458200" y="1295400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General Anesthesia </a:t>
            </a:r>
          </a:p>
        </p:txBody>
      </p:sp>
      <p:graphicFrame>
        <p:nvGraphicFramePr>
          <p:cNvPr id="5126" name="Content Placeholder 2">
            <a:extLst>
              <a:ext uri="{FF2B5EF4-FFF2-40B4-BE49-F238E27FC236}">
                <a16:creationId xmlns:a16="http://schemas.microsoft.com/office/drawing/2014/main" id="{1E898713-E629-A2C9-AD71-73CA729C8E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4E8B4-706A-4CFC-AC0F-15EA6F997E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63702" y="137160"/>
            <a:ext cx="8305800" cy="6858000"/>
          </a:xfrm>
        </p:spPr>
        <p:txBody>
          <a:bodyPr>
            <a:noAutofit/>
          </a:bodyPr>
          <a:lstStyle/>
          <a:p>
            <a:pPr marL="0" indent="0" algn="justLow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Halothane : an old but still used inhalational agent for mask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induction in children, because it is the least irritant volatile agent.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Enflurane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old and not recommended because of its powerful cardiac and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depressant actions.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Isoflurane has largely replaced halothane and enflurane because it offers the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rapid induction and recovery and has little organ toxicity but produces laryngospasm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Desflurane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 partly replaced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isoflurane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because it permits more rapid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induction and recovery from anesthesia. It can cause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laryngospasm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(i.e. irritant) in children and was not approved for pediatric induction 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5ED0B-BD69-4C06-805C-9CA53993CCB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C2DC-32A3-00F3-730B-A6A7C9BA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6EDC9-FDC7-0804-9941-E694C9C8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Sevoflurane is widely used for children as it has a pleasant odor, an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 when using it for induction by mask, but can cause laryngospasm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Nitrous oxide is not sufficiently potent to be used alone, but it has the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 of producing analgesia and is often used in combination with other anesthetics, thus reducing the required dose of the other agent.</a:t>
            </a:r>
          </a:p>
          <a:p>
            <a:pPr marL="0" indent="0" algn="justLow" eaLnBrk="1" hangingPunct="1"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7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Adverse effects of inhalational anesthetics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6172200"/>
          </a:xfrm>
        </p:spPr>
        <p:txBody>
          <a:bodyPr>
            <a:norm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Cardiovascular system: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agents, particularly halothane, depress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myocardial contractility and produce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interfering with transmembrane calcium flux.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This decreases cardiac output and blood pressure.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Halothane also sensitizes the heart to catecholamines, which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lead to arrhythmias.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Inhaled anesthetics often increase cerebral blood flow, which can exacerbate an elevated intracranial pressure.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20C3C-30AD-43FF-8EDD-2239B739B6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4359-BFDB-05BC-9725-838F73D1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A703-07D1-5502-D6DC-386F11E7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Liver: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Most agents decrease liver blood flow.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Mild hepatic dysfunction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Halothane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1 in 30000 people will develop severe hepatic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necrosis following the use of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halothane, especially after repeated exposure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within 3-months. This is because of interaction of reactive metabolites with cellular proteins, which initiate an autoimmune reaction. Hepatotoxicity has resulted in the decreased use of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halothane, and avoidance of repeat use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within 3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9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858000"/>
          </a:xfrm>
        </p:spPr>
        <p:txBody>
          <a:bodyPr>
            <a:no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system: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agents depress the response of the respiratory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 in the medulla to carbon dioxide and hypoxia.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agents can cause laryngospasm???</a:t>
            </a:r>
          </a:p>
          <a:p>
            <a:pPr marL="0" indent="0" algn="justLow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Kidney: Both renal blood flow and renal vascular resistance decrease,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resulting in a reduced glomerular filtration rate</a:t>
            </a:r>
          </a:p>
          <a:p>
            <a:pPr marL="0" indent="0" algn="justLow" eaLnBrk="1" hangingPunct="1">
              <a:spcBef>
                <a:spcPct val="0"/>
              </a:spcBef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Uterus: There is relaxation of the uterus, which may increase the risk of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hemorrhage if anesthesia is used in labor. Nitrous oxide has less effect on uterine muscle compared with the other agents</a:t>
            </a:r>
          </a:p>
          <a:p>
            <a:pPr marL="0" indent="0" algn="justLow" eaLnBrk="1" hangingPunct="1">
              <a:spcBef>
                <a:spcPct val="0"/>
              </a:spcBef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92178-BDC5-4E05-BE14-9955F16096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CA32-17D8-2117-26FE-B9360C74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4CE7-327C-EC16-0878-E0596027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Skeletal muscle: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agents produce some muscle relaxation, which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enhances the activity of neuromuscular blocking drugs.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Chemoreceptor trigger zone: Inhalational anesthetics trigger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postoperative nausea and vomiting. This may be most pronounced with nitrous oxide.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Postoperative shivering: This occurs in up to 65% of those recovering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general anesthesia. The etiology is unclear.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Malignant hyperthermia.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9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0E2528-70E9-3BCE-1F64-45BDF324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54CAC95-BED4-3F6C-29A0-7D017D35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14309F55-3CD4-8E4D-46D4-B9DE2A730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7772400" cy="4419600"/>
          </a:xfrm>
        </p:spPr>
        <p:txBody>
          <a:bodyPr lIns="92075" tIns="46038" rIns="92075" bIns="46038"/>
          <a:lstStyle/>
          <a:p>
            <a:pPr marL="0" indent="0" algn="justLow" eaLnBrk="1" hangingPunct="1">
              <a:spcBef>
                <a:spcPts val="0"/>
              </a:spcBef>
            </a:pPr>
            <a:r>
              <a:rPr lang="en-US" altLang="en-US" sz="3600" dirty="0"/>
              <a:t>Malignant hyperthermia (MH) is a pharmacogenetic hypermetabolic state of skeletal muscle induced </a:t>
            </a:r>
            <a:r>
              <a:rPr lang="en-US" altLang="en-US" sz="3600" i="1" dirty="0"/>
              <a:t>in susceptible individuals</a:t>
            </a:r>
            <a:r>
              <a:rPr lang="en-US" altLang="en-US" sz="3600" dirty="0"/>
              <a:t> by inhalational anesthetics and/or succinylcholine (and maybe by stress or exercise).</a:t>
            </a:r>
          </a:p>
          <a:p>
            <a:pPr marL="0" indent="0" algn="justLow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3600" dirty="0"/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CDD6203D-8FBB-946A-E9CA-856FD253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0000"/>
                </a:solidFill>
              </a:rPr>
              <a:t>Malignant Hyperthermia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519403C-1D47-46DA-35E4-3771C57B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3C6929B-170E-42E5-0A7B-64935691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Genetic susceptibility-Ca</a:t>
            </a:r>
            <a:r>
              <a:rPr lang="en-US" altLang="en-US" baseline="30000" dirty="0"/>
              <a:t>+ </a:t>
            </a:r>
            <a:r>
              <a:rPr lang="en-US" altLang="en-US" dirty="0"/>
              <a:t>channel defect or RYR1 (ryanodine receptor)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Excess calcium ion leads to excessive ATP breakdown/depletion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5DB5655-7CB3-11F8-64E9-6787A7EF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Malignant Hyperthermia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BAA1869-6AB2-9A31-7D85-8CDE511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FD7798A-7479-BF36-3CFB-EFB3D266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Signs: tachycardia, tachypnea, metabolic acidosis, hyperthermia, muscle rigidity, sweating, arrhythmia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May be fatal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Treated with dantrolene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99B8B37-EEAD-4F03-4FB8-959BB7C5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7312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Malignant Hyperthermia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IV anesthetic drugs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248400"/>
          </a:xfrm>
        </p:spPr>
        <p:txBody>
          <a:bodyPr>
            <a:normAutofit lnSpcReduction="10000"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Can be used for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-short surgical procedures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- Longer procedures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- Rapid induction followed by an inhalational agent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produce anesthesia by relatively selective depression of the reticular activating system in the brain.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highly lipid-soluble agents and cross the BBB rapidly; (onset &lt;30 seconds), duration of action (minutes).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F97BC-920A-461C-B973-55D7FCA89E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ct val="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combination of agents is used in the three clinical stages of surgical general anesthesia: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* Premedication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*Induction 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* Maintenance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96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617"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Thiopental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Ketamine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1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Pharmacological properties</a:t>
                      </a:r>
                      <a:endParaRPr lang="en-US" sz="14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570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IV barbiturate.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Short duration of</a:t>
                      </a: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(about 2-5 min).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Rapid induction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slow recovery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(sedation up to 24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Potent anesthetic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no analgesic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Slower onset &amp; recovery than other IV anesthetics.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It produces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dissociative</a:t>
                      </a:r>
                    </a:p>
                    <a:p>
                      <a:r>
                        <a:rPr lang="en-US" sz="16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(i.e. patient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appears awake but unconscious and doesn't feel pain. In addition, there is sedation, amnesia and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immobility.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Good analgesia.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Associated with a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bronchodilator effect due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sympathetic outflow.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Rapid induction.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Rapid &amp; more pleasant recovery with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than with other IV anesthetics.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Postoperative nausea and vomiting are less than with other agents.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an anti-emetic action.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It can be used by IV infusion for total intravenous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for up to 3 days in conscious patients requiring controlled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ventilation (for sedation) in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intensive care unit.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B2CE7-0AAF-40DA-9292-8B276BDD4973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0" y="4191000"/>
          <a:ext cx="9144001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lang="en-US" sz="14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633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No analgesia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Little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Sk.m.relaxation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↓↓ BP &amp;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bradycardia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Laryngospasm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apnea, cough,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bronchospasm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↑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sympathetic outflow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→cardiac stimulation &amp;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↑BP. (contraindicated in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hypertensives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those with stroke)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↑ cerebral blood flow →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post-operative hallucinations &amp; nightmares.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No analgesic action &amp; causes pain at injection site that may be minimized by injection into large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veins or by first injecting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lidocaine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Dose-related respiratory depression,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bradycardia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hypotension may occur.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all Sina\Desktop\anaesthesiaintravenou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713037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>
                <a:latin typeface="Broadway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6019800"/>
          </a:xfrm>
        </p:spPr>
        <p:txBody>
          <a:bodyPr>
            <a:normAutofit/>
          </a:bodyPr>
          <a:lstStyle/>
          <a:p>
            <a:pPr marL="0" indent="0" algn="justLow" eaLnBrk="1" hangingPunct="1">
              <a:spcBef>
                <a:spcPct val="0"/>
              </a:spcBef>
              <a:buNone/>
            </a:pPr>
            <a:r>
              <a:rPr lang="en-US" sz="4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Premedication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(pre-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anethetic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medication)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Relief from anxiety and </a:t>
            </a:r>
            <a:r>
              <a:rPr lang="it-IT" sz="3600" b="1" dirty="0">
                <a:latin typeface="Times New Roman" pitchFamily="18" charset="0"/>
                <a:cs typeface="Times New Roman" pitchFamily="18" charset="0"/>
              </a:rPr>
              <a:t>produce amnesia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benzodiazepines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Reduction of PS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&amp; secretions;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Atropine-like drugs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Analgesia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to stop physiologic stress to pain;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/NSAIDs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Prevention of postoperative emesis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metoclopramide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101AE-9FAF-4235-B509-DDCA625A54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A4F5-55E5-3F03-B089-6EBCD721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0E2D2-6ACE-43A1-B64B-314A6214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patient goes from state of </a:t>
            </a:r>
            <a:r>
              <a:rPr lang="en-US" sz="2600" u="sng" dirty="0" err="1">
                <a:latin typeface="Times New Roman" pitchFamily="18" charset="0"/>
                <a:cs typeface="Times New Roman" pitchFamily="18" charset="0"/>
              </a:rPr>
              <a:t>consiousness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 to a state of </a:t>
            </a:r>
            <a:r>
              <a:rPr lang="en-US" sz="2600" u="sng" dirty="0" err="1">
                <a:latin typeface="Times New Roman" pitchFamily="18" charset="0"/>
                <a:cs typeface="Times New Roman" pitchFamily="18" charset="0"/>
              </a:rPr>
              <a:t>unconsiousness</a:t>
            </a:r>
            <a:endParaRPr lang="en-US" sz="26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Intravenous propofol, thiopental or etomidate produce a fast and smooth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why???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induction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Prevention of acid aspiration in emergency  and obstetric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operations is crucial; H2-receptor antagonist /PPI prior to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induction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Neuromuscular blocking agents decrease movement and 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provide muscle relaxation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Local anesthetics decrease pain and sensory transmission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515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1722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en-US" sz="4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</a:p>
          <a:p>
            <a:pPr marL="0" indent="0" algn="ctr" eaLnBrk="1" hangingPunct="1">
              <a:spcBef>
                <a:spcPct val="0"/>
              </a:spcBef>
            </a:pPr>
            <a:endParaRPr lang="en-US" sz="40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sz="40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Inhalation anesthetics are used to maintain a state of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general anesthesia after induction (most cases).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- IV agents can be used via a continuous pump.</a:t>
            </a:r>
          </a:p>
          <a:p>
            <a:pPr marL="0" indent="0" algn="justLow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45675-8B0E-4841-B87F-E6209C8F8C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A516-AFB1-A42B-899D-9458AA86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Four stages of anesthesia: (described in 1930s): </a:t>
            </a:r>
            <a:b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000" b="1" u="sng" cap="none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anaesthetics</a:t>
            </a:r>
            <a: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improved speed of </a:t>
            </a:r>
            <a:r>
              <a:rPr lang="en-US" sz="2000" b="1" u="sng" cap="none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onset,recovery</a:t>
            </a:r>
            <a: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and safety</a:t>
            </a:r>
            <a:br>
              <a:rPr lang="en-US" sz="2000" b="1" u="sng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1DC22-2CCF-4B8C-9B30-D01D0463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Low" eaLnBrk="1" hangingPunct="1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Stage I (analgesia):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loss of sensation but patient is still alert and speaking.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Stage II (Excitement):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CNS excitation+ ­ BP (irregular) + ­ respiratory rate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irrigular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release of subconscious emotions.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Stage III (surgical anesthesia):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regular respiration + relaxed skeletal muscles + progressive decrease in eye reflexes till eye movement stops and pupil is fixed</a:t>
            </a:r>
          </a:p>
          <a:p>
            <a:pPr marL="0" indent="0" algn="justLow" eaLnBrk="1" hangingPunct="1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Stage IV (Medullary paralysis):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over dose??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fatal depression of RC and VMC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0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all Sina\Desktop\halothane-by-dr-aram-shah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9906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2122</Words>
  <Application>Microsoft Office PowerPoint</Application>
  <PresentationFormat>On-screen Show (4:3)</PresentationFormat>
  <Paragraphs>263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Aharoni</vt:lpstr>
      <vt:lpstr>Arial</vt:lpstr>
      <vt:lpstr>Arial Black</vt:lpstr>
      <vt:lpstr>Broadway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general anesthetics</vt:lpstr>
      <vt:lpstr> By the end of this lectures you should be able to: </vt:lpstr>
      <vt:lpstr>General Anesthesia </vt:lpstr>
      <vt:lpstr>PowerPoint Presentation</vt:lpstr>
      <vt:lpstr>PowerPoint Presentation</vt:lpstr>
      <vt:lpstr>Induction  </vt:lpstr>
      <vt:lpstr>PowerPoint Presentation</vt:lpstr>
      <vt:lpstr>Four stages of anesthesia: (described in 1930s):  modern anaesthetics improved speed of onset,recovery and safety </vt:lpstr>
      <vt:lpstr>PowerPoint Presentation</vt:lpstr>
      <vt:lpstr>Stages of general anesthesia </vt:lpstr>
      <vt:lpstr>General anesthetic agents </vt:lpstr>
      <vt:lpstr>Mechanism of action </vt:lpstr>
      <vt:lpstr>PowerPoint Presentation</vt:lpstr>
      <vt:lpstr>PowerPoint Presentation</vt:lpstr>
      <vt:lpstr>PowerPoint Presentation</vt:lpstr>
      <vt:lpstr>Inhalation Anesthesia</vt:lpstr>
      <vt:lpstr>PowerPoint Presentation</vt:lpstr>
      <vt:lpstr>PowerPoint Presentation</vt:lpstr>
      <vt:lpstr>PowerPoint Presentation</vt:lpstr>
      <vt:lpstr>PowerPoint Presentation</vt:lpstr>
      <vt:lpstr>Pharmacokinetics of Inhalation Agents</vt:lpstr>
      <vt:lpstr>PowerPoint Presentation</vt:lpstr>
      <vt:lpstr>PowerPoint Presentation</vt:lpstr>
      <vt:lpstr>PowerPoint Presentation</vt:lpstr>
      <vt:lpstr>PowerPoint Presentation</vt:lpstr>
      <vt:lpstr>Recovery from Anesthesia</vt:lpstr>
      <vt:lpstr>Anesthetic Potency</vt:lpstr>
      <vt:lpstr>Properties of inhalation anesthetics</vt:lpstr>
      <vt:lpstr> </vt:lpstr>
      <vt:lpstr>PowerPoint Presentation</vt:lpstr>
      <vt:lpstr>PowerPoint Presentation</vt:lpstr>
      <vt:lpstr>Adverse effects of inhalational anesthetics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 anesthetic drugs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anesthetics</dc:title>
  <dc:creator>Radwa Al-Hajrasy</dc:creator>
  <cp:lastModifiedBy>NASHWA.ABORAYAH@fmed.bu.edu.eg</cp:lastModifiedBy>
  <cp:revision>100</cp:revision>
  <dcterms:created xsi:type="dcterms:W3CDTF">2017-03-10T22:31:28Z</dcterms:created>
  <dcterms:modified xsi:type="dcterms:W3CDTF">2022-12-20T12:37:14Z</dcterms:modified>
</cp:coreProperties>
</file>