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79" r:id="rId6"/>
    <p:sldId id="261" r:id="rId7"/>
    <p:sldId id="347" r:id="rId8"/>
    <p:sldId id="280" r:id="rId9"/>
    <p:sldId id="262" r:id="rId10"/>
    <p:sldId id="348" r:id="rId11"/>
    <p:sldId id="286" r:id="rId12"/>
    <p:sldId id="281" r:id="rId13"/>
    <p:sldId id="282" r:id="rId14"/>
    <p:sldId id="283" r:id="rId15"/>
    <p:sldId id="284" r:id="rId16"/>
    <p:sldId id="285" r:id="rId17"/>
    <p:sldId id="349" r:id="rId18"/>
    <p:sldId id="264" r:id="rId19"/>
    <p:sldId id="287" r:id="rId20"/>
    <p:sldId id="288" r:id="rId21"/>
    <p:sldId id="289" r:id="rId22"/>
    <p:sldId id="351" r:id="rId23"/>
    <p:sldId id="265" r:id="rId24"/>
    <p:sldId id="290" r:id="rId25"/>
    <p:sldId id="331" r:id="rId26"/>
    <p:sldId id="266" r:id="rId27"/>
    <p:sldId id="267" r:id="rId28"/>
    <p:sldId id="268" r:id="rId29"/>
    <p:sldId id="291" r:id="rId30"/>
    <p:sldId id="294" r:id="rId31"/>
    <p:sldId id="292" r:id="rId32"/>
    <p:sldId id="293" r:id="rId33"/>
    <p:sldId id="333" r:id="rId34"/>
    <p:sldId id="295" r:id="rId35"/>
    <p:sldId id="296" r:id="rId36"/>
    <p:sldId id="297" r:id="rId37"/>
    <p:sldId id="298" r:id="rId38"/>
    <p:sldId id="332" r:id="rId39"/>
    <p:sldId id="338" r:id="rId40"/>
    <p:sldId id="269" r:id="rId41"/>
    <p:sldId id="300" r:id="rId42"/>
    <p:sldId id="301" r:id="rId43"/>
    <p:sldId id="302" r:id="rId44"/>
    <p:sldId id="303" r:id="rId45"/>
    <p:sldId id="304" r:id="rId46"/>
    <p:sldId id="313" r:id="rId47"/>
    <p:sldId id="305" r:id="rId48"/>
    <p:sldId id="272" r:id="rId49"/>
    <p:sldId id="306" r:id="rId50"/>
    <p:sldId id="307" r:id="rId51"/>
    <p:sldId id="270" r:id="rId52"/>
    <p:sldId id="308" r:id="rId53"/>
    <p:sldId id="309" r:id="rId54"/>
    <p:sldId id="310" r:id="rId55"/>
    <p:sldId id="311" r:id="rId56"/>
    <p:sldId id="312" r:id="rId57"/>
    <p:sldId id="271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273" r:id="rId67"/>
    <p:sldId id="323" r:id="rId68"/>
    <p:sldId id="324" r:id="rId69"/>
    <p:sldId id="274" r:id="rId70"/>
    <p:sldId id="325" r:id="rId71"/>
    <p:sldId id="326" r:id="rId72"/>
    <p:sldId id="334" r:id="rId73"/>
    <p:sldId id="335" r:id="rId74"/>
    <p:sldId id="336" r:id="rId75"/>
    <p:sldId id="275" r:id="rId76"/>
    <p:sldId id="327" r:id="rId77"/>
    <p:sldId id="328" r:id="rId78"/>
    <p:sldId id="276" r:id="rId79"/>
    <p:sldId id="329" r:id="rId80"/>
    <p:sldId id="330" r:id="rId81"/>
    <p:sldId id="277" r:id="rId82"/>
    <p:sldId id="278" r:id="rId83"/>
    <p:sldId id="340" r:id="rId84"/>
    <p:sldId id="339" r:id="rId85"/>
    <p:sldId id="341" r:id="rId86"/>
    <p:sldId id="342" r:id="rId87"/>
    <p:sldId id="343" r:id="rId88"/>
    <p:sldId id="344" r:id="rId89"/>
    <p:sldId id="345" r:id="rId90"/>
    <p:sldId id="346" r:id="rId91"/>
    <p:sldId id="353" r:id="rId92"/>
    <p:sldId id="354" r:id="rId93"/>
    <p:sldId id="352" r:id="rId9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customXml" Target="../customXml/item1.xml"/><Relationship Id="rId10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740A6-FCD4-4EEF-A978-136D1D204F4C}" type="datetimeFigureOut">
              <a:rPr lang="ar-SA" smtClean="0"/>
              <a:pPr/>
              <a:t>06/01/1443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681" y="692696"/>
            <a:ext cx="8458200" cy="39586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Skin manifestations and approach to the diagnosis of skin diseases</a:t>
            </a:r>
            <a:endParaRPr lang="ar-SA" sz="7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324544" y="4725144"/>
            <a:ext cx="8458200" cy="388387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Dr. </a:t>
            </a:r>
            <a:r>
              <a:rPr lang="en-US" sz="3600" dirty="0" err="1"/>
              <a:t>Awad</a:t>
            </a:r>
            <a:r>
              <a:rPr lang="en-US" sz="3600" dirty="0"/>
              <a:t> </a:t>
            </a:r>
            <a:r>
              <a:rPr lang="en-US" sz="3600" dirty="0" err="1"/>
              <a:t>Hasan</a:t>
            </a:r>
            <a:r>
              <a:rPr lang="en-US" sz="3600" dirty="0"/>
              <a:t> Al-</a:t>
            </a:r>
            <a:r>
              <a:rPr lang="en-US" sz="3600" dirty="0" err="1"/>
              <a:t>Tarawneh</a:t>
            </a:r>
            <a:r>
              <a:rPr lang="en-US" sz="3600" dirty="0"/>
              <a:t>, MD</a:t>
            </a:r>
          </a:p>
          <a:p>
            <a:pPr algn="ctr"/>
            <a:r>
              <a:rPr lang="en-US" sz="3600" dirty="0"/>
              <a:t>Dermatologist and </a:t>
            </a:r>
            <a:r>
              <a:rPr lang="en-US" sz="3600" dirty="0" err="1"/>
              <a:t>Dermatopathologist</a:t>
            </a:r>
            <a:endParaRPr lang="en-US" sz="3600" dirty="0"/>
          </a:p>
          <a:p>
            <a:pPr algn="ctr"/>
            <a:r>
              <a:rPr lang="en-US" sz="3600" dirty="0"/>
              <a:t>Associate Professor of Dermatology</a:t>
            </a:r>
            <a:endParaRPr lang="ar-SA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3804"/>
          </a:xfrm>
        </p:spPr>
        <p:txBody>
          <a:bodyPr>
            <a:normAutofit fontScale="90000"/>
          </a:bodyPr>
          <a:lstStyle/>
          <a:p>
            <a:r>
              <a:rPr lang="en-US" dirty="0"/>
              <a:t>-Infections</a:t>
            </a:r>
            <a:br>
              <a:rPr lang="en-US" dirty="0"/>
            </a:br>
            <a:r>
              <a:rPr lang="en-US" dirty="0"/>
              <a:t>-Tumors</a:t>
            </a:r>
            <a:br>
              <a:rPr lang="en-US" dirty="0"/>
            </a:br>
            <a:r>
              <a:rPr lang="en-US" dirty="0"/>
              <a:t>-Eczema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Bullous</a:t>
            </a:r>
            <a:r>
              <a:rPr lang="en-US" dirty="0"/>
              <a:t> diseases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Urticaria</a:t>
            </a:r>
            <a:br>
              <a:rPr lang="en-US" dirty="0"/>
            </a:br>
            <a:r>
              <a:rPr lang="en-US" dirty="0"/>
              <a:t>Drug reaction</a:t>
            </a:r>
            <a:br>
              <a:rPr lang="en-US" dirty="0"/>
            </a:br>
            <a:r>
              <a:rPr lang="en-US" dirty="0"/>
              <a:t>-Systemic disease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/>
              <a:t>Discoloration</a:t>
            </a:r>
            <a:endParaRPr lang="ar-SA" sz="8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White</a:t>
            </a:r>
          </a:p>
          <a:p>
            <a:pPr algn="l">
              <a:buNone/>
            </a:pPr>
            <a:r>
              <a:rPr lang="en-US" sz="4800" dirty="0"/>
              <a:t> - Dark </a:t>
            </a:r>
          </a:p>
          <a:p>
            <a:pPr algn="l">
              <a:buNone/>
            </a:pPr>
            <a:r>
              <a:rPr lang="en-US" sz="4800" dirty="0"/>
              <a:t> - Yellow</a:t>
            </a:r>
          </a:p>
          <a:p>
            <a:pPr algn="l">
              <a:buNone/>
            </a:pPr>
            <a:r>
              <a:rPr lang="en-US" sz="4800" dirty="0"/>
              <a:t> - Sallow</a:t>
            </a:r>
          </a:p>
          <a:p>
            <a:pPr algn="l">
              <a:buNone/>
            </a:pPr>
            <a:r>
              <a:rPr lang="en-US" sz="4800" dirty="0"/>
              <a:t> - Pallor </a:t>
            </a:r>
            <a:endParaRPr lang="ar-SA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discolored-sk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5000660" cy="47800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dermal-melas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500858" cy="45660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5429288" cy="471070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jaundic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610" y="1785926"/>
            <a:ext cx="4841412" cy="48577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exam_page_09_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6143668" cy="446147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25110"/>
          </a:xfrm>
        </p:spPr>
        <p:txBody>
          <a:bodyPr>
            <a:normAutofit fontScale="90000"/>
          </a:bodyPr>
          <a:lstStyle/>
          <a:p>
            <a:r>
              <a:rPr lang="en-US" dirty="0"/>
              <a:t>-Sun exposure</a:t>
            </a:r>
            <a:br>
              <a:rPr lang="en-US" dirty="0"/>
            </a:br>
            <a:r>
              <a:rPr lang="en-US" dirty="0"/>
              <a:t>-Previous </a:t>
            </a:r>
            <a:r>
              <a:rPr lang="en-US" dirty="0" err="1"/>
              <a:t>infammation</a:t>
            </a:r>
            <a:br>
              <a:rPr lang="en-US" dirty="0"/>
            </a:br>
            <a:r>
              <a:rPr lang="en-US" dirty="0"/>
              <a:t>-Systemic disease</a:t>
            </a:r>
            <a:br>
              <a:rPr lang="en-US" dirty="0"/>
            </a:br>
            <a:r>
              <a:rPr lang="en-US" dirty="0"/>
              <a:t>-Drugs</a:t>
            </a:r>
            <a:br>
              <a:rPr lang="en-US" dirty="0"/>
            </a:br>
            <a:r>
              <a:rPr lang="en-US" dirty="0"/>
              <a:t>-Contact reaction</a:t>
            </a:r>
            <a:br>
              <a:rPr lang="en-US" dirty="0"/>
            </a:br>
            <a:r>
              <a:rPr lang="en-US" dirty="0"/>
              <a:t>-Hereditary conditions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Pigmentary</a:t>
            </a:r>
            <a:r>
              <a:rPr lang="en-US" dirty="0"/>
              <a:t> skin disorders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Flaking(Scales)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285992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Localized </a:t>
            </a:r>
          </a:p>
          <a:p>
            <a:pPr algn="l">
              <a:buNone/>
            </a:pPr>
            <a:r>
              <a:rPr lang="en-US" sz="4400" dirty="0"/>
              <a:t> - Generalized </a:t>
            </a:r>
          </a:p>
          <a:p>
            <a:pPr algn="l">
              <a:buNone/>
            </a:pPr>
            <a:r>
              <a:rPr lang="en-US" sz="4400" dirty="0"/>
              <a:t> - Dry</a:t>
            </a:r>
          </a:p>
          <a:p>
            <a:pPr algn="l">
              <a:buNone/>
            </a:pPr>
            <a:r>
              <a:rPr lang="en-US" sz="4400" dirty="0"/>
              <a:t> - Greasy</a:t>
            </a:r>
          </a:p>
          <a:p>
            <a:pPr algn="l">
              <a:buNone/>
            </a:pPr>
            <a:r>
              <a:rPr lang="en-US" sz="4400" dirty="0"/>
              <a:t> - Silvery</a:t>
            </a:r>
            <a:endParaRPr lang="ar-SA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Flaking(Scales)</a:t>
            </a:r>
            <a:endParaRPr lang="ar-SA" sz="8000" b="1" dirty="0"/>
          </a:p>
        </p:txBody>
      </p:sp>
      <p:pic>
        <p:nvPicPr>
          <p:cNvPr id="4" name="عنصر نائب للمحتوى 3" descr="flaky-skin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286412" cy="4460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253054"/>
          </a:xfrm>
        </p:spPr>
        <p:txBody>
          <a:bodyPr>
            <a:normAutofit/>
          </a:bodyPr>
          <a:lstStyle/>
          <a:p>
            <a:pPr marL="742950" indent="-742950" algn="l">
              <a:buNone/>
            </a:pPr>
            <a:r>
              <a:rPr lang="en-US" sz="3600" dirty="0"/>
              <a:t> * Skin is a mirror of internal organs, so it reflects their diseases</a:t>
            </a:r>
          </a:p>
          <a:p>
            <a:pPr algn="l">
              <a:buNone/>
            </a:pPr>
            <a:r>
              <a:rPr lang="en-US" sz="3600" dirty="0"/>
              <a:t> * Of course it reflects skin diseases</a:t>
            </a:r>
          </a:p>
          <a:p>
            <a:pPr algn="l">
              <a:buNone/>
            </a:pPr>
            <a:r>
              <a:rPr lang="en-US" sz="3600" dirty="0"/>
              <a:t> * It interacts with the surrounding environment </a:t>
            </a:r>
          </a:p>
          <a:p>
            <a:pPr algn="l">
              <a:buNone/>
            </a:pPr>
            <a:r>
              <a:rPr lang="en-US" sz="3600" dirty="0"/>
              <a:t>  * It is  a visible and accessible  organ  </a:t>
            </a:r>
          </a:p>
          <a:p>
            <a:pPr>
              <a:buNone/>
            </a:pPr>
            <a:r>
              <a:rPr lang="en-US" sz="3600" dirty="0"/>
              <a:t>  </a:t>
            </a:r>
            <a:endParaRPr lang="ar-SA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Flaking(Scales)</a:t>
            </a:r>
            <a:endParaRPr lang="ar-SA" sz="8000" b="1" dirty="0"/>
          </a:p>
        </p:txBody>
      </p:sp>
      <p:pic>
        <p:nvPicPr>
          <p:cNvPr id="4" name="عنصر نائب للمحتوى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643050"/>
            <a:ext cx="4551093" cy="498044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Flaking( Scales)</a:t>
            </a:r>
            <a:endParaRPr lang="ar-SA" sz="7200" b="1" dirty="0"/>
          </a:p>
        </p:txBody>
      </p:sp>
      <p:pic>
        <p:nvPicPr>
          <p:cNvPr id="4" name="عنصر نائب للمحتوى 3" descr="psoriasis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14554"/>
            <a:ext cx="5214974" cy="41434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96680"/>
          </a:xfrm>
        </p:spPr>
        <p:txBody>
          <a:bodyPr>
            <a:normAutofit fontScale="90000"/>
          </a:bodyPr>
          <a:lstStyle/>
          <a:p>
            <a:r>
              <a:rPr lang="en-US" dirty="0"/>
              <a:t>Eczema </a:t>
            </a:r>
            <a:br>
              <a:rPr lang="en-US" dirty="0"/>
            </a:br>
            <a:r>
              <a:rPr lang="en-US" dirty="0"/>
              <a:t>-Psoriasis</a:t>
            </a:r>
            <a:br>
              <a:rPr lang="en-US" dirty="0"/>
            </a:br>
            <a:r>
              <a:rPr lang="en-US" dirty="0"/>
              <a:t>_lichen </a:t>
            </a:r>
            <a:r>
              <a:rPr lang="en-US" dirty="0" err="1"/>
              <a:t>planus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Ichthyosis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Xerosis</a:t>
            </a:r>
            <a:br>
              <a:rPr lang="en-US" dirty="0"/>
            </a:br>
            <a:r>
              <a:rPr lang="en-US" dirty="0"/>
              <a:t>-Infection –fungal</a:t>
            </a:r>
            <a:br>
              <a:rPr lang="en-US" dirty="0"/>
            </a:br>
            <a:r>
              <a:rPr lang="en-US" dirty="0"/>
              <a:t>-Malignancy</a:t>
            </a: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pain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Onset and duration </a:t>
            </a:r>
          </a:p>
          <a:p>
            <a:pPr algn="l">
              <a:buNone/>
            </a:pPr>
            <a:r>
              <a:rPr lang="en-US" sz="4400" dirty="0"/>
              <a:t> - Severity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Provocated</a:t>
            </a:r>
            <a:r>
              <a:rPr lang="en-US" sz="4400" dirty="0"/>
              <a:t> factors</a:t>
            </a:r>
            <a:endParaRPr lang="ar-SA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pain</a:t>
            </a:r>
            <a:endParaRPr lang="ar-SA" sz="7200" b="1" dirty="0"/>
          </a:p>
        </p:txBody>
      </p:sp>
      <p:pic>
        <p:nvPicPr>
          <p:cNvPr id="4" name="عنصر نائب للمحتوى 3" descr="pain-thum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978" y="2214554"/>
            <a:ext cx="6812308" cy="422832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09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Examples of painful skin conditions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/>
              <a:t>- Herpes zoster</a:t>
            </a:r>
          </a:p>
          <a:p>
            <a:pPr algn="l">
              <a:buNone/>
            </a:pPr>
            <a:r>
              <a:rPr lang="en-US" sz="3600" dirty="0"/>
              <a:t>- Herpes simplex</a:t>
            </a:r>
          </a:p>
          <a:p>
            <a:pPr algn="l">
              <a:buNone/>
            </a:pPr>
            <a:r>
              <a:rPr lang="en-US" sz="3600" dirty="0"/>
              <a:t>- </a:t>
            </a:r>
            <a:r>
              <a:rPr lang="en-US" sz="3600" dirty="0" err="1"/>
              <a:t>Cellulitis</a:t>
            </a:r>
            <a:endParaRPr lang="en-US" sz="3600" dirty="0"/>
          </a:p>
          <a:p>
            <a:pPr algn="l">
              <a:buNone/>
            </a:pPr>
            <a:r>
              <a:rPr lang="en-US" sz="3600" dirty="0"/>
              <a:t>- Furuncles</a:t>
            </a:r>
          </a:p>
          <a:p>
            <a:pPr algn="l">
              <a:buNone/>
            </a:pPr>
            <a:r>
              <a:rPr lang="en-US" sz="3600" dirty="0"/>
              <a:t>- Mouth ulceration</a:t>
            </a:r>
          </a:p>
          <a:p>
            <a:pPr algn="l">
              <a:buNone/>
            </a:pPr>
            <a:r>
              <a:rPr lang="en-US" sz="3600" dirty="0"/>
              <a:t>- Sunburn</a:t>
            </a:r>
            <a:endParaRPr lang="ar-SA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Clinical examination: -Signs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/>
              <a:t>- Skin</a:t>
            </a:r>
          </a:p>
          <a:p>
            <a:pPr algn="l">
              <a:buNone/>
            </a:pPr>
            <a:r>
              <a:rPr lang="en-US" sz="4400" dirty="0"/>
              <a:t>- Nails</a:t>
            </a:r>
          </a:p>
          <a:p>
            <a:pPr algn="l">
              <a:buNone/>
            </a:pPr>
            <a:r>
              <a:rPr lang="en-US" sz="4400" dirty="0"/>
              <a:t>- Mucous membranes</a:t>
            </a:r>
          </a:p>
          <a:p>
            <a:pPr algn="l">
              <a:buNone/>
            </a:pPr>
            <a:r>
              <a:rPr lang="en-US" sz="4400"/>
              <a:t>- Scalp</a:t>
            </a:r>
            <a:endParaRPr lang="en-US" sz="4400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Signs</a:t>
            </a:r>
            <a:endParaRPr lang="ar-SA" sz="8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000240"/>
            <a:ext cx="9144000" cy="4389120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 </a:t>
            </a:r>
            <a:r>
              <a:rPr lang="en-US" sz="3200" dirty="0"/>
              <a:t>- Primary skin lesions</a:t>
            </a:r>
          </a:p>
          <a:p>
            <a:pPr algn="l">
              <a:buNone/>
            </a:pPr>
            <a:r>
              <a:rPr lang="en-US" sz="3200" dirty="0"/>
              <a:t> - Secondary skin lesions</a:t>
            </a:r>
          </a:p>
          <a:p>
            <a:pPr algn="l">
              <a:buNone/>
            </a:pPr>
            <a:r>
              <a:rPr lang="en-US" sz="3200" dirty="0"/>
              <a:t> - Configuration of skin lesions</a:t>
            </a:r>
          </a:p>
          <a:p>
            <a:pPr algn="l">
              <a:buNone/>
            </a:pPr>
            <a:r>
              <a:rPr lang="en-US" sz="3200" dirty="0"/>
              <a:t> - Distribution of skin lesions</a:t>
            </a:r>
          </a:p>
          <a:p>
            <a:pPr algn="l">
              <a:buNone/>
            </a:pPr>
            <a:r>
              <a:rPr lang="en-US" sz="3200" dirty="0"/>
              <a:t> - Touch and palpation to distinguish </a:t>
            </a:r>
            <a:r>
              <a:rPr lang="en-US" sz="3200" dirty="0" err="1"/>
              <a:t>erythema</a:t>
            </a:r>
            <a:r>
              <a:rPr lang="en-US" sz="3200" dirty="0"/>
              <a:t> from </a:t>
            </a:r>
            <a:r>
              <a:rPr lang="en-US" sz="3200" dirty="0" err="1"/>
              <a:t>purpura</a:t>
            </a:r>
            <a:r>
              <a:rPr lang="en-US" sz="3200" dirty="0"/>
              <a:t> and to look for tenderness indurations and thickening  </a:t>
            </a:r>
            <a:endParaRPr lang="ar-SA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Primary Skin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38912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/>
              <a:t>  - </a:t>
            </a:r>
            <a:r>
              <a:rPr lang="en-US" sz="2400" dirty="0" err="1"/>
              <a:t>Macule</a:t>
            </a:r>
            <a:endParaRPr lang="en-US" sz="2400" dirty="0"/>
          </a:p>
          <a:p>
            <a:pPr algn="l">
              <a:buNone/>
            </a:pPr>
            <a:r>
              <a:rPr lang="en-US" sz="2400" dirty="0"/>
              <a:t>  - Patch   </a:t>
            </a:r>
          </a:p>
          <a:p>
            <a:pPr algn="l">
              <a:buNone/>
            </a:pPr>
            <a:r>
              <a:rPr lang="en-US" sz="2400" dirty="0"/>
              <a:t>  - Papule  </a:t>
            </a:r>
          </a:p>
          <a:p>
            <a:pPr algn="l">
              <a:buNone/>
            </a:pPr>
            <a:r>
              <a:rPr lang="en-US" sz="2400" dirty="0"/>
              <a:t>  - Nodule</a:t>
            </a:r>
          </a:p>
          <a:p>
            <a:pPr algn="l">
              <a:buNone/>
            </a:pPr>
            <a:r>
              <a:rPr lang="en-US" sz="2400" dirty="0"/>
              <a:t>  - Plaque</a:t>
            </a:r>
          </a:p>
          <a:p>
            <a:pPr algn="l">
              <a:buNone/>
            </a:pPr>
            <a:r>
              <a:rPr lang="en-US" sz="2400" dirty="0"/>
              <a:t>  - Vesicle</a:t>
            </a:r>
          </a:p>
          <a:p>
            <a:pPr algn="l">
              <a:buNone/>
            </a:pPr>
            <a:r>
              <a:rPr lang="en-US" sz="2400" dirty="0"/>
              <a:t>  - Bulla   </a:t>
            </a:r>
          </a:p>
          <a:p>
            <a:pPr algn="l">
              <a:buNone/>
            </a:pPr>
            <a:r>
              <a:rPr lang="en-US" sz="2400" dirty="0"/>
              <a:t>  - Pustule  </a:t>
            </a:r>
          </a:p>
          <a:p>
            <a:pPr algn="l">
              <a:buNone/>
            </a:pPr>
            <a:r>
              <a:rPr lang="en-US" sz="2400" dirty="0"/>
              <a:t>  - </a:t>
            </a:r>
            <a:r>
              <a:rPr lang="en-US" sz="2400" dirty="0" err="1"/>
              <a:t>Comedone</a:t>
            </a:r>
            <a:r>
              <a:rPr lang="en-US" sz="2400" dirty="0"/>
              <a:t>  </a:t>
            </a:r>
          </a:p>
          <a:p>
            <a:pPr algn="l">
              <a:buNone/>
            </a:pPr>
            <a:r>
              <a:rPr lang="en-US" sz="2400" dirty="0"/>
              <a:t>  - Barrow </a:t>
            </a:r>
          </a:p>
          <a:p>
            <a:pPr algn="l">
              <a:buNone/>
            </a:pPr>
            <a:r>
              <a:rPr lang="en-US" sz="2400" dirty="0"/>
              <a:t>  - Cyst  </a:t>
            </a:r>
            <a:endParaRPr lang="ar-SA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/>
              <a:t>Macule</a:t>
            </a:r>
            <a:endParaRPr lang="ar-SA" sz="7200" b="1" dirty="0"/>
          </a:p>
        </p:txBody>
      </p:sp>
      <p:pic>
        <p:nvPicPr>
          <p:cNvPr id="4" name="عنصر نائب للمحتوى 3" descr="dp0301a08g00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24" y="1857364"/>
            <a:ext cx="6286544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Skin manifestations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Symptoms- Said by the patient</a:t>
            </a:r>
          </a:p>
          <a:p>
            <a:pPr algn="l">
              <a:buNone/>
            </a:pPr>
            <a:r>
              <a:rPr lang="en-US" sz="4000" dirty="0"/>
              <a:t> - Signs -recognized by the doctor</a:t>
            </a:r>
            <a:endParaRPr lang="ar-SA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Patch</a:t>
            </a:r>
            <a:endParaRPr lang="ar-SA" sz="8000" b="1" dirty="0"/>
          </a:p>
        </p:txBody>
      </p:sp>
      <p:pic>
        <p:nvPicPr>
          <p:cNvPr id="4" name="عنصر نائب للمحتوى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85992"/>
            <a:ext cx="5557650" cy="426269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Papule</a:t>
            </a:r>
            <a:endParaRPr lang="ar-SA" sz="8000" b="1" dirty="0"/>
          </a:p>
        </p:txBody>
      </p:sp>
      <p:pic>
        <p:nvPicPr>
          <p:cNvPr id="4" name="عنصر نائب للمحتوى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5429288" cy="485778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Nodule</a:t>
            </a:r>
            <a:endParaRPr lang="ar-SA" sz="8000" b="1" dirty="0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6146364" cy="407196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Plaque</a:t>
            </a:r>
            <a:endParaRPr lang="ar-SA" sz="8000" b="1" dirty="0"/>
          </a:p>
        </p:txBody>
      </p:sp>
      <p:pic>
        <p:nvPicPr>
          <p:cNvPr id="4" name="عنصر نائب للمحتوى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450469" cy="474678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Vesicle</a:t>
            </a:r>
            <a:endParaRPr lang="ar-SA" sz="8000" b="1" dirty="0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00240"/>
            <a:ext cx="4572032" cy="457582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Pustule</a:t>
            </a:r>
            <a:endParaRPr lang="ar-SA" sz="8000" b="1" dirty="0"/>
          </a:p>
        </p:txBody>
      </p:sp>
      <p:pic>
        <p:nvPicPr>
          <p:cNvPr id="4" name="عنصر نائب للمحتوى 3" descr="تنزيل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00240"/>
            <a:ext cx="5000660" cy="437304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Bulla</a:t>
            </a:r>
            <a:endParaRPr lang="ar-SA" sz="8000" b="1" dirty="0"/>
          </a:p>
        </p:txBody>
      </p:sp>
      <p:pic>
        <p:nvPicPr>
          <p:cNvPr id="4" name="عنصر نائب للمحتوى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143116"/>
            <a:ext cx="5665199" cy="392909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Cyst</a:t>
            </a:r>
            <a:endParaRPr lang="ar-SA" sz="8000" b="1" dirty="0"/>
          </a:p>
        </p:txBody>
      </p:sp>
      <p:pic>
        <p:nvPicPr>
          <p:cNvPr id="4" name="عنصر نائب للمحتوى 3" descr="Cystic-Ac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5715040" cy="464347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err="1"/>
              <a:t>Comedone</a:t>
            </a:r>
            <a:endParaRPr lang="ar-SA" sz="8000" b="1" dirty="0"/>
          </a:p>
        </p:txBody>
      </p:sp>
      <p:pic>
        <p:nvPicPr>
          <p:cNvPr id="4" name="عنصر نائب للمحتوى 3" descr="تنزيل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334" y="2071678"/>
            <a:ext cx="5017244" cy="450059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Barrow</a:t>
            </a:r>
            <a:endParaRPr lang="ar-SA" dirty="0"/>
          </a:p>
        </p:txBody>
      </p:sp>
      <p:pic>
        <p:nvPicPr>
          <p:cNvPr id="4" name="عنصر نائب للمحتوى 3" descr="تنزيل (8)barr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00240"/>
            <a:ext cx="6072230" cy="40005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/>
              <a:t>Symptpms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l">
              <a:buNone/>
            </a:pPr>
            <a:r>
              <a:rPr lang="en-US" sz="4000" dirty="0"/>
              <a:t> - Itching</a:t>
            </a:r>
          </a:p>
          <a:p>
            <a:pPr marL="742950" indent="-742950" algn="l">
              <a:buNone/>
            </a:pPr>
            <a:r>
              <a:rPr lang="en-US" sz="4000" dirty="0"/>
              <a:t> - Rash</a:t>
            </a:r>
          </a:p>
          <a:p>
            <a:pPr algn="l">
              <a:buNone/>
            </a:pPr>
            <a:r>
              <a:rPr lang="en-US" sz="4000" dirty="0"/>
              <a:t> - Discoloration</a:t>
            </a:r>
          </a:p>
          <a:p>
            <a:pPr algn="l">
              <a:buNone/>
            </a:pPr>
            <a:r>
              <a:rPr lang="en-US" sz="4000" dirty="0"/>
              <a:t> - Flaking ( Scales)</a:t>
            </a:r>
          </a:p>
          <a:p>
            <a:pPr marL="3028950" lvl="8" indent="-742950" algn="l">
              <a:buNone/>
            </a:pPr>
            <a:r>
              <a:rPr lang="ar-SA" sz="4000" dirty="0"/>
              <a:t>  </a:t>
            </a:r>
            <a:r>
              <a:rPr lang="en-US" sz="4000" dirty="0"/>
              <a:t> - pain</a:t>
            </a:r>
            <a:endParaRPr lang="ar-SA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Secondary skin lesions</a:t>
            </a:r>
            <a:endParaRPr lang="ar-SA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Scale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Crust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Scratch mark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Scar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</a:t>
            </a:r>
            <a:r>
              <a:rPr lang="en-US" sz="3600" dirty="0" err="1"/>
              <a:t>Lichenifecation</a:t>
            </a:r>
            <a:endParaRPr lang="en-US" sz="3600" dirty="0"/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Ulcer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Fissure 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scale</a:t>
            </a:r>
            <a:endParaRPr lang="ar-SA" sz="8000" b="1" dirty="0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551946" cy="442915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Crust</a:t>
            </a:r>
            <a:endParaRPr lang="ar-SA" sz="8000" b="1" dirty="0"/>
          </a:p>
        </p:txBody>
      </p:sp>
      <p:pic>
        <p:nvPicPr>
          <p:cNvPr id="4" name="عنصر نائب للمحتوى 3" descr="تنزيل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65375"/>
            <a:ext cx="5572164" cy="450689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Scar</a:t>
            </a:r>
            <a:endParaRPr lang="ar-SA" sz="8000" b="1" dirty="0"/>
          </a:p>
        </p:txBody>
      </p:sp>
      <p:pic>
        <p:nvPicPr>
          <p:cNvPr id="4" name="عنصر نائب للمحتوى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613092"/>
            <a:ext cx="5429288" cy="4816304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/>
              <a:t>Lichenification</a:t>
            </a:r>
            <a:endParaRPr lang="ar-SA" sz="7200" b="1" dirty="0"/>
          </a:p>
        </p:txBody>
      </p:sp>
      <p:pic>
        <p:nvPicPr>
          <p:cNvPr id="4" name="عنصر نائب للمحتوى 3" descr="5010933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57364"/>
            <a:ext cx="5793845" cy="4746627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Scratch marks</a:t>
            </a:r>
            <a:endParaRPr lang="ar-SA" sz="7200" b="1" dirty="0"/>
          </a:p>
        </p:txBody>
      </p:sp>
      <p:pic>
        <p:nvPicPr>
          <p:cNvPr id="4" name="عنصر نائب للمحتوى 3" descr="M1500152-Acute_eczema_scratch_marks_seen_on_girl_s_torso-SP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428868"/>
            <a:ext cx="5818397" cy="414340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Ulcer</a:t>
            </a:r>
            <a:endParaRPr lang="ar-SA" sz="7200" b="1" dirty="0"/>
          </a:p>
        </p:txBody>
      </p:sp>
      <p:pic>
        <p:nvPicPr>
          <p:cNvPr id="4" name="عنصر نائب للمحتوى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643050"/>
            <a:ext cx="4500594" cy="495065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en-US" sz="7200" b="1" dirty="0"/>
              <a:t>Fissure</a:t>
            </a:r>
            <a:endParaRPr lang="ar-SA" sz="7200" b="1" dirty="0"/>
          </a:p>
        </p:txBody>
      </p:sp>
      <p:pic>
        <p:nvPicPr>
          <p:cNvPr id="4" name="عنصر نائب للمحتوى 3" descr="تنزيل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94204"/>
            <a:ext cx="5429288" cy="443519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Number of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Single</a:t>
            </a:r>
          </a:p>
          <a:p>
            <a:pPr algn="l">
              <a:buNone/>
            </a:pPr>
            <a:r>
              <a:rPr lang="en-US" sz="4400" dirty="0"/>
              <a:t> - Multiple</a:t>
            </a:r>
            <a:endParaRPr lang="ar-SA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/>
          </a:bodyPr>
          <a:lstStyle/>
          <a:p>
            <a:r>
              <a:rPr lang="ar-SA" sz="7200" b="1" dirty="0"/>
              <a:t>    </a:t>
            </a:r>
            <a:r>
              <a:rPr lang="en-US" sz="7200" b="1" dirty="0"/>
              <a:t> Single lesion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/>
              <a:t>  * Think of infection or a </a:t>
            </a:r>
            <a:r>
              <a:rPr lang="en-US" sz="4000" dirty="0" err="1"/>
              <a:t>neoplastic</a:t>
            </a:r>
            <a:r>
              <a:rPr lang="en-US" sz="4000" dirty="0"/>
              <a:t> growth ( tumor)</a:t>
            </a:r>
            <a:endParaRPr lang="ar-SA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Itching</a:t>
            </a:r>
            <a:endParaRPr lang="ar-SA" sz="7200" b="1" dirty="0"/>
          </a:p>
        </p:txBody>
      </p:sp>
      <p:pic>
        <p:nvPicPr>
          <p:cNvPr id="4" name="عنصر نائب للمحتوى 3" descr="cleansers-cause-itchines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5357850" cy="485776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Multiple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/>
              <a:t> * Think of an inflammatory skin disease or a skin reaction</a:t>
            </a:r>
            <a:endParaRPr lang="ar-SA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Configuration of skin lesions</a:t>
            </a:r>
            <a:endParaRPr lang="ar-SA" sz="6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214554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000" dirty="0"/>
              <a:t> - Discoid lesions</a:t>
            </a:r>
          </a:p>
          <a:p>
            <a:pPr algn="l">
              <a:buNone/>
            </a:pPr>
            <a:r>
              <a:rPr lang="en-US" sz="4000" dirty="0"/>
              <a:t> - Annular lesions</a:t>
            </a:r>
          </a:p>
          <a:p>
            <a:pPr algn="l">
              <a:buNone/>
            </a:pPr>
            <a:r>
              <a:rPr lang="en-US" sz="4000" dirty="0"/>
              <a:t> - Active border(edge)</a:t>
            </a:r>
          </a:p>
          <a:p>
            <a:pPr algn="l">
              <a:buNone/>
            </a:pPr>
            <a:r>
              <a:rPr lang="en-US" sz="4000" dirty="0"/>
              <a:t> - Target lesions</a:t>
            </a:r>
          </a:p>
          <a:p>
            <a:pPr algn="l">
              <a:buNone/>
            </a:pPr>
            <a:r>
              <a:rPr lang="en-US" sz="4000" dirty="0"/>
              <a:t> - Figurate lesions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Annular lesion</a:t>
            </a:r>
            <a:endParaRPr lang="ar-SA" sz="7200" b="1" dirty="0"/>
          </a:p>
        </p:txBody>
      </p:sp>
      <p:pic>
        <p:nvPicPr>
          <p:cNvPr id="4" name="عنصر نائب للمحتوى 3" descr="annular_lesio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5844927" cy="428628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Discoid lesion</a:t>
            </a:r>
            <a:endParaRPr lang="ar-SA" sz="7200" b="1" dirty="0"/>
          </a:p>
        </p:txBody>
      </p:sp>
      <p:pic>
        <p:nvPicPr>
          <p:cNvPr id="4" name="عنصر نائب للمحتوى 3" descr="تنزيل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4857784" cy="454345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Active border ( Edge)</a:t>
            </a:r>
            <a:endParaRPr lang="ar-SA" sz="6600" b="1" dirty="0"/>
          </a:p>
        </p:txBody>
      </p:sp>
      <p:pic>
        <p:nvPicPr>
          <p:cNvPr id="4" name="عنصر نائب للمحتوى 3" descr="images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71678"/>
            <a:ext cx="5357850" cy="441407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Target lesion</a:t>
            </a:r>
            <a:endParaRPr lang="ar-SA" sz="7200" b="1" dirty="0"/>
          </a:p>
        </p:txBody>
      </p:sp>
      <p:pic>
        <p:nvPicPr>
          <p:cNvPr id="4" name="عنصر نائب للمحتوى 3" descr="Fig 18_12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857364"/>
            <a:ext cx="5599122" cy="4786346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Figurate lesions</a:t>
            </a:r>
            <a:endParaRPr lang="ar-SA" sz="7200" b="1" dirty="0"/>
          </a:p>
        </p:txBody>
      </p:sp>
      <p:pic>
        <p:nvPicPr>
          <p:cNvPr id="4" name="عنصر نائب للمحتوى 3" descr="CU30o_a4pbBmY8uB-8xsGw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71678"/>
            <a:ext cx="5366471" cy="4500594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Distribution of skin lesions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000" dirty="0"/>
              <a:t> - Symmetrical</a:t>
            </a:r>
          </a:p>
          <a:p>
            <a:pPr algn="l">
              <a:buNone/>
            </a:pPr>
            <a:r>
              <a:rPr lang="en-US" sz="4000" dirty="0"/>
              <a:t> - Linear</a:t>
            </a:r>
          </a:p>
          <a:p>
            <a:pPr algn="l">
              <a:buNone/>
            </a:pPr>
            <a:r>
              <a:rPr lang="en-US" sz="4000" dirty="0"/>
              <a:t> - </a:t>
            </a:r>
            <a:r>
              <a:rPr lang="en-US" sz="4000" dirty="0" err="1"/>
              <a:t>Zosteriform</a:t>
            </a:r>
            <a:r>
              <a:rPr lang="en-US" sz="4000" dirty="0"/>
              <a:t> (</a:t>
            </a:r>
            <a:r>
              <a:rPr lang="en-US" sz="4000" dirty="0" err="1"/>
              <a:t>Dermatomal</a:t>
            </a:r>
            <a:r>
              <a:rPr lang="en-US" sz="4000" dirty="0"/>
              <a:t>) </a:t>
            </a:r>
          </a:p>
          <a:p>
            <a:pPr algn="l">
              <a:buNone/>
            </a:pPr>
            <a:r>
              <a:rPr lang="en-US" sz="4000" dirty="0"/>
              <a:t> - Grouped</a:t>
            </a:r>
          </a:p>
          <a:p>
            <a:pPr algn="l">
              <a:buNone/>
            </a:pPr>
            <a:r>
              <a:rPr lang="en-US" sz="4000" dirty="0"/>
              <a:t> - </a:t>
            </a:r>
            <a:r>
              <a:rPr lang="en-US" sz="4000" dirty="0" err="1"/>
              <a:t>Photodistribution</a:t>
            </a:r>
            <a:endParaRPr lang="en-US" sz="4000" dirty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Symmetrical lesions</a:t>
            </a:r>
            <a:endParaRPr lang="ar-SA" sz="7200" b="1" dirty="0"/>
          </a:p>
        </p:txBody>
      </p:sp>
      <p:pic>
        <p:nvPicPr>
          <p:cNvPr id="4" name="عنصر نائب للمحتوى 3" descr="تنزيل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4714908" cy="4788072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Linear lesions</a:t>
            </a:r>
            <a:endParaRPr lang="ar-SA" sz="7200" b="1" dirty="0"/>
          </a:p>
        </p:txBody>
      </p:sp>
      <p:pic>
        <p:nvPicPr>
          <p:cNvPr id="4" name="عنصر نائب للمحتوى 3" descr="texte_alt_465q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928802"/>
            <a:ext cx="3714777" cy="47149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Itching</a:t>
            </a:r>
            <a:endParaRPr lang="ar-SA" sz="8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/>
          <a:lstStyle/>
          <a:p>
            <a:pPr marL="514350" indent="-514350" algn="l">
              <a:buNone/>
            </a:pPr>
            <a:r>
              <a:rPr lang="en-US" dirty="0"/>
              <a:t> </a:t>
            </a:r>
            <a:r>
              <a:rPr lang="en-US" sz="4000" dirty="0"/>
              <a:t>- Localized</a:t>
            </a:r>
          </a:p>
          <a:p>
            <a:pPr algn="l">
              <a:buNone/>
            </a:pPr>
            <a:r>
              <a:rPr lang="en-US" sz="4000" dirty="0"/>
              <a:t> - Generalized</a:t>
            </a:r>
          </a:p>
          <a:p>
            <a:pPr marL="514350" indent="-514350" algn="l">
              <a:buNone/>
            </a:pPr>
            <a:r>
              <a:rPr lang="en-US" sz="4000" dirty="0"/>
              <a:t> - With or without rash</a:t>
            </a:r>
          </a:p>
          <a:p>
            <a:pPr algn="l">
              <a:buNone/>
            </a:pPr>
            <a:r>
              <a:rPr lang="en-US" sz="4000" dirty="0"/>
              <a:t> - With or without family history</a:t>
            </a:r>
          </a:p>
          <a:p>
            <a:pPr algn="l">
              <a:buNone/>
            </a:pPr>
            <a:r>
              <a:rPr lang="en-US" sz="4000" dirty="0"/>
              <a:t> - Duration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Zosteriform</a:t>
            </a:r>
            <a:r>
              <a:rPr lang="en-US" sz="5400" b="1" dirty="0"/>
              <a:t> (</a:t>
            </a:r>
            <a:r>
              <a:rPr lang="en-US" sz="5400" b="1" dirty="0" err="1"/>
              <a:t>Dermatomal</a:t>
            </a:r>
            <a:r>
              <a:rPr lang="en-US" sz="5400" b="1" dirty="0"/>
              <a:t>)</a:t>
            </a:r>
            <a:endParaRPr lang="ar-SA" sz="5400" b="1" dirty="0"/>
          </a:p>
        </p:txBody>
      </p:sp>
      <p:pic>
        <p:nvPicPr>
          <p:cNvPr id="4" name="عنصر نائب للمحتوى 3" descr="zosteriform13389336996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218" y="1928802"/>
            <a:ext cx="6643365" cy="4542654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Grouped lesions</a:t>
            </a:r>
            <a:endParaRPr lang="ar-SA" sz="7200" b="1" dirty="0"/>
          </a:p>
        </p:txBody>
      </p:sp>
      <p:pic>
        <p:nvPicPr>
          <p:cNvPr id="4" name="عنصر نائب للمحتوى 3" descr="insect-bites1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71678"/>
            <a:ext cx="4857784" cy="450629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Photodistribution</a:t>
            </a:r>
            <a:endParaRPr lang="ar-SA" sz="7200" b="1" dirty="0"/>
          </a:p>
        </p:txBody>
      </p:sp>
      <p:pic>
        <p:nvPicPr>
          <p:cNvPr id="4" name="عنصر نائب للمحتوى 3" descr="photosensitivit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7133017" cy="4500594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Touch and Palpation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Erythema</a:t>
            </a:r>
            <a:r>
              <a:rPr lang="en-US" sz="4400" dirty="0"/>
              <a:t> is </a:t>
            </a:r>
            <a:r>
              <a:rPr lang="en-US" sz="4400" dirty="0" err="1"/>
              <a:t>blanchable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Purpura</a:t>
            </a:r>
            <a:r>
              <a:rPr lang="en-US" sz="4400" dirty="0"/>
              <a:t> is non- </a:t>
            </a:r>
            <a:r>
              <a:rPr lang="en-US" sz="4400" dirty="0" err="1"/>
              <a:t>blanchable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- Some conditions are characteristically tender </a:t>
            </a:r>
            <a:endParaRPr lang="ar-SA" sz="4400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err="1"/>
              <a:t>Erythema</a:t>
            </a:r>
            <a:endParaRPr lang="ar-SA" sz="7200" b="1" dirty="0"/>
          </a:p>
        </p:txBody>
      </p:sp>
      <p:pic>
        <p:nvPicPr>
          <p:cNvPr id="4" name="عنصر نائب للمحتوى 3" descr="Rash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6338108" cy="4214842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err="1"/>
              <a:t>Purpura</a:t>
            </a:r>
            <a:endParaRPr lang="ar-SA" sz="7200" b="1" dirty="0"/>
          </a:p>
        </p:txBody>
      </p:sp>
      <p:pic>
        <p:nvPicPr>
          <p:cNvPr id="4" name="عنصر نائب للمحتوى 3" descr="tumblr_m081yePcmB1rq3lp6o1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85992"/>
            <a:ext cx="6215106" cy="3966396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Nails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/>
              <a:t> </a:t>
            </a:r>
            <a:r>
              <a:rPr lang="en-US" sz="3200" dirty="0"/>
              <a:t>- Discoloration   </a:t>
            </a:r>
          </a:p>
          <a:p>
            <a:pPr algn="l">
              <a:buNone/>
            </a:pPr>
            <a:r>
              <a:rPr lang="en-US" sz="3200" dirty="0"/>
              <a:t> - Other changes: Pitting, </a:t>
            </a:r>
            <a:r>
              <a:rPr lang="en-US" sz="3200" dirty="0" err="1"/>
              <a:t>Onycholysis</a:t>
            </a:r>
            <a:r>
              <a:rPr lang="en-US" sz="3200" dirty="0"/>
              <a:t>, Spooning,</a:t>
            </a:r>
          </a:p>
          <a:p>
            <a:pPr algn="l">
              <a:buNone/>
            </a:pPr>
            <a:r>
              <a:rPr lang="en-US" sz="3200" dirty="0"/>
              <a:t> - Thickening, Shedding</a:t>
            </a:r>
          </a:p>
          <a:p>
            <a:pPr algn="l">
              <a:buNone/>
            </a:pPr>
            <a:r>
              <a:rPr lang="en-US" sz="3200" dirty="0"/>
              <a:t> - </a:t>
            </a:r>
            <a:r>
              <a:rPr lang="en-US" sz="3200" dirty="0" err="1"/>
              <a:t>Periungual</a:t>
            </a:r>
            <a:r>
              <a:rPr lang="en-US" sz="3200" dirty="0"/>
              <a:t> skin; </a:t>
            </a:r>
            <a:r>
              <a:rPr lang="en-US" sz="3200" dirty="0" err="1"/>
              <a:t>Telangiectasia</a:t>
            </a:r>
            <a:r>
              <a:rPr lang="en-US" sz="3200" dirty="0"/>
              <a:t>, </a:t>
            </a:r>
            <a:r>
              <a:rPr lang="en-US" sz="3200" dirty="0" err="1"/>
              <a:t>erythema</a:t>
            </a:r>
            <a:endParaRPr lang="ar-SA" sz="3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Nail changes</a:t>
            </a:r>
            <a:endParaRPr lang="ar-SA" sz="7200" b="1" dirty="0"/>
          </a:p>
        </p:txBody>
      </p:sp>
      <p:pic>
        <p:nvPicPr>
          <p:cNvPr id="7" name="عنصر نائب للمحتوى 6" descr="5An9yHHiyf3eLfTooVb2LQ_m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2972621" cy="3294864"/>
          </a:xfrm>
        </p:spPr>
      </p:pic>
      <p:pic>
        <p:nvPicPr>
          <p:cNvPr id="8" name="عنصر نائب للمحتوى 7" descr="25Onycholysi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43372" y="2714620"/>
            <a:ext cx="4646772" cy="3049444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Nail changes</a:t>
            </a:r>
            <a:endParaRPr lang="ar-SA" sz="7200" b="1" dirty="0"/>
          </a:p>
        </p:txBody>
      </p:sp>
      <p:pic>
        <p:nvPicPr>
          <p:cNvPr id="7" name="عنصر نائب للمحتوى 6" descr="تنزيل (9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2143116"/>
            <a:ext cx="2681652" cy="4118781"/>
          </a:xfrm>
        </p:spPr>
      </p:pic>
      <p:pic>
        <p:nvPicPr>
          <p:cNvPr id="8" name="عنصر نائب للمحتوى 7" descr="image0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5" y="2617719"/>
            <a:ext cx="4257676" cy="3640274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Mucous Membranes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sz="3600" dirty="0"/>
              <a:t> - Spots</a:t>
            </a:r>
          </a:p>
          <a:p>
            <a:pPr algn="l">
              <a:buNone/>
            </a:pPr>
            <a:r>
              <a:rPr lang="en-US" sz="3600" dirty="0"/>
              <a:t> - Patches </a:t>
            </a:r>
          </a:p>
          <a:p>
            <a:pPr algn="l">
              <a:buNone/>
            </a:pPr>
            <a:r>
              <a:rPr lang="en-US" sz="3600" dirty="0"/>
              <a:t> - Erosions, ulcers, vesicles</a:t>
            </a:r>
          </a:p>
          <a:p>
            <a:pPr algn="l">
              <a:buNone/>
            </a:pPr>
            <a:r>
              <a:rPr lang="en-US" sz="3600" dirty="0"/>
              <a:t> - Growth</a:t>
            </a:r>
          </a:p>
          <a:p>
            <a:pPr algn="l">
              <a:buNone/>
            </a:pPr>
            <a:r>
              <a:rPr lang="en-US" sz="3600" dirty="0"/>
              <a:t> - Teeth abnormalities</a:t>
            </a:r>
          </a:p>
          <a:p>
            <a:pPr algn="l">
              <a:buNone/>
            </a:pPr>
            <a:r>
              <a:rPr lang="en-US" sz="3600" dirty="0"/>
              <a:t> - Gums abnormalities </a:t>
            </a:r>
          </a:p>
          <a:p>
            <a:pPr algn="l">
              <a:buNone/>
            </a:pPr>
            <a:r>
              <a:rPr lang="en-US" sz="3600" dirty="0"/>
              <a:t> - Tongue changes</a:t>
            </a:r>
            <a:endParaRPr lang="ar-S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sz="4000" dirty="0"/>
              <a:t>Scabies</a:t>
            </a:r>
            <a:br>
              <a:rPr lang="en-US" sz="4000" dirty="0"/>
            </a:br>
            <a:r>
              <a:rPr lang="en-US" sz="4000" dirty="0"/>
              <a:t>- Lichen </a:t>
            </a:r>
            <a:r>
              <a:rPr lang="en-US" sz="4000" dirty="0" err="1"/>
              <a:t>planus</a:t>
            </a:r>
            <a:br>
              <a:rPr lang="en-US" sz="4000" dirty="0"/>
            </a:br>
            <a:r>
              <a:rPr lang="en-US" sz="4000" dirty="0"/>
              <a:t>-Eczema</a:t>
            </a:r>
            <a:br>
              <a:rPr lang="en-US" sz="4000" dirty="0"/>
            </a:br>
            <a:r>
              <a:rPr lang="en-US" sz="4000" dirty="0"/>
              <a:t>-Dermatitis </a:t>
            </a:r>
            <a:r>
              <a:rPr lang="en-US" sz="4000" dirty="0" err="1"/>
              <a:t>herpetiformes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Urticaria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dirty="0" err="1"/>
              <a:t>bullous</a:t>
            </a:r>
            <a:r>
              <a:rPr lang="en-US" sz="4000" dirty="0"/>
              <a:t> </a:t>
            </a:r>
            <a:r>
              <a:rPr lang="en-US" sz="4000" dirty="0" err="1"/>
              <a:t>pemphigoid</a:t>
            </a:r>
            <a:br>
              <a:rPr lang="en-US" sz="4000" dirty="0"/>
            </a:br>
            <a:r>
              <a:rPr lang="en-US" sz="4000" dirty="0"/>
              <a:t>- Lichen simplex </a:t>
            </a:r>
            <a:r>
              <a:rPr lang="en-US" sz="4000" dirty="0" err="1"/>
              <a:t>chronicus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Prurigo</a:t>
            </a:r>
            <a:br>
              <a:rPr lang="en-US" sz="4000" dirty="0"/>
            </a:br>
            <a:r>
              <a:rPr lang="en-US" sz="4000" dirty="0"/>
              <a:t>-Systemic disease</a:t>
            </a:r>
            <a:br>
              <a:rPr lang="en-US" sz="4000" dirty="0"/>
            </a:br>
            <a:r>
              <a:rPr lang="en-US" sz="4000" dirty="0"/>
              <a:t>-Drug reaction</a:t>
            </a:r>
            <a:endParaRPr lang="ar-SA" sz="4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Mucous membrane changes</a:t>
            </a:r>
            <a:endParaRPr lang="ar-SA" sz="5400" b="1" dirty="0"/>
          </a:p>
        </p:txBody>
      </p:sp>
      <p:pic>
        <p:nvPicPr>
          <p:cNvPr id="7" name="عنصر نائب للمحتوى 6" descr="figure-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4397346" cy="3458769"/>
          </a:xfrm>
        </p:spPr>
      </p:pic>
      <p:pic>
        <p:nvPicPr>
          <p:cNvPr id="8" name="عنصر نائب للمحتوى 7" descr="تنزيل (10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2357430"/>
            <a:ext cx="3714776" cy="3795532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Mucous membrane changes</a:t>
            </a:r>
            <a:endParaRPr lang="ar-SA" sz="5400" b="1" dirty="0"/>
          </a:p>
        </p:txBody>
      </p:sp>
      <p:pic>
        <p:nvPicPr>
          <p:cNvPr id="7" name="عنصر نائب للمحتوى 6" descr="mouth canc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9106" y="2214554"/>
            <a:ext cx="4228579" cy="3857652"/>
          </a:xfrm>
        </p:spPr>
      </p:pic>
      <p:pic>
        <p:nvPicPr>
          <p:cNvPr id="8" name="عنصر نائب للمحتوى 7" descr="hand-foot-mouth-disease-mout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643182"/>
            <a:ext cx="4357168" cy="2960753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Teeth changes</a:t>
            </a:r>
            <a:endParaRPr lang="ar-SA" sz="7200" b="1" dirty="0"/>
          </a:p>
        </p:txBody>
      </p:sp>
      <p:pic>
        <p:nvPicPr>
          <p:cNvPr id="4" name="عنصر نائب للمحتوى 3" descr="anhidrotic_ectodermal_dysplasi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500306"/>
            <a:ext cx="6605188" cy="3857652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Tongue changes</a:t>
            </a:r>
            <a:endParaRPr lang="ar-SA" sz="7200" b="1" dirty="0"/>
          </a:p>
        </p:txBody>
      </p:sp>
      <p:pic>
        <p:nvPicPr>
          <p:cNvPr id="4" name="عنصر نائب للمحتوى 3" descr="images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4643470" cy="4493682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Gingival ( Gum) Changes</a:t>
            </a:r>
            <a:endParaRPr lang="ar-SA" sz="6000" b="1" dirty="0"/>
          </a:p>
        </p:txBody>
      </p:sp>
      <p:pic>
        <p:nvPicPr>
          <p:cNvPr id="4" name="عنصر نائب للمحتوى 3" descr="DSC017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6122354" cy="4532313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Scalp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Lesions Covered by hair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Lyce</a:t>
            </a:r>
            <a:r>
              <a:rPr lang="en-US" sz="4400" dirty="0"/>
              <a:t> </a:t>
            </a:r>
          </a:p>
          <a:p>
            <a:pPr algn="l">
              <a:buNone/>
            </a:pPr>
            <a:r>
              <a:rPr lang="en-US" sz="4400" dirty="0"/>
              <a:t> - Nets</a:t>
            </a:r>
          </a:p>
          <a:p>
            <a:pPr algn="l">
              <a:buNone/>
            </a:pPr>
            <a:r>
              <a:rPr lang="en-US" sz="4400" dirty="0"/>
              <a:t> - Hair loss </a:t>
            </a:r>
          </a:p>
          <a:p>
            <a:pPr algn="l">
              <a:buNone/>
            </a:pPr>
            <a:r>
              <a:rPr lang="en-US" sz="4400" dirty="0"/>
              <a:t> - Scars</a:t>
            </a:r>
            <a:endParaRPr lang="ar-SA" sz="4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Scalp changes</a:t>
            </a:r>
            <a:endParaRPr lang="ar-SA" sz="7200" b="1" dirty="0"/>
          </a:p>
        </p:txBody>
      </p:sp>
      <p:pic>
        <p:nvPicPr>
          <p:cNvPr id="7" name="عنصر نائب للمحتوى 6" descr="psoriasis-scalp-1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9" y="2354378"/>
            <a:ext cx="4603006" cy="3427404"/>
          </a:xfrm>
        </p:spPr>
      </p:pic>
      <p:pic>
        <p:nvPicPr>
          <p:cNvPr id="8" name="عنصر نائب للمحتوى 7" descr="تنزيل (1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2357430"/>
            <a:ext cx="3600676" cy="3490129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Sscalp</a:t>
            </a:r>
            <a:r>
              <a:rPr lang="en-US" sz="7200" b="1" dirty="0"/>
              <a:t> change</a:t>
            </a:r>
            <a:endParaRPr lang="ar-SA" sz="7200" b="1" dirty="0"/>
          </a:p>
        </p:txBody>
      </p:sp>
      <p:pic>
        <p:nvPicPr>
          <p:cNvPr id="7" name="عنصر نائب للمحتوى 6" descr="images (1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3643338" cy="4015106"/>
          </a:xfrm>
        </p:spPr>
      </p:pic>
      <p:pic>
        <p:nvPicPr>
          <p:cNvPr id="8" name="عنصر نائب للمحتوى 7" descr="ijdvl_2011_77_6_717_86497_f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53026" y="2714620"/>
            <a:ext cx="4511376" cy="3380355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/>
          <a:lstStyle/>
          <a:p>
            <a:r>
              <a:rPr lang="en-US" sz="7200" b="1" dirty="0"/>
              <a:t>Genitalia 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Lesions</a:t>
            </a:r>
          </a:p>
          <a:p>
            <a:pPr algn="l">
              <a:buNone/>
            </a:pPr>
            <a:r>
              <a:rPr lang="en-US" sz="4800" dirty="0"/>
              <a:t> - </a:t>
            </a:r>
            <a:r>
              <a:rPr lang="en-US" sz="4800" dirty="0" err="1"/>
              <a:t>Pediculosis</a:t>
            </a:r>
            <a:r>
              <a:rPr lang="en-US" sz="4800" dirty="0"/>
              <a:t> </a:t>
            </a:r>
          </a:p>
          <a:p>
            <a:pPr algn="l">
              <a:buNone/>
            </a:pPr>
            <a:r>
              <a:rPr lang="en-US" sz="4800" dirty="0"/>
              <a:t> - Diagnostic lesions</a:t>
            </a:r>
          </a:p>
          <a:p>
            <a:pPr algn="l">
              <a:buNone/>
            </a:pPr>
            <a:r>
              <a:rPr lang="en-US" sz="4800" dirty="0"/>
              <a:t> - Scars </a:t>
            </a:r>
            <a:endParaRPr lang="ar-SA" sz="4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Genital lesions</a:t>
            </a:r>
            <a:endParaRPr lang="ar-SA" sz="7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 descr="images (10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3455097" cy="3357586"/>
          </a:xfrm>
        </p:spPr>
      </p:pic>
      <p:pic>
        <p:nvPicPr>
          <p:cNvPr id="8" name="عنصر نائب للمحتوى 7" descr="vitiligo-on-genitals-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14810" y="2428868"/>
            <a:ext cx="4643437" cy="35787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Rash</a:t>
            </a:r>
            <a:endParaRPr lang="ar-SA" sz="8000" b="1" dirty="0"/>
          </a:p>
        </p:txBody>
      </p:sp>
      <p:pic>
        <p:nvPicPr>
          <p:cNvPr id="4" name="عنصر نائب للمحتوى 3" descr="Rash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1" y="2285992"/>
            <a:ext cx="6358479" cy="4228389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Genital lesions-</a:t>
            </a:r>
            <a:r>
              <a:rPr lang="en-US" sz="4800" b="1" dirty="0" err="1"/>
              <a:t>Pediculosis</a:t>
            </a:r>
            <a:r>
              <a:rPr lang="en-US" sz="4800" b="1" dirty="0"/>
              <a:t> pubis</a:t>
            </a:r>
            <a:endParaRPr lang="ar-SA" sz="4800" b="1" dirty="0"/>
          </a:p>
        </p:txBody>
      </p:sp>
      <p:pic>
        <p:nvPicPr>
          <p:cNvPr id="4" name="عنصر نائب للمحتوى 3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5072098" cy="4360224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Characteristic Signs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Auzpit`s</a:t>
            </a:r>
            <a:r>
              <a:rPr lang="en-US" sz="4400" dirty="0"/>
              <a:t> sign</a:t>
            </a:r>
          </a:p>
          <a:p>
            <a:pPr algn="l">
              <a:buNone/>
            </a:pPr>
            <a:r>
              <a:rPr lang="en-US" sz="4400" dirty="0"/>
              <a:t> - Drier's sign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Nicolsky`s</a:t>
            </a:r>
            <a:r>
              <a:rPr lang="en-US" sz="4400" dirty="0"/>
              <a:t>  sign</a:t>
            </a:r>
            <a:endParaRPr lang="ar-SA" sz="4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Office diagnostic procedures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Wood`s light examination</a:t>
            </a:r>
          </a:p>
          <a:p>
            <a:pPr algn="l">
              <a:buNone/>
            </a:pPr>
            <a:r>
              <a:rPr lang="en-US" sz="4800" dirty="0"/>
              <a:t> - Potassium Hydroxide Preparation (Skin scraping)</a:t>
            </a:r>
          </a:p>
          <a:p>
            <a:pPr algn="l">
              <a:buNone/>
            </a:pPr>
            <a:r>
              <a:rPr lang="en-US" sz="4800"/>
              <a:t>-</a:t>
            </a:r>
            <a:r>
              <a:rPr lang="en-US" sz="4800" dirty="0" err="1"/>
              <a:t>Tzank</a:t>
            </a:r>
            <a:r>
              <a:rPr lang="en-US" sz="4800" dirty="0"/>
              <a:t> smear</a:t>
            </a:r>
          </a:p>
          <a:p>
            <a:pPr algn="l">
              <a:buNone/>
            </a:pPr>
            <a:r>
              <a:rPr lang="en-US" sz="4800" dirty="0"/>
              <a:t> - Skin biopsy</a:t>
            </a:r>
            <a:endParaRPr lang="ar-SA" sz="4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Wood`s light</a:t>
            </a:r>
            <a:endParaRPr lang="ar-SA" dirty="0"/>
          </a:p>
        </p:txBody>
      </p:sp>
      <p:pic>
        <p:nvPicPr>
          <p:cNvPr id="4" name="عنصر نائب للمحتوى 3" descr="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143116"/>
            <a:ext cx="5715040" cy="3500462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Wood`s light examination</a:t>
            </a:r>
            <a:endParaRPr lang="ar-SA" dirty="0"/>
          </a:p>
        </p:txBody>
      </p:sp>
      <p:pic>
        <p:nvPicPr>
          <p:cNvPr id="4" name="عنصر نائب للمحتوى 3" descr="ery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4500594" cy="3643338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Koh</a:t>
            </a:r>
            <a:r>
              <a:rPr lang="en-US" dirty="0"/>
              <a:t>-preparation</a:t>
            </a:r>
            <a:endParaRPr lang="ar-SA" dirty="0"/>
          </a:p>
        </p:txBody>
      </p:sp>
      <p:pic>
        <p:nvPicPr>
          <p:cNvPr id="4" name="عنصر نائب للمحتوى 3" descr="ko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6215106" cy="392909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Smear- </a:t>
            </a:r>
            <a:r>
              <a:rPr lang="en-US" dirty="0" err="1"/>
              <a:t>Scabietic</a:t>
            </a:r>
            <a:r>
              <a:rPr lang="en-US" dirty="0"/>
              <a:t> mite</a:t>
            </a:r>
            <a:endParaRPr lang="ar-SA" dirty="0"/>
          </a:p>
        </p:txBody>
      </p:sp>
      <p:pic>
        <p:nvPicPr>
          <p:cNvPr id="4" name="عنصر نائب للمحتوى 3" descr="m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14554"/>
            <a:ext cx="6429420" cy="4143404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biopsy</a:t>
            </a:r>
            <a:endParaRPr lang="ar-SA" dirty="0"/>
          </a:p>
        </p:txBody>
      </p:sp>
      <p:pic>
        <p:nvPicPr>
          <p:cNvPr id="4" name="عنصر نائب للمحتوى 3" descr="pun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5" y="2167731"/>
            <a:ext cx="4857750" cy="3924300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7072362" cy="4357718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biopsy03f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3116"/>
            <a:ext cx="5643602" cy="32861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rash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/>
              <a:t>  - </a:t>
            </a:r>
            <a:r>
              <a:rPr lang="en-US" sz="4400" dirty="0" err="1"/>
              <a:t>Persistant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 - Transient </a:t>
            </a:r>
          </a:p>
          <a:p>
            <a:pPr algn="l">
              <a:buNone/>
            </a:pPr>
            <a:r>
              <a:rPr lang="en-US" sz="4400" dirty="0"/>
              <a:t>  - With or without fever</a:t>
            </a:r>
          </a:p>
          <a:p>
            <a:pPr algn="l">
              <a:buNone/>
            </a:pPr>
            <a:r>
              <a:rPr lang="en-US" sz="4400" dirty="0"/>
              <a:t>  - With or without itching</a:t>
            </a:r>
          </a:p>
          <a:p>
            <a:pPr marL="514350" indent="-514350" algn="l">
              <a:buNone/>
            </a:pPr>
            <a:r>
              <a:rPr lang="en-US" sz="4400" dirty="0"/>
              <a:t>  - Duration</a:t>
            </a:r>
            <a:r>
              <a:rPr lang="en-US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Histological examination</a:t>
            </a:r>
            <a:endParaRPr lang="ar-SA" dirty="0"/>
          </a:p>
        </p:txBody>
      </p:sp>
      <p:pic>
        <p:nvPicPr>
          <p:cNvPr id="4" name="عنصر نائب للمحتوى 3" descr="b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7143800" cy="3571900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5429288" cy="321471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2036"/>
          </a:xfrm>
        </p:spPr>
        <p:txBody>
          <a:bodyPr>
            <a:normAutofit/>
          </a:bodyPr>
          <a:lstStyle/>
          <a:p>
            <a:r>
              <a:rPr lang="en-US" dirty="0"/>
              <a:t>-Diagnosis</a:t>
            </a:r>
            <a:br>
              <a:rPr lang="en-US" dirty="0"/>
            </a:br>
            <a:r>
              <a:rPr lang="en-US" dirty="0"/>
              <a:t>-Treatment</a:t>
            </a:r>
            <a:endParaRPr lang="ar-SA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Autofit/>
          </a:bodyPr>
          <a:lstStyle/>
          <a:p>
            <a:r>
              <a:rPr lang="en-US" sz="9600"/>
              <a:t>Thank You</a:t>
            </a:r>
            <a:endParaRPr lang="ar-SA" sz="9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38223EA4B048BFB7C0E417E82C9B" ma:contentTypeVersion="2" ma:contentTypeDescription="Create a new document." ma:contentTypeScope="" ma:versionID="9845d7830d9a6d0cb1e07dad673584bc">
  <xsd:schema xmlns:xsd="http://www.w3.org/2001/XMLSchema" xmlns:xs="http://www.w3.org/2001/XMLSchema" xmlns:p="http://schemas.microsoft.com/office/2006/metadata/properties" xmlns:ns2="45500715-b3f9-42b0-bc72-b20bef4117f8" targetNamespace="http://schemas.microsoft.com/office/2006/metadata/properties" ma:root="true" ma:fieldsID="2352974ad68c12dd0c96eee9e3b4cff5" ns2:_="">
    <xsd:import namespace="45500715-b3f9-42b0-bc72-b20bef411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0715-b3f9-42b0-bc72-b20bef411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CD106F-DB8C-4F4B-A8A7-F2F4E83E2E17}"/>
</file>

<file path=customXml/itemProps2.xml><?xml version="1.0" encoding="utf-8"?>
<ds:datastoreItem xmlns:ds="http://schemas.openxmlformats.org/officeDocument/2006/customXml" ds:itemID="{B640A260-91D3-4A39-87C4-5111674E716E}"/>
</file>

<file path=customXml/itemProps3.xml><?xml version="1.0" encoding="utf-8"?>
<ds:datastoreItem xmlns:ds="http://schemas.openxmlformats.org/officeDocument/2006/customXml" ds:itemID="{4317DAAF-4C1B-4710-A16F-A19DE24505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798</Words>
  <Application>Microsoft Office PowerPoint</Application>
  <PresentationFormat>On-screen Show (4:3)</PresentationFormat>
  <Paragraphs>204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Calibri</vt:lpstr>
      <vt:lpstr>Constantia</vt:lpstr>
      <vt:lpstr>Wingdings 2</vt:lpstr>
      <vt:lpstr>تدفق</vt:lpstr>
      <vt:lpstr>Skin manifestations and approach to the diagnosis of skin diseases</vt:lpstr>
      <vt:lpstr>PowerPoint Presentation</vt:lpstr>
      <vt:lpstr>Skin manifestations</vt:lpstr>
      <vt:lpstr>Symptpms</vt:lpstr>
      <vt:lpstr>Itching</vt:lpstr>
      <vt:lpstr>Itching</vt:lpstr>
      <vt:lpstr>-Scabies - Lichen planus -Eczema -Dermatitis herpetiformes -Urticaria - bullous pemphigoid - Lichen simplex chronicus -Prurigo -Systemic disease -Drug reaction</vt:lpstr>
      <vt:lpstr>Rash</vt:lpstr>
      <vt:lpstr>rash</vt:lpstr>
      <vt:lpstr>-Infections -Tumors -Eczema -Bullous diseases -Urticaria Drug reaction -Systemic disease</vt:lpstr>
      <vt:lpstr>Discoloration</vt:lpstr>
      <vt:lpstr>Discoloration</vt:lpstr>
      <vt:lpstr>Discoloration</vt:lpstr>
      <vt:lpstr>Discoloration</vt:lpstr>
      <vt:lpstr>Discoloration</vt:lpstr>
      <vt:lpstr>Discoloration</vt:lpstr>
      <vt:lpstr>-Sun exposure -Previous infammation -Systemic disease -Drugs -Contact reaction -Hereditary conditions -Pigmentary skin disorders</vt:lpstr>
      <vt:lpstr>Flaking(Scales)</vt:lpstr>
      <vt:lpstr>Flaking(Scales)</vt:lpstr>
      <vt:lpstr>Flaking(Scales)</vt:lpstr>
      <vt:lpstr>Flaking( Scales)</vt:lpstr>
      <vt:lpstr>Eczema  -Psoriasis _lichen planus -Ichthyosis -Xerosis -Infection –fungal -Malignancy</vt:lpstr>
      <vt:lpstr>pain</vt:lpstr>
      <vt:lpstr>pain</vt:lpstr>
      <vt:lpstr>Examples of painful skin conditions</vt:lpstr>
      <vt:lpstr>Clinical examination: -Signs</vt:lpstr>
      <vt:lpstr>Signs</vt:lpstr>
      <vt:lpstr>Primary Skin lesions</vt:lpstr>
      <vt:lpstr>Macule</vt:lpstr>
      <vt:lpstr>Patch</vt:lpstr>
      <vt:lpstr>Papule</vt:lpstr>
      <vt:lpstr>Nodule</vt:lpstr>
      <vt:lpstr>Plaque</vt:lpstr>
      <vt:lpstr>Vesicle</vt:lpstr>
      <vt:lpstr>Pustule</vt:lpstr>
      <vt:lpstr>Bulla</vt:lpstr>
      <vt:lpstr>Cyst</vt:lpstr>
      <vt:lpstr>Comedone</vt:lpstr>
      <vt:lpstr>Barrow</vt:lpstr>
      <vt:lpstr>Secondary skin lesions</vt:lpstr>
      <vt:lpstr>scale</vt:lpstr>
      <vt:lpstr>Crust</vt:lpstr>
      <vt:lpstr>Scar</vt:lpstr>
      <vt:lpstr>Lichenification</vt:lpstr>
      <vt:lpstr>Scratch marks</vt:lpstr>
      <vt:lpstr>Ulcer</vt:lpstr>
      <vt:lpstr>Fissure</vt:lpstr>
      <vt:lpstr>Number of lesions</vt:lpstr>
      <vt:lpstr>     Single lesion</vt:lpstr>
      <vt:lpstr>Multiple lesions</vt:lpstr>
      <vt:lpstr>Configuration of skin lesions</vt:lpstr>
      <vt:lpstr>Annular lesion</vt:lpstr>
      <vt:lpstr>Discoid lesion</vt:lpstr>
      <vt:lpstr>Active border ( Edge)</vt:lpstr>
      <vt:lpstr>Target lesion</vt:lpstr>
      <vt:lpstr>Figurate lesions</vt:lpstr>
      <vt:lpstr>Distribution of skin lesions</vt:lpstr>
      <vt:lpstr>Symmetrical lesions</vt:lpstr>
      <vt:lpstr>Linear lesions</vt:lpstr>
      <vt:lpstr>Zosteriform (Dermatomal)</vt:lpstr>
      <vt:lpstr>Grouped lesions</vt:lpstr>
      <vt:lpstr>Photodistribution</vt:lpstr>
      <vt:lpstr>Touch and Palpation</vt:lpstr>
      <vt:lpstr>Erythema</vt:lpstr>
      <vt:lpstr>Purpura</vt:lpstr>
      <vt:lpstr>Nails</vt:lpstr>
      <vt:lpstr>Nail changes</vt:lpstr>
      <vt:lpstr>Nail changes</vt:lpstr>
      <vt:lpstr>Mucous Membranes</vt:lpstr>
      <vt:lpstr>Mucous membrane changes</vt:lpstr>
      <vt:lpstr>Mucous membrane changes</vt:lpstr>
      <vt:lpstr>Teeth changes</vt:lpstr>
      <vt:lpstr>Tongue changes</vt:lpstr>
      <vt:lpstr>Gingival ( Gum) Changes</vt:lpstr>
      <vt:lpstr>Scalp</vt:lpstr>
      <vt:lpstr>Scalp changes</vt:lpstr>
      <vt:lpstr>Sscalp change</vt:lpstr>
      <vt:lpstr>Genitalia </vt:lpstr>
      <vt:lpstr>Genital lesions</vt:lpstr>
      <vt:lpstr>Genital lesions-Pediculosis pubis</vt:lpstr>
      <vt:lpstr>Characteristic Signs</vt:lpstr>
      <vt:lpstr>Office diagnostic procedures</vt:lpstr>
      <vt:lpstr>Wood`s light</vt:lpstr>
      <vt:lpstr>Wood`s light examination</vt:lpstr>
      <vt:lpstr>Koh-preparation</vt:lpstr>
      <vt:lpstr>Smear- Scabietic mite</vt:lpstr>
      <vt:lpstr>Skin biopsy</vt:lpstr>
      <vt:lpstr>PowerPoint Presentation</vt:lpstr>
      <vt:lpstr>PowerPoint Presentation</vt:lpstr>
      <vt:lpstr>Histological examination</vt:lpstr>
      <vt:lpstr>PowerPoint Presentation</vt:lpstr>
      <vt:lpstr>-Diagnosis -Treatment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manifestations</dc:title>
  <dc:creator>HP PROBOOK</dc:creator>
  <cp:lastModifiedBy>اسراء الطراونه</cp:lastModifiedBy>
  <cp:revision>35</cp:revision>
  <dcterms:created xsi:type="dcterms:W3CDTF">2014-06-22T11:46:21Z</dcterms:created>
  <dcterms:modified xsi:type="dcterms:W3CDTF">2021-08-14T20:32:03Z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0x010100F9D038223EA4B048BFB7C0E417E82C9B</vt:lpwstr>
  </property>
</Properties>
</file>