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F974-54C6-4C2D-8508-F1AAEF46E43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916A9-10D6-4594-A950-4B6FBDA9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4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16A9-10D6-4594-A950-4B6FBDA95D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9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5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0F76-355B-4444-8509-469B2AD3C39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AC86-07EC-4247-971B-472ED42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-19050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343150"/>
            <a:ext cx="8136904" cy="26782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123826"/>
            <a:ext cx="1318270" cy="7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8" y="103120"/>
            <a:ext cx="2088679" cy="7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730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972" y="1778679"/>
            <a:ext cx="4752528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000" b="1" dirty="0" smtClean="0">
                <a:solidFill>
                  <a:srgbClr val="FF0000"/>
                </a:solidFill>
                <a:latin typeface="Arial Black" pitchFamily="34" charset="0"/>
              </a:rPr>
              <a:t>Spermatic cord</a:t>
            </a:r>
            <a:endParaRPr lang="en-US" altLang="en-US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12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" y="0"/>
            <a:ext cx="90570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377184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</a:rPr>
              <a:t>g</a:t>
            </a:r>
            <a:r>
              <a:rPr lang="en-US" sz="2000" b="1" dirty="0" err="1" smtClean="0">
                <a:solidFill>
                  <a:srgbClr val="0000CC"/>
                </a:solidFill>
              </a:rPr>
              <a:t>enitofemoral</a:t>
            </a:r>
            <a:r>
              <a:rPr lang="en-US" sz="2000" b="1" dirty="0" smtClean="0">
                <a:solidFill>
                  <a:srgbClr val="0000CC"/>
                </a:solidFill>
              </a:rPr>
              <a:t> N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9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r="1901" b="4034"/>
          <a:stretch/>
        </p:blipFill>
        <p:spPr>
          <a:xfrm>
            <a:off x="4321969" y="421481"/>
            <a:ext cx="4822031" cy="3919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919698"/>
            <a:ext cx="4038600" cy="347787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Vas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deferens </a:t>
            </a:r>
            <a:r>
              <a:rPr lang="en-US" sz="2000" dirty="0">
                <a:latin typeface="Arial Black" pitchFamily="34" charset="0"/>
              </a:rPr>
              <a:t>is a thick cord- like tube, about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45 cm long. </a:t>
            </a: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000" dirty="0" smtClean="0"/>
              <a:t>- It </a:t>
            </a:r>
            <a:r>
              <a:rPr lang="en-US" sz="2000" dirty="0"/>
              <a:t>carries and stores the sperms. </a:t>
            </a:r>
            <a:endParaRPr lang="en-US" sz="2000" dirty="0" smtClean="0"/>
          </a:p>
          <a:p>
            <a:r>
              <a:rPr lang="en-US" sz="2000" dirty="0" smtClean="0"/>
              <a:t>- It </a:t>
            </a:r>
            <a:r>
              <a:rPr lang="en-US" sz="2000" dirty="0"/>
              <a:t>begins from the tail of the epididymis. </a:t>
            </a:r>
            <a:endParaRPr lang="en-US" sz="2000" dirty="0" smtClean="0"/>
          </a:p>
          <a:p>
            <a:r>
              <a:rPr lang="en-US" sz="2000" dirty="0" smtClean="0"/>
              <a:t>** Course</a:t>
            </a:r>
          </a:p>
          <a:p>
            <a:r>
              <a:rPr lang="en-US" sz="2000" b="1" dirty="0" smtClean="0"/>
              <a:t>- Scrotal </a:t>
            </a:r>
            <a:r>
              <a:rPr lang="en-US" sz="2000" b="1" dirty="0"/>
              <a:t>part: </a:t>
            </a:r>
            <a:r>
              <a:rPr lang="en-US" sz="2000" dirty="0"/>
              <a:t>ascends on the back of the testis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- Inguinal </a:t>
            </a:r>
            <a:r>
              <a:rPr lang="en-US" sz="2000" b="1" dirty="0"/>
              <a:t>part: </a:t>
            </a:r>
            <a:r>
              <a:rPr lang="en-US" sz="2000" dirty="0"/>
              <a:t>runs in the inguinal canal through the spermatic cord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38200" y="285750"/>
            <a:ext cx="2375266" cy="46166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Vas deferens</a:t>
            </a:r>
          </a:p>
        </p:txBody>
      </p:sp>
    </p:spTree>
    <p:extLst>
      <p:ext uri="{BB962C8B-B14F-4D97-AF65-F5344CB8AC3E}">
        <p14:creationId xmlns:p14="http://schemas.microsoft.com/office/powerpoint/2010/main" val="284396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 b="7639"/>
          <a:stretch/>
        </p:blipFill>
        <p:spPr>
          <a:xfrm>
            <a:off x="0" y="152400"/>
            <a:ext cx="9107088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3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5750"/>
            <a:ext cx="8915400" cy="286232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- Pelvic </a:t>
            </a:r>
            <a:r>
              <a:rPr lang="en-US" sz="2000" b="1" dirty="0"/>
              <a:t>part: </a:t>
            </a:r>
            <a:r>
              <a:rPr lang="en-US" sz="2000" dirty="0"/>
              <a:t>curves around inferior </a:t>
            </a:r>
            <a:r>
              <a:rPr lang="en-US" sz="2000" dirty="0" err="1"/>
              <a:t>epigastric</a:t>
            </a:r>
            <a:r>
              <a:rPr lang="en-US" sz="2000" dirty="0"/>
              <a:t> artery. </a:t>
            </a:r>
            <a:endParaRPr lang="en-US" sz="2000" dirty="0" smtClean="0"/>
          </a:p>
          <a:p>
            <a:r>
              <a:rPr lang="en-US" sz="2000" dirty="0" smtClean="0"/>
              <a:t>- Then</a:t>
            </a:r>
            <a:r>
              <a:rPr lang="en-US" sz="2000" dirty="0"/>
              <a:t>, it descends downwards and backwards on the following structures; </a:t>
            </a:r>
            <a:endParaRPr lang="en-US" sz="2000" dirty="0" smtClean="0"/>
          </a:p>
          <a:p>
            <a:r>
              <a:rPr lang="en-US" sz="2000" dirty="0" smtClean="0"/>
              <a:t>1- </a:t>
            </a:r>
            <a:r>
              <a:rPr lang="en-US" sz="2000" dirty="0"/>
              <a:t>External iliac artery</a:t>
            </a:r>
            <a:r>
              <a:rPr lang="en-US" sz="2000" dirty="0" smtClean="0"/>
              <a:t>.                                                         </a:t>
            </a:r>
            <a:r>
              <a:rPr lang="en-US" sz="2000" dirty="0"/>
              <a:t>2- External iliac vein. </a:t>
            </a:r>
            <a:endParaRPr lang="en-US" sz="2000" dirty="0" smtClean="0"/>
          </a:p>
          <a:p>
            <a:r>
              <a:rPr lang="en-US" sz="2000" dirty="0" smtClean="0"/>
              <a:t>3- </a:t>
            </a:r>
            <a:r>
              <a:rPr lang="en-US" sz="2000" dirty="0"/>
              <a:t>Superior </a:t>
            </a:r>
            <a:r>
              <a:rPr lang="en-US" sz="2000" dirty="0" err="1"/>
              <a:t>vesical</a:t>
            </a:r>
            <a:r>
              <a:rPr lang="en-US" sz="2000" dirty="0"/>
              <a:t> (patent umbilical) artery. </a:t>
            </a:r>
            <a:r>
              <a:rPr lang="en-US" sz="2000" dirty="0" smtClean="0"/>
              <a:t>                 4- </a:t>
            </a:r>
            <a:r>
              <a:rPr lang="en-US" sz="2000" dirty="0" err="1"/>
              <a:t>Obturator</a:t>
            </a:r>
            <a:r>
              <a:rPr lang="en-US" sz="2000" dirty="0"/>
              <a:t> nerve. </a:t>
            </a:r>
            <a:endParaRPr lang="en-US" sz="2000" dirty="0" smtClean="0"/>
          </a:p>
          <a:p>
            <a:r>
              <a:rPr lang="en-US" sz="2000" dirty="0" smtClean="0"/>
              <a:t>5- </a:t>
            </a:r>
            <a:r>
              <a:rPr lang="en-US" sz="2000" dirty="0" err="1"/>
              <a:t>Obturator</a:t>
            </a:r>
            <a:r>
              <a:rPr lang="en-US" sz="2000" dirty="0"/>
              <a:t> artery</a:t>
            </a:r>
            <a:r>
              <a:rPr lang="en-US" sz="2000" dirty="0" smtClean="0"/>
              <a:t>.                                                             </a:t>
            </a:r>
            <a:r>
              <a:rPr lang="en-US" sz="2000" dirty="0"/>
              <a:t>6- </a:t>
            </a:r>
            <a:r>
              <a:rPr lang="en-US" sz="2000" dirty="0" err="1"/>
              <a:t>Obturator</a:t>
            </a:r>
            <a:r>
              <a:rPr lang="en-US" sz="2000" dirty="0"/>
              <a:t> </a:t>
            </a:r>
            <a:r>
              <a:rPr lang="en-US" sz="2000" dirty="0" smtClean="0"/>
              <a:t>vein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7- Ureter </a:t>
            </a:r>
            <a:r>
              <a:rPr lang="en-US" sz="2000" dirty="0" smtClean="0"/>
              <a:t>                                                                              8- </a:t>
            </a:r>
            <a:r>
              <a:rPr lang="en-US" sz="2000" dirty="0"/>
              <a:t>Base of urinary </a:t>
            </a:r>
            <a:r>
              <a:rPr lang="en-US" sz="2000" dirty="0" smtClean="0"/>
              <a:t>bladder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** End </a:t>
            </a:r>
            <a:r>
              <a:rPr lang="en-US" sz="2000" dirty="0"/>
              <a:t>behind the base of the urinary bladder by forming the </a:t>
            </a:r>
            <a:r>
              <a:rPr lang="en-US" sz="2000" b="1" dirty="0">
                <a:solidFill>
                  <a:srgbClr val="FF0000"/>
                </a:solidFill>
              </a:rPr>
              <a:t>ampulla of vas </a:t>
            </a:r>
            <a:r>
              <a:rPr lang="en-US" sz="2000" dirty="0"/>
              <a:t>which joins the </a:t>
            </a:r>
            <a:r>
              <a:rPr lang="en-US" sz="2000" b="1" dirty="0">
                <a:solidFill>
                  <a:srgbClr val="FF0000"/>
                </a:solidFill>
              </a:rPr>
              <a:t>seminal vesicle </a:t>
            </a:r>
            <a:r>
              <a:rPr lang="en-US" sz="2000" dirty="0"/>
              <a:t>to form the </a:t>
            </a:r>
            <a:r>
              <a:rPr lang="en-US" sz="2000" b="1" dirty="0">
                <a:solidFill>
                  <a:srgbClr val="FF0000"/>
                </a:solidFill>
              </a:rPr>
              <a:t>ejaculatory duct</a:t>
            </a:r>
            <a:r>
              <a:rPr lang="en-US" sz="2000" dirty="0"/>
              <a:t>, that open into the </a:t>
            </a:r>
            <a:r>
              <a:rPr lang="en-US" sz="2000" b="1" dirty="0">
                <a:solidFill>
                  <a:srgbClr val="0000FF"/>
                </a:solidFill>
              </a:rPr>
              <a:t>seminal </a:t>
            </a:r>
            <a:r>
              <a:rPr lang="en-US" sz="2000" b="1" dirty="0" err="1">
                <a:solidFill>
                  <a:srgbClr val="0000FF"/>
                </a:solidFill>
              </a:rPr>
              <a:t>colliculus</a:t>
            </a:r>
            <a:r>
              <a:rPr lang="en-US" sz="2000" dirty="0"/>
              <a:t> of the prostatic urethra.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409950"/>
            <a:ext cx="6629400" cy="70788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** Function </a:t>
            </a:r>
            <a:r>
              <a:rPr lang="en-US" sz="2000" dirty="0" smtClean="0"/>
              <a:t>of seminal vesicles (glands) secrets great amount of the seminal fluid, which contract during ejaculation.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116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086456"/>
            <a:ext cx="5043028" cy="13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smtClean="0">
                <a:solidFill>
                  <a:srgbClr val="FF0000"/>
                </a:solidFill>
                <a:latin typeface="Arial Black" pitchFamily="34" charset="0"/>
              </a:rPr>
              <a:t>Prostate</a:t>
            </a:r>
            <a:endParaRPr lang="en-US" alt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6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60" y="361950"/>
            <a:ext cx="4130040" cy="3063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7150"/>
            <a:ext cx="4876800" cy="4401205"/>
          </a:xfrm>
          <a:prstGeom prst="rect">
            <a:avLst/>
          </a:prstGeom>
          <a:ln w="952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Prostate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** </a:t>
            </a:r>
            <a:r>
              <a:rPr lang="en-US" sz="2000" b="1" dirty="0">
                <a:solidFill>
                  <a:srgbClr val="FF0000"/>
                </a:solidFill>
              </a:rPr>
              <a:t>Site, </a:t>
            </a:r>
            <a:r>
              <a:rPr lang="en-US" sz="2000" dirty="0"/>
              <a:t>It lies just below the urinary bladder and surrounds the prostatic part of urethra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** Dimensions (measurements) 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2 cm </a:t>
            </a:r>
            <a:r>
              <a:rPr lang="en-US" sz="2000" dirty="0" err="1" smtClean="0"/>
              <a:t>Anteroposterior</a:t>
            </a:r>
            <a:r>
              <a:rPr lang="en-US" sz="2000" dirty="0" smtClean="0"/>
              <a:t> diameter at the base.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3 cm </a:t>
            </a:r>
            <a:r>
              <a:rPr lang="en-US" sz="2000" dirty="0" smtClean="0"/>
              <a:t>Vertical diameter: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4 cm </a:t>
            </a:r>
            <a:r>
              <a:rPr lang="en-US" sz="2000" dirty="0" smtClean="0"/>
              <a:t>Transverse diameter at the base.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** Relations </a:t>
            </a:r>
          </a:p>
          <a:p>
            <a:r>
              <a:rPr lang="en-US" sz="2000" b="1" dirty="0" smtClean="0"/>
              <a:t>- Base: </a:t>
            </a:r>
            <a:r>
              <a:rPr lang="en-US" sz="2000" dirty="0" smtClean="0"/>
              <a:t>directed upwards and related to neck of urinary bladder. It is pierced by urethra. </a:t>
            </a:r>
          </a:p>
          <a:p>
            <a:r>
              <a:rPr lang="en-US" sz="2000" b="1" dirty="0" smtClean="0"/>
              <a:t>- Apex: </a:t>
            </a:r>
            <a:r>
              <a:rPr lang="en-US" sz="2000" dirty="0" smtClean="0"/>
              <a:t>directed inferiorly and rests on pelvic fascia.</a:t>
            </a:r>
          </a:p>
          <a:p>
            <a:r>
              <a:rPr lang="en-US" sz="2000" b="1" dirty="0"/>
              <a:t>-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Inferolateral</a:t>
            </a:r>
            <a:r>
              <a:rPr lang="en-US" sz="2000" b="1" dirty="0" smtClean="0"/>
              <a:t> surfaces: </a:t>
            </a:r>
            <a:r>
              <a:rPr lang="en-US" sz="2000" dirty="0" smtClean="0"/>
              <a:t>related to anterior part of the </a:t>
            </a:r>
            <a:r>
              <a:rPr lang="en-US" sz="2000" dirty="0" err="1" smtClean="0"/>
              <a:t>levator</a:t>
            </a:r>
            <a:r>
              <a:rPr lang="en-US" sz="2000" dirty="0" smtClean="0"/>
              <a:t> </a:t>
            </a:r>
            <a:r>
              <a:rPr lang="en-US" sz="2000" dirty="0" err="1" smtClean="0"/>
              <a:t>ani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950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666" r="2578" b="4027"/>
          <a:stretch/>
        </p:blipFill>
        <p:spPr>
          <a:xfrm>
            <a:off x="51032" y="0"/>
            <a:ext cx="9092968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" b="4843"/>
          <a:stretch/>
        </p:blipFill>
        <p:spPr>
          <a:xfrm>
            <a:off x="0" y="64294"/>
            <a:ext cx="9119390" cy="5022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191922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</a:t>
            </a:r>
            <a:r>
              <a:rPr lang="en-US" sz="2000" b="1" dirty="0" smtClean="0">
                <a:solidFill>
                  <a:srgbClr val="FF0000"/>
                </a:solidFill>
              </a:rPr>
              <a:t>vula.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4" y="0"/>
            <a:ext cx="9136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**Structures </a:t>
            </a:r>
            <a:r>
              <a:rPr lang="en-US" sz="2200" b="1" dirty="0">
                <a:solidFill>
                  <a:srgbClr val="FF0000"/>
                </a:solidFill>
              </a:rPr>
              <a:t>of the prostate;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A- </a:t>
            </a:r>
            <a:r>
              <a:rPr lang="en-US" sz="2200" b="1" dirty="0">
                <a:solidFill>
                  <a:srgbClr val="FF0000"/>
                </a:solidFill>
              </a:rPr>
              <a:t>Glandular tissues </a:t>
            </a:r>
            <a:r>
              <a:rPr lang="en-US" sz="2200" dirty="0"/>
              <a:t>are formed of 2 layers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 </a:t>
            </a:r>
            <a:r>
              <a:rPr lang="en-US" sz="2200" b="1" dirty="0">
                <a:solidFill>
                  <a:srgbClr val="0000FF"/>
                </a:solidFill>
              </a:rPr>
              <a:t>1- Outer large zone </a:t>
            </a:r>
            <a:r>
              <a:rPr lang="en-US" sz="2200" dirty="0"/>
              <a:t>formed of glands that open into the prostatic sinus. It is the </a:t>
            </a:r>
            <a:r>
              <a:rPr lang="en-US" sz="2200" b="1" dirty="0">
                <a:solidFill>
                  <a:srgbClr val="FF0000"/>
                </a:solidFill>
              </a:rPr>
              <a:t>commonest site of the cancer prostate</a:t>
            </a:r>
            <a:r>
              <a:rPr lang="en-US" sz="2200" b="1" dirty="0"/>
              <a:t>. </a:t>
            </a:r>
            <a:endParaRPr lang="en-US" sz="2200" b="1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2- </a:t>
            </a:r>
            <a:r>
              <a:rPr lang="en-US" sz="2200" b="1" dirty="0">
                <a:solidFill>
                  <a:srgbClr val="0000FF"/>
                </a:solidFill>
              </a:rPr>
              <a:t>Inner small zone </a:t>
            </a:r>
            <a:r>
              <a:rPr lang="en-US" sz="2200" dirty="0"/>
              <a:t>formed of </a:t>
            </a:r>
            <a:r>
              <a:rPr lang="en-US" sz="2200" dirty="0" err="1"/>
              <a:t>submucosal</a:t>
            </a:r>
            <a:r>
              <a:rPr lang="en-US" sz="2200" dirty="0"/>
              <a:t> glands that open into the prostatic sinus. </a:t>
            </a:r>
            <a:r>
              <a:rPr lang="en-US" sz="2200" b="1" dirty="0">
                <a:solidFill>
                  <a:srgbClr val="FF0000"/>
                </a:solidFill>
              </a:rPr>
              <a:t>It is the commonest site of the benign prostatic hypertrophy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200" b="1" dirty="0" smtClean="0"/>
              <a:t>B- </a:t>
            </a:r>
            <a:r>
              <a:rPr lang="en-US" sz="2200" b="1" dirty="0"/>
              <a:t>Muscular tissue</a:t>
            </a:r>
            <a:r>
              <a:rPr lang="en-US" sz="2200" dirty="0"/>
              <a:t>: arranged into 3 layers (Peripheral, Central and intermediate layer form meshes in which the glandular tissues embedded</a:t>
            </a:r>
            <a:r>
              <a:rPr lang="en-US" sz="2200" dirty="0" smtClean="0"/>
              <a:t>).</a:t>
            </a:r>
          </a:p>
          <a:p>
            <a:r>
              <a:rPr lang="en-US" sz="2200" b="1" dirty="0" smtClean="0"/>
              <a:t>** </a:t>
            </a:r>
            <a:r>
              <a:rPr lang="en-US" sz="2200" b="1" dirty="0"/>
              <a:t>Arterial supply: </a:t>
            </a:r>
            <a:r>
              <a:rPr lang="en-US" sz="2200" dirty="0"/>
              <a:t>1) inferior </a:t>
            </a:r>
            <a:r>
              <a:rPr lang="en-US" sz="2200" dirty="0" err="1"/>
              <a:t>vesical</a:t>
            </a:r>
            <a:r>
              <a:rPr lang="en-US" sz="2200" dirty="0"/>
              <a:t>. 2) Middle rectal. 3) Internal </a:t>
            </a:r>
            <a:r>
              <a:rPr lang="en-US" sz="2200" dirty="0" err="1"/>
              <a:t>pudendal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*</a:t>
            </a:r>
            <a:r>
              <a:rPr lang="en-US" sz="2200" b="1" dirty="0" smtClean="0"/>
              <a:t>* </a:t>
            </a:r>
            <a:r>
              <a:rPr lang="en-US" sz="2200" b="1" dirty="0"/>
              <a:t>Venous drainage: </a:t>
            </a:r>
            <a:r>
              <a:rPr lang="en-US" sz="2200" dirty="0"/>
              <a:t>The veins form a prostatic venous plexus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** </a:t>
            </a:r>
            <a:r>
              <a:rPr lang="en-US" sz="2200" b="1" dirty="0"/>
              <a:t>Lymphatic drainage</a:t>
            </a:r>
            <a:r>
              <a:rPr lang="en-US" sz="2200" dirty="0"/>
              <a:t>: into 1) internal iliac</a:t>
            </a:r>
            <a:r>
              <a:rPr lang="en-US" sz="2200" dirty="0" smtClean="0"/>
              <a:t>.      2) Sacral lymph nodes</a:t>
            </a:r>
          </a:p>
          <a:p>
            <a:r>
              <a:rPr lang="en-US" sz="2200" b="1" dirty="0" smtClean="0"/>
              <a:t>** Nerve </a:t>
            </a:r>
            <a:r>
              <a:rPr lang="en-US" sz="2200" b="1" dirty="0"/>
              <a:t>supply: </a:t>
            </a:r>
            <a:r>
              <a:rPr lang="en-US" sz="2200" dirty="0"/>
              <a:t>from the pelvic plexus</a:t>
            </a:r>
            <a:r>
              <a:rPr lang="en-US" sz="2200" dirty="0" smtClean="0"/>
              <a:t>.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** Applied anatomy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>
                <a:solidFill>
                  <a:srgbClr val="0000FF"/>
                </a:solidFill>
              </a:rPr>
              <a:t>- Cancer prostate</a:t>
            </a:r>
            <a:r>
              <a:rPr lang="en-US" sz="2200" dirty="0"/>
              <a:t> commonly spreads to vertebrae because prostatic </a:t>
            </a:r>
            <a:r>
              <a:rPr lang="en-US" sz="2200" dirty="0" smtClean="0"/>
              <a:t>venous </a:t>
            </a:r>
            <a:r>
              <a:rPr lang="en-US" sz="2200" dirty="0"/>
              <a:t>plexus is connected to internal vertebral venous plexuses by </a:t>
            </a:r>
            <a:r>
              <a:rPr lang="en-US" sz="2200" dirty="0" err="1" smtClean="0"/>
              <a:t>valveless</a:t>
            </a:r>
            <a:r>
              <a:rPr lang="en-US" sz="2200" dirty="0" smtClean="0"/>
              <a:t> </a:t>
            </a:r>
            <a:r>
              <a:rPr lang="en-US" sz="2200" dirty="0" smtClean="0"/>
              <a:t>veins.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842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28750"/>
            <a:ext cx="5943600" cy="2438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09750"/>
            <a:ext cx="5867400" cy="1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Male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 genital system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8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7" y="133350"/>
            <a:ext cx="8915400" cy="2246769"/>
          </a:xfrm>
          <a:prstGeom prst="rect">
            <a:avLst/>
          </a:prstGeom>
          <a:ln w="952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Benign </a:t>
            </a:r>
            <a:r>
              <a:rPr lang="en-US" sz="2000" b="1" dirty="0">
                <a:solidFill>
                  <a:srgbClr val="FF0000"/>
                </a:solidFill>
              </a:rPr>
              <a:t>prostatic hyperplasia (BPH), prostate </a:t>
            </a:r>
            <a:r>
              <a:rPr lang="en-US" sz="2000" b="1" dirty="0" smtClean="0">
                <a:solidFill>
                  <a:srgbClr val="FF0000"/>
                </a:solidFill>
              </a:rPr>
              <a:t>enlargement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Cause</a:t>
            </a:r>
            <a:r>
              <a:rPr lang="en-US" sz="2000" dirty="0"/>
              <a:t>: unknown, hormonal changes as a man gets older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Symptoms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dirty="0"/>
              <a:t>Frequent or urgent need to urinate, Increased frequency of urination at night (</a:t>
            </a:r>
            <a:r>
              <a:rPr lang="en-US" sz="2000" dirty="0" err="1"/>
              <a:t>nocturia</a:t>
            </a:r>
            <a:r>
              <a:rPr lang="en-US" sz="2000" dirty="0"/>
              <a:t>), Difficulty starting urination, weak stream, inability to urinate, or loss of bladder control; </a:t>
            </a:r>
            <a:r>
              <a:rPr lang="en-US" sz="2000" b="1" dirty="0"/>
              <a:t>sexual </a:t>
            </a:r>
            <a:r>
              <a:rPr lang="en-US" sz="2000" dirty="0"/>
              <a:t>problems in </a:t>
            </a:r>
            <a:r>
              <a:rPr lang="en-US" sz="2000" b="1" dirty="0"/>
              <a:t>men</a:t>
            </a:r>
            <a:r>
              <a:rPr lang="en-US" sz="2000" dirty="0"/>
              <a:t>, Erectile dysfunction (inability to attain and maintain an erection sufficient for </a:t>
            </a:r>
            <a:r>
              <a:rPr lang="en-US" sz="2000" b="1" dirty="0"/>
              <a:t>sexual</a:t>
            </a:r>
            <a:r>
              <a:rPr lang="en-US" sz="2000" dirty="0"/>
              <a:t> intercourse), Reduced </a:t>
            </a:r>
            <a:r>
              <a:rPr lang="en-US" sz="2000" b="1" dirty="0"/>
              <a:t>sex</a:t>
            </a:r>
            <a:r>
              <a:rPr lang="en-US" sz="2000" dirty="0"/>
              <a:t> drive, Decreased </a:t>
            </a:r>
            <a:r>
              <a:rPr lang="en-US" sz="2000" b="1" dirty="0"/>
              <a:t>sexual</a:t>
            </a:r>
            <a:r>
              <a:rPr lang="en-US" sz="2000" dirty="0"/>
              <a:t> </a:t>
            </a:r>
            <a:r>
              <a:rPr lang="en-US" sz="2000" dirty="0" smtClean="0"/>
              <a:t>satisfaction.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52400" y="2495550"/>
            <a:ext cx="7162800" cy="255454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000" b="1" dirty="0" smtClean="0"/>
              <a:t>7 Natural Ways To Keep Your Prostate Healthy</a:t>
            </a:r>
          </a:p>
          <a:p>
            <a:r>
              <a:rPr lang="en-US" sz="2000" dirty="0" smtClean="0"/>
              <a:t>1. Eating more vegetables and fruits</a:t>
            </a:r>
          </a:p>
          <a:p>
            <a:r>
              <a:rPr lang="en-US" sz="2000" dirty="0" smtClean="0"/>
              <a:t>2. Eat more legumes (beans, peas, and lentils) and whole grains </a:t>
            </a:r>
          </a:p>
          <a:p>
            <a:r>
              <a:rPr lang="en-US" sz="2000" dirty="0" smtClean="0"/>
              <a:t>3. Limit red meat and dairy</a:t>
            </a:r>
          </a:p>
          <a:p>
            <a:r>
              <a:rPr lang="en-US" sz="2000" dirty="0" smtClean="0"/>
              <a:t> 4. Eat more fatty fish </a:t>
            </a:r>
          </a:p>
          <a:p>
            <a:r>
              <a:rPr lang="en-US" sz="2000" dirty="0" smtClean="0"/>
              <a:t>5. Drink green tea, Reduce caffeine, soda, energy drinks and alcohol </a:t>
            </a:r>
          </a:p>
          <a:p>
            <a:r>
              <a:rPr lang="en-US" sz="2000" dirty="0" smtClean="0"/>
              <a:t>6. Maintain a </a:t>
            </a:r>
            <a:r>
              <a:rPr lang="en-US" sz="2000" b="1" dirty="0" smtClean="0"/>
              <a:t>healthy</a:t>
            </a:r>
            <a:r>
              <a:rPr lang="en-US" sz="2000" dirty="0" smtClean="0"/>
              <a:t> weight </a:t>
            </a:r>
          </a:p>
          <a:p>
            <a:r>
              <a:rPr lang="en-US" sz="2000" dirty="0" smtClean="0"/>
              <a:t>7. Exercise regularly.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183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0477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972" y="1855048"/>
            <a:ext cx="4752528" cy="13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smtClean="0">
                <a:solidFill>
                  <a:srgbClr val="FF0000"/>
                </a:solidFill>
                <a:latin typeface="Arial Black" pitchFamily="34" charset="0"/>
              </a:rPr>
              <a:t>Penis</a:t>
            </a:r>
            <a:endParaRPr lang="en-US" alt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4095750"/>
            <a:ext cx="24384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The male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copulatory</a:t>
            </a:r>
            <a:r>
              <a:rPr lang="en-US" sz="2400" b="1" dirty="0" smtClean="0">
                <a:solidFill>
                  <a:srgbClr val="0000CC"/>
                </a:solidFill>
              </a:rPr>
              <a:t> organ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50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3250" r="17496" b="5207"/>
          <a:stretch/>
        </p:blipFill>
        <p:spPr>
          <a:xfrm>
            <a:off x="450056" y="44349"/>
            <a:ext cx="8008144" cy="50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972" r="5664" b="2778"/>
          <a:stretch/>
        </p:blipFill>
        <p:spPr>
          <a:xfrm>
            <a:off x="381000" y="16668"/>
            <a:ext cx="8381963" cy="51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82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" b="3611"/>
          <a:stretch/>
        </p:blipFill>
        <p:spPr>
          <a:xfrm>
            <a:off x="48376" y="0"/>
            <a:ext cx="9060358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" b="7222"/>
          <a:stretch/>
        </p:blipFill>
        <p:spPr>
          <a:xfrm>
            <a:off x="76200" y="76200"/>
            <a:ext cx="903221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2778"/>
          <a:stretch/>
        </p:blipFill>
        <p:spPr>
          <a:xfrm>
            <a:off x="1" y="-1"/>
            <a:ext cx="9110420" cy="51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1943" b="7778"/>
          <a:stretch/>
        </p:blipFill>
        <p:spPr>
          <a:xfrm>
            <a:off x="60353" y="140494"/>
            <a:ext cx="9064036" cy="47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4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25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1280" b="8056"/>
          <a:stretch/>
        </p:blipFill>
        <p:spPr>
          <a:xfrm>
            <a:off x="0" y="104697"/>
            <a:ext cx="9144000" cy="49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7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03"/>
            <a:ext cx="9144000" cy="47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972" y="2083648"/>
            <a:ext cx="4752528" cy="13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smtClean="0">
                <a:solidFill>
                  <a:srgbClr val="FF0000"/>
                </a:solidFill>
                <a:latin typeface="Arial Black" pitchFamily="34" charset="0"/>
              </a:rPr>
              <a:t>Testis</a:t>
            </a:r>
            <a:endParaRPr lang="en-US" alt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409575"/>
            <a:ext cx="3794760" cy="3611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7150"/>
            <a:ext cx="4876800" cy="5016758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Testis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- It </a:t>
            </a:r>
            <a:r>
              <a:rPr lang="en-US" sz="2000" b="1" dirty="0">
                <a:solidFill>
                  <a:srgbClr val="0000CC"/>
                </a:solidFill>
              </a:rPr>
              <a:t>is the primary male sex </a:t>
            </a:r>
            <a:r>
              <a:rPr lang="en-US" sz="2000" b="1" dirty="0" smtClean="0">
                <a:solidFill>
                  <a:srgbClr val="0000CC"/>
                </a:solidFill>
              </a:rPr>
              <a:t>organ.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 Functions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       </a:t>
            </a:r>
            <a:r>
              <a:rPr lang="en-US" sz="2000" dirty="0" smtClean="0"/>
              <a:t>spermatogenesis </a:t>
            </a:r>
          </a:p>
          <a:p>
            <a:r>
              <a:rPr lang="en-US" sz="2000" dirty="0" smtClean="0"/>
              <a:t>- Secretion </a:t>
            </a:r>
            <a:r>
              <a:rPr lang="en-US" sz="2000" dirty="0"/>
              <a:t>of testosterone hormone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* Site</a:t>
            </a:r>
            <a:r>
              <a:rPr lang="en-US" sz="2000" b="1" dirty="0">
                <a:solidFill>
                  <a:srgbClr val="FF0000"/>
                </a:solidFill>
              </a:rPr>
              <a:t>; </a:t>
            </a:r>
            <a:r>
              <a:rPr lang="en-US" sz="2000" dirty="0"/>
              <a:t>in the scrotum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** Shape</a:t>
            </a:r>
            <a:r>
              <a:rPr lang="en-US" sz="2000" dirty="0"/>
              <a:t>, it is oval in shape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** </a:t>
            </a:r>
            <a:r>
              <a:rPr lang="en-US" sz="2000" b="1" dirty="0">
                <a:solidFill>
                  <a:srgbClr val="FF0000"/>
                </a:solidFill>
              </a:rPr>
              <a:t>Size, </a:t>
            </a:r>
            <a:r>
              <a:rPr lang="en-US" sz="2000" dirty="0"/>
              <a:t>1.5 inches long, 1 inch broad and 0.5 inch thick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 External </a:t>
            </a:r>
            <a:r>
              <a:rPr lang="en-US" sz="2000" b="1" dirty="0">
                <a:solidFill>
                  <a:srgbClr val="FF0000"/>
                </a:solidFill>
              </a:rPr>
              <a:t>features,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a- </a:t>
            </a:r>
            <a:r>
              <a:rPr lang="en-US" sz="2000" b="1" dirty="0">
                <a:solidFill>
                  <a:srgbClr val="FF0000"/>
                </a:solidFill>
              </a:rPr>
              <a:t>2 poles </a:t>
            </a:r>
            <a:r>
              <a:rPr lang="en-US" sz="2000" dirty="0"/>
              <a:t>(upper and lower) </a:t>
            </a:r>
            <a:endParaRPr lang="en-US" sz="2000" dirty="0" smtClean="0"/>
          </a:p>
          <a:p>
            <a:r>
              <a:rPr lang="en-US" sz="2000" dirty="0" smtClean="0"/>
              <a:t>      - Upper </a:t>
            </a:r>
            <a:r>
              <a:rPr lang="en-US" sz="2000" dirty="0"/>
              <a:t>related to the head of epididymis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    - Lower </a:t>
            </a:r>
            <a:r>
              <a:rPr lang="en-US" sz="2000" dirty="0"/>
              <a:t>related to the tail of epididymis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    - The </a:t>
            </a:r>
            <a:r>
              <a:rPr lang="en-US" sz="2000" b="1" dirty="0">
                <a:solidFill>
                  <a:srgbClr val="0000FF"/>
                </a:solidFill>
              </a:rPr>
              <a:t>L</a:t>
            </a:r>
            <a:r>
              <a:rPr lang="en-US" sz="2000" dirty="0"/>
              <a:t>eft testis is </a:t>
            </a:r>
            <a:r>
              <a:rPr lang="en-US" sz="2000" b="1" dirty="0">
                <a:solidFill>
                  <a:srgbClr val="0000FF"/>
                </a:solidFill>
              </a:rPr>
              <a:t>L</a:t>
            </a:r>
            <a:r>
              <a:rPr lang="en-US" sz="2000" dirty="0"/>
              <a:t>ower than the right.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b- </a:t>
            </a:r>
            <a:r>
              <a:rPr lang="en-US" sz="2000" b="1" dirty="0">
                <a:solidFill>
                  <a:srgbClr val="FF0000"/>
                </a:solidFill>
              </a:rPr>
              <a:t>2 borders: </a:t>
            </a:r>
            <a:r>
              <a:rPr lang="en-US" sz="2000" dirty="0"/>
              <a:t>Anterior (smooth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- Posterior where the epididymis attached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>
                <a:solidFill>
                  <a:srgbClr val="FF0000"/>
                </a:solidFill>
              </a:rPr>
              <a:t>2 surfaces </a:t>
            </a:r>
            <a:r>
              <a:rPr lang="en-US" sz="2000" dirty="0"/>
              <a:t>(lateral and medial).</a:t>
            </a:r>
          </a:p>
        </p:txBody>
      </p:sp>
    </p:spTree>
    <p:extLst>
      <p:ext uri="{BB962C8B-B14F-4D97-AF65-F5344CB8AC3E}">
        <p14:creationId xmlns:p14="http://schemas.microsoft.com/office/powerpoint/2010/main" val="293951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514350"/>
            <a:ext cx="3794760" cy="3611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10098"/>
            <a:ext cx="5273040" cy="3785652"/>
          </a:xfrm>
          <a:prstGeom prst="rect">
            <a:avLst/>
          </a:prstGeom>
          <a:ln w="952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** Structure of the testis;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- It </a:t>
            </a:r>
            <a:r>
              <a:rPr lang="en-US" sz="2000" dirty="0"/>
              <a:t>is divided into lobules by septa. </a:t>
            </a:r>
            <a:endParaRPr lang="en-US" sz="2000" dirty="0" smtClean="0"/>
          </a:p>
          <a:p>
            <a:r>
              <a:rPr lang="en-US" sz="2000" dirty="0" smtClean="0"/>
              <a:t>- Each </a:t>
            </a:r>
            <a:r>
              <a:rPr lang="en-US" sz="2000" dirty="0"/>
              <a:t>lobule contains 2-3 </a:t>
            </a:r>
            <a:r>
              <a:rPr lang="en-US" sz="2000" b="1" dirty="0" smtClean="0">
                <a:solidFill>
                  <a:srgbClr val="0000FF"/>
                </a:solidFill>
              </a:rPr>
              <a:t>seminiferous tubules </a:t>
            </a:r>
            <a:r>
              <a:rPr lang="en-US" sz="2000" b="1" dirty="0">
                <a:solidFill>
                  <a:srgbClr val="FF0000"/>
                </a:solidFill>
              </a:rPr>
              <a:t>supported by </a:t>
            </a:r>
            <a:r>
              <a:rPr lang="en-US" sz="2000" b="1" dirty="0">
                <a:solidFill>
                  <a:srgbClr val="0000FF"/>
                </a:solidFill>
              </a:rPr>
              <a:t>interstitial tissue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Leydig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cells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lie in the interstitial tissue are responsible for </a:t>
            </a:r>
            <a:r>
              <a:rPr lang="en-US" sz="2000" b="1" dirty="0">
                <a:solidFill>
                  <a:srgbClr val="FF0000"/>
                </a:solidFill>
              </a:rPr>
              <a:t>testosterone secretion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- Seminiferous </a:t>
            </a:r>
            <a:r>
              <a:rPr lang="en-US" sz="2000" b="1" dirty="0">
                <a:solidFill>
                  <a:srgbClr val="0000FF"/>
                </a:solidFill>
              </a:rPr>
              <a:t>tubules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lined by </a:t>
            </a:r>
            <a:r>
              <a:rPr lang="en-US" sz="2000" b="1" dirty="0" err="1">
                <a:solidFill>
                  <a:srgbClr val="FF0000"/>
                </a:solidFill>
              </a:rPr>
              <a:t>Sertoli</a:t>
            </a:r>
            <a:r>
              <a:rPr lang="en-US" sz="2000" b="1" dirty="0">
                <a:solidFill>
                  <a:srgbClr val="FF0000"/>
                </a:solidFill>
              </a:rPr>
              <a:t> cells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</a:rPr>
              <a:t>Spermatogenic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cells </a:t>
            </a:r>
            <a:r>
              <a:rPr lang="en-US" sz="2000" dirty="0"/>
              <a:t>are responsible for </a:t>
            </a:r>
            <a:r>
              <a:rPr lang="en-US" sz="2000" b="1" dirty="0" smtClean="0">
                <a:solidFill>
                  <a:srgbClr val="FF0000"/>
                </a:solidFill>
              </a:rPr>
              <a:t>Spermatogenesis.</a:t>
            </a:r>
          </a:p>
          <a:p>
            <a:r>
              <a:rPr lang="en-US" sz="2000" dirty="0" smtClean="0"/>
              <a:t>- The </a:t>
            </a:r>
            <a:r>
              <a:rPr lang="en-US" sz="2000" b="1" dirty="0">
                <a:solidFill>
                  <a:srgbClr val="FF0000"/>
                </a:solidFill>
              </a:rPr>
              <a:t>seminiferous tubules </a:t>
            </a:r>
            <a:r>
              <a:rPr lang="en-US" sz="2000" dirty="0"/>
              <a:t>communicate with </a:t>
            </a:r>
            <a:r>
              <a:rPr lang="en-US" sz="2000" dirty="0" smtClean="0"/>
              <a:t>each </a:t>
            </a:r>
            <a:r>
              <a:rPr lang="en-US" sz="2000" dirty="0"/>
              <a:t>other at mediastinum forming </a:t>
            </a:r>
            <a:r>
              <a:rPr lang="en-US" sz="2000" b="1" dirty="0">
                <a:solidFill>
                  <a:srgbClr val="FF0000"/>
                </a:solidFill>
              </a:rPr>
              <a:t>rete testis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- Vasa </a:t>
            </a:r>
            <a:r>
              <a:rPr lang="en-US" sz="2000" b="1" dirty="0" err="1">
                <a:solidFill>
                  <a:srgbClr val="0000FF"/>
                </a:solidFill>
              </a:rPr>
              <a:t>efferentia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join rete testes with </a:t>
            </a:r>
            <a:r>
              <a:rPr lang="en-US" sz="2000" dirty="0" smtClean="0"/>
              <a:t>epididymis.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93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4"/>
          <a:stretch/>
        </p:blipFill>
        <p:spPr>
          <a:xfrm>
            <a:off x="4469606" y="316230"/>
            <a:ext cx="4674394" cy="3855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7262" y="302895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V</a:t>
            </a:r>
            <a:r>
              <a:rPr lang="en-US" sz="2000" b="1" dirty="0" smtClean="0">
                <a:solidFill>
                  <a:srgbClr val="0000CC"/>
                </a:solidFill>
              </a:rPr>
              <a:t>isceral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6628"/>
            <a:ext cx="4572000" cy="3785652"/>
          </a:xfrm>
          <a:prstGeom prst="rect">
            <a:avLst/>
          </a:prstGeom>
          <a:ln w="12700">
            <a:solidFill>
              <a:srgbClr val="009900"/>
            </a:solidFill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testes are surrounded by </a:t>
            </a:r>
            <a:r>
              <a:rPr lang="en-US" sz="2000" b="1" dirty="0">
                <a:solidFill>
                  <a:srgbClr val="009900"/>
                </a:solidFill>
              </a:rPr>
              <a:t>three tunica </a:t>
            </a:r>
            <a:endParaRPr lang="en-US" sz="2000" b="1" dirty="0" smtClean="0">
              <a:solidFill>
                <a:srgbClr val="009900"/>
              </a:solidFill>
            </a:endParaRPr>
          </a:p>
          <a:p>
            <a:r>
              <a:rPr lang="en-US" sz="2000" dirty="0" smtClean="0"/>
              <a:t>a- </a:t>
            </a:r>
            <a:r>
              <a:rPr lang="en-US" sz="2000" dirty="0"/>
              <a:t>Innermost layer, </a:t>
            </a:r>
            <a:r>
              <a:rPr lang="en-US" sz="2000" b="1" dirty="0">
                <a:solidFill>
                  <a:srgbClr val="0000CC"/>
                </a:solidFill>
              </a:rPr>
              <a:t>Tunica </a:t>
            </a:r>
            <a:r>
              <a:rPr lang="en-US" sz="2000" b="1" dirty="0" err="1">
                <a:solidFill>
                  <a:srgbClr val="0000CC"/>
                </a:solidFill>
              </a:rPr>
              <a:t>vasculosa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dirty="0"/>
              <a:t>(thin layer of blood vessels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b- </a:t>
            </a:r>
            <a:r>
              <a:rPr lang="en-US" sz="2000" dirty="0"/>
              <a:t>Middle layer, </a:t>
            </a:r>
            <a:r>
              <a:rPr lang="en-US" sz="2000" b="1" dirty="0">
                <a:solidFill>
                  <a:srgbClr val="0000CC"/>
                </a:solidFill>
              </a:rPr>
              <a:t>Tunica </a:t>
            </a:r>
            <a:r>
              <a:rPr lang="en-US" sz="2000" b="1" dirty="0" err="1">
                <a:solidFill>
                  <a:srgbClr val="0000CC"/>
                </a:solidFill>
              </a:rPr>
              <a:t>albuginea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dirty="0"/>
              <a:t>is a thick protective </a:t>
            </a:r>
            <a:r>
              <a:rPr lang="en-US" sz="2000" dirty="0" smtClean="0"/>
              <a:t>capsule</a:t>
            </a:r>
          </a:p>
          <a:p>
            <a:r>
              <a:rPr lang="en-US" sz="2000" dirty="0" smtClean="0"/>
              <a:t>c- </a:t>
            </a:r>
            <a:r>
              <a:rPr lang="en-US" sz="2000" dirty="0"/>
              <a:t>Outermost layer</a:t>
            </a:r>
            <a:r>
              <a:rPr lang="en-US" sz="2000" b="1" dirty="0">
                <a:solidFill>
                  <a:srgbClr val="0000CC"/>
                </a:solidFill>
              </a:rPr>
              <a:t>, Tunica </a:t>
            </a:r>
            <a:r>
              <a:rPr lang="en-US" sz="2000" b="1" dirty="0" err="1">
                <a:solidFill>
                  <a:srgbClr val="0000CC"/>
                </a:solidFill>
              </a:rPr>
              <a:t>vaginalis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(derived from vaginal process of the peritoneum during descend of the testes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- </a:t>
            </a:r>
            <a:r>
              <a:rPr lang="en-US" sz="2000" b="1" dirty="0">
                <a:solidFill>
                  <a:srgbClr val="0000CC"/>
                </a:solidFill>
              </a:rPr>
              <a:t>It </a:t>
            </a:r>
            <a:r>
              <a:rPr lang="en-US" sz="2000" dirty="0"/>
              <a:t>is formed of inner visceral layer and outer parietal layer, in between them a cavity containing a thin fluid layer</a:t>
            </a:r>
          </a:p>
        </p:txBody>
      </p:sp>
    </p:spTree>
    <p:extLst>
      <p:ext uri="{BB962C8B-B14F-4D97-AF65-F5344CB8AC3E}">
        <p14:creationId xmlns:p14="http://schemas.microsoft.com/office/powerpoint/2010/main" val="270164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• Arterial supply</a:t>
            </a:r>
            <a:r>
              <a:rPr lang="en-US" sz="2400" dirty="0"/>
              <a:t>: Testicular artery from the abdominal aorta.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• Venous </a:t>
            </a:r>
            <a:r>
              <a:rPr lang="en-US" sz="2400" b="1" dirty="0">
                <a:solidFill>
                  <a:srgbClr val="C00000"/>
                </a:solidFill>
              </a:rPr>
              <a:t>drainage </a:t>
            </a:r>
            <a:r>
              <a:rPr lang="en-US" sz="2400" dirty="0" err="1"/>
              <a:t>pampiniform</a:t>
            </a:r>
            <a:r>
              <a:rPr lang="en-US" sz="2400" dirty="0"/>
              <a:t> plexus of vein that form testicular vein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a. Right </a:t>
            </a:r>
            <a:r>
              <a:rPr lang="en-US" sz="2400" dirty="0"/>
              <a:t>vein ends in the inferior vena cava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b. Left </a:t>
            </a:r>
            <a:r>
              <a:rPr lang="en-US" sz="2400" dirty="0"/>
              <a:t>vein ends in the left renal vein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• Why </a:t>
            </a:r>
            <a:r>
              <a:rPr lang="en-US" sz="2400" b="1" dirty="0" err="1" smtClean="0">
                <a:solidFill>
                  <a:srgbClr val="0000CC"/>
                </a:solidFill>
              </a:rPr>
              <a:t>varicocele</a:t>
            </a:r>
            <a:r>
              <a:rPr lang="en-US" sz="2400" b="1" dirty="0" smtClean="0">
                <a:solidFill>
                  <a:srgbClr val="0000CC"/>
                </a:solidFill>
              </a:rPr>
              <a:t> is common in the left side</a:t>
            </a:r>
          </a:p>
          <a:p>
            <a:r>
              <a:rPr lang="en-US" sz="2400" dirty="0" smtClean="0"/>
              <a:t>1. </a:t>
            </a:r>
            <a:r>
              <a:rPr lang="en-US" sz="2400" b="1" dirty="0" smtClean="0">
                <a:solidFill>
                  <a:srgbClr val="0000CC"/>
                </a:solidFill>
              </a:rPr>
              <a:t>L</a:t>
            </a:r>
            <a:r>
              <a:rPr lang="en-US" sz="2400" dirty="0" smtClean="0"/>
              <a:t>eft testicular vein is </a:t>
            </a:r>
            <a:r>
              <a:rPr lang="en-US" sz="2400" b="1" dirty="0" smtClean="0">
                <a:solidFill>
                  <a:srgbClr val="0000CC"/>
                </a:solidFill>
              </a:rPr>
              <a:t>L</a:t>
            </a:r>
            <a:r>
              <a:rPr lang="en-US" sz="2400" dirty="0" smtClean="0"/>
              <a:t>onger than right </a:t>
            </a:r>
          </a:p>
          <a:p>
            <a:r>
              <a:rPr lang="en-US" sz="2400" dirty="0" smtClean="0"/>
              <a:t>2. It opens in the left renal vein by right angle.</a:t>
            </a:r>
          </a:p>
          <a:p>
            <a:r>
              <a:rPr lang="en-US" sz="2400" dirty="0" smtClean="0"/>
              <a:t>3. Compression by a full sigmoid colon in chronic constipation.</a:t>
            </a:r>
          </a:p>
          <a:p>
            <a:r>
              <a:rPr lang="en-US" sz="2400" dirty="0" smtClean="0"/>
              <a:t>4. Vascular spasm by adrenaline coming from left suprarenal gland.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** Applied anatomy</a:t>
            </a:r>
            <a:r>
              <a:rPr lang="en-US" sz="2400" b="1" dirty="0" smtClean="0">
                <a:solidFill>
                  <a:srgbClr val="0000CC"/>
                </a:solidFill>
              </a:rPr>
              <a:t>, undescended testes</a:t>
            </a:r>
          </a:p>
          <a:p>
            <a:r>
              <a:rPr lang="en-US" sz="2400" dirty="0" smtClean="0"/>
              <a:t>- undescended testes leading to arrest of the spermatogenesis. </a:t>
            </a:r>
          </a:p>
          <a:p>
            <a:r>
              <a:rPr lang="en-US" sz="2400" dirty="0" smtClean="0"/>
              <a:t>- In bilateral cases occurs permanent sterility. </a:t>
            </a:r>
          </a:p>
          <a:p>
            <a:r>
              <a:rPr lang="en-US" sz="2400" dirty="0" smtClean="0"/>
              <a:t>- If neglected, the testis transforms into malignant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976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1065</Words>
  <Application>Microsoft Office PowerPoint</Application>
  <PresentationFormat>On-screen Show (16:9)</PresentationFormat>
  <Paragraphs>121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</cp:revision>
  <dcterms:created xsi:type="dcterms:W3CDTF">2021-05-09T10:34:29Z</dcterms:created>
  <dcterms:modified xsi:type="dcterms:W3CDTF">2021-05-09T17:20:39Z</dcterms:modified>
</cp:coreProperties>
</file>