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72" d="100"/>
          <a:sy n="72"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4/13/2023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4/13/2023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2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7.xml" /><Relationship Id="rId6" Type="http://schemas.openxmlformats.org/officeDocument/2006/relationships/image" Target="../media/image24.jpeg" /><Relationship Id="rId5" Type="http://schemas.openxmlformats.org/officeDocument/2006/relationships/image" Target="../media/image23.jpeg" /><Relationship Id="rId4" Type="http://schemas.openxmlformats.org/officeDocument/2006/relationships/image" Target="../media/image22.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970" y="-158597"/>
            <a:ext cx="10233442" cy="2541431"/>
          </a:xfrm>
        </p:spPr>
        <p:txBody>
          <a:bodyPr>
            <a:normAutofit/>
          </a:bodyPr>
          <a:lstStyle/>
          <a:p>
            <a:r>
              <a:rPr lang="en-US" sz="5400" dirty="0"/>
              <a:t>Viral hepatitis and alcoholic liver disease</a:t>
            </a:r>
          </a:p>
        </p:txBody>
      </p:sp>
      <p:sp>
        <p:nvSpPr>
          <p:cNvPr id="3" name="Subtitle 2"/>
          <p:cNvSpPr>
            <a:spLocks noGrp="1"/>
          </p:cNvSpPr>
          <p:nvPr>
            <p:ph type="subTitle" idx="1"/>
          </p:nvPr>
        </p:nvSpPr>
        <p:spPr/>
        <p:txBody>
          <a:bodyPr>
            <a:noAutofit/>
          </a:bodyPr>
          <a:lstStyle/>
          <a:p>
            <a:pPr algn="r"/>
            <a:r>
              <a:rPr lang="en-US" sz="2000" dirty="0"/>
              <a:t>Dr. </a:t>
            </a:r>
            <a:r>
              <a:rPr lang="en-US" sz="2000" dirty="0" err="1"/>
              <a:t>eman</a:t>
            </a:r>
            <a:r>
              <a:rPr lang="en-US" sz="2000" dirty="0"/>
              <a:t> Krieshan, m.d.</a:t>
            </a:r>
          </a:p>
          <a:p>
            <a:pPr algn="r"/>
            <a:r>
              <a:rPr lang="en-US" sz="2000" dirty="0"/>
              <a:t>13/4/2023.</a:t>
            </a:r>
          </a:p>
        </p:txBody>
      </p:sp>
      <p:pic>
        <p:nvPicPr>
          <p:cNvPr id="9218" name="Picture 2" descr="Understanding Hepatitis, Fighting Hepatitis - Cusa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0850"/>
            <a:ext cx="7048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Hepatitis A Virus (HAV).</a:t>
            </a:r>
          </a:p>
        </p:txBody>
      </p:sp>
      <p:sp>
        <p:nvSpPr>
          <p:cNvPr id="3" name="Content Placeholder 2"/>
          <p:cNvSpPr>
            <a:spLocks noGrp="1"/>
          </p:cNvSpPr>
          <p:nvPr>
            <p:ph idx="1"/>
          </p:nvPr>
        </p:nvSpPr>
        <p:spPr>
          <a:xfrm>
            <a:off x="1057684" y="2226748"/>
            <a:ext cx="9603275" cy="3450613"/>
          </a:xfrm>
        </p:spPr>
        <p:txBody>
          <a:bodyPr/>
          <a:lstStyle/>
          <a:p>
            <a:r>
              <a:rPr lang="en-US" dirty="0"/>
              <a:t>HAV usually is a benign self-limited infection that does not cause chronic hepatitis and rarely produces fulminant hepatitis.</a:t>
            </a:r>
          </a:p>
          <a:p>
            <a:r>
              <a:rPr lang="en-US" dirty="0"/>
              <a:t>incubation period of 3-6 weeks, shed in the stool for 2 to 3 weeks before and 1 week after the onset of jaundice. </a:t>
            </a:r>
          </a:p>
          <a:p>
            <a:r>
              <a:rPr lang="en-US" dirty="0"/>
              <a:t>The infection associated with poor hygiene and sanitation, ingestion of steamed shellfish.</a:t>
            </a:r>
          </a:p>
          <a:p>
            <a:r>
              <a:rPr lang="en-US" dirty="0"/>
              <a:t>Acute HAV tends to cause a febrile illness, jaundice and nonspecific symptoms such as fatigue and loss of appetite.</a:t>
            </a:r>
          </a:p>
        </p:txBody>
      </p:sp>
      <p:pic>
        <p:nvPicPr>
          <p:cNvPr id="2050" name="Picture 2" descr="Littleneck Clams In the Style of Escargot Recipe - Mary-Frances Heck | Food  &amp; W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5335" y="96339"/>
            <a:ext cx="2391508" cy="179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7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patitis A (Hepatovirus 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593" y="1439080"/>
            <a:ext cx="7807325" cy="4391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142" y="177577"/>
            <a:ext cx="7213385" cy="400110"/>
          </a:xfrm>
          <a:prstGeom prst="rect">
            <a:avLst/>
          </a:prstGeom>
        </p:spPr>
        <p:txBody>
          <a:bodyPr wrap="none">
            <a:spAutoFit/>
          </a:bodyPr>
          <a:lstStyle/>
          <a:p>
            <a:pPr marL="342900" indent="-342900">
              <a:buFont typeface="Arial" panose="020B0604020202020204" pitchFamily="34" charset="0"/>
              <a:buChar char="•"/>
            </a:pPr>
            <a:r>
              <a:rPr lang="en-US" sz="2000" dirty="0"/>
              <a:t>HAV is a small, </a:t>
            </a:r>
            <a:r>
              <a:rPr lang="en-US" sz="2000" dirty="0" err="1"/>
              <a:t>nonenveloped</a:t>
            </a:r>
            <a:r>
              <a:rPr lang="en-US" sz="2000" dirty="0"/>
              <a:t>, positive-strand RNA picornavirus </a:t>
            </a:r>
          </a:p>
        </p:txBody>
      </p:sp>
      <p:sp>
        <p:nvSpPr>
          <p:cNvPr id="3" name="Rectangle 2"/>
          <p:cNvSpPr/>
          <p:nvPr/>
        </p:nvSpPr>
        <p:spPr>
          <a:xfrm>
            <a:off x="664142" y="577687"/>
            <a:ext cx="10378996" cy="707886"/>
          </a:xfrm>
          <a:prstGeom prst="rect">
            <a:avLst/>
          </a:prstGeom>
        </p:spPr>
        <p:txBody>
          <a:bodyPr wrap="square">
            <a:spAutoFit/>
          </a:bodyPr>
          <a:lstStyle/>
          <a:p>
            <a:pPr marL="342900" indent="-342900">
              <a:buFont typeface="Arial" panose="020B0604020202020204" pitchFamily="34" charset="0"/>
              <a:buChar char="•"/>
            </a:pPr>
            <a:r>
              <a:rPr lang="en-US" sz="2000" dirty="0"/>
              <a:t>The cellular immune response, particularly that involving cytotoxic CD8+ T cells, plays a key role in HAV-mediated hepatocellular injury.</a:t>
            </a:r>
          </a:p>
        </p:txBody>
      </p:sp>
    </p:spTree>
    <p:extLst>
      <p:ext uri="{BB962C8B-B14F-4D97-AF65-F5344CB8AC3E}">
        <p14:creationId xmlns:p14="http://schemas.microsoft.com/office/powerpoint/2010/main" val="425176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370" t="29279" r="20519" b="16490"/>
          <a:stretch/>
        </p:blipFill>
        <p:spPr>
          <a:xfrm>
            <a:off x="6133513" y="444863"/>
            <a:ext cx="5050302" cy="5477635"/>
          </a:xfrm>
          <a:prstGeom prst="rect">
            <a:avLst/>
          </a:prstGeom>
        </p:spPr>
      </p:pic>
      <p:sp>
        <p:nvSpPr>
          <p:cNvPr id="3" name="Rectangle 2"/>
          <p:cNvSpPr/>
          <p:nvPr/>
        </p:nvSpPr>
        <p:spPr>
          <a:xfrm>
            <a:off x="37513" y="1186880"/>
            <a:ext cx="6096000" cy="646331"/>
          </a:xfrm>
          <a:prstGeom prst="rect">
            <a:avLst/>
          </a:prstGeom>
        </p:spPr>
        <p:txBody>
          <a:bodyPr>
            <a:spAutoFit/>
          </a:bodyPr>
          <a:lstStyle/>
          <a:p>
            <a:pPr marL="285750" indent="-285750">
              <a:buFont typeface="Arial" panose="020B0604020202020204" pitchFamily="34" charset="0"/>
              <a:buChar char="•"/>
            </a:pPr>
            <a:r>
              <a:rPr lang="en-US" dirty="0"/>
              <a:t>IgM antibody against HAV appears in blood at the onset of symptoms and is a reliable marker of acute infection</a:t>
            </a:r>
          </a:p>
        </p:txBody>
      </p:sp>
      <p:sp>
        <p:nvSpPr>
          <p:cNvPr id="4" name="Rectangle 3"/>
          <p:cNvSpPr/>
          <p:nvPr/>
        </p:nvSpPr>
        <p:spPr>
          <a:xfrm>
            <a:off x="206326" y="2575227"/>
            <a:ext cx="6096000" cy="923330"/>
          </a:xfrm>
          <a:prstGeom prst="rect">
            <a:avLst/>
          </a:prstGeom>
        </p:spPr>
        <p:txBody>
          <a:bodyPr>
            <a:spAutoFit/>
          </a:bodyPr>
          <a:lstStyle/>
          <a:p>
            <a:r>
              <a:rPr lang="en-US" dirty="0"/>
              <a:t>The IgM response usually declines in a few months followed by the appearance of IgG anti-HAV that persists for years, often conferring lifelong immunity.</a:t>
            </a:r>
          </a:p>
        </p:txBody>
      </p:sp>
    </p:spTree>
    <p:extLst>
      <p:ext uri="{BB962C8B-B14F-4D97-AF65-F5344CB8AC3E}">
        <p14:creationId xmlns:p14="http://schemas.microsoft.com/office/powerpoint/2010/main" val="292237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Hepatitis B Virus (HBV).</a:t>
            </a:r>
          </a:p>
        </p:txBody>
      </p:sp>
      <p:sp>
        <p:nvSpPr>
          <p:cNvPr id="3" name="Content Placeholder 2"/>
          <p:cNvSpPr>
            <a:spLocks noGrp="1"/>
          </p:cNvSpPr>
          <p:nvPr>
            <p:ph idx="1"/>
          </p:nvPr>
        </p:nvSpPr>
        <p:spPr/>
        <p:txBody>
          <a:bodyPr/>
          <a:lstStyle/>
          <a:p>
            <a:r>
              <a:rPr lang="en-US" dirty="0"/>
              <a:t>The outcome of HBV infection varies widely, from:</a:t>
            </a:r>
          </a:p>
          <a:p>
            <a:r>
              <a:rPr lang="en-US" dirty="0"/>
              <a:t> (1) acute hepatitis with recovery and clearance of the virus.</a:t>
            </a:r>
          </a:p>
          <a:p>
            <a:r>
              <a:rPr lang="en-US" dirty="0"/>
              <a:t>(2) nonprogressive chronic hepatitis.</a:t>
            </a:r>
          </a:p>
          <a:p>
            <a:r>
              <a:rPr lang="en-US" dirty="0"/>
              <a:t> (3) progressive chronic disease ending in cirrhosis.</a:t>
            </a:r>
          </a:p>
          <a:p>
            <a:r>
              <a:rPr lang="en-US" dirty="0"/>
              <a:t>(4) fulminant hepatitis with massive liver necrosis.</a:t>
            </a:r>
          </a:p>
          <a:p>
            <a:r>
              <a:rPr lang="en-US" dirty="0"/>
              <a:t>(5) an asymptomatic “healthy” carrier state.</a:t>
            </a:r>
          </a:p>
        </p:txBody>
      </p:sp>
    </p:spTree>
    <p:extLst>
      <p:ext uri="{BB962C8B-B14F-4D97-AF65-F5344CB8AC3E}">
        <p14:creationId xmlns:p14="http://schemas.microsoft.com/office/powerpoint/2010/main" val="112221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690" t="29856" r="14897" b="25529"/>
          <a:stretch/>
        </p:blipFill>
        <p:spPr>
          <a:xfrm>
            <a:off x="896817" y="689317"/>
            <a:ext cx="10638691" cy="4079632"/>
          </a:xfrm>
          <a:prstGeom prst="rect">
            <a:avLst/>
          </a:prstGeom>
        </p:spPr>
      </p:pic>
    </p:spTree>
    <p:extLst>
      <p:ext uri="{BB962C8B-B14F-4D97-AF65-F5344CB8AC3E}">
        <p14:creationId xmlns:p14="http://schemas.microsoft.com/office/powerpoint/2010/main" val="129934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HBV.</a:t>
            </a:r>
          </a:p>
        </p:txBody>
      </p:sp>
      <p:pic>
        <p:nvPicPr>
          <p:cNvPr id="3074" name="Picture 2" descr="Understanding Hepatitis, Fighting Hepatitis - Cusa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640" y="1853754"/>
            <a:ext cx="6273360" cy="431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6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488" y="791842"/>
            <a:ext cx="9603275" cy="3450613"/>
          </a:xfrm>
        </p:spPr>
        <p:txBody>
          <a:bodyPr/>
          <a:lstStyle/>
          <a:p>
            <a:r>
              <a:rPr lang="en-US" dirty="0"/>
              <a:t>HBV is a member of </a:t>
            </a:r>
            <a:r>
              <a:rPr lang="en-US" dirty="0" err="1"/>
              <a:t>Hepadnaviridae</a:t>
            </a:r>
            <a:r>
              <a:rPr lang="en-US" dirty="0"/>
              <a:t>, a family of DNA viruses.</a:t>
            </a:r>
          </a:p>
          <a:p>
            <a:r>
              <a:rPr lang="en-US" dirty="0"/>
              <a:t>The HBV genome is a partially double-stranded, which encode the following proteins:</a:t>
            </a:r>
          </a:p>
          <a:p>
            <a:r>
              <a:rPr lang="en-US" dirty="0" err="1"/>
              <a:t>Nucleocapsid</a:t>
            </a:r>
            <a:r>
              <a:rPr lang="en-US" dirty="0"/>
              <a:t> “core” protein (</a:t>
            </a:r>
            <a:r>
              <a:rPr lang="en-US" dirty="0" err="1"/>
              <a:t>HBcAg</a:t>
            </a:r>
            <a:r>
              <a:rPr lang="en-US" dirty="0"/>
              <a:t>).</a:t>
            </a:r>
          </a:p>
          <a:p>
            <a:r>
              <a:rPr lang="en-US" dirty="0"/>
              <a:t>Envelope glycoproteins (</a:t>
            </a:r>
            <a:r>
              <a:rPr lang="en-US" dirty="0" err="1"/>
              <a:t>HBsAg</a:t>
            </a:r>
            <a:r>
              <a:rPr lang="en-US" dirty="0"/>
              <a:t>).</a:t>
            </a:r>
          </a:p>
          <a:p>
            <a:r>
              <a:rPr lang="en-US" dirty="0"/>
              <a:t>A polymerase (Pol) with both DNA polymerase activity and reverse transcriptase activity.</a:t>
            </a:r>
          </a:p>
          <a:p>
            <a:r>
              <a:rPr lang="en-US" dirty="0" err="1"/>
              <a:t>HBx</a:t>
            </a:r>
            <a:r>
              <a:rPr lang="en-US" dirty="0"/>
              <a:t> protein, which is required for virus replication.</a:t>
            </a:r>
          </a:p>
        </p:txBody>
      </p:sp>
      <p:pic>
        <p:nvPicPr>
          <p:cNvPr id="4" name="Picture 2" descr="The mechanisms of HBV-induced hepatocellular carcinoma | J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590" y="3222870"/>
            <a:ext cx="5003409" cy="363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57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course of the disease</a:t>
            </a:r>
          </a:p>
        </p:txBody>
      </p:sp>
      <p:pic>
        <p:nvPicPr>
          <p:cNvPr id="4" name="Picture 3"/>
          <p:cNvPicPr>
            <a:picLocks noChangeAspect="1"/>
          </p:cNvPicPr>
          <p:nvPr/>
        </p:nvPicPr>
        <p:blipFill rotWithShape="1">
          <a:blip r:embed="rId2"/>
          <a:srcRect l="20447" t="29279" r="20195" b="22837"/>
          <a:stretch/>
        </p:blipFill>
        <p:spPr>
          <a:xfrm>
            <a:off x="1451579" y="1853754"/>
            <a:ext cx="9156946" cy="4153151"/>
          </a:xfrm>
          <a:prstGeom prst="rect">
            <a:avLst/>
          </a:prstGeom>
        </p:spPr>
      </p:pic>
    </p:spTree>
    <p:extLst>
      <p:ext uri="{BB962C8B-B14F-4D97-AF65-F5344CB8AC3E}">
        <p14:creationId xmlns:p14="http://schemas.microsoft.com/office/powerpoint/2010/main" val="354131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443" y="1973529"/>
            <a:ext cx="9603275" cy="3450613"/>
          </a:xfrm>
        </p:spPr>
        <p:txBody>
          <a:bodyPr>
            <a:normAutofit lnSpcReduction="10000"/>
          </a:bodyPr>
          <a:lstStyle/>
          <a:p>
            <a:r>
              <a:rPr lang="en-US" dirty="0"/>
              <a:t>HBV generally is not directly hepatotoxic, and most hepatocyte injury is caused by CD8+ cytotoxic T cells attacking infected cells.</a:t>
            </a:r>
          </a:p>
          <a:p>
            <a:endParaRPr lang="en-US" dirty="0"/>
          </a:p>
          <a:p>
            <a:r>
              <a:rPr lang="en-US" dirty="0"/>
              <a:t>Patient age at the time of infection is the best predictor of chronicity. In general, the younger the age at the time of HBV infection, the higher the chance of chronic infection. </a:t>
            </a:r>
          </a:p>
          <a:p>
            <a:endParaRPr lang="en-US" dirty="0"/>
          </a:p>
          <a:p>
            <a:r>
              <a:rPr lang="en-US" dirty="0"/>
              <a:t>Treatment of chronic hepatitis B with viral polymerase inhibitors and interferon can slow disease progression.</a:t>
            </a:r>
          </a:p>
        </p:txBody>
      </p:sp>
    </p:spTree>
    <p:extLst>
      <p:ext uri="{BB962C8B-B14F-4D97-AF65-F5344CB8AC3E}">
        <p14:creationId xmlns:p14="http://schemas.microsoft.com/office/powerpoint/2010/main" val="43002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Hepatitis C Virus (HCV).</a:t>
            </a:r>
          </a:p>
        </p:txBody>
      </p:sp>
      <p:sp>
        <p:nvSpPr>
          <p:cNvPr id="3" name="Content Placeholder 2"/>
          <p:cNvSpPr>
            <a:spLocks noGrp="1"/>
          </p:cNvSpPr>
          <p:nvPr>
            <p:ph idx="1"/>
          </p:nvPr>
        </p:nvSpPr>
        <p:spPr>
          <a:xfrm>
            <a:off x="801858" y="2015732"/>
            <a:ext cx="10803987" cy="4258459"/>
          </a:xfrm>
        </p:spPr>
        <p:txBody>
          <a:bodyPr>
            <a:normAutofit lnSpcReduction="10000"/>
          </a:bodyPr>
          <a:lstStyle/>
          <a:p>
            <a:r>
              <a:rPr lang="en-US" dirty="0"/>
              <a:t>According to data from the Centers for Disease Control and Prevention (CDC), the most common risk factors for HCV infection are as follows:</a:t>
            </a:r>
          </a:p>
          <a:p>
            <a:pPr marL="0" indent="0">
              <a:buNone/>
            </a:pPr>
            <a:r>
              <a:rPr lang="en-US" dirty="0"/>
              <a:t>• Intravenous drug abuse</a:t>
            </a:r>
          </a:p>
          <a:p>
            <a:pPr marL="0" indent="0">
              <a:buNone/>
            </a:pPr>
            <a:r>
              <a:rPr lang="en-US" dirty="0"/>
              <a:t> • Multiple sex partners</a:t>
            </a:r>
          </a:p>
          <a:p>
            <a:pPr marL="0" indent="0">
              <a:buNone/>
            </a:pPr>
            <a:r>
              <a:rPr lang="en-US" dirty="0"/>
              <a:t> • Having had surgery within the last 6 months </a:t>
            </a:r>
          </a:p>
          <a:p>
            <a:pPr marL="0" indent="0">
              <a:buNone/>
            </a:pPr>
            <a:r>
              <a:rPr lang="en-US" dirty="0"/>
              <a:t>• Needle stick injury</a:t>
            </a:r>
          </a:p>
          <a:p>
            <a:pPr marL="0" indent="0">
              <a:buNone/>
            </a:pPr>
            <a:r>
              <a:rPr lang="en-US" dirty="0"/>
              <a:t> • Multiple contacts with an HCV-infected individual </a:t>
            </a:r>
          </a:p>
          <a:p>
            <a:pPr marL="0" indent="0">
              <a:buNone/>
            </a:pPr>
            <a:r>
              <a:rPr lang="en-US" dirty="0"/>
              <a:t>• Employment in the medical or dental field.</a:t>
            </a:r>
          </a:p>
          <a:p>
            <a:r>
              <a:rPr lang="en-US" dirty="0"/>
              <a:t>perinatal transmission from the mother.</a:t>
            </a:r>
          </a:p>
        </p:txBody>
      </p:sp>
      <p:pic>
        <p:nvPicPr>
          <p:cNvPr id="5122" name="Picture 2" descr="Hepatitis C Virus (HCV) Test | Adventist HealthCare | Fort Washington, 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047" y="51182"/>
            <a:ext cx="3919953" cy="195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a:t>
            </a:r>
          </a:p>
        </p:txBody>
      </p:sp>
      <p:sp>
        <p:nvSpPr>
          <p:cNvPr id="3" name="Content Placeholder 2"/>
          <p:cNvSpPr>
            <a:spLocks noGrp="1"/>
          </p:cNvSpPr>
          <p:nvPr>
            <p:ph idx="1"/>
          </p:nvPr>
        </p:nvSpPr>
        <p:spPr/>
        <p:txBody>
          <a:bodyPr/>
          <a:lstStyle/>
          <a:p>
            <a:r>
              <a:rPr lang="en-US" dirty="0"/>
              <a:t>Hepatitis is applied to patterns of acute and chronic hepatic injuries that are produced by:</a:t>
            </a:r>
          </a:p>
          <a:p>
            <a:pPr>
              <a:buFont typeface="Wingdings" panose="05000000000000000000" pitchFamily="2" charset="2"/>
              <a:buChar char="Ø"/>
            </a:pPr>
            <a:r>
              <a:rPr lang="en-US" dirty="0"/>
              <a:t> </a:t>
            </a:r>
            <a:r>
              <a:rPr lang="en-US" dirty="0" err="1"/>
              <a:t>Hepatotropic</a:t>
            </a:r>
            <a:r>
              <a:rPr lang="en-US" dirty="0"/>
              <a:t> viruses (have a specific affinity for the liver).</a:t>
            </a:r>
          </a:p>
          <a:p>
            <a:pPr>
              <a:buFont typeface="Wingdings" panose="05000000000000000000" pitchFamily="2" charset="2"/>
              <a:buChar char="Ø"/>
            </a:pPr>
            <a:r>
              <a:rPr lang="en-US" dirty="0"/>
              <a:t>Other viruses such as EBV, CMV .</a:t>
            </a:r>
          </a:p>
          <a:p>
            <a:pPr>
              <a:buFont typeface="Wingdings" panose="05000000000000000000" pitchFamily="2" charset="2"/>
              <a:buChar char="Ø"/>
            </a:pPr>
            <a:r>
              <a:rPr lang="en-US" dirty="0"/>
              <a:t> Yellow fever </a:t>
            </a:r>
          </a:p>
          <a:p>
            <a:pPr>
              <a:buFont typeface="Wingdings" panose="05000000000000000000" pitchFamily="2" charset="2"/>
              <a:buChar char="Ø"/>
            </a:pPr>
            <a:r>
              <a:rPr lang="en-US" dirty="0"/>
              <a:t> Autoimmune reactions.</a:t>
            </a:r>
          </a:p>
          <a:p>
            <a:pPr>
              <a:buFont typeface="Wingdings" panose="05000000000000000000" pitchFamily="2" charset="2"/>
              <a:buChar char="Ø"/>
            </a:pPr>
            <a:r>
              <a:rPr lang="en-US" dirty="0"/>
              <a:t>Drugs and toxins. </a:t>
            </a:r>
          </a:p>
        </p:txBody>
      </p:sp>
    </p:spTree>
    <p:extLst>
      <p:ext uri="{BB962C8B-B14F-4D97-AF65-F5344CB8AC3E}">
        <p14:creationId xmlns:p14="http://schemas.microsoft.com/office/powerpoint/2010/main" val="306666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632" y="468286"/>
            <a:ext cx="9603275" cy="3450613"/>
          </a:xfrm>
        </p:spPr>
        <p:txBody>
          <a:bodyPr/>
          <a:lstStyle/>
          <a:p>
            <a:r>
              <a:rPr lang="en-US" dirty="0"/>
              <a:t>HCV is a small, enveloped, single-stranded RNA virus, member of the </a:t>
            </a:r>
            <a:r>
              <a:rPr lang="en-US" dirty="0" err="1"/>
              <a:t>Flaviviridae</a:t>
            </a:r>
            <a:r>
              <a:rPr lang="en-US" dirty="0"/>
              <a:t> family.</a:t>
            </a:r>
          </a:p>
        </p:txBody>
      </p:sp>
      <p:pic>
        <p:nvPicPr>
          <p:cNvPr id="4" name="Picture 3"/>
          <p:cNvPicPr>
            <a:picLocks noChangeAspect="1"/>
          </p:cNvPicPr>
          <p:nvPr/>
        </p:nvPicPr>
        <p:blipFill rotWithShape="1">
          <a:blip r:embed="rId2"/>
          <a:srcRect l="20339" t="24086" r="20411" b="28990"/>
          <a:stretch/>
        </p:blipFill>
        <p:spPr>
          <a:xfrm>
            <a:off x="1001414" y="1476110"/>
            <a:ext cx="10365282" cy="4615199"/>
          </a:xfrm>
          <a:prstGeom prst="rect">
            <a:avLst/>
          </a:prstGeom>
        </p:spPr>
      </p:pic>
    </p:spTree>
    <p:extLst>
      <p:ext uri="{BB962C8B-B14F-4D97-AF65-F5344CB8AC3E}">
        <p14:creationId xmlns:p14="http://schemas.microsoft.com/office/powerpoint/2010/main" val="33482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Hepatitis D Virus (HDV).</a:t>
            </a:r>
          </a:p>
        </p:txBody>
      </p:sp>
      <p:sp>
        <p:nvSpPr>
          <p:cNvPr id="3" name="Content Placeholder 2"/>
          <p:cNvSpPr>
            <a:spLocks noGrp="1"/>
          </p:cNvSpPr>
          <p:nvPr>
            <p:ph idx="1"/>
          </p:nvPr>
        </p:nvSpPr>
        <p:spPr/>
        <p:txBody>
          <a:bodyPr/>
          <a:lstStyle/>
          <a:p>
            <a:r>
              <a:rPr lang="en-US" dirty="0"/>
              <a:t>HDV is a unique RNA virus that is dependent for its life cycle on HBV. Infection with HDV arises in the following settings:</a:t>
            </a:r>
          </a:p>
          <a:p>
            <a:r>
              <a:rPr lang="en-US" dirty="0"/>
              <a:t>Coinfection by HDV and HBV.</a:t>
            </a:r>
          </a:p>
          <a:p>
            <a:r>
              <a:rPr lang="en-US" dirty="0"/>
              <a:t>Superinfection of a chronic HBV carrier by HDV.</a:t>
            </a:r>
          </a:p>
        </p:txBody>
      </p:sp>
    </p:spTree>
    <p:extLst>
      <p:ext uri="{BB962C8B-B14F-4D97-AF65-F5344CB8AC3E}">
        <p14:creationId xmlns:p14="http://schemas.microsoft.com/office/powerpoint/2010/main" val="2193913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Hepatitis E Virus (HEV).</a:t>
            </a:r>
          </a:p>
        </p:txBody>
      </p:sp>
      <p:sp>
        <p:nvSpPr>
          <p:cNvPr id="3" name="Content Placeholder 2"/>
          <p:cNvSpPr>
            <a:spLocks noGrp="1"/>
          </p:cNvSpPr>
          <p:nvPr>
            <p:ph idx="1"/>
          </p:nvPr>
        </p:nvSpPr>
        <p:spPr/>
        <p:txBody>
          <a:bodyPr/>
          <a:lstStyle/>
          <a:p>
            <a:r>
              <a:rPr lang="en-US" dirty="0"/>
              <a:t>HEV is an </a:t>
            </a:r>
            <a:r>
              <a:rPr lang="en-US" dirty="0" err="1"/>
              <a:t>enterically</a:t>
            </a:r>
            <a:r>
              <a:rPr lang="en-US" dirty="0"/>
              <a:t> transmitted, water-borne infection that usually produces a self-limiting disease. </a:t>
            </a:r>
          </a:p>
          <a:p>
            <a:r>
              <a:rPr lang="en-US" dirty="0"/>
              <a:t>HEV is an </a:t>
            </a:r>
            <a:r>
              <a:rPr lang="en-US" dirty="0" err="1"/>
              <a:t>unenveloped</a:t>
            </a:r>
            <a:r>
              <a:rPr lang="en-US" dirty="0"/>
              <a:t>, positive stranded RNA virus in the </a:t>
            </a:r>
            <a:r>
              <a:rPr lang="en-US" dirty="0" err="1"/>
              <a:t>Hepevirus</a:t>
            </a:r>
            <a:r>
              <a:rPr lang="en-US" dirty="0"/>
              <a:t> genus.</a:t>
            </a:r>
          </a:p>
          <a:p>
            <a:r>
              <a:rPr lang="en-US" dirty="0"/>
              <a:t>The virus typically infects young to middle-aged adults. </a:t>
            </a:r>
          </a:p>
          <a:p>
            <a:r>
              <a:rPr lang="en-US" dirty="0"/>
              <a:t>HEV is a zoonotic disease with animal reservoirs that include monkeys, cats, pigs, and dogs. </a:t>
            </a:r>
          </a:p>
          <a:p>
            <a:r>
              <a:rPr lang="en-US" dirty="0"/>
              <a:t>A characteristic feature of HEV infection is the high mortality rate among pregnant.</a:t>
            </a:r>
          </a:p>
        </p:txBody>
      </p:sp>
    </p:spTree>
    <p:extLst>
      <p:ext uri="{BB962C8B-B14F-4D97-AF65-F5344CB8AC3E}">
        <p14:creationId xmlns:p14="http://schemas.microsoft.com/office/powerpoint/2010/main" val="2701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Biopsy.</a:t>
            </a:r>
          </a:p>
        </p:txBody>
      </p:sp>
      <p:pic>
        <p:nvPicPr>
          <p:cNvPr id="5" name="Picture 4"/>
          <p:cNvPicPr>
            <a:picLocks noChangeAspect="1"/>
          </p:cNvPicPr>
          <p:nvPr/>
        </p:nvPicPr>
        <p:blipFill rotWithShape="1">
          <a:blip r:embed="rId2"/>
          <a:srcRect l="21205" t="19471" r="51117" b="17260"/>
          <a:stretch/>
        </p:blipFill>
        <p:spPr>
          <a:xfrm>
            <a:off x="1451579" y="1329136"/>
            <a:ext cx="4161430" cy="5348088"/>
          </a:xfrm>
          <a:prstGeom prst="rect">
            <a:avLst/>
          </a:prstGeom>
        </p:spPr>
      </p:pic>
      <p:pic>
        <p:nvPicPr>
          <p:cNvPr id="7170" name="Picture 2" descr="Histopathology Of Acute Hepatitis Stock Photo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680" y="551300"/>
            <a:ext cx="4804814" cy="3204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srcRect/>
          <a:stretch>
            <a:fillRect/>
          </a:stretch>
        </p:blipFill>
        <p:spPr bwMode="auto">
          <a:xfrm>
            <a:off x="6836680" y="4114656"/>
            <a:ext cx="4804814" cy="25625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48" t="19471" r="20951" b="17452"/>
          <a:stretch/>
        </p:blipFill>
        <p:spPr>
          <a:xfrm>
            <a:off x="886264" y="393896"/>
            <a:ext cx="4642339" cy="5618771"/>
          </a:xfrm>
          <a:prstGeom prst="rect">
            <a:avLst/>
          </a:prstGeom>
        </p:spPr>
      </p:pic>
      <p:pic>
        <p:nvPicPr>
          <p:cNvPr id="3" name="Picture 2" descr="C:\Users\Mohammed\Desktop\pathology-of-hepatitis-43-728.jpg"/>
          <p:cNvPicPr>
            <a:picLocks noChangeAspect="1" noChangeArrowheads="1"/>
          </p:cNvPicPr>
          <p:nvPr/>
        </p:nvPicPr>
        <p:blipFill rotWithShape="1">
          <a:blip r:embed="rId3" cstate="print"/>
          <a:srcRect l="5077" t="17846" r="3692" b="3385"/>
          <a:stretch/>
        </p:blipFill>
        <p:spPr bwMode="auto">
          <a:xfrm>
            <a:off x="6428936" y="0"/>
            <a:ext cx="4783015" cy="3097265"/>
          </a:xfrm>
          <a:prstGeom prst="rect">
            <a:avLst/>
          </a:prstGeom>
          <a:noFill/>
        </p:spPr>
      </p:pic>
    </p:spTree>
    <p:extLst>
      <p:ext uri="{BB962C8B-B14F-4D97-AF65-F5344CB8AC3E}">
        <p14:creationId xmlns:p14="http://schemas.microsoft.com/office/powerpoint/2010/main" val="99206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609" t="36587" r="51874" b="18990"/>
          <a:stretch/>
        </p:blipFill>
        <p:spPr>
          <a:xfrm>
            <a:off x="0" y="-39188"/>
            <a:ext cx="4825219" cy="4082878"/>
          </a:xfrm>
          <a:prstGeom prst="rect">
            <a:avLst/>
          </a:prstGeom>
        </p:spPr>
      </p:pic>
      <p:pic>
        <p:nvPicPr>
          <p:cNvPr id="4" name="Picture 3"/>
          <p:cNvPicPr>
            <a:picLocks noChangeAspect="1"/>
          </p:cNvPicPr>
          <p:nvPr/>
        </p:nvPicPr>
        <p:blipFill rotWithShape="1">
          <a:blip r:embed="rId3"/>
          <a:srcRect l="17960" t="29856" r="51874" b="22837"/>
          <a:stretch/>
        </p:blipFill>
        <p:spPr>
          <a:xfrm>
            <a:off x="6049108" y="2409178"/>
            <a:ext cx="5045612" cy="4448822"/>
          </a:xfrm>
          <a:prstGeom prst="rect">
            <a:avLst/>
          </a:prstGeom>
        </p:spPr>
      </p:pic>
    </p:spTree>
    <p:extLst>
      <p:ext uri="{BB962C8B-B14F-4D97-AF65-F5344CB8AC3E}">
        <p14:creationId xmlns:p14="http://schemas.microsoft.com/office/powerpoint/2010/main" val="75156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Alcoholic Liver Disease</a:t>
            </a:r>
          </a:p>
        </p:txBody>
      </p:sp>
      <p:sp>
        <p:nvSpPr>
          <p:cNvPr id="3" name="Content Placeholder 2"/>
          <p:cNvSpPr>
            <a:spLocks noGrp="1"/>
          </p:cNvSpPr>
          <p:nvPr>
            <p:ph idx="1"/>
          </p:nvPr>
        </p:nvSpPr>
        <p:spPr/>
        <p:txBody>
          <a:bodyPr/>
          <a:lstStyle/>
          <a:p>
            <a:r>
              <a:rPr lang="en-US" dirty="0"/>
              <a:t>Excessive ethanol consumption causes more than 60% of chronic liver disease in Western countries and accounts for 40% to 50% of deaths due to cirrhosis.</a:t>
            </a:r>
          </a:p>
          <a:p>
            <a:r>
              <a:rPr lang="en-US" dirty="0"/>
              <a:t>Short-term ingestion of as much as 80 g of ethanol per day generally produces mild reversible hepatic changes.</a:t>
            </a:r>
          </a:p>
          <a:p>
            <a:r>
              <a:rPr lang="en-US" dirty="0"/>
              <a:t>Chronic intake of 40 to 80 g/day is considered a borderline risk factor for severe injury.</a:t>
            </a:r>
          </a:p>
          <a:p>
            <a:r>
              <a:rPr lang="en-US" dirty="0"/>
              <a:t>women are more susceptible than men to hepatic injury??</a:t>
            </a:r>
          </a:p>
          <a:p>
            <a:endParaRPr lang="en-US" dirty="0"/>
          </a:p>
        </p:txBody>
      </p:sp>
    </p:spTree>
    <p:extLst>
      <p:ext uri="{BB962C8B-B14F-4D97-AF65-F5344CB8AC3E}">
        <p14:creationId xmlns:p14="http://schemas.microsoft.com/office/powerpoint/2010/main" val="269959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17" t="16394" r="22249" b="20145"/>
          <a:stretch/>
        </p:blipFill>
        <p:spPr>
          <a:xfrm>
            <a:off x="2572340" y="365759"/>
            <a:ext cx="7401653" cy="4473527"/>
          </a:xfrm>
          <a:prstGeom prst="rect">
            <a:avLst/>
          </a:prstGeom>
        </p:spPr>
      </p:pic>
      <p:pic>
        <p:nvPicPr>
          <p:cNvPr id="8194" name="Picture 2" descr="Steatosi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58"/>
            <a:ext cx="2712296" cy="20342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llory bod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807" y="0"/>
            <a:ext cx="1968193" cy="21407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e Pathology of Alcoholic Liver 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5520" y="4597014"/>
            <a:ext cx="3336480" cy="226098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athology Outlines - Secondary biliary cirrhosis"/>
          <p:cNvPicPr>
            <a:picLocks noChangeAspect="1" noChangeArrowheads="1"/>
          </p:cNvPicPr>
          <p:nvPr/>
        </p:nvPicPr>
        <p:blipFill rotWithShape="1">
          <a:blip r:embed="rId6">
            <a:extLst>
              <a:ext uri="{28A0092B-C50C-407E-A947-70E740481C1C}">
                <a14:useLocalDpi xmlns:a14="http://schemas.microsoft.com/office/drawing/2010/main" val="0"/>
              </a:ext>
            </a:extLst>
          </a:blip>
          <a:srcRect b="8539"/>
          <a:stretch/>
        </p:blipFill>
        <p:spPr bwMode="auto">
          <a:xfrm>
            <a:off x="0" y="4181074"/>
            <a:ext cx="3364865" cy="267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2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27-year-old man develops malaise, fatigue, and loss of appetite three weeks after a meal at café. He notes passing dark urine. On physical examination, he has mild scleral icterus and right upper quadrant tenderness. Laboratory studies show serum AST of 62 U/L and ALT of 58 U/L. The total bilirubin concentration is 3.9 mg/</a:t>
            </a:r>
            <a:r>
              <a:rPr lang="en-US" dirty="0" err="1"/>
              <a:t>dL</a:t>
            </a:r>
            <a:r>
              <a:rPr lang="en-US" dirty="0"/>
              <a:t>, and the direct bilirubin concentration is 2.8 mg/</a:t>
            </a:r>
            <a:r>
              <a:rPr lang="en-US" dirty="0" err="1"/>
              <a:t>dL</a:t>
            </a:r>
            <a:r>
              <a:rPr lang="en-US" dirty="0"/>
              <a:t>. His symptoms abate over the next 3 weeks.</a:t>
            </a:r>
          </a:p>
        </p:txBody>
      </p:sp>
      <p:sp>
        <p:nvSpPr>
          <p:cNvPr id="4" name="Rectangle 3"/>
          <p:cNvSpPr/>
          <p:nvPr/>
        </p:nvSpPr>
        <p:spPr>
          <a:xfrm>
            <a:off x="703857" y="614597"/>
            <a:ext cx="325922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Case study</a:t>
            </a:r>
          </a:p>
        </p:txBody>
      </p:sp>
    </p:spTree>
    <p:extLst>
      <p:ext uri="{BB962C8B-B14F-4D97-AF65-F5344CB8AC3E}">
        <p14:creationId xmlns:p14="http://schemas.microsoft.com/office/powerpoint/2010/main" val="308184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br>
              <a:rPr lang="en-US" b="1" dirty="0"/>
            </a:br>
            <a:endParaRPr lang="en-US" dirty="0"/>
          </a:p>
        </p:txBody>
      </p:sp>
      <p:sp>
        <p:nvSpPr>
          <p:cNvPr id="3" name="Content Placeholder 2"/>
          <p:cNvSpPr>
            <a:spLocks noGrp="1"/>
          </p:cNvSpPr>
          <p:nvPr>
            <p:ph idx="1"/>
          </p:nvPr>
        </p:nvSpPr>
        <p:spPr/>
        <p:txBody>
          <a:bodyPr>
            <a:normAutofit/>
          </a:bodyPr>
          <a:lstStyle/>
          <a:p>
            <a:pPr fontAlgn="base"/>
            <a:r>
              <a:rPr lang="en-US" sz="2400" dirty="0"/>
              <a:t>Clinical history and examination.</a:t>
            </a:r>
          </a:p>
          <a:p>
            <a:pPr fontAlgn="base"/>
            <a:endParaRPr lang="en-US" sz="2400" dirty="0"/>
          </a:p>
          <a:p>
            <a:pPr fontAlgn="base"/>
            <a:r>
              <a:rPr lang="en-US" sz="2400" dirty="0"/>
              <a:t>Laboratory testing.</a:t>
            </a:r>
          </a:p>
          <a:p>
            <a:pPr fontAlgn="base"/>
            <a:endParaRPr lang="en-US" sz="2400" dirty="0"/>
          </a:p>
          <a:p>
            <a:pPr fontAlgn="base"/>
            <a:r>
              <a:rPr lang="en-US" sz="2400" dirty="0"/>
              <a:t>Biopsy.</a:t>
            </a:r>
          </a:p>
        </p:txBody>
      </p:sp>
    </p:spTree>
    <p:extLst>
      <p:ext uri="{BB962C8B-B14F-4D97-AF65-F5344CB8AC3E}">
        <p14:creationId xmlns:p14="http://schemas.microsoft.com/office/powerpoint/2010/main" val="311863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a:xfrm>
            <a:off x="1140031" y="2015732"/>
            <a:ext cx="9914823" cy="4016933"/>
          </a:xfrm>
        </p:spPr>
        <p:txBody>
          <a:bodyPr>
            <a:normAutofit fontScale="92500" lnSpcReduction="10000"/>
          </a:bodyPr>
          <a:lstStyle/>
          <a:p>
            <a:r>
              <a:rPr lang="en-US" dirty="0"/>
              <a:t>infection with hepatitis viruses produces a wide range of outcomes including:</a:t>
            </a:r>
          </a:p>
          <a:p>
            <a:pPr>
              <a:buFont typeface="Wingdings" panose="05000000000000000000" pitchFamily="2" charset="2"/>
              <a:buChar char="v"/>
            </a:pPr>
            <a:r>
              <a:rPr lang="en-US" u="sng" dirty="0"/>
              <a:t>Acute Asymptomatic Infection: </a:t>
            </a:r>
          </a:p>
          <a:p>
            <a:r>
              <a:rPr lang="en-US" dirty="0"/>
              <a:t>elevated serum transaminases or the presence of anti-viral antibodies, HAV and HBV infections, particularly in childhood.</a:t>
            </a:r>
          </a:p>
          <a:p>
            <a:pPr>
              <a:buFont typeface="Wingdings" panose="05000000000000000000" pitchFamily="2" charset="2"/>
              <a:buChar char="v"/>
            </a:pPr>
            <a:r>
              <a:rPr lang="en-US" u="sng" dirty="0"/>
              <a:t>Acute Symptomatic Infection, </a:t>
            </a:r>
            <a:r>
              <a:rPr lang="en-US" dirty="0"/>
              <a:t>consisting of: </a:t>
            </a:r>
          </a:p>
          <a:p>
            <a:r>
              <a:rPr lang="en-US" dirty="0"/>
              <a:t>(1) an incubation period of variable length.</a:t>
            </a:r>
          </a:p>
          <a:p>
            <a:r>
              <a:rPr lang="en-US" dirty="0"/>
              <a:t>(2) a symptomatic </a:t>
            </a:r>
            <a:r>
              <a:rPr lang="en-US" dirty="0" err="1"/>
              <a:t>preicteric</a:t>
            </a:r>
            <a:r>
              <a:rPr lang="en-US" dirty="0"/>
              <a:t> phase.</a:t>
            </a:r>
          </a:p>
          <a:p>
            <a:r>
              <a:rPr lang="en-US" dirty="0"/>
              <a:t>(3) a symptomatic icteric phase.</a:t>
            </a:r>
          </a:p>
          <a:p>
            <a:r>
              <a:rPr lang="en-US" dirty="0"/>
              <a:t>(4) convalescence. </a:t>
            </a:r>
            <a:endParaRPr lang="en-US" u="sng" dirty="0"/>
          </a:p>
        </p:txBody>
      </p:sp>
    </p:spTree>
    <p:extLst>
      <p:ext uri="{BB962C8B-B14F-4D97-AF65-F5344CB8AC3E}">
        <p14:creationId xmlns:p14="http://schemas.microsoft.com/office/powerpoint/2010/main" val="131836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005" y="629392"/>
            <a:ext cx="10864850" cy="5225143"/>
          </a:xfrm>
        </p:spPr>
        <p:txBody>
          <a:bodyPr>
            <a:normAutofit fontScale="92500" lnSpcReduction="10000"/>
          </a:bodyPr>
          <a:lstStyle/>
          <a:p>
            <a:pPr>
              <a:buFont typeface="Wingdings" panose="05000000000000000000" pitchFamily="2" charset="2"/>
              <a:buChar char="v"/>
            </a:pPr>
            <a:r>
              <a:rPr lang="en-US" u="sng" dirty="0"/>
              <a:t>Fulminant Hepatic Failure:</a:t>
            </a:r>
          </a:p>
          <a:p>
            <a:r>
              <a:rPr lang="en-US" dirty="0"/>
              <a:t>Occur with HBV and HAV.</a:t>
            </a:r>
          </a:p>
          <a:p>
            <a:endParaRPr lang="en-US" dirty="0"/>
          </a:p>
          <a:p>
            <a:pPr>
              <a:buFont typeface="Wingdings" panose="05000000000000000000" pitchFamily="2" charset="2"/>
              <a:buChar char="v"/>
            </a:pPr>
            <a:r>
              <a:rPr lang="en-US" u="sng" dirty="0"/>
              <a:t>Chronic Hepatitis:</a:t>
            </a:r>
          </a:p>
          <a:p>
            <a:r>
              <a:rPr lang="en-US" dirty="0"/>
              <a:t>persistent or relapsing hepatic disease for a period of more than 6 months.</a:t>
            </a:r>
          </a:p>
          <a:p>
            <a:r>
              <a:rPr lang="en-US" dirty="0"/>
              <a:t>Possible symptoms:</a:t>
            </a:r>
          </a:p>
          <a:p>
            <a:r>
              <a:rPr lang="en-US" dirty="0"/>
              <a:t>elevations of serum transaminases.</a:t>
            </a:r>
          </a:p>
          <a:p>
            <a:r>
              <a:rPr lang="en-US" dirty="0"/>
              <a:t>fatigue;, malaise, loss of appetite, and bouts of mild jaundice.</a:t>
            </a:r>
          </a:p>
          <a:p>
            <a:endParaRPr lang="en-US" dirty="0"/>
          </a:p>
          <a:p>
            <a:pPr>
              <a:buFont typeface="Wingdings" panose="05000000000000000000" pitchFamily="2" charset="2"/>
              <a:buChar char="v"/>
            </a:pPr>
            <a:r>
              <a:rPr lang="en-US" u="sng" dirty="0"/>
              <a:t>The Carrier State:</a:t>
            </a:r>
          </a:p>
          <a:p>
            <a:r>
              <a:rPr lang="en-US" dirty="0"/>
              <a:t>A carrier is an individual who is chronically infected with a </a:t>
            </a:r>
            <a:r>
              <a:rPr lang="en-US" dirty="0" err="1"/>
              <a:t>hepatropic</a:t>
            </a:r>
            <a:r>
              <a:rPr lang="en-US" dirty="0"/>
              <a:t> virus and has no or subclinical evidence of liver disease.</a:t>
            </a:r>
            <a:endParaRPr lang="en-US" u="sng" dirty="0"/>
          </a:p>
          <a:p>
            <a:endParaRPr lang="en-US" u="sng" dirty="0"/>
          </a:p>
        </p:txBody>
      </p:sp>
    </p:spTree>
    <p:extLst>
      <p:ext uri="{BB962C8B-B14F-4D97-AF65-F5344CB8AC3E}">
        <p14:creationId xmlns:p14="http://schemas.microsoft.com/office/powerpoint/2010/main" val="317534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signs and symptoms include:</a:t>
            </a:r>
            <a:br>
              <a:rPr lang="en-US" dirty="0"/>
            </a:br>
            <a:endParaRPr lang="en-US" dirty="0"/>
          </a:p>
        </p:txBody>
      </p:sp>
      <p:sp>
        <p:nvSpPr>
          <p:cNvPr id="3" name="Content Placeholder 2"/>
          <p:cNvSpPr>
            <a:spLocks noGrp="1"/>
          </p:cNvSpPr>
          <p:nvPr>
            <p:ph idx="1"/>
          </p:nvPr>
        </p:nvSpPr>
        <p:spPr/>
        <p:txBody>
          <a:bodyPr>
            <a:normAutofit/>
          </a:bodyPr>
          <a:lstStyle/>
          <a:p>
            <a:pPr lvl="1" fontAlgn="base"/>
            <a:r>
              <a:rPr lang="en-US" sz="2000" dirty="0"/>
              <a:t>General: fatigue (most common), malaise, mild discomfort in the right upper quadrant, anorexia</a:t>
            </a:r>
          </a:p>
          <a:p>
            <a:pPr lvl="1" fontAlgn="base"/>
            <a:r>
              <a:rPr lang="en-US" sz="2000" dirty="0"/>
              <a:t>Impaired biliary tract function: jaundice, pruritus</a:t>
            </a:r>
          </a:p>
          <a:p>
            <a:pPr lvl="1" fontAlgn="base"/>
            <a:r>
              <a:rPr lang="en-US" sz="2000" dirty="0"/>
              <a:t>Portal hypertension: gastroesophageal varices, ascites, edema, splenomegaly</a:t>
            </a:r>
          </a:p>
          <a:p>
            <a:pPr lvl="1" fontAlgn="base"/>
            <a:r>
              <a:rPr lang="en-US" sz="2000" dirty="0"/>
              <a:t>Impaired hepatocyte metabolism: spider </a:t>
            </a:r>
            <a:r>
              <a:rPr lang="en-US" sz="2000" dirty="0" err="1"/>
              <a:t>angiomata</a:t>
            </a:r>
            <a:r>
              <a:rPr lang="en-US" sz="2000" dirty="0"/>
              <a:t>, hepatic encephalopathy, easy bleeding / bruising</a:t>
            </a:r>
          </a:p>
        </p:txBody>
      </p:sp>
    </p:spTree>
    <p:extLst>
      <p:ext uri="{BB962C8B-B14F-4D97-AF65-F5344CB8AC3E}">
        <p14:creationId xmlns:p14="http://schemas.microsoft.com/office/powerpoint/2010/main" val="426253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findings</a:t>
            </a:r>
          </a:p>
        </p:txBody>
      </p:sp>
      <p:sp>
        <p:nvSpPr>
          <p:cNvPr id="3" name="Content Placeholder 2"/>
          <p:cNvSpPr>
            <a:spLocks noGrp="1"/>
          </p:cNvSpPr>
          <p:nvPr>
            <p:ph idx="1"/>
          </p:nvPr>
        </p:nvSpPr>
        <p:spPr/>
        <p:txBody>
          <a:bodyPr/>
          <a:lstStyle/>
          <a:p>
            <a:pPr fontAlgn="base"/>
            <a:r>
              <a:rPr lang="en-US" dirty="0"/>
              <a:t>Aminotransferase levels (AST, ALT may be elevated).</a:t>
            </a:r>
          </a:p>
          <a:p>
            <a:pPr fontAlgn="base"/>
            <a:r>
              <a:rPr lang="en-US" dirty="0"/>
              <a:t>Serological testing for hepatitis B, C and D and autoantibodies</a:t>
            </a:r>
          </a:p>
        </p:txBody>
      </p:sp>
    </p:spTree>
    <p:extLst>
      <p:ext uri="{BB962C8B-B14F-4D97-AF65-F5344CB8AC3E}">
        <p14:creationId xmlns:p14="http://schemas.microsoft.com/office/powerpoint/2010/main" val="157146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717" t="28528" r="20226" b="30948"/>
          <a:stretch/>
        </p:blipFill>
        <p:spPr>
          <a:xfrm>
            <a:off x="471947" y="722670"/>
            <a:ext cx="11277378" cy="4350775"/>
          </a:xfrm>
          <a:prstGeom prst="rect">
            <a:avLst/>
          </a:prstGeom>
        </p:spPr>
      </p:pic>
    </p:spTree>
    <p:extLst>
      <p:ext uri="{BB962C8B-B14F-4D97-AF65-F5344CB8AC3E}">
        <p14:creationId xmlns:p14="http://schemas.microsoft.com/office/powerpoint/2010/main" val="13774027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tf00001245_wac</Template>
  <TotalTime>142</TotalTime>
  <Words>1081</Words>
  <Application>Microsoft Office PowerPoint</Application>
  <PresentationFormat>Widescreen</PresentationFormat>
  <Paragraphs>101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Gallery</vt:lpstr>
      <vt:lpstr>Viral hepatitis and alcoholic liver disease</vt:lpstr>
      <vt:lpstr>hepatitis</vt:lpstr>
      <vt:lpstr>PowerPoint Presentation</vt:lpstr>
      <vt:lpstr>Diagnosis </vt:lpstr>
      <vt:lpstr>Signs and symptoms</vt:lpstr>
      <vt:lpstr>PowerPoint Presentation</vt:lpstr>
      <vt:lpstr>Associated signs and symptoms include: </vt:lpstr>
      <vt:lpstr>Laboratory findings</vt:lpstr>
      <vt:lpstr>PowerPoint Presentation</vt:lpstr>
      <vt:lpstr>1. Hepatitis A Virus (HAV).</vt:lpstr>
      <vt:lpstr>PowerPoint Presentation</vt:lpstr>
      <vt:lpstr>PowerPoint Presentation</vt:lpstr>
      <vt:lpstr>2. Hepatitis B Virus (HBV).</vt:lpstr>
      <vt:lpstr>PowerPoint Presentation</vt:lpstr>
      <vt:lpstr>transmission of HBV.</vt:lpstr>
      <vt:lpstr>PowerPoint Presentation</vt:lpstr>
      <vt:lpstr>The course of the disease</vt:lpstr>
      <vt:lpstr>PowerPoint Presentation</vt:lpstr>
      <vt:lpstr>3. Hepatitis C Virus (HCV).</vt:lpstr>
      <vt:lpstr>PowerPoint Presentation</vt:lpstr>
      <vt:lpstr>4. Hepatitis D Virus (HDV).</vt:lpstr>
      <vt:lpstr>5. Hepatitis E Virus (HEV).</vt:lpstr>
      <vt:lpstr>III. Biopsy.</vt:lpstr>
      <vt:lpstr>PowerPoint Presentation</vt:lpstr>
      <vt:lpstr>PowerPoint Presentation</vt:lpstr>
      <vt:lpstr>Alcoholic Liver Disease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hepatitis and alcoholic liver disease</dc:title>
  <dc:creator>Admin</dc:creator>
  <cp:lastModifiedBy>razanemad852@gmail.com</cp:lastModifiedBy>
  <cp:revision>19</cp:revision>
  <dcterms:created xsi:type="dcterms:W3CDTF">2022-04-09T20:08:00Z</dcterms:created>
  <dcterms:modified xsi:type="dcterms:W3CDTF">2023-04-13T09:42:07Z</dcterms:modified>
</cp:coreProperties>
</file>