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4" r:id="rId2"/>
  </p:sldMasterIdLst>
  <p:notesMasterIdLst>
    <p:notesMasterId r:id="rId49"/>
  </p:notesMasterIdLst>
  <p:sldIdLst>
    <p:sldId id="256" r:id="rId3"/>
    <p:sldId id="257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80" r:id="rId26"/>
    <p:sldId id="281" r:id="rId27"/>
    <p:sldId id="282" r:id="rId28"/>
    <p:sldId id="283" r:id="rId29"/>
    <p:sldId id="284" r:id="rId30"/>
    <p:sldId id="290" r:id="rId31"/>
    <p:sldId id="291" r:id="rId32"/>
    <p:sldId id="288" r:id="rId33"/>
    <p:sldId id="285" r:id="rId34"/>
    <p:sldId id="287" r:id="rId35"/>
    <p:sldId id="292" r:id="rId36"/>
    <p:sldId id="289" r:id="rId37"/>
    <p:sldId id="293" r:id="rId38"/>
    <p:sldId id="294" r:id="rId39"/>
    <p:sldId id="295" r:id="rId40"/>
    <p:sldId id="296" r:id="rId41"/>
    <p:sldId id="299" r:id="rId42"/>
    <p:sldId id="300" r:id="rId43"/>
    <p:sldId id="304" r:id="rId44"/>
    <p:sldId id="305" r:id="rId45"/>
    <p:sldId id="306" r:id="rId46"/>
    <p:sldId id="307" r:id="rId47"/>
    <p:sldId id="308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18C0A-4CF0-4B47-B754-6847EB942D83}" type="datetimeFigureOut">
              <a:rPr lang="en-US" smtClean="0"/>
              <a:pPr/>
              <a:t>28/09/2022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AF3AD-3842-4192-B9F8-E9147921792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AF3AD-3842-4192-B9F8-E9147921792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0706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29F1B-0242-4026-A66C-4475BC76B2CA}" type="slidenum">
              <a:rPr lang="en-GB" altLang="en-US">
                <a:solidFill>
                  <a:srgbClr val="000000"/>
                </a:solidFill>
              </a:rPr>
              <a:pPr/>
              <a:t>35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B19F9-8A7D-475F-981E-677ABAF0B8FF}" type="slidenum">
              <a:rPr lang="en-GB" altLang="en-US">
                <a:solidFill>
                  <a:srgbClr val="000000"/>
                </a:solidFill>
              </a:rPr>
              <a:pPr/>
              <a:t>36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A803D-90EC-41FF-ACC3-47615B5DA76C}" type="slidenum">
              <a:rPr lang="ar-JO" altLang="en-US">
                <a:solidFill>
                  <a:srgbClr val="000000"/>
                </a:solidFill>
                <a:latin typeface="Times New Roman" pitchFamily="18" charset="0"/>
              </a:rPr>
              <a:pPr/>
              <a:t>37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929618" cy="239871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 Narrow" pitchFamily="34" charset="0"/>
              </a:rPr>
              <a:t>Vesicoureteral</a:t>
            </a:r>
            <a:r>
              <a:rPr lang="en-US" sz="6600" dirty="0" smtClean="0">
                <a:latin typeface="Arial Narrow" pitchFamily="34" charset="0"/>
              </a:rPr>
              <a:t> reflux (VUR)</a:t>
            </a:r>
            <a:endParaRPr lang="en-GB" sz="6600" dirty="0">
              <a:latin typeface="Arial Narrow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43042" y="3929066"/>
            <a:ext cx="6400800" cy="5000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Dr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Aseel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Ali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Dmour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MD </a:t>
            </a:r>
            <a:endParaRPr lang="en-GB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r>
              <a:rPr lang="en-US" dirty="0" smtClean="0"/>
              <a:t> 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10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800" dirty="0" smtClean="0"/>
              <a:t>The </a:t>
            </a:r>
            <a:r>
              <a:rPr lang="en-US" sz="1800" dirty="0"/>
              <a:t>diagnosis of </a:t>
            </a:r>
            <a:r>
              <a:rPr lang="en-US" sz="1800" dirty="0" err="1"/>
              <a:t>vesicoureteral</a:t>
            </a:r>
            <a:r>
              <a:rPr lang="en-US" sz="1800" dirty="0"/>
              <a:t> reflux (VUR) is based upon the demonstration of reflux of urine from the bladder to the upper urinary tract by either contrast voiding </a:t>
            </a:r>
            <a:r>
              <a:rPr lang="en-US" sz="1800" dirty="0" err="1"/>
              <a:t>cystourethrogram</a:t>
            </a:r>
            <a:r>
              <a:rPr lang="en-US" sz="1800" dirty="0"/>
              <a:t> (</a:t>
            </a:r>
            <a:r>
              <a:rPr lang="en-US" sz="1800" dirty="0" smtClean="0"/>
              <a:t>VCUG) or radionuclide </a:t>
            </a:r>
            <a:r>
              <a:rPr lang="en-US" sz="1800" dirty="0" err="1" smtClean="0"/>
              <a:t>cystogram</a:t>
            </a:r>
            <a:r>
              <a:rPr lang="en-US" sz="1800" dirty="0" smtClean="0"/>
              <a:t> (RNC). </a:t>
            </a:r>
          </a:p>
          <a:p>
            <a:pPr algn="l" rtl="0"/>
            <a:endParaRPr lang="en-US" sz="1800" dirty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The </a:t>
            </a:r>
            <a:r>
              <a:rPr lang="en-US" sz="1800" dirty="0"/>
              <a:t>VCUG provides greater anatomic detail but there is increased radiation exposure with VCUG compared to </a:t>
            </a:r>
            <a:r>
              <a:rPr lang="en-US" sz="1800" dirty="0" smtClean="0"/>
              <a:t>RNC</a:t>
            </a:r>
            <a:r>
              <a:rPr lang="en-US" dirty="0" smtClean="0"/>
              <a:t>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Grading</a:t>
            </a:r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11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3" descr="Int_classification_V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139504" cy="3472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Grading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12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International Reflux Study Group (IRSG) </a:t>
            </a:r>
            <a:r>
              <a:rPr lang="en-US" dirty="0" smtClean="0"/>
              <a:t>Grading system:</a:t>
            </a:r>
          </a:p>
          <a:p>
            <a:pPr algn="l" rtl="0"/>
            <a:endParaRPr lang="en-US" dirty="0"/>
          </a:p>
          <a:p>
            <a:pPr marL="571500" indent="-571500" algn="l" rtl="0">
              <a:buFont typeface="Courier New" pitchFamily="49" charset="0"/>
              <a:buChar char="o"/>
            </a:pPr>
            <a:r>
              <a:rPr lang="en-US" dirty="0" smtClean="0"/>
              <a:t>Grade </a:t>
            </a:r>
            <a:r>
              <a:rPr lang="en-US" dirty="0"/>
              <a:t>I – Reflux only fills the ureter without dilation</a:t>
            </a:r>
            <a:r>
              <a:rPr lang="en-US" dirty="0" smtClean="0"/>
              <a:t>.</a:t>
            </a:r>
          </a:p>
          <a:p>
            <a:pPr marL="571500" indent="-571500" algn="l" rtl="0">
              <a:buFont typeface="Courier New" pitchFamily="49" charset="0"/>
              <a:buChar char="o"/>
            </a:pPr>
            <a:endParaRPr lang="en-US" dirty="0"/>
          </a:p>
          <a:p>
            <a:pPr marL="571500" indent="-571500" algn="l" rtl="0">
              <a:buFont typeface="Courier New" pitchFamily="49" charset="0"/>
              <a:buChar char="o"/>
            </a:pPr>
            <a:r>
              <a:rPr lang="en-US" dirty="0" smtClean="0"/>
              <a:t>Grade </a:t>
            </a:r>
            <a:r>
              <a:rPr lang="en-US" dirty="0"/>
              <a:t>II – Reflux fills the ureter and the collecting system without dilation</a:t>
            </a:r>
            <a:r>
              <a:rPr lang="en-US" dirty="0" smtClean="0"/>
              <a:t>.</a:t>
            </a:r>
          </a:p>
          <a:p>
            <a:pPr marL="571500" indent="-571500" algn="l" rtl="0">
              <a:buFont typeface="Courier New" pitchFamily="49" charset="0"/>
              <a:buChar char="o"/>
            </a:pPr>
            <a:endParaRPr lang="en-US" dirty="0"/>
          </a:p>
          <a:p>
            <a:pPr marL="571500" indent="-571500" algn="l" rtl="0">
              <a:buFont typeface="Courier New" pitchFamily="49" charset="0"/>
              <a:buChar char="o"/>
            </a:pPr>
            <a:r>
              <a:rPr lang="en-US" dirty="0" smtClean="0"/>
              <a:t>Grade </a:t>
            </a:r>
            <a:r>
              <a:rPr lang="en-US" dirty="0"/>
              <a:t>III – Reflux fills and mildly dilates the ureter and the collecting system with mild blunting of the calyces</a:t>
            </a:r>
            <a:r>
              <a:rPr lang="en-US" dirty="0" smtClean="0"/>
              <a:t>.</a:t>
            </a:r>
          </a:p>
          <a:p>
            <a:pPr marL="571500" indent="-571500" algn="l" rtl="0">
              <a:buFont typeface="Courier New" pitchFamily="49" charset="0"/>
              <a:buChar char="o"/>
            </a:pPr>
            <a:endParaRPr lang="en-US" dirty="0"/>
          </a:p>
          <a:p>
            <a:pPr marL="571500" indent="-571500" algn="l" rtl="0">
              <a:buFont typeface="Courier New" pitchFamily="49" charset="0"/>
              <a:buChar char="o"/>
            </a:pPr>
            <a:r>
              <a:rPr lang="en-US" dirty="0"/>
              <a:t>Grade IV – Reflux fills and grossly dilates the </a:t>
            </a:r>
            <a:r>
              <a:rPr lang="en-US" dirty="0" err="1"/>
              <a:t>ureter</a:t>
            </a:r>
            <a:r>
              <a:rPr lang="en-US" dirty="0"/>
              <a:t> and the collecting system with blunting of the calyces. Some tortuosity of the ureter is also present</a:t>
            </a:r>
            <a:r>
              <a:rPr lang="en-US" dirty="0" smtClean="0"/>
              <a:t>.</a:t>
            </a:r>
          </a:p>
          <a:p>
            <a:pPr marL="571500" indent="-571500" algn="l" rtl="0">
              <a:buFont typeface="Courier New" pitchFamily="49" charset="0"/>
              <a:buChar char="o"/>
            </a:pPr>
            <a:endParaRPr lang="en-US" dirty="0"/>
          </a:p>
          <a:p>
            <a:pPr marL="571500" indent="-571500" algn="l" rtl="0">
              <a:buFont typeface="Courier New" pitchFamily="49" charset="0"/>
              <a:buChar char="o"/>
            </a:pPr>
            <a:r>
              <a:rPr lang="en-US" dirty="0"/>
              <a:t>Grade V – Massive reflux grossly dilates the collecting system. All the calyces are blunted with a loss of papillary impression and </a:t>
            </a:r>
            <a:r>
              <a:rPr lang="en-US" dirty="0" err="1"/>
              <a:t>intrarenal</a:t>
            </a:r>
            <a:r>
              <a:rPr lang="en-US" dirty="0"/>
              <a:t> reflux may be present </a:t>
            </a:r>
            <a:r>
              <a:rPr lang="en-US" dirty="0" smtClean="0"/>
              <a:t>. There </a:t>
            </a:r>
            <a:r>
              <a:rPr lang="en-US" dirty="0"/>
              <a:t>is significant </a:t>
            </a:r>
            <a:r>
              <a:rPr lang="en-US" dirty="0" err="1"/>
              <a:t>ureteral</a:t>
            </a:r>
            <a:r>
              <a:rPr lang="en-US" dirty="0"/>
              <a:t> dilation and </a:t>
            </a:r>
            <a:r>
              <a:rPr lang="en-US" dirty="0" err="1"/>
              <a:t>tortuosity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13</a:t>
            </a:fld>
            <a:endParaRPr lang="ar-JO"/>
          </a:p>
        </p:txBody>
      </p:sp>
      <p:pic>
        <p:nvPicPr>
          <p:cNvPr id="5" name="Content Placeholder 4" descr="VCUG_grade_II_reflu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861455"/>
            <a:ext cx="4497409" cy="5996545"/>
          </a:xfrm>
        </p:spPr>
      </p:pic>
      <p:sp>
        <p:nvSpPr>
          <p:cNvPr id="4" name="Rectangle 3"/>
          <p:cNvSpPr/>
          <p:nvPr/>
        </p:nvSpPr>
        <p:spPr>
          <a:xfrm>
            <a:off x="539552" y="3284984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dirty="0" smtClean="0"/>
              <a:t>study? grade?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14</a:t>
            </a:fld>
            <a:endParaRPr lang="ar-JO"/>
          </a:p>
        </p:txBody>
      </p:sp>
      <p:pic>
        <p:nvPicPr>
          <p:cNvPr id="5" name="Content Placeholder 4" descr="VCUG_grade_II_reflu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471438"/>
            <a:ext cx="4071966" cy="5429288"/>
          </a:xfrm>
        </p:spPr>
      </p:pic>
      <p:sp>
        <p:nvSpPr>
          <p:cNvPr id="4" name="Rectangle 3"/>
          <p:cNvSpPr/>
          <p:nvPr/>
        </p:nvSpPr>
        <p:spPr>
          <a:xfrm>
            <a:off x="539552" y="3284984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dirty="0"/>
              <a:t>Voiding </a:t>
            </a:r>
            <a:r>
              <a:rPr lang="en-GB" b="1" dirty="0" err="1"/>
              <a:t>cystourethrogram</a:t>
            </a:r>
            <a:r>
              <a:rPr lang="en-GB" b="1" dirty="0"/>
              <a:t> (VCUG) demonstrating unilateral Grade 2 </a:t>
            </a:r>
            <a:r>
              <a:rPr lang="en-GB" b="1" dirty="0" err="1"/>
              <a:t>vesicoureteral</a:t>
            </a:r>
            <a:r>
              <a:rPr lang="en-GB" b="1" dirty="0"/>
              <a:t> reflux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800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15</a:t>
            </a:fld>
            <a:endParaRPr lang="ar-JO"/>
          </a:p>
        </p:txBody>
      </p:sp>
      <p:pic>
        <p:nvPicPr>
          <p:cNvPr id="4" name="Content Placeholder 3" descr="VCUG_grade_V_reflu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086100" cy="4114800"/>
          </a:xfrm>
        </p:spPr>
      </p:pic>
      <p:sp>
        <p:nvSpPr>
          <p:cNvPr id="5" name="Rectangle 4"/>
          <p:cNvSpPr/>
          <p:nvPr/>
        </p:nvSpPr>
        <p:spPr>
          <a:xfrm>
            <a:off x="323528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GB" b="1" dirty="0" smtClean="0"/>
              <a:t>Study? Grade?</a:t>
            </a:r>
            <a:endParaRPr lang="en-GB" b="1" dirty="0"/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16</a:t>
            </a:fld>
            <a:endParaRPr lang="ar-JO"/>
          </a:p>
        </p:txBody>
      </p:sp>
      <p:pic>
        <p:nvPicPr>
          <p:cNvPr id="4" name="Content Placeholder 3" descr="VCUG_grade_V_reflu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431707"/>
            <a:ext cx="4091932" cy="5455909"/>
          </a:xfrm>
        </p:spPr>
      </p:pic>
      <p:sp>
        <p:nvSpPr>
          <p:cNvPr id="5" name="Rectangle 4"/>
          <p:cNvSpPr/>
          <p:nvPr/>
        </p:nvSpPr>
        <p:spPr>
          <a:xfrm>
            <a:off x="323528" y="31409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GB" b="1" dirty="0"/>
              <a:t>Voiding </a:t>
            </a:r>
            <a:r>
              <a:rPr lang="en-GB" b="1" dirty="0" err="1"/>
              <a:t>cystourethrogram</a:t>
            </a:r>
            <a:r>
              <a:rPr lang="en-GB" b="1" dirty="0"/>
              <a:t> (VCUG) demonstrating unilateral Grade V </a:t>
            </a:r>
            <a:r>
              <a:rPr lang="en-GB" b="1" dirty="0" err="1"/>
              <a:t>vesicoureteral</a:t>
            </a:r>
            <a:r>
              <a:rPr lang="en-GB" b="1" dirty="0"/>
              <a:t> reflux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7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17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800" dirty="0"/>
              <a:t>VUR may be suspected in the prenatal period, when transient dilatation of the upper urinary tract is noted in conjunction with bladder emptying. Approximately 10% of neonates diagnosed prenatally with dilatation of the upper urinary tract will be found to have reflux </a:t>
            </a:r>
            <a:r>
              <a:rPr lang="en-US" sz="1800" dirty="0" err="1"/>
              <a:t>postnatally</a:t>
            </a:r>
            <a:r>
              <a:rPr lang="en-US" sz="1800" dirty="0"/>
              <a:t>. </a:t>
            </a:r>
            <a:r>
              <a:rPr lang="en-US" sz="1800" dirty="0" smtClean="0"/>
              <a:t>therefore VUR </a:t>
            </a:r>
            <a:r>
              <a:rPr lang="en-US" sz="1800" dirty="0"/>
              <a:t>cannot be diagnosed prenatally</a:t>
            </a:r>
            <a:r>
              <a:rPr lang="en-US" sz="1800" dirty="0" smtClean="0"/>
              <a:t>.</a:t>
            </a:r>
          </a:p>
          <a:p>
            <a:pPr algn="l" rtl="0"/>
            <a:endParaRPr lang="de-DE" sz="1800" dirty="0"/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In general, VUR does not cause any specific signs or symptoms unless complicated by UTI. In other words, VUR is almost always asymptomatic unless it has led to a kidney infection (febrile UTI). 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18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smtClean="0"/>
              <a:t>Clinical </a:t>
            </a:r>
            <a:r>
              <a:rPr lang="en-US" sz="2000" dirty="0"/>
              <a:t>signs and symptoms associated with a febrile UTI in a neonate may include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irritability, persistent high fever, and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restlessness</a:t>
            </a:r>
            <a:r>
              <a:rPr lang="en-US" sz="2000" dirty="0"/>
              <a:t>. In cases of VUR and febrile UTI associated with a serious underlying urinary tract abnormality, the neonate could present with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respiratory distress, failure to thrive, renal failure, flank masses, and urinary ascites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l" rtl="0"/>
            <a:endParaRPr lang="de-DE" sz="2000" dirty="0"/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Older children may more clearly communicate signs and symptoms associated with a UTI (</a:t>
            </a:r>
            <a:r>
              <a:rPr lang="en-US" sz="2000" dirty="0" err="1"/>
              <a:t>eg</a:t>
            </a:r>
            <a:r>
              <a:rPr lang="en-US" sz="2000" dirty="0"/>
              <a:t>, urgency, frequency, dysuria, incontinence), but, unless the UTI is </a:t>
            </a:r>
            <a:r>
              <a:rPr lang="en-US" sz="2000" dirty="0" smtClean="0"/>
              <a:t>associated </a:t>
            </a:r>
            <a:r>
              <a:rPr lang="en-US" sz="2000" dirty="0"/>
              <a:t>with a fever, there is little reason to suspect VUR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76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THERAPEUTIC INTERVENTIONS</a:t>
            </a:r>
            <a:r>
              <a:rPr lang="en-US" dirty="0" smtClean="0"/>
              <a:t> 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19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/>
              <a:t> Management of </a:t>
            </a:r>
            <a:r>
              <a:rPr lang="en-US" dirty="0" err="1"/>
              <a:t>vesicoureteral</a:t>
            </a:r>
            <a:r>
              <a:rPr lang="en-US" dirty="0"/>
              <a:t> reflux (VUR) is principally based upon the </a:t>
            </a:r>
            <a:r>
              <a:rPr lang="en-US" dirty="0" smtClean="0"/>
              <a:t>following: </a:t>
            </a:r>
            <a:endParaRPr lang="en-US" dirty="0"/>
          </a:p>
          <a:p>
            <a:pPr algn="l" rtl="0"/>
            <a:r>
              <a:rPr lang="en-US" dirty="0"/>
              <a:t>Identification of children with VUR 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Prevention of </a:t>
            </a:r>
            <a:r>
              <a:rPr lang="en-US" dirty="0" err="1"/>
              <a:t>pyelonephritis</a:t>
            </a:r>
            <a:endParaRPr lang="en-US" dirty="0"/>
          </a:p>
          <a:p>
            <a:pPr algn="l" rtl="0"/>
            <a:r>
              <a:rPr lang="en-US" dirty="0"/>
              <a:t>Prevention of further renal damage resulting from infection and inflammation</a:t>
            </a:r>
          </a:p>
          <a:p>
            <a:pPr algn="l" rtl="0"/>
            <a:r>
              <a:rPr lang="en-US" dirty="0"/>
              <a:t>Minimization of morbidity </a:t>
            </a:r>
            <a:r>
              <a:rPr lang="en-US" dirty="0" smtClean="0"/>
              <a:t>by </a:t>
            </a:r>
            <a:r>
              <a:rPr lang="en-US" dirty="0"/>
              <a:t>treatment and follow-up</a:t>
            </a:r>
          </a:p>
          <a:p>
            <a:pPr algn="l" rtl="0"/>
            <a:r>
              <a:rPr lang="en-US" dirty="0"/>
              <a:t>Identifying and managing children with bladder and bowel </a:t>
            </a:r>
            <a:r>
              <a:rPr lang="en-US" dirty="0" smtClean="0"/>
              <a:t>dysfunction – as constipation is a very important risk factor for all urinary pathologies.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hnschrift Light Condensed" pitchFamily="34" charset="0"/>
              </a:rPr>
              <a:t>Just a </a:t>
            </a:r>
            <a:r>
              <a:rPr lang="en-US" dirty="0" err="1" smtClean="0">
                <a:latin typeface="Bahnschrift Light Condensed" pitchFamily="34" charset="0"/>
              </a:rPr>
              <a:t>remindar</a:t>
            </a:r>
            <a:endParaRPr lang="en-GB" dirty="0">
              <a:latin typeface="Bahnschrift Light Condense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This is a positive urine analysis test indicating UTI :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Pyuria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wbc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&gt;5)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Hematuria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rbcs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&gt;3)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Turbid and cloudy 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Color concentrated 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Ph less acidic 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Bad smell 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Positive dipstick (leukocyte esterase and nitrite </a:t>
            </a:r>
            <a:r>
              <a:rPr lang="en-US" dirty="0" smtClean="0"/>
              <a:t>) </a:t>
            </a:r>
            <a:endParaRPr lang="en-GB" dirty="0"/>
          </a:p>
        </p:txBody>
      </p:sp>
      <p:sp>
        <p:nvSpPr>
          <p:cNvPr id="4" name="مستطيل 3"/>
          <p:cNvSpPr/>
          <p:nvPr/>
        </p:nvSpPr>
        <p:spPr>
          <a:xfrm>
            <a:off x="4453218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5" name="مستطيل 4"/>
          <p:cNvSpPr/>
          <p:nvPr/>
        </p:nvSpPr>
        <p:spPr>
          <a:xfrm>
            <a:off x="4453218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6" name="مستطيل 5"/>
          <p:cNvSpPr/>
          <p:nvPr/>
        </p:nvSpPr>
        <p:spPr>
          <a:xfrm>
            <a:off x="4453218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 </a:t>
            </a:r>
            <a:endParaRPr lang="en-GB" dirty="0"/>
          </a:p>
        </p:txBody>
      </p:sp>
      <p:pic>
        <p:nvPicPr>
          <p:cNvPr id="61442" name="Picture 2" descr="Leukocytes in the urine: Causes, symptoms, and diagnosi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786058"/>
            <a:ext cx="3308707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THERAPEUTIC INTERVENTIONS</a:t>
            </a:r>
            <a:r>
              <a:rPr lang="en-US" dirty="0" smtClean="0"/>
              <a:t> 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20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 smtClean="0"/>
              <a:t>Therapeutic interventions include</a:t>
            </a:r>
          </a:p>
          <a:p>
            <a:pPr algn="l" rtl="0"/>
            <a:r>
              <a:rPr lang="en-US" dirty="0" smtClean="0"/>
              <a:t>medical </a:t>
            </a:r>
            <a:r>
              <a:rPr lang="en-US" dirty="0"/>
              <a:t>therapy (</a:t>
            </a:r>
            <a:r>
              <a:rPr lang="en-US" dirty="0" err="1"/>
              <a:t>ie</a:t>
            </a:r>
            <a:r>
              <a:rPr lang="en-US" dirty="0"/>
              <a:t>, antibiotic prophylaxis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Treating comorbid </a:t>
            </a:r>
            <a:r>
              <a:rPr lang="en-US" dirty="0"/>
              <a:t>conditions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voiding dysfunction)</a:t>
            </a:r>
            <a:endParaRPr lang="en-US" dirty="0"/>
          </a:p>
          <a:p>
            <a:pPr algn="l" rtl="0"/>
            <a:r>
              <a:rPr lang="en-US" dirty="0" smtClean="0"/>
              <a:t>surgical </a:t>
            </a:r>
            <a:r>
              <a:rPr lang="en-US" dirty="0"/>
              <a:t>correction. </a:t>
            </a:r>
            <a:endParaRPr lang="en-US" dirty="0" smtClean="0"/>
          </a:p>
          <a:p>
            <a:pPr algn="l" rtl="0"/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Clinical </a:t>
            </a:r>
            <a:r>
              <a:rPr lang="en-US" dirty="0"/>
              <a:t>trials </a:t>
            </a:r>
            <a:r>
              <a:rPr lang="en-US" dirty="0" smtClean="0"/>
              <a:t>demonstrate </a:t>
            </a:r>
            <a:r>
              <a:rPr lang="en-US" dirty="0"/>
              <a:t>a decrease in the incidence of pyelonephritis with surgical intervention, but no significant difference in the risk of developing subsequent new renal scars, hypertension, or chronic kidney </a:t>
            </a:r>
            <a:r>
              <a:rPr lang="en-US" dirty="0" smtClean="0"/>
              <a:t>disease.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THERAPEUTIC INTERVENTIONS</a:t>
            </a:r>
            <a:r>
              <a:rPr lang="en-US" dirty="0" smtClean="0"/>
              <a:t> 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21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When there is no </a:t>
            </a:r>
            <a:r>
              <a:rPr lang="en-US" dirty="0" err="1" smtClean="0"/>
              <a:t>ureteral</a:t>
            </a:r>
            <a:r>
              <a:rPr lang="en-US" dirty="0" smtClean="0"/>
              <a:t> dilation, there is an 85% chance of spontaneous resolution as the child grows. In the meantime, the urinary tract must be kept free of infection, and this is done by:</a:t>
            </a:r>
          </a:p>
          <a:p>
            <a:pPr algn="l" rtl="0"/>
            <a:r>
              <a:rPr lang="en-US" dirty="0" smtClean="0"/>
              <a:t>Regular voiding</a:t>
            </a:r>
          </a:p>
          <a:p>
            <a:pPr algn="l" rtl="0"/>
            <a:r>
              <a:rPr lang="en-US" dirty="0" smtClean="0"/>
              <a:t>High fluid intake</a:t>
            </a:r>
          </a:p>
          <a:p>
            <a:pPr algn="l" rtl="0"/>
            <a:r>
              <a:rPr lang="en-US" dirty="0" smtClean="0"/>
              <a:t>Avoiding constipation</a:t>
            </a:r>
          </a:p>
          <a:p>
            <a:pPr algn="l" rtl="0"/>
            <a:r>
              <a:rPr lang="en-US" dirty="0" smtClean="0"/>
              <a:t>Maintaining perineal hygiene</a:t>
            </a:r>
          </a:p>
          <a:p>
            <a:pPr algn="l" rtl="0"/>
            <a:r>
              <a:rPr lang="en-US" dirty="0" smtClean="0"/>
              <a:t>Prophylactic antibiotics (</a:t>
            </a:r>
            <a:r>
              <a:rPr lang="en-GB" dirty="0" smtClean="0"/>
              <a:t>Trimethoprim-sulfamethoxazole)</a:t>
            </a:r>
            <a:endParaRPr lang="en-US" dirty="0" smtClean="0"/>
          </a:p>
          <a:p>
            <a:pPr algn="l" rtl="0"/>
            <a:r>
              <a:rPr lang="en-US" dirty="0" smtClean="0"/>
              <a:t>Regular follow up, with charting of growth and development.</a:t>
            </a:r>
          </a:p>
          <a:p>
            <a:pPr algn="l" rtl="0"/>
            <a:endParaRPr lang="en-US" dirty="0" smtClean="0"/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Surgical </a:t>
            </a:r>
            <a:r>
              <a:rPr lang="en-GB" b="1" dirty="0" err="1" smtClean="0"/>
              <a:t>reimplantation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22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high-grade </a:t>
            </a:r>
            <a:r>
              <a:rPr lang="en-US" dirty="0"/>
              <a:t>reflux and persistent reflux in adolescents is not likely to resolve with continued medical therapy, especially in grade III reflux or greater</a:t>
            </a:r>
            <a:r>
              <a:rPr lang="en-US" dirty="0" smtClean="0"/>
              <a:t>.</a:t>
            </a:r>
          </a:p>
          <a:p>
            <a:pPr algn="l" rtl="0"/>
            <a:endParaRPr lang="ar-JO" dirty="0" smtClean="0"/>
          </a:p>
          <a:p>
            <a:pPr algn="l" rtl="0"/>
            <a:r>
              <a:rPr lang="en-US" dirty="0"/>
              <a:t>Surgery (ureteral </a:t>
            </a:r>
            <a:r>
              <a:rPr lang="en-US" dirty="0" err="1" smtClean="0"/>
              <a:t>reimplantation</a:t>
            </a:r>
            <a:r>
              <a:rPr lang="en-US" dirty="0" smtClean="0"/>
              <a:t>) </a:t>
            </a:r>
            <a:r>
              <a:rPr lang="en-US" dirty="0"/>
              <a:t>is the definitive method of correcting primary reflux, especially in the setting of anatomic abnormalities. </a:t>
            </a:r>
            <a:r>
              <a:rPr lang="en-GB" dirty="0" smtClean="0"/>
              <a:t/>
            </a:r>
            <a:br>
              <a:rPr lang="en-GB" dirty="0" smtClean="0"/>
            </a:b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23</a:t>
            </a:fld>
            <a:endParaRPr lang="ar-JO"/>
          </a:p>
        </p:txBody>
      </p:sp>
      <p:sp>
        <p:nvSpPr>
          <p:cNvPr id="3" name="Rectangle 2"/>
          <p:cNvSpPr/>
          <p:nvPr/>
        </p:nvSpPr>
        <p:spPr>
          <a:xfrm>
            <a:off x="2518395" y="2967335"/>
            <a:ext cx="410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  <a:endParaRPr lang="en-US" sz="5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153400" cy="99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smtClean="0"/>
              <a:t>Enuresis </a:t>
            </a:r>
            <a:endParaRPr lang="en-GB" sz="8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6858048" cy="26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مستطيل 2"/>
          <p:cNvSpPr/>
          <p:nvPr/>
        </p:nvSpPr>
        <p:spPr>
          <a:xfrm>
            <a:off x="500034" y="1428736"/>
            <a:ext cx="8143932" cy="4390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 smtClean="0"/>
              <a:t>Enuresis</a:t>
            </a:r>
            <a:r>
              <a:rPr lang="en-GB" dirty="0" smtClean="0"/>
              <a:t> (synonymous with intermittent nocturnal incontinence) – Discrete episodes of urinary incontinence during sleep in children ≥5 years of age.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●</a:t>
            </a:r>
            <a:r>
              <a:rPr lang="en-GB" b="1" dirty="0" err="1" smtClean="0"/>
              <a:t>Monosymptomatic</a:t>
            </a:r>
            <a:r>
              <a:rPr lang="en-GB" b="1" dirty="0" smtClean="0"/>
              <a:t> enuresis</a:t>
            </a:r>
            <a:r>
              <a:rPr lang="en-GB" dirty="0" smtClean="0"/>
              <a:t> –</a:t>
            </a:r>
            <a:r>
              <a:rPr lang="en-GB" b="1" dirty="0" smtClean="0"/>
              <a:t> </a:t>
            </a:r>
            <a:r>
              <a:rPr lang="en-GB" dirty="0" smtClean="0"/>
              <a:t>Enuresis in children without any other lower urinary tract symptoms (</a:t>
            </a:r>
            <a:r>
              <a:rPr lang="en-GB" dirty="0" err="1" smtClean="0"/>
              <a:t>eg</a:t>
            </a:r>
            <a:r>
              <a:rPr lang="en-GB" dirty="0" smtClean="0"/>
              <a:t>, increased frequency, daytime incontinence, urgency, genital or lower urinary tract pain) and without a history of bladder . </a:t>
            </a:r>
            <a:r>
              <a:rPr lang="en-GB" dirty="0" smtClean="0">
                <a:solidFill>
                  <a:srgbClr val="C00000"/>
                </a:solidFill>
              </a:rPr>
              <a:t>More common 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●</a:t>
            </a:r>
            <a:r>
              <a:rPr lang="en-GB" b="1" dirty="0" err="1" smtClean="0"/>
              <a:t>Nonmonosymptomatic</a:t>
            </a:r>
            <a:r>
              <a:rPr lang="en-GB" b="1" dirty="0" smtClean="0"/>
              <a:t> enuresis</a:t>
            </a:r>
            <a:r>
              <a:rPr lang="en-GB" dirty="0" smtClean="0"/>
              <a:t> – Enuresis in children with other lower urinary tract symptoms.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●</a:t>
            </a:r>
            <a:r>
              <a:rPr lang="en-GB" b="1" dirty="0" smtClean="0"/>
              <a:t>Primary enuresis</a:t>
            </a:r>
            <a:r>
              <a:rPr lang="en-GB" dirty="0" smtClean="0"/>
              <a:t> – Enuresis in children who have never achieved a satisfactory </a:t>
            </a:r>
          </a:p>
          <a:p>
            <a:pPr algn="l"/>
            <a:r>
              <a:rPr lang="en-GB" dirty="0" smtClean="0"/>
              <a:t>period of dryness</a:t>
            </a:r>
          </a:p>
          <a:p>
            <a:pPr algn="l"/>
            <a:r>
              <a:rPr lang="en-GB" dirty="0" smtClean="0"/>
              <a:t>.</a:t>
            </a:r>
          </a:p>
          <a:p>
            <a:pPr algn="l"/>
            <a:r>
              <a:rPr lang="en-GB" dirty="0" smtClean="0"/>
              <a:t>●</a:t>
            </a:r>
            <a:r>
              <a:rPr lang="en-GB" b="1" dirty="0" smtClean="0"/>
              <a:t>Secondary enuresis</a:t>
            </a:r>
            <a:r>
              <a:rPr lang="en-GB" dirty="0" smtClean="0"/>
              <a:t> – Enuresis that develops after a dry period of at least six months; most children with secondary enuresis have no identifiable cause.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550FE9A-A12E-46D4-9496-4B3AA0995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Nocturnal enuresis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0" y="1785938"/>
            <a:ext cx="8286750" cy="4181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10% of 7 year old children wet bed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Prevalence :</a:t>
            </a:r>
            <a:r>
              <a:rPr lang="en-US" altLang="en-US" sz="2800" dirty="0" smtClean="0">
                <a:solidFill>
                  <a:schemeClr val="bg2">
                    <a:lumMod val="25000"/>
                  </a:schemeClr>
                </a:solidFill>
              </a:rPr>
              <a:t>15-20 % </a:t>
            </a:r>
            <a:r>
              <a:rPr lang="en-US" altLang="en-US" sz="2800" dirty="0" smtClean="0"/>
              <a:t>in 5y, </a:t>
            </a:r>
            <a:r>
              <a:rPr lang="en-US" altLang="en-US" sz="2800" dirty="0" smtClean="0">
                <a:solidFill>
                  <a:schemeClr val="bg2">
                    <a:lumMod val="25000"/>
                  </a:schemeClr>
                </a:solidFill>
              </a:rPr>
              <a:t>5 % </a:t>
            </a:r>
            <a:r>
              <a:rPr lang="en-US" altLang="en-US" sz="2800" dirty="0" smtClean="0"/>
              <a:t>in 10 y,</a:t>
            </a:r>
            <a:r>
              <a:rPr lang="en-US" altLang="en-US" sz="2800" dirty="0" smtClean="0">
                <a:solidFill>
                  <a:schemeClr val="bg2">
                    <a:lumMod val="25000"/>
                  </a:schemeClr>
                </a:solidFill>
              </a:rPr>
              <a:t>1-2 % </a:t>
            </a:r>
            <a:r>
              <a:rPr lang="en-US" altLang="en-US" sz="2800" dirty="0" smtClean="0"/>
              <a:t>in 15 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Boys are  affected more than girls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15 % become dry each year without treatment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r>
              <a:rPr lang="en-US" altLang="en-US" sz="3600" smtClean="0"/>
              <a:t>non monosymotomatic enuresis</a:t>
            </a:r>
            <a:endParaRPr lang="ar-JO" altLang="en-US" sz="36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Daytime wetting</a:t>
            </a:r>
          </a:p>
          <a:p>
            <a:r>
              <a:rPr lang="en-US" altLang="en-US" dirty="0" smtClean="0"/>
              <a:t>Frequency; increased more than 8 times or decreased last than 3</a:t>
            </a:r>
          </a:p>
          <a:p>
            <a:r>
              <a:rPr lang="en-US" altLang="en-US" dirty="0" smtClean="0"/>
              <a:t>urgency</a:t>
            </a:r>
          </a:p>
          <a:p>
            <a:r>
              <a:rPr lang="en-US" altLang="en-US" dirty="0" err="1" smtClean="0"/>
              <a:t>Hesistancy</a:t>
            </a:r>
            <a:endParaRPr lang="en-US" altLang="en-US" dirty="0" smtClean="0"/>
          </a:p>
          <a:p>
            <a:r>
              <a:rPr lang="en-US" altLang="en-US" dirty="0" smtClean="0"/>
              <a:t>Straining</a:t>
            </a:r>
          </a:p>
          <a:p>
            <a:r>
              <a:rPr lang="en-US" altLang="en-US" dirty="0" smtClean="0"/>
              <a:t>Weak stream</a:t>
            </a:r>
          </a:p>
          <a:p>
            <a:r>
              <a:rPr lang="en-US" altLang="en-US" dirty="0" smtClean="0"/>
              <a:t>Intermittent stream</a:t>
            </a:r>
          </a:p>
          <a:p>
            <a:r>
              <a:rPr lang="en-US" altLang="en-US" dirty="0" smtClean="0"/>
              <a:t>Holding maneuvers</a:t>
            </a:r>
          </a:p>
          <a:p>
            <a:r>
              <a:rPr lang="en-US" altLang="en-US" dirty="0" smtClean="0"/>
              <a:t>Feeling of incomplete emptying</a:t>
            </a:r>
          </a:p>
          <a:p>
            <a:r>
              <a:rPr lang="en-US" altLang="en-US" dirty="0" smtClean="0"/>
              <a:t>Genital or lower urinary tract pain</a:t>
            </a:r>
            <a:endParaRPr lang="ar-JO" altLang="en-US" dirty="0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r>
              <a:rPr lang="en-US" altLang="en-US" sz="3600" smtClean="0"/>
              <a:t>non monosymotomatic enuresis</a:t>
            </a:r>
            <a:endParaRPr lang="ar-JO" altLang="en-US" sz="36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Daytime wetting</a:t>
            </a:r>
          </a:p>
          <a:p>
            <a:r>
              <a:rPr lang="en-US" altLang="en-US" dirty="0" smtClean="0"/>
              <a:t>Frequency; increased more than 8 times or decreased last than 3</a:t>
            </a:r>
          </a:p>
          <a:p>
            <a:r>
              <a:rPr lang="en-US" altLang="en-US" dirty="0" smtClean="0"/>
              <a:t>urgency</a:t>
            </a:r>
          </a:p>
          <a:p>
            <a:r>
              <a:rPr lang="en-US" altLang="en-US" dirty="0" err="1" smtClean="0"/>
              <a:t>Hesistancy</a:t>
            </a:r>
            <a:endParaRPr lang="en-US" altLang="en-US" dirty="0" smtClean="0"/>
          </a:p>
          <a:p>
            <a:r>
              <a:rPr lang="en-US" altLang="en-US" dirty="0" smtClean="0"/>
              <a:t>Straining</a:t>
            </a:r>
          </a:p>
          <a:p>
            <a:r>
              <a:rPr lang="en-US" altLang="en-US" dirty="0" smtClean="0"/>
              <a:t>Weak stream</a:t>
            </a:r>
          </a:p>
          <a:p>
            <a:r>
              <a:rPr lang="en-US" altLang="en-US" dirty="0" smtClean="0"/>
              <a:t>Intermittent stream</a:t>
            </a:r>
          </a:p>
          <a:p>
            <a:r>
              <a:rPr lang="en-US" altLang="en-US" dirty="0" smtClean="0"/>
              <a:t>Holding maneuvers</a:t>
            </a:r>
          </a:p>
          <a:p>
            <a:r>
              <a:rPr lang="en-US" altLang="en-US" dirty="0" smtClean="0"/>
              <a:t>Feeling of incomplete emptying</a:t>
            </a:r>
          </a:p>
          <a:p>
            <a:r>
              <a:rPr lang="en-US" altLang="en-US" dirty="0" smtClean="0"/>
              <a:t>Genital or lower urinary tract pain</a:t>
            </a:r>
            <a:endParaRPr lang="ar-JO" altLang="en-US" dirty="0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en-US" altLang="en-US" smtClean="0"/>
              <a:t>Causes of primary NE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685800" y="1571625"/>
            <a:ext cx="7772400" cy="4524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Delay in maturation of bladder control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Genetic causes :75 % have affected relative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/>
              <a:t>Psychatric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disorders,social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fatocrs</a:t>
            </a:r>
            <a:r>
              <a:rPr lang="en-US" altLang="en-US" sz="2800" dirty="0" smtClean="0"/>
              <a:t> ,stressful life events , ADHD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71480"/>
            <a:ext cx="3714776" cy="246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0" name="AutoShape 4" descr="C:\Users\Admin\Desktop\C113-TT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2" name="AutoShape 6" descr="C:\Users\Admin\Desktop\C113-TT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727" y="3933829"/>
            <a:ext cx="4382273" cy="29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5" name="Picture 9" descr="Needle position for SP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96840"/>
            <a:ext cx="2786082" cy="3561160"/>
          </a:xfrm>
          <a:prstGeom prst="rect">
            <a:avLst/>
          </a:prstGeom>
          <a:noFill/>
        </p:spPr>
      </p:pic>
      <p:sp>
        <p:nvSpPr>
          <p:cNvPr id="75787" name="AutoShape 11" descr="C:\Users\Admin\Desktop\HTB1k9A.PVXXXXagXVXXq6xXFXXXd.jpg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14290"/>
            <a:ext cx="3095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Causes of primary NE</a:t>
            </a:r>
            <a:endParaRPr lang="ar-JO" altLang="en-US" smtClean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F50B205C-5BD0-4EBF-98DC-E34F2D45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643050"/>
            <a:ext cx="8153400" cy="4452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nocturnal polyuria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/>
              <a:t>detrussor</a:t>
            </a:r>
            <a:r>
              <a:rPr lang="en-US" sz="2400" dirty="0"/>
              <a:t> </a:t>
            </a:r>
            <a:r>
              <a:rPr lang="en-US" sz="2400" dirty="0" err="1"/>
              <a:t>overactivity,reduced</a:t>
            </a:r>
            <a:r>
              <a:rPr lang="en-US" sz="2400" dirty="0"/>
              <a:t> nocturnal bladder capacity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poor </a:t>
            </a:r>
            <a:r>
              <a:rPr lang="en-US" sz="2400" dirty="0" err="1"/>
              <a:t>arousability</a:t>
            </a:r>
            <a:r>
              <a:rPr lang="en-US" sz="2400" dirty="0"/>
              <a:t>: have poor sleep </a:t>
            </a:r>
            <a:r>
              <a:rPr lang="en-US" sz="2400" dirty="0" err="1" smtClean="0"/>
              <a:t>quality,sleep</a:t>
            </a:r>
            <a:r>
              <a:rPr lang="en-US" sz="2400" dirty="0"/>
              <a:t> </a:t>
            </a:r>
            <a:r>
              <a:rPr lang="en-US" sz="2400" dirty="0" err="1" smtClean="0"/>
              <a:t>fragmentation,enuresis</a:t>
            </a:r>
            <a:r>
              <a:rPr lang="en-US" sz="2400" dirty="0" smtClean="0"/>
              <a:t> </a:t>
            </a:r>
            <a:r>
              <a:rPr lang="en-US" sz="2400" dirty="0"/>
              <a:t>related to OSA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enuresis occur in all stages of </a:t>
            </a:r>
            <a:r>
              <a:rPr lang="en-US" sz="2400" dirty="0" smtClean="0">
                <a:solidFill>
                  <a:srgbClr val="C00000"/>
                </a:solidFill>
              </a:rPr>
              <a:t>sleep</a:t>
            </a:r>
            <a:endParaRPr lang="en-US" sz="2400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>
              <a:defRPr/>
            </a:pPr>
            <a:endParaRPr lang="ar-JO" dirty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109" y="785795"/>
            <a:ext cx="6379241" cy="500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6000750"/>
            <a:ext cx="22193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685800" y="457200"/>
            <a:ext cx="7785100" cy="644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b="0"/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2139950" y="550863"/>
            <a:ext cx="5646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v-SE" altLang="en-US" sz="3200">
                <a:solidFill>
                  <a:srgbClr val="B20606"/>
                </a:solidFill>
              </a:rPr>
              <a:t>Primary evaluation: case history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428596" y="2786058"/>
            <a:ext cx="792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l"/>
            <a:endParaRPr lang="sv-SE" altLang="en-US" sz="2400" b="0" dirty="0"/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sv-SE" altLang="en-US" sz="2400" b="0" dirty="0" smtClean="0"/>
              <a:t>development</a:t>
            </a:r>
            <a:r>
              <a:rPr lang="sv-SE" altLang="en-US" sz="2400" b="0" dirty="0"/>
              <a:t>. Weight loss? Excessive thirst? UTIs? 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sv-SE" altLang="en-US" sz="2400" b="0" dirty="0"/>
              <a:t>Look for ckd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sv-SE" altLang="en-US" sz="2400" b="0" dirty="0" smtClean="0"/>
              <a:t>Daytime </a:t>
            </a:r>
            <a:r>
              <a:rPr lang="sv-SE" altLang="en-US" sz="2400" b="0" dirty="0"/>
              <a:t>bladder symptoms, now or previously? Voiding frequency. 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sv-SE" altLang="en-US" sz="2400" dirty="0"/>
              <a:t>Bowel</a:t>
            </a:r>
            <a:endParaRPr lang="sv-SE" altLang="en-US" sz="2400" b="0" dirty="0"/>
          </a:p>
          <a:p>
            <a:pPr marL="914400" lvl="1" indent="-457200" algn="l"/>
            <a:r>
              <a:rPr lang="sv-SE" altLang="en-US" sz="2400" b="0" dirty="0"/>
              <a:t>Constipation symptoms, fecal </a:t>
            </a:r>
            <a:r>
              <a:rPr lang="sv-SE" altLang="en-US" sz="2400" b="0" dirty="0" smtClean="0"/>
              <a:t>incontinence</a:t>
            </a:r>
            <a:endParaRPr lang="sv-SE" altLang="en-US" sz="2400" b="0" dirty="0"/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sv-SE" altLang="en-US" sz="2400" dirty="0"/>
              <a:t>Behaviour</a:t>
            </a:r>
            <a:endParaRPr lang="sv-SE" altLang="en-US" sz="2400" b="0" dirty="0"/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sv-SE" altLang="en-US" sz="2400" b="0" dirty="0"/>
              <a:t>Problems at home or at school? Distressed by enuresis?</a:t>
            </a:r>
          </a:p>
          <a:p>
            <a:pPr algn="l"/>
            <a:endParaRPr lang="sv-SE" altLang="en-US" sz="2400" b="0" dirty="0"/>
          </a:p>
        </p:txBody>
      </p:sp>
      <p:sp>
        <p:nvSpPr>
          <p:cNvPr id="5" name="مستطيل 4"/>
          <p:cNvSpPr/>
          <p:nvPr/>
        </p:nvSpPr>
        <p:spPr>
          <a:xfrm>
            <a:off x="500034" y="1928802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l">
              <a:buFont typeface="Wingdings" pitchFamily="2" charset="2"/>
              <a:buChar char="ü"/>
            </a:pPr>
            <a:r>
              <a:rPr lang="sv-SE" altLang="en-US" sz="2400" dirty="0" smtClean="0"/>
              <a:t>Timeframe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sv-SE" altLang="en-US" sz="2400" dirty="0" smtClean="0"/>
              <a:t>Primary/secondary enuresis? Frequent/sporadic accidents?</a:t>
            </a:r>
            <a:endParaRPr lang="sv-SE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457200"/>
            <a:ext cx="7785100" cy="644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b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44613" y="550863"/>
            <a:ext cx="409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altLang="en-US" dirty="0">
                <a:solidFill>
                  <a:srgbClr val="B20606"/>
                </a:solidFill>
              </a:rPr>
              <a:t>Primary evaluation: examinations and tests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85800" y="1279525"/>
            <a:ext cx="7924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altLang="en-US" sz="2000" dirty="0"/>
              <a:t>Physical examination</a:t>
            </a:r>
            <a:endParaRPr lang="sv-SE" altLang="en-US" sz="2000" b="0" dirty="0"/>
          </a:p>
          <a:p>
            <a:pPr algn="l"/>
            <a:r>
              <a:rPr lang="sv-SE" altLang="en-US" sz="2000" b="0" dirty="0"/>
              <a:t>(usually unexceptional in pure MNE)</a:t>
            </a:r>
          </a:p>
          <a:p>
            <a:pPr algn="l"/>
            <a:r>
              <a:rPr lang="sv-SE" altLang="en-US" sz="2000" b="0" dirty="0"/>
              <a:t>Height, weight, blood pressure, general neurological exam,back</a:t>
            </a:r>
          </a:p>
          <a:p>
            <a:pPr algn="l"/>
            <a:r>
              <a:rPr lang="sv-SE" altLang="en-US" sz="2000" b="0" dirty="0"/>
              <a:t>Genital inspection. Consider rectal exam if constipation suspected</a:t>
            </a:r>
          </a:p>
          <a:p>
            <a:pPr algn="l"/>
            <a:endParaRPr lang="sv-SE" altLang="en-US" sz="2000" b="0" dirty="0"/>
          </a:p>
          <a:p>
            <a:pPr algn="l"/>
            <a:r>
              <a:rPr lang="sv-SE" altLang="en-US" sz="2000" dirty="0"/>
              <a:t>Urine tests</a:t>
            </a:r>
          </a:p>
          <a:p>
            <a:pPr algn="l"/>
            <a:r>
              <a:rPr lang="sv-SE" altLang="en-US" sz="2000" b="0" dirty="0"/>
              <a:t>Dipstick test: glucose, leukocytes, protein, erythrocytes and bacteria</a:t>
            </a:r>
          </a:p>
          <a:p>
            <a:pPr algn="l"/>
            <a:endParaRPr lang="sv-SE" altLang="en-US" sz="2000" b="0" dirty="0"/>
          </a:p>
          <a:p>
            <a:pPr algn="l"/>
            <a:r>
              <a:rPr lang="sv-SE" altLang="en-US" sz="2000" dirty="0"/>
              <a:t>Blood tests, radiology, urodynamics</a:t>
            </a:r>
            <a:endParaRPr lang="sv-SE" altLang="en-US" sz="2000" b="0" dirty="0"/>
          </a:p>
          <a:p>
            <a:pPr algn="l"/>
            <a:r>
              <a:rPr lang="sv-SE" altLang="en-US" sz="2000" b="0" dirty="0"/>
              <a:t>Not indicated in uncomplicated MNE</a:t>
            </a:r>
          </a:p>
          <a:p>
            <a:pPr algn="l"/>
            <a:endParaRPr lang="sv-SE" altLang="en-US" sz="2000" b="0" dirty="0"/>
          </a:p>
          <a:p>
            <a:pPr algn="l"/>
            <a:r>
              <a:rPr lang="sv-SE" altLang="en-US" sz="2000" dirty="0"/>
              <a:t>Bladder diary/voiding charts</a:t>
            </a:r>
            <a:endParaRPr lang="sv-SE" altLang="en-US" sz="2000" b="0" dirty="0"/>
          </a:p>
          <a:p>
            <a:pPr algn="l"/>
            <a:r>
              <a:rPr lang="sv-SE" altLang="en-US" sz="2000" b="0" dirty="0"/>
              <a:t>Strongly recommended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457200"/>
            <a:ext cx="7785100" cy="644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b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01546" y="550863"/>
            <a:ext cx="1918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altLang="en-US" sz="2400" dirty="0">
                <a:solidFill>
                  <a:srgbClr val="B20606"/>
                </a:solidFill>
              </a:rPr>
              <a:t>Warning signs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642910" y="1357298"/>
            <a:ext cx="78644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v-SE" altLang="en-US" sz="2400" dirty="0">
                <a:latin typeface="Arabic Typesetting" pitchFamily="66" charset="-78"/>
                <a:cs typeface="Arabic Typesetting" pitchFamily="66" charset="-78"/>
              </a:rPr>
              <a:t>Enuresis in a previously dry child</a:t>
            </a:r>
            <a:endParaRPr lang="sv-SE" altLang="en-US" sz="2400" b="0" dirty="0">
              <a:latin typeface="Arabic Typesetting" pitchFamily="66" charset="-78"/>
              <a:cs typeface="Arabic Typesetting" pitchFamily="66" charset="-78"/>
            </a:endParaRPr>
          </a:p>
          <a:p>
            <a:pPr algn="l"/>
            <a:r>
              <a:rPr lang="sv-SE" altLang="en-US" sz="2400" b="0" dirty="0">
                <a:latin typeface="Arabic Typesetting" pitchFamily="66" charset="-78"/>
                <a:cs typeface="Arabic Typesetting" pitchFamily="66" charset="-78"/>
              </a:rPr>
              <a:t>Comorbidity (somatic or psychiatric) more common.</a:t>
            </a:r>
          </a:p>
          <a:p>
            <a:pPr algn="l"/>
            <a:r>
              <a:rPr lang="sv-SE" altLang="en-US" sz="2400" dirty="0">
                <a:latin typeface="Arabic Typesetting" pitchFamily="66" charset="-78"/>
                <a:cs typeface="Arabic Typesetting" pitchFamily="66" charset="-78"/>
              </a:rPr>
              <a:t>Daytime incontinence or other micturition symptoms</a:t>
            </a:r>
            <a:endParaRPr lang="sv-SE" altLang="en-US" sz="2400" b="0" dirty="0">
              <a:latin typeface="Arabic Typesetting" pitchFamily="66" charset="-78"/>
              <a:cs typeface="Arabic Typesetting" pitchFamily="66" charset="-78"/>
            </a:endParaRPr>
          </a:p>
          <a:p>
            <a:pPr algn="l"/>
            <a:r>
              <a:rPr lang="sv-SE" altLang="en-US" sz="2400" dirty="0" smtClean="0">
                <a:latin typeface="Arabic Typesetting" pitchFamily="66" charset="-78"/>
                <a:cs typeface="Arabic Typesetting" pitchFamily="66" charset="-78"/>
              </a:rPr>
              <a:t>Weak </a:t>
            </a:r>
            <a:r>
              <a:rPr lang="sv-SE" altLang="en-US" sz="2400" dirty="0">
                <a:latin typeface="Arabic Typesetting" pitchFamily="66" charset="-78"/>
                <a:cs typeface="Arabic Typesetting" pitchFamily="66" charset="-78"/>
              </a:rPr>
              <a:t>stream, straining to void, interrupted micturitions</a:t>
            </a:r>
            <a:endParaRPr lang="sv-SE" altLang="en-US" sz="2400" b="0" dirty="0">
              <a:latin typeface="Arabic Typesetting" pitchFamily="66" charset="-78"/>
              <a:cs typeface="Arabic Typesetting" pitchFamily="66" charset="-78"/>
            </a:endParaRPr>
          </a:p>
          <a:p>
            <a:pPr algn="l"/>
            <a:r>
              <a:rPr lang="sv-SE" altLang="en-US" sz="2400" b="0" dirty="0">
                <a:latin typeface="Arabic Typesetting" pitchFamily="66" charset="-78"/>
                <a:cs typeface="Arabic Typesetting" pitchFamily="66" charset="-78"/>
              </a:rPr>
              <a:t>Suspect neurogenic/anatomic bladder problem. Consult urologist.</a:t>
            </a:r>
          </a:p>
          <a:p>
            <a:pPr algn="l"/>
            <a:r>
              <a:rPr lang="sv-SE" altLang="en-US" sz="2400" dirty="0">
                <a:latin typeface="Arabic Typesetting" pitchFamily="66" charset="-78"/>
                <a:cs typeface="Arabic Typesetting" pitchFamily="66" charset="-78"/>
              </a:rPr>
              <a:t>Weight loss, excessive thirst, nausea</a:t>
            </a:r>
            <a:endParaRPr lang="sv-SE" altLang="en-US" sz="2400" b="0" dirty="0">
              <a:latin typeface="Arabic Typesetting" pitchFamily="66" charset="-78"/>
              <a:cs typeface="Arabic Typesetting" pitchFamily="66" charset="-78"/>
            </a:endParaRPr>
          </a:p>
          <a:p>
            <a:pPr algn="l"/>
            <a:r>
              <a:rPr lang="sv-SE" altLang="en-US" sz="2400" b="0" dirty="0">
                <a:latin typeface="Arabic Typesetting" pitchFamily="66" charset="-78"/>
                <a:cs typeface="Arabic Typesetting" pitchFamily="66" charset="-78"/>
              </a:rPr>
              <a:t>Exclude diabetes or kidney disease without delay.</a:t>
            </a:r>
          </a:p>
          <a:p>
            <a:pPr algn="l"/>
            <a:r>
              <a:rPr lang="sv-SE" altLang="en-US" sz="2400" dirty="0">
                <a:latin typeface="Arabic Typesetting" pitchFamily="66" charset="-78"/>
                <a:cs typeface="Arabic Typesetting" pitchFamily="66" charset="-78"/>
              </a:rPr>
              <a:t>Glucosuria, proteinuria</a:t>
            </a:r>
            <a:endParaRPr lang="sv-SE" altLang="en-US" sz="2400" b="0" dirty="0">
              <a:latin typeface="Arabic Typesetting" pitchFamily="66" charset="-78"/>
              <a:cs typeface="Arabic Typesetting" pitchFamily="66" charset="-78"/>
            </a:endParaRPr>
          </a:p>
          <a:p>
            <a:pPr algn="l"/>
            <a:r>
              <a:rPr lang="sv-SE" altLang="en-US" sz="2400" dirty="0" smtClean="0">
                <a:latin typeface="Arabic Typesetting" pitchFamily="66" charset="-78"/>
                <a:cs typeface="Arabic Typesetting" pitchFamily="66" charset="-78"/>
              </a:rPr>
              <a:t>Significant </a:t>
            </a:r>
            <a:r>
              <a:rPr lang="sv-SE" altLang="en-US" sz="2400" dirty="0">
                <a:latin typeface="Arabic Typesetting" pitchFamily="66" charset="-78"/>
                <a:cs typeface="Arabic Typesetting" pitchFamily="66" charset="-78"/>
              </a:rPr>
              <a:t>problems with peer </a:t>
            </a:r>
            <a:r>
              <a:rPr lang="sv-SE" altLang="en-US" sz="2400" dirty="0" smtClean="0">
                <a:latin typeface="Arabic Typesetting" pitchFamily="66" charset="-78"/>
                <a:cs typeface="Arabic Typesetting" pitchFamily="66" charset="-78"/>
              </a:rPr>
              <a:t>relations</a:t>
            </a:r>
            <a:r>
              <a:rPr lang="sv-SE" alt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v-SE" altLang="en-US" sz="2400" dirty="0" smtClean="0">
                <a:latin typeface="Arabic Typesetting" pitchFamily="66" charset="-78"/>
                <a:cs typeface="Arabic Typesetting" pitchFamily="66" charset="-78"/>
              </a:rPr>
              <a:t>&gt;</a:t>
            </a:r>
            <a:r>
              <a:rPr lang="sv-SE" altLang="en-US" sz="2400" b="0" dirty="0" smtClean="0">
                <a:latin typeface="Arabic Typesetting" pitchFamily="66" charset="-78"/>
                <a:cs typeface="Arabic Typesetting" pitchFamily="66" charset="-78"/>
              </a:rPr>
              <a:t>Suspect </a:t>
            </a:r>
            <a:r>
              <a:rPr lang="sv-SE" altLang="en-US" sz="2400" b="0" dirty="0">
                <a:latin typeface="Arabic Typesetting" pitchFamily="66" charset="-78"/>
                <a:cs typeface="Arabic Typesetting" pitchFamily="66" charset="-78"/>
              </a:rPr>
              <a:t>psychiatric comorbidity.</a:t>
            </a:r>
            <a:r>
              <a:rPr lang="sv-SE" altLang="en-US" sz="2000" b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9CC266C-DE46-43F9-B79F-F4885C3B4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/>
              <a:t>Impact of PNE on the                                         child and family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4186" r="14186"/>
          <a:stretch>
            <a:fillRect/>
          </a:stretch>
        </p:blipFill>
        <p:spPr>
          <a:xfrm>
            <a:off x="457200" y="1920875"/>
            <a:ext cx="4038600" cy="4433888"/>
          </a:xfrm>
          <a:ln w="28575">
            <a:solidFill>
              <a:srgbClr val="000080"/>
            </a:solidFill>
          </a:ln>
        </p:spPr>
      </p:pic>
      <p:sp>
        <p:nvSpPr>
          <p:cNvPr id="23556" name="Rectangle 4"/>
          <p:cNvSpPr>
            <a:spLocks noGrp="1"/>
          </p:cNvSpPr>
          <p:nvPr>
            <p:ph sz="half" idx="2"/>
          </p:nvPr>
        </p:nvSpPr>
        <p:spPr>
          <a:xfrm>
            <a:off x="4383088" y="1660525"/>
            <a:ext cx="4870450" cy="4525963"/>
          </a:xfrm>
        </p:spPr>
        <p:txBody>
          <a:bodyPr/>
          <a:lstStyle/>
          <a:p>
            <a:pPr marL="444500" indent="-355600">
              <a:lnSpc>
                <a:spcPct val="90000"/>
              </a:lnSpc>
              <a:spcBef>
                <a:spcPct val="10000"/>
              </a:spcBef>
            </a:pPr>
            <a:r>
              <a:rPr lang="en-GB" altLang="en-US" sz="2200" smtClean="0"/>
              <a:t>Bedwetting is a distressing experience for children and their families </a:t>
            </a:r>
          </a:p>
          <a:p>
            <a:pPr marL="444500" indent="-355600">
              <a:lnSpc>
                <a:spcPct val="90000"/>
              </a:lnSpc>
              <a:spcBef>
                <a:spcPct val="10000"/>
              </a:spcBef>
            </a:pPr>
            <a:r>
              <a:rPr lang="en-GB" altLang="en-US" sz="2200" smtClean="0"/>
              <a:t>PNE places the child at increased risk of:</a:t>
            </a:r>
          </a:p>
          <a:p>
            <a:pPr marL="812800" lvl="1" indent="-188913">
              <a:lnSpc>
                <a:spcPct val="90000"/>
              </a:lnSpc>
              <a:spcBef>
                <a:spcPct val="10000"/>
              </a:spcBef>
            </a:pPr>
            <a:r>
              <a:rPr lang="en-US" altLang="en-US" smtClean="0"/>
              <a:t>Low IQ score</a:t>
            </a:r>
            <a:endParaRPr lang="en-GB" altLang="en-US" smtClean="0"/>
          </a:p>
          <a:p>
            <a:pPr marL="812800" lvl="1" indent="-188913">
              <a:lnSpc>
                <a:spcPct val="90000"/>
              </a:lnSpc>
              <a:spcBef>
                <a:spcPct val="10000"/>
              </a:spcBef>
            </a:pPr>
            <a:r>
              <a:rPr lang="en-GB" altLang="en-US" sz="2000" smtClean="0"/>
              <a:t>Impaired self-concept and low self-esteem</a:t>
            </a:r>
            <a:r>
              <a:rPr lang="en-GB" altLang="en-US" sz="2000" baseline="30000" smtClean="0"/>
              <a:t>1</a:t>
            </a:r>
          </a:p>
          <a:p>
            <a:pPr marL="812800" lvl="1" indent="-188913">
              <a:lnSpc>
                <a:spcPct val="90000"/>
              </a:lnSpc>
              <a:spcBef>
                <a:spcPct val="10000"/>
              </a:spcBef>
            </a:pPr>
            <a:r>
              <a:rPr lang="en-GB" altLang="en-US" sz="2000" smtClean="0"/>
              <a:t>Impaired emotional state</a:t>
            </a:r>
            <a:r>
              <a:rPr lang="en-GB" altLang="en-US" sz="2000" baseline="30000" smtClean="0"/>
              <a:t>2</a:t>
            </a:r>
          </a:p>
          <a:p>
            <a:pPr marL="812800" lvl="1" indent="-188913">
              <a:lnSpc>
                <a:spcPct val="90000"/>
              </a:lnSpc>
              <a:spcBef>
                <a:spcPct val="10000"/>
              </a:spcBef>
            </a:pPr>
            <a:r>
              <a:rPr lang="en-GB" altLang="en-US" sz="2000" smtClean="0"/>
              <a:t>Social avoidance behaviour</a:t>
            </a:r>
            <a:r>
              <a:rPr lang="en-GB" altLang="en-US" sz="2000" baseline="30000" smtClean="0"/>
              <a:t>3</a:t>
            </a:r>
          </a:p>
          <a:p>
            <a:pPr marL="444500" indent="-355600">
              <a:lnSpc>
                <a:spcPct val="90000"/>
              </a:lnSpc>
              <a:spcBef>
                <a:spcPct val="10000"/>
              </a:spcBef>
            </a:pPr>
            <a:r>
              <a:rPr lang="en-GB" altLang="en-US" sz="2200" smtClean="0"/>
              <a:t>Parents worry about: </a:t>
            </a:r>
          </a:p>
          <a:p>
            <a:pPr marL="812800" lvl="1" indent="-188913">
              <a:lnSpc>
                <a:spcPct val="90000"/>
              </a:lnSpc>
              <a:spcBef>
                <a:spcPct val="10000"/>
              </a:spcBef>
            </a:pPr>
            <a:r>
              <a:rPr lang="en-GB" altLang="en-US" sz="2000" smtClean="0"/>
              <a:t>Emotional impact on child</a:t>
            </a:r>
          </a:p>
          <a:p>
            <a:pPr marL="812800" lvl="1" indent="-188913">
              <a:lnSpc>
                <a:spcPct val="90000"/>
              </a:lnSpc>
              <a:spcBef>
                <a:spcPct val="10000"/>
              </a:spcBef>
            </a:pPr>
            <a:r>
              <a:rPr lang="en-GB" altLang="en-US" sz="2000" smtClean="0"/>
              <a:t>The child’s social relationships</a:t>
            </a:r>
          </a:p>
          <a:p>
            <a:pPr marL="812800" lvl="1" indent="-188913">
              <a:lnSpc>
                <a:spcPct val="90000"/>
              </a:lnSpc>
              <a:spcBef>
                <a:spcPct val="10000"/>
              </a:spcBef>
            </a:pPr>
            <a:r>
              <a:rPr lang="en-GB" altLang="en-US" sz="2000" smtClean="0"/>
              <a:t>Financial burden of PNE</a:t>
            </a:r>
            <a:r>
              <a:rPr lang="en-GB" altLang="en-US" sz="2000" baseline="30000" smtClean="0"/>
              <a:t>4</a:t>
            </a:r>
          </a:p>
          <a:p>
            <a:pPr marL="812800" lvl="1" indent="-188913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GB" altLang="en-US" sz="2000" smtClean="0"/>
          </a:p>
          <a:p>
            <a:pPr marL="812800" lvl="1" indent="-188913">
              <a:lnSpc>
                <a:spcPct val="90000"/>
              </a:lnSpc>
              <a:spcBef>
                <a:spcPct val="10000"/>
              </a:spcBef>
            </a:pPr>
            <a:endParaRPr lang="en-GB" altLang="en-US" sz="2000" smtClean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42913" y="6329363"/>
            <a:ext cx="773588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200">
                <a:solidFill>
                  <a:srgbClr val="000000"/>
                </a:solidFill>
                <a:cs typeface="Arial" pitchFamily="34" charset="0"/>
              </a:rPr>
              <a:t>1. Hagglof et al. </a:t>
            </a:r>
            <a:r>
              <a:rPr lang="en-GB" altLang="en-US" sz="1200" i="1">
                <a:solidFill>
                  <a:srgbClr val="000000"/>
                </a:solidFill>
                <a:cs typeface="Arial" pitchFamily="34" charset="0"/>
              </a:rPr>
              <a:t>Eur Urol</a:t>
            </a:r>
            <a:r>
              <a:rPr lang="en-GB" altLang="en-US" sz="1200">
                <a:solidFill>
                  <a:srgbClr val="000000"/>
                </a:solidFill>
                <a:cs typeface="Arial" pitchFamily="34" charset="0"/>
              </a:rPr>
              <a:t> 1998;33(Suppl 3):16–9; 2. Wagner WG, Geffken. </a:t>
            </a:r>
            <a:r>
              <a:rPr lang="en-GB" altLang="en-US" sz="1200" i="1">
                <a:solidFill>
                  <a:srgbClr val="000000"/>
                </a:solidFill>
                <a:cs typeface="Arial" pitchFamily="34" charset="0"/>
              </a:rPr>
              <a:t>Child Study J</a:t>
            </a:r>
            <a:r>
              <a:rPr lang="en-GB" altLang="en-US" sz="1200">
                <a:solidFill>
                  <a:srgbClr val="000000"/>
                </a:solidFill>
                <a:cs typeface="Arial" pitchFamily="34" charset="0"/>
              </a:rPr>
              <a:t> 1986;16:</a:t>
            </a:r>
            <a:br>
              <a:rPr lang="en-GB" altLang="en-US" sz="1200">
                <a:solidFill>
                  <a:srgbClr val="000000"/>
                </a:solidFill>
                <a:cs typeface="Arial" pitchFamily="34" charset="0"/>
              </a:rPr>
            </a:br>
            <a:r>
              <a:rPr lang="en-GB" altLang="en-US" sz="1200">
                <a:solidFill>
                  <a:srgbClr val="000000"/>
                </a:solidFill>
                <a:cs typeface="Arial" pitchFamily="34" charset="0"/>
              </a:rPr>
              <a:t>13–8; 3. Butler. </a:t>
            </a:r>
            <a:r>
              <a:rPr lang="en-GB" altLang="en-US" sz="1200" i="1">
                <a:solidFill>
                  <a:srgbClr val="000000"/>
                </a:solidFill>
                <a:cs typeface="Arial" pitchFamily="34" charset="0"/>
              </a:rPr>
              <a:t>Scand J Urol Nephrol</a:t>
            </a:r>
            <a:r>
              <a:rPr lang="en-GB" altLang="en-US" sz="1200">
                <a:solidFill>
                  <a:srgbClr val="000000"/>
                </a:solidFill>
                <a:cs typeface="Arial" pitchFamily="34" charset="0"/>
              </a:rPr>
              <a:t> 2001;35:169–76; 4. Foxman et al. </a:t>
            </a:r>
            <a:r>
              <a:rPr lang="en-GB" altLang="en-US" sz="1200" i="1">
                <a:solidFill>
                  <a:srgbClr val="000000"/>
                </a:solidFill>
                <a:cs typeface="Arial" pitchFamily="34" charset="0"/>
              </a:rPr>
              <a:t>Pediatrics </a:t>
            </a:r>
            <a:r>
              <a:rPr lang="en-GB" altLang="en-US" sz="1200">
                <a:solidFill>
                  <a:srgbClr val="000000"/>
                </a:solidFill>
                <a:cs typeface="Arial" pitchFamily="34" charset="0"/>
              </a:rPr>
              <a:t>1986;77:482–7</a:t>
            </a:r>
            <a:endParaRPr lang="en-GB" altLang="en-US" sz="18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051050" y="1990725"/>
          <a:ext cx="5329238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Flash Movie" r:id="rId4" imgW="6719040" imgH="4719960" progId="">
                  <p:embed/>
                </p:oleObj>
              </mc:Choice>
              <mc:Fallback>
                <p:oleObj name="Flash Movie" r:id="rId4" imgW="6719040" imgH="47199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11" t="2213" r="911"/>
                      <a:stretch>
                        <a:fillRect/>
                      </a:stretch>
                    </p:blipFill>
                    <p:spPr bwMode="auto">
                      <a:xfrm>
                        <a:off x="2051050" y="1990725"/>
                        <a:ext cx="5329238" cy="41925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80"/>
                        </a:solidFill>
                        <a:miter lim="800000"/>
                        <a:headEnd type="none" w="sm" len="sm"/>
                        <a:tailEnd type="none" w="lg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6291" name="Rectangle 3">
            <a:extLst>
              <a:ext uri="{FF2B5EF4-FFF2-40B4-BE49-F238E27FC236}">
                <a16:creationId xmlns:a16="http://schemas.microsoft.com/office/drawing/2014/main" id="{115D4F0A-334B-471A-A6A5-E452C283C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da-DK" altLang="en-US" dirty="0"/>
              <a:t>A</a:t>
            </a:r>
            <a:r>
              <a:rPr lang="da-DK" altLang="en-US" dirty="0">
                <a:solidFill>
                  <a:schemeClr val="tx1"/>
                </a:solidFill>
              </a:rPr>
              <a:t> </a:t>
            </a:r>
            <a:r>
              <a:rPr lang="da-DK" altLang="en-US" dirty="0"/>
              <a:t>common ’treatment’ –</a:t>
            </a:r>
            <a:br>
              <a:rPr lang="da-DK" altLang="en-US" dirty="0"/>
            </a:br>
            <a:r>
              <a:rPr lang="da-DK" altLang="en-US" dirty="0"/>
              <a:t>Let’s wait and see</a:t>
            </a:r>
            <a:endParaRPr lang="en-GB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2690813" y="4362450"/>
            <a:ext cx="3790950" cy="1990725"/>
          </a:xfrm>
          <a:custGeom>
            <a:avLst/>
            <a:gdLst>
              <a:gd name="T0" fmla="*/ 2147483646 w 2388"/>
              <a:gd name="T1" fmla="*/ 0 h 1254"/>
              <a:gd name="T2" fmla="*/ 2147483646 w 2388"/>
              <a:gd name="T3" fmla="*/ 2147483646 h 1254"/>
              <a:gd name="T4" fmla="*/ 2147483646 w 2388"/>
              <a:gd name="T5" fmla="*/ 2147483646 h 1254"/>
              <a:gd name="T6" fmla="*/ 2147483646 w 2388"/>
              <a:gd name="T7" fmla="*/ 2147483646 h 1254"/>
              <a:gd name="T8" fmla="*/ 2147483646 w 2388"/>
              <a:gd name="T9" fmla="*/ 2147483646 h 1254"/>
              <a:gd name="T10" fmla="*/ 2147483646 w 2388"/>
              <a:gd name="T11" fmla="*/ 2147483646 h 1254"/>
              <a:gd name="T12" fmla="*/ 2147483646 w 2388"/>
              <a:gd name="T13" fmla="*/ 2147483646 h 1254"/>
              <a:gd name="T14" fmla="*/ 2147483646 w 2388"/>
              <a:gd name="T15" fmla="*/ 2147483646 h 1254"/>
              <a:gd name="T16" fmla="*/ 2147483646 w 2388"/>
              <a:gd name="T17" fmla="*/ 2147483646 h 1254"/>
              <a:gd name="T18" fmla="*/ 2147483646 w 2388"/>
              <a:gd name="T19" fmla="*/ 2147483646 h 1254"/>
              <a:gd name="T20" fmla="*/ 2147483646 w 2388"/>
              <a:gd name="T21" fmla="*/ 2147483646 h 1254"/>
              <a:gd name="T22" fmla="*/ 2147483646 w 2388"/>
              <a:gd name="T23" fmla="*/ 2147483646 h 1254"/>
              <a:gd name="T24" fmla="*/ 2147483646 w 2388"/>
              <a:gd name="T25" fmla="*/ 2147483646 h 1254"/>
              <a:gd name="T26" fmla="*/ 2147483646 w 2388"/>
              <a:gd name="T27" fmla="*/ 2147483646 h 1254"/>
              <a:gd name="T28" fmla="*/ 0 w 2388"/>
              <a:gd name="T29" fmla="*/ 2147483646 h 1254"/>
              <a:gd name="T30" fmla="*/ 0 w 2388"/>
              <a:gd name="T31" fmla="*/ 2147483646 h 1254"/>
              <a:gd name="T32" fmla="*/ 2147483646 w 2388"/>
              <a:gd name="T33" fmla="*/ 2147483646 h 1254"/>
              <a:gd name="T34" fmla="*/ 2147483646 w 2388"/>
              <a:gd name="T35" fmla="*/ 2147483646 h 1254"/>
              <a:gd name="T36" fmla="*/ 2147483646 w 2388"/>
              <a:gd name="T37" fmla="*/ 2147483646 h 1254"/>
              <a:gd name="T38" fmla="*/ 2147483646 w 2388"/>
              <a:gd name="T39" fmla="*/ 2147483646 h 1254"/>
              <a:gd name="T40" fmla="*/ 2147483646 w 2388"/>
              <a:gd name="T41" fmla="*/ 2147483646 h 1254"/>
              <a:gd name="T42" fmla="*/ 2147483646 w 2388"/>
              <a:gd name="T43" fmla="*/ 2147483646 h 1254"/>
              <a:gd name="T44" fmla="*/ 2147483646 w 2388"/>
              <a:gd name="T45" fmla="*/ 2147483646 h 1254"/>
              <a:gd name="T46" fmla="*/ 2147483646 w 2388"/>
              <a:gd name="T47" fmla="*/ 2147483646 h 1254"/>
              <a:gd name="T48" fmla="*/ 2147483646 w 2388"/>
              <a:gd name="T49" fmla="*/ 2147483646 h 1254"/>
              <a:gd name="T50" fmla="*/ 2147483646 w 2388"/>
              <a:gd name="T51" fmla="*/ 2147483646 h 1254"/>
              <a:gd name="T52" fmla="*/ 2147483646 w 2388"/>
              <a:gd name="T53" fmla="*/ 2147483646 h 1254"/>
              <a:gd name="T54" fmla="*/ 2147483646 w 2388"/>
              <a:gd name="T55" fmla="*/ 2147483646 h 1254"/>
              <a:gd name="T56" fmla="*/ 2147483646 w 2388"/>
              <a:gd name="T57" fmla="*/ 2147483646 h 1254"/>
              <a:gd name="T58" fmla="*/ 2147483646 w 2388"/>
              <a:gd name="T59" fmla="*/ 2147483646 h 1254"/>
              <a:gd name="T60" fmla="*/ 2147483646 w 2388"/>
              <a:gd name="T61" fmla="*/ 2147483646 h 1254"/>
              <a:gd name="T62" fmla="*/ 2147483646 w 2388"/>
              <a:gd name="T63" fmla="*/ 2147483646 h 1254"/>
              <a:gd name="T64" fmla="*/ 2147483646 w 2388"/>
              <a:gd name="T65" fmla="*/ 2147483646 h 1254"/>
              <a:gd name="T66" fmla="*/ 2147483646 w 2388"/>
              <a:gd name="T67" fmla="*/ 2147483646 h 1254"/>
              <a:gd name="T68" fmla="*/ 2147483646 w 2388"/>
              <a:gd name="T69" fmla="*/ 2147483646 h 1254"/>
              <a:gd name="T70" fmla="*/ 2147483646 w 2388"/>
              <a:gd name="T71" fmla="*/ 2147483646 h 1254"/>
              <a:gd name="T72" fmla="*/ 2147483646 w 2388"/>
              <a:gd name="T73" fmla="*/ 2147483646 h 1254"/>
              <a:gd name="T74" fmla="*/ 2147483646 w 2388"/>
              <a:gd name="T75" fmla="*/ 2147483646 h 1254"/>
              <a:gd name="T76" fmla="*/ 2147483646 w 2388"/>
              <a:gd name="T77" fmla="*/ 2147483646 h 1254"/>
              <a:gd name="T78" fmla="*/ 2147483646 w 2388"/>
              <a:gd name="T79" fmla="*/ 2147483646 h 1254"/>
              <a:gd name="T80" fmla="*/ 2147483646 w 2388"/>
              <a:gd name="T81" fmla="*/ 2147483646 h 1254"/>
              <a:gd name="T82" fmla="*/ 2147483646 w 2388"/>
              <a:gd name="T83" fmla="*/ 2147483646 h 1254"/>
              <a:gd name="T84" fmla="*/ 2147483646 w 2388"/>
              <a:gd name="T85" fmla="*/ 2147483646 h 1254"/>
              <a:gd name="T86" fmla="*/ 2147483646 w 2388"/>
              <a:gd name="T87" fmla="*/ 2147483646 h 1254"/>
              <a:gd name="T88" fmla="*/ 2147483646 w 2388"/>
              <a:gd name="T89" fmla="*/ 2147483646 h 1254"/>
              <a:gd name="T90" fmla="*/ 2147483646 w 2388"/>
              <a:gd name="T91" fmla="*/ 2147483646 h 1254"/>
              <a:gd name="T92" fmla="*/ 2147483646 w 2388"/>
              <a:gd name="T93" fmla="*/ 2147483646 h 1254"/>
              <a:gd name="T94" fmla="*/ 2147483646 w 2388"/>
              <a:gd name="T95" fmla="*/ 2147483646 h 1254"/>
              <a:gd name="T96" fmla="*/ 2147483646 w 2388"/>
              <a:gd name="T97" fmla="*/ 2147483646 h 1254"/>
              <a:gd name="T98" fmla="*/ 2147483646 w 2388"/>
              <a:gd name="T99" fmla="*/ 2147483646 h 1254"/>
              <a:gd name="T100" fmla="*/ 2147483646 w 2388"/>
              <a:gd name="T101" fmla="*/ 2147483646 h 1254"/>
              <a:gd name="T102" fmla="*/ 2147483646 w 2388"/>
              <a:gd name="T103" fmla="*/ 2147483646 h 1254"/>
              <a:gd name="T104" fmla="*/ 2147483646 w 2388"/>
              <a:gd name="T105" fmla="*/ 2147483646 h 1254"/>
              <a:gd name="T106" fmla="*/ 2147483646 w 2388"/>
              <a:gd name="T107" fmla="*/ 2147483646 h 1254"/>
              <a:gd name="T108" fmla="*/ 2147483646 w 2388"/>
              <a:gd name="T109" fmla="*/ 2147483646 h 1254"/>
              <a:gd name="T110" fmla="*/ 2147483646 w 2388"/>
              <a:gd name="T111" fmla="*/ 0 h 125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88"/>
              <a:gd name="T169" fmla="*/ 0 h 1254"/>
              <a:gd name="T170" fmla="*/ 2388 w 2388"/>
              <a:gd name="T171" fmla="*/ 1254 h 125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88" h="1254">
                <a:moveTo>
                  <a:pt x="1188" y="0"/>
                </a:moveTo>
                <a:lnTo>
                  <a:pt x="1110" y="48"/>
                </a:lnTo>
                <a:lnTo>
                  <a:pt x="1020" y="90"/>
                </a:lnTo>
                <a:lnTo>
                  <a:pt x="927" y="129"/>
                </a:lnTo>
                <a:lnTo>
                  <a:pt x="849" y="153"/>
                </a:lnTo>
                <a:lnTo>
                  <a:pt x="762" y="174"/>
                </a:lnTo>
                <a:lnTo>
                  <a:pt x="660" y="195"/>
                </a:lnTo>
                <a:lnTo>
                  <a:pt x="537" y="213"/>
                </a:lnTo>
                <a:lnTo>
                  <a:pt x="378" y="225"/>
                </a:lnTo>
                <a:lnTo>
                  <a:pt x="261" y="219"/>
                </a:lnTo>
                <a:lnTo>
                  <a:pt x="120" y="207"/>
                </a:lnTo>
                <a:lnTo>
                  <a:pt x="69" y="198"/>
                </a:lnTo>
                <a:lnTo>
                  <a:pt x="42" y="255"/>
                </a:lnTo>
                <a:lnTo>
                  <a:pt x="12" y="336"/>
                </a:lnTo>
                <a:lnTo>
                  <a:pt x="0" y="417"/>
                </a:lnTo>
                <a:lnTo>
                  <a:pt x="0" y="495"/>
                </a:lnTo>
                <a:lnTo>
                  <a:pt x="12" y="582"/>
                </a:lnTo>
                <a:lnTo>
                  <a:pt x="39" y="678"/>
                </a:lnTo>
                <a:lnTo>
                  <a:pt x="78" y="747"/>
                </a:lnTo>
                <a:lnTo>
                  <a:pt x="132" y="825"/>
                </a:lnTo>
                <a:lnTo>
                  <a:pt x="186" y="888"/>
                </a:lnTo>
                <a:lnTo>
                  <a:pt x="243" y="945"/>
                </a:lnTo>
                <a:lnTo>
                  <a:pt x="336" y="1017"/>
                </a:lnTo>
                <a:lnTo>
                  <a:pt x="432" y="1074"/>
                </a:lnTo>
                <a:lnTo>
                  <a:pt x="528" y="1119"/>
                </a:lnTo>
                <a:lnTo>
                  <a:pt x="660" y="1176"/>
                </a:lnTo>
                <a:lnTo>
                  <a:pt x="792" y="1209"/>
                </a:lnTo>
                <a:lnTo>
                  <a:pt x="921" y="1236"/>
                </a:lnTo>
                <a:lnTo>
                  <a:pt x="1062" y="1251"/>
                </a:lnTo>
                <a:lnTo>
                  <a:pt x="1221" y="1254"/>
                </a:lnTo>
                <a:lnTo>
                  <a:pt x="1365" y="1248"/>
                </a:lnTo>
                <a:lnTo>
                  <a:pt x="1521" y="1227"/>
                </a:lnTo>
                <a:lnTo>
                  <a:pt x="1662" y="1191"/>
                </a:lnTo>
                <a:lnTo>
                  <a:pt x="1788" y="1152"/>
                </a:lnTo>
                <a:lnTo>
                  <a:pt x="1893" y="1107"/>
                </a:lnTo>
                <a:lnTo>
                  <a:pt x="2004" y="1047"/>
                </a:lnTo>
                <a:lnTo>
                  <a:pt x="2082" y="993"/>
                </a:lnTo>
                <a:lnTo>
                  <a:pt x="2157" y="936"/>
                </a:lnTo>
                <a:lnTo>
                  <a:pt x="2223" y="867"/>
                </a:lnTo>
                <a:lnTo>
                  <a:pt x="2271" y="807"/>
                </a:lnTo>
                <a:lnTo>
                  <a:pt x="2322" y="726"/>
                </a:lnTo>
                <a:lnTo>
                  <a:pt x="2358" y="642"/>
                </a:lnTo>
                <a:lnTo>
                  <a:pt x="2382" y="543"/>
                </a:lnTo>
                <a:lnTo>
                  <a:pt x="2388" y="456"/>
                </a:lnTo>
                <a:lnTo>
                  <a:pt x="2376" y="360"/>
                </a:lnTo>
                <a:lnTo>
                  <a:pt x="2355" y="282"/>
                </a:lnTo>
                <a:lnTo>
                  <a:pt x="2313" y="192"/>
                </a:lnTo>
                <a:lnTo>
                  <a:pt x="2247" y="210"/>
                </a:lnTo>
                <a:lnTo>
                  <a:pt x="2115" y="219"/>
                </a:lnTo>
                <a:lnTo>
                  <a:pt x="1986" y="222"/>
                </a:lnTo>
                <a:lnTo>
                  <a:pt x="1800" y="213"/>
                </a:lnTo>
                <a:lnTo>
                  <a:pt x="1659" y="192"/>
                </a:lnTo>
                <a:lnTo>
                  <a:pt x="1527" y="159"/>
                </a:lnTo>
                <a:lnTo>
                  <a:pt x="1413" y="117"/>
                </a:lnTo>
                <a:lnTo>
                  <a:pt x="1272" y="54"/>
                </a:lnTo>
                <a:lnTo>
                  <a:pt x="1188" y="0"/>
                </a:lnTo>
                <a:close/>
              </a:path>
            </a:pathLst>
          </a:cu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2800350" y="3876675"/>
            <a:ext cx="1771650" cy="838200"/>
          </a:xfrm>
          <a:custGeom>
            <a:avLst/>
            <a:gdLst>
              <a:gd name="T0" fmla="*/ 0 w 1116"/>
              <a:gd name="T1" fmla="*/ 2147483646 h 528"/>
              <a:gd name="T2" fmla="*/ 2147483646 w 1116"/>
              <a:gd name="T3" fmla="*/ 2147483646 h 528"/>
              <a:gd name="T4" fmla="*/ 2147483646 w 1116"/>
              <a:gd name="T5" fmla="*/ 2147483646 h 528"/>
              <a:gd name="T6" fmla="*/ 2147483646 w 1116"/>
              <a:gd name="T7" fmla="*/ 2147483646 h 528"/>
              <a:gd name="T8" fmla="*/ 2147483646 w 1116"/>
              <a:gd name="T9" fmla="*/ 2147483646 h 528"/>
              <a:gd name="T10" fmla="*/ 2147483646 w 1116"/>
              <a:gd name="T11" fmla="*/ 2147483646 h 528"/>
              <a:gd name="T12" fmla="*/ 2147483646 w 1116"/>
              <a:gd name="T13" fmla="*/ 2147483646 h 528"/>
              <a:gd name="T14" fmla="*/ 2147483646 w 1116"/>
              <a:gd name="T15" fmla="*/ 2147483646 h 528"/>
              <a:gd name="T16" fmla="*/ 2147483646 w 1116"/>
              <a:gd name="T17" fmla="*/ 2147483646 h 528"/>
              <a:gd name="T18" fmla="*/ 2147483646 w 1116"/>
              <a:gd name="T19" fmla="*/ 2147483646 h 528"/>
              <a:gd name="T20" fmla="*/ 2147483646 w 1116"/>
              <a:gd name="T21" fmla="*/ 2147483646 h 528"/>
              <a:gd name="T22" fmla="*/ 2147483646 w 1116"/>
              <a:gd name="T23" fmla="*/ 0 h 528"/>
              <a:gd name="T24" fmla="*/ 2147483646 w 1116"/>
              <a:gd name="T25" fmla="*/ 2147483646 h 528"/>
              <a:gd name="T26" fmla="*/ 2147483646 w 1116"/>
              <a:gd name="T27" fmla="*/ 2147483646 h 528"/>
              <a:gd name="T28" fmla="*/ 2147483646 w 1116"/>
              <a:gd name="T29" fmla="*/ 2147483646 h 528"/>
              <a:gd name="T30" fmla="*/ 2147483646 w 1116"/>
              <a:gd name="T31" fmla="*/ 2147483646 h 528"/>
              <a:gd name="T32" fmla="*/ 2147483646 w 1116"/>
              <a:gd name="T33" fmla="*/ 2147483646 h 528"/>
              <a:gd name="T34" fmla="*/ 2147483646 w 1116"/>
              <a:gd name="T35" fmla="*/ 2147483646 h 528"/>
              <a:gd name="T36" fmla="*/ 2147483646 w 1116"/>
              <a:gd name="T37" fmla="*/ 2147483646 h 528"/>
              <a:gd name="T38" fmla="*/ 2147483646 w 1116"/>
              <a:gd name="T39" fmla="*/ 2147483646 h 528"/>
              <a:gd name="T40" fmla="*/ 2147483646 w 1116"/>
              <a:gd name="T41" fmla="*/ 2147483646 h 528"/>
              <a:gd name="T42" fmla="*/ 2147483646 w 1116"/>
              <a:gd name="T43" fmla="*/ 2147483646 h 528"/>
              <a:gd name="T44" fmla="*/ 2147483646 w 1116"/>
              <a:gd name="T45" fmla="*/ 2147483646 h 528"/>
              <a:gd name="T46" fmla="*/ 2147483646 w 1116"/>
              <a:gd name="T47" fmla="*/ 2147483646 h 528"/>
              <a:gd name="T48" fmla="*/ 2147483646 w 1116"/>
              <a:gd name="T49" fmla="*/ 2147483646 h 528"/>
              <a:gd name="T50" fmla="*/ 2147483646 w 1116"/>
              <a:gd name="T51" fmla="*/ 2147483646 h 528"/>
              <a:gd name="T52" fmla="*/ 2147483646 w 1116"/>
              <a:gd name="T53" fmla="*/ 2147483646 h 528"/>
              <a:gd name="T54" fmla="*/ 2147483646 w 1116"/>
              <a:gd name="T55" fmla="*/ 2147483646 h 528"/>
              <a:gd name="T56" fmla="*/ 0 w 1116"/>
              <a:gd name="T57" fmla="*/ 2147483646 h 5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16"/>
              <a:gd name="T88" fmla="*/ 0 h 528"/>
              <a:gd name="T89" fmla="*/ 1116 w 1116"/>
              <a:gd name="T90" fmla="*/ 528 h 5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16" h="528">
                <a:moveTo>
                  <a:pt x="0" y="504"/>
                </a:moveTo>
                <a:lnTo>
                  <a:pt x="30" y="450"/>
                </a:lnTo>
                <a:lnTo>
                  <a:pt x="87" y="378"/>
                </a:lnTo>
                <a:lnTo>
                  <a:pt x="135" y="324"/>
                </a:lnTo>
                <a:lnTo>
                  <a:pt x="198" y="267"/>
                </a:lnTo>
                <a:lnTo>
                  <a:pt x="279" y="210"/>
                </a:lnTo>
                <a:lnTo>
                  <a:pt x="360" y="159"/>
                </a:lnTo>
                <a:lnTo>
                  <a:pt x="465" y="108"/>
                </a:lnTo>
                <a:lnTo>
                  <a:pt x="558" y="72"/>
                </a:lnTo>
                <a:lnTo>
                  <a:pt x="657" y="42"/>
                </a:lnTo>
                <a:lnTo>
                  <a:pt x="750" y="18"/>
                </a:lnTo>
                <a:lnTo>
                  <a:pt x="822" y="0"/>
                </a:lnTo>
                <a:lnTo>
                  <a:pt x="846" y="54"/>
                </a:lnTo>
                <a:lnTo>
                  <a:pt x="894" y="117"/>
                </a:lnTo>
                <a:lnTo>
                  <a:pt x="954" y="180"/>
                </a:lnTo>
                <a:lnTo>
                  <a:pt x="1020" y="240"/>
                </a:lnTo>
                <a:lnTo>
                  <a:pt x="1083" y="288"/>
                </a:lnTo>
                <a:lnTo>
                  <a:pt x="1116" y="309"/>
                </a:lnTo>
                <a:lnTo>
                  <a:pt x="1065" y="339"/>
                </a:lnTo>
                <a:lnTo>
                  <a:pt x="987" y="381"/>
                </a:lnTo>
                <a:lnTo>
                  <a:pt x="897" y="420"/>
                </a:lnTo>
                <a:lnTo>
                  <a:pt x="795" y="456"/>
                </a:lnTo>
                <a:lnTo>
                  <a:pt x="678" y="486"/>
                </a:lnTo>
                <a:lnTo>
                  <a:pt x="576" y="507"/>
                </a:lnTo>
                <a:lnTo>
                  <a:pt x="477" y="522"/>
                </a:lnTo>
                <a:lnTo>
                  <a:pt x="357" y="528"/>
                </a:lnTo>
                <a:lnTo>
                  <a:pt x="219" y="528"/>
                </a:lnTo>
                <a:lnTo>
                  <a:pt x="114" y="519"/>
                </a:lnTo>
                <a:lnTo>
                  <a:pt x="0" y="504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4572000" y="3876675"/>
            <a:ext cx="1804988" cy="842963"/>
          </a:xfrm>
          <a:custGeom>
            <a:avLst/>
            <a:gdLst>
              <a:gd name="T0" fmla="*/ 0 w 1137"/>
              <a:gd name="T1" fmla="*/ 2147483646 h 531"/>
              <a:gd name="T2" fmla="*/ 2147483646 w 1137"/>
              <a:gd name="T3" fmla="*/ 2147483646 h 531"/>
              <a:gd name="T4" fmla="*/ 2147483646 w 1137"/>
              <a:gd name="T5" fmla="*/ 2147483646 h 531"/>
              <a:gd name="T6" fmla="*/ 2147483646 w 1137"/>
              <a:gd name="T7" fmla="*/ 2147483646 h 531"/>
              <a:gd name="T8" fmla="*/ 2147483646 w 1137"/>
              <a:gd name="T9" fmla="*/ 2147483646 h 531"/>
              <a:gd name="T10" fmla="*/ 2147483646 w 1137"/>
              <a:gd name="T11" fmla="*/ 2147483646 h 531"/>
              <a:gd name="T12" fmla="*/ 2147483646 w 1137"/>
              <a:gd name="T13" fmla="*/ 2147483646 h 531"/>
              <a:gd name="T14" fmla="*/ 2147483646 w 1137"/>
              <a:gd name="T15" fmla="*/ 2147483646 h 531"/>
              <a:gd name="T16" fmla="*/ 2147483646 w 1137"/>
              <a:gd name="T17" fmla="*/ 2147483646 h 531"/>
              <a:gd name="T18" fmla="*/ 2147483646 w 1137"/>
              <a:gd name="T19" fmla="*/ 2147483646 h 531"/>
              <a:gd name="T20" fmla="*/ 2147483646 w 1137"/>
              <a:gd name="T21" fmla="*/ 2147483646 h 531"/>
              <a:gd name="T22" fmla="*/ 2147483646 w 1137"/>
              <a:gd name="T23" fmla="*/ 2147483646 h 531"/>
              <a:gd name="T24" fmla="*/ 2147483646 w 1137"/>
              <a:gd name="T25" fmla="*/ 2147483646 h 531"/>
              <a:gd name="T26" fmla="*/ 2147483646 w 1137"/>
              <a:gd name="T27" fmla="*/ 2147483646 h 531"/>
              <a:gd name="T28" fmla="*/ 2147483646 w 1137"/>
              <a:gd name="T29" fmla="*/ 2147483646 h 531"/>
              <a:gd name="T30" fmla="*/ 2147483646 w 1137"/>
              <a:gd name="T31" fmla="*/ 2147483646 h 531"/>
              <a:gd name="T32" fmla="*/ 2147483646 w 1137"/>
              <a:gd name="T33" fmla="*/ 2147483646 h 531"/>
              <a:gd name="T34" fmla="*/ 2147483646 w 1137"/>
              <a:gd name="T35" fmla="*/ 2147483646 h 531"/>
              <a:gd name="T36" fmla="*/ 2147483646 w 1137"/>
              <a:gd name="T37" fmla="*/ 2147483646 h 531"/>
              <a:gd name="T38" fmla="*/ 2147483646 w 1137"/>
              <a:gd name="T39" fmla="*/ 2147483646 h 531"/>
              <a:gd name="T40" fmla="*/ 2147483646 w 1137"/>
              <a:gd name="T41" fmla="*/ 2147483646 h 531"/>
              <a:gd name="T42" fmla="*/ 2147483646 w 1137"/>
              <a:gd name="T43" fmla="*/ 0 h 531"/>
              <a:gd name="T44" fmla="*/ 2147483646 w 1137"/>
              <a:gd name="T45" fmla="*/ 2147483646 h 531"/>
              <a:gd name="T46" fmla="*/ 2147483646 w 1137"/>
              <a:gd name="T47" fmla="*/ 2147483646 h 531"/>
              <a:gd name="T48" fmla="*/ 2147483646 w 1137"/>
              <a:gd name="T49" fmla="*/ 2147483646 h 531"/>
              <a:gd name="T50" fmla="*/ 2147483646 w 1137"/>
              <a:gd name="T51" fmla="*/ 2147483646 h 531"/>
              <a:gd name="T52" fmla="*/ 2147483646 w 1137"/>
              <a:gd name="T53" fmla="*/ 2147483646 h 531"/>
              <a:gd name="T54" fmla="*/ 0 w 1137"/>
              <a:gd name="T55" fmla="*/ 2147483646 h 5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37"/>
              <a:gd name="T85" fmla="*/ 0 h 531"/>
              <a:gd name="T86" fmla="*/ 1137 w 1137"/>
              <a:gd name="T87" fmla="*/ 531 h 5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37" h="531">
                <a:moveTo>
                  <a:pt x="0" y="306"/>
                </a:moveTo>
                <a:lnTo>
                  <a:pt x="60" y="345"/>
                </a:lnTo>
                <a:lnTo>
                  <a:pt x="144" y="387"/>
                </a:lnTo>
                <a:lnTo>
                  <a:pt x="246" y="432"/>
                </a:lnTo>
                <a:lnTo>
                  <a:pt x="324" y="456"/>
                </a:lnTo>
                <a:lnTo>
                  <a:pt x="414" y="483"/>
                </a:lnTo>
                <a:lnTo>
                  <a:pt x="543" y="507"/>
                </a:lnTo>
                <a:lnTo>
                  <a:pt x="675" y="525"/>
                </a:lnTo>
                <a:lnTo>
                  <a:pt x="789" y="531"/>
                </a:lnTo>
                <a:lnTo>
                  <a:pt x="891" y="531"/>
                </a:lnTo>
                <a:lnTo>
                  <a:pt x="1011" y="522"/>
                </a:lnTo>
                <a:lnTo>
                  <a:pt x="1137" y="504"/>
                </a:lnTo>
                <a:lnTo>
                  <a:pt x="1104" y="444"/>
                </a:lnTo>
                <a:lnTo>
                  <a:pt x="1047" y="375"/>
                </a:lnTo>
                <a:lnTo>
                  <a:pt x="972" y="297"/>
                </a:lnTo>
                <a:lnTo>
                  <a:pt x="879" y="225"/>
                </a:lnTo>
                <a:lnTo>
                  <a:pt x="774" y="159"/>
                </a:lnTo>
                <a:lnTo>
                  <a:pt x="669" y="108"/>
                </a:lnTo>
                <a:lnTo>
                  <a:pt x="561" y="66"/>
                </a:lnTo>
                <a:lnTo>
                  <a:pt x="468" y="39"/>
                </a:lnTo>
                <a:lnTo>
                  <a:pt x="366" y="12"/>
                </a:lnTo>
                <a:lnTo>
                  <a:pt x="297" y="0"/>
                </a:lnTo>
                <a:lnTo>
                  <a:pt x="267" y="51"/>
                </a:lnTo>
                <a:lnTo>
                  <a:pt x="222" y="114"/>
                </a:lnTo>
                <a:lnTo>
                  <a:pt x="174" y="171"/>
                </a:lnTo>
                <a:lnTo>
                  <a:pt x="114" y="228"/>
                </a:lnTo>
                <a:lnTo>
                  <a:pt x="57" y="273"/>
                </a:lnTo>
                <a:lnTo>
                  <a:pt x="0" y="30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5" name="Freeform 5"/>
          <p:cNvSpPr>
            <a:spLocks/>
          </p:cNvSpPr>
          <p:nvPr/>
        </p:nvSpPr>
        <p:spPr bwMode="auto">
          <a:xfrm>
            <a:off x="4572000" y="2209800"/>
            <a:ext cx="3209925" cy="2471738"/>
          </a:xfrm>
          <a:custGeom>
            <a:avLst/>
            <a:gdLst>
              <a:gd name="T0" fmla="*/ 2147483646 w 2022"/>
              <a:gd name="T1" fmla="*/ 2147483646 h 1557"/>
              <a:gd name="T2" fmla="*/ 2147483646 w 2022"/>
              <a:gd name="T3" fmla="*/ 2147483646 h 1557"/>
              <a:gd name="T4" fmla="*/ 2147483646 w 2022"/>
              <a:gd name="T5" fmla="*/ 2147483646 h 1557"/>
              <a:gd name="T6" fmla="*/ 2147483646 w 2022"/>
              <a:gd name="T7" fmla="*/ 2147483646 h 1557"/>
              <a:gd name="T8" fmla="*/ 2147483646 w 2022"/>
              <a:gd name="T9" fmla="*/ 2147483646 h 1557"/>
              <a:gd name="T10" fmla="*/ 2147483646 w 2022"/>
              <a:gd name="T11" fmla="*/ 2147483646 h 1557"/>
              <a:gd name="T12" fmla="*/ 2147483646 w 2022"/>
              <a:gd name="T13" fmla="*/ 2147483646 h 1557"/>
              <a:gd name="T14" fmla="*/ 2147483646 w 2022"/>
              <a:gd name="T15" fmla="*/ 2147483646 h 1557"/>
              <a:gd name="T16" fmla="*/ 2147483646 w 2022"/>
              <a:gd name="T17" fmla="*/ 2147483646 h 1557"/>
              <a:gd name="T18" fmla="*/ 2147483646 w 2022"/>
              <a:gd name="T19" fmla="*/ 2147483646 h 1557"/>
              <a:gd name="T20" fmla="*/ 2147483646 w 2022"/>
              <a:gd name="T21" fmla="*/ 2147483646 h 1557"/>
              <a:gd name="T22" fmla="*/ 2147483646 w 2022"/>
              <a:gd name="T23" fmla="*/ 2147483646 h 1557"/>
              <a:gd name="T24" fmla="*/ 2147483646 w 2022"/>
              <a:gd name="T25" fmla="*/ 2147483646 h 1557"/>
              <a:gd name="T26" fmla="*/ 0 w 2022"/>
              <a:gd name="T27" fmla="*/ 2147483646 h 1557"/>
              <a:gd name="T28" fmla="*/ 2147483646 w 2022"/>
              <a:gd name="T29" fmla="*/ 2147483646 h 1557"/>
              <a:gd name="T30" fmla="*/ 2147483646 w 2022"/>
              <a:gd name="T31" fmla="*/ 2147483646 h 1557"/>
              <a:gd name="T32" fmla="*/ 2147483646 w 2022"/>
              <a:gd name="T33" fmla="*/ 2147483646 h 1557"/>
              <a:gd name="T34" fmla="*/ 2147483646 w 2022"/>
              <a:gd name="T35" fmla="*/ 2147483646 h 1557"/>
              <a:gd name="T36" fmla="*/ 2147483646 w 2022"/>
              <a:gd name="T37" fmla="*/ 2147483646 h 1557"/>
              <a:gd name="T38" fmla="*/ 2147483646 w 2022"/>
              <a:gd name="T39" fmla="*/ 2147483646 h 1557"/>
              <a:gd name="T40" fmla="*/ 2147483646 w 2022"/>
              <a:gd name="T41" fmla="*/ 2147483646 h 1557"/>
              <a:gd name="T42" fmla="*/ 2147483646 w 2022"/>
              <a:gd name="T43" fmla="*/ 0 h 1557"/>
              <a:gd name="T44" fmla="*/ 2147483646 w 2022"/>
              <a:gd name="T45" fmla="*/ 2147483646 h 1557"/>
              <a:gd name="T46" fmla="*/ 2147483646 w 2022"/>
              <a:gd name="T47" fmla="*/ 2147483646 h 1557"/>
              <a:gd name="T48" fmla="*/ 2147483646 w 2022"/>
              <a:gd name="T49" fmla="*/ 2147483646 h 1557"/>
              <a:gd name="T50" fmla="*/ 2147483646 w 2022"/>
              <a:gd name="T51" fmla="*/ 2147483646 h 1557"/>
              <a:gd name="T52" fmla="*/ 2147483646 w 2022"/>
              <a:gd name="T53" fmla="*/ 2147483646 h 1557"/>
              <a:gd name="T54" fmla="*/ 2147483646 w 2022"/>
              <a:gd name="T55" fmla="*/ 2147483646 h 1557"/>
              <a:gd name="T56" fmla="*/ 2147483646 w 2022"/>
              <a:gd name="T57" fmla="*/ 2147483646 h 1557"/>
              <a:gd name="T58" fmla="*/ 2147483646 w 2022"/>
              <a:gd name="T59" fmla="*/ 2147483646 h 1557"/>
              <a:gd name="T60" fmla="*/ 2147483646 w 2022"/>
              <a:gd name="T61" fmla="*/ 2147483646 h 1557"/>
              <a:gd name="T62" fmla="*/ 2147483646 w 2022"/>
              <a:gd name="T63" fmla="*/ 2147483646 h 1557"/>
              <a:gd name="T64" fmla="*/ 2147483646 w 2022"/>
              <a:gd name="T65" fmla="*/ 2147483646 h 1557"/>
              <a:gd name="T66" fmla="*/ 2147483646 w 2022"/>
              <a:gd name="T67" fmla="*/ 2147483646 h 1557"/>
              <a:gd name="T68" fmla="*/ 2147483646 w 2022"/>
              <a:gd name="T69" fmla="*/ 2147483646 h 1557"/>
              <a:gd name="T70" fmla="*/ 2147483646 w 2022"/>
              <a:gd name="T71" fmla="*/ 2147483646 h 1557"/>
              <a:gd name="T72" fmla="*/ 2147483646 w 2022"/>
              <a:gd name="T73" fmla="*/ 2147483646 h 1557"/>
              <a:gd name="T74" fmla="*/ 2147483646 w 2022"/>
              <a:gd name="T75" fmla="*/ 2147483646 h 1557"/>
              <a:gd name="T76" fmla="*/ 2147483646 w 2022"/>
              <a:gd name="T77" fmla="*/ 2147483646 h 1557"/>
              <a:gd name="T78" fmla="*/ 2147483646 w 2022"/>
              <a:gd name="T79" fmla="*/ 2147483646 h 1557"/>
              <a:gd name="T80" fmla="*/ 2147483646 w 2022"/>
              <a:gd name="T81" fmla="*/ 2147483646 h 1557"/>
              <a:gd name="T82" fmla="*/ 2147483646 w 2022"/>
              <a:gd name="T83" fmla="*/ 2147483646 h 1557"/>
              <a:gd name="T84" fmla="*/ 2147483646 w 2022"/>
              <a:gd name="T85" fmla="*/ 2147483646 h 1557"/>
              <a:gd name="T86" fmla="*/ 2147483646 w 2022"/>
              <a:gd name="T87" fmla="*/ 2147483646 h 1557"/>
              <a:gd name="T88" fmla="*/ 2147483646 w 2022"/>
              <a:gd name="T89" fmla="*/ 2147483646 h 1557"/>
              <a:gd name="T90" fmla="*/ 2147483646 w 2022"/>
              <a:gd name="T91" fmla="*/ 2147483646 h 1557"/>
              <a:gd name="T92" fmla="*/ 2147483646 w 2022"/>
              <a:gd name="T93" fmla="*/ 2147483646 h 1557"/>
              <a:gd name="T94" fmla="*/ 2147483646 w 2022"/>
              <a:gd name="T95" fmla="*/ 2147483646 h 1557"/>
              <a:gd name="T96" fmla="*/ 2147483646 w 2022"/>
              <a:gd name="T97" fmla="*/ 2147483646 h 1557"/>
              <a:gd name="T98" fmla="*/ 2147483646 w 2022"/>
              <a:gd name="T99" fmla="*/ 2147483646 h 1557"/>
              <a:gd name="T100" fmla="*/ 2147483646 w 2022"/>
              <a:gd name="T101" fmla="*/ 2147483646 h 1557"/>
              <a:gd name="T102" fmla="*/ 2147483646 w 2022"/>
              <a:gd name="T103" fmla="*/ 2147483646 h 1557"/>
              <a:gd name="T104" fmla="*/ 2147483646 w 2022"/>
              <a:gd name="T105" fmla="*/ 2147483646 h 1557"/>
              <a:gd name="T106" fmla="*/ 2147483646 w 2022"/>
              <a:gd name="T107" fmla="*/ 2147483646 h 1557"/>
              <a:gd name="T108" fmla="*/ 2147483646 w 2022"/>
              <a:gd name="T109" fmla="*/ 2147483646 h 1557"/>
              <a:gd name="T110" fmla="*/ 2147483646 w 2022"/>
              <a:gd name="T111" fmla="*/ 2147483646 h 1557"/>
              <a:gd name="T112" fmla="*/ 2147483646 w 2022"/>
              <a:gd name="T113" fmla="*/ 2147483646 h 1557"/>
              <a:gd name="T114" fmla="*/ 2147483646 w 2022"/>
              <a:gd name="T115" fmla="*/ 2147483646 h 15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22"/>
              <a:gd name="T175" fmla="*/ 0 h 1557"/>
              <a:gd name="T176" fmla="*/ 2022 w 2022"/>
              <a:gd name="T177" fmla="*/ 1557 h 15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22" h="1557">
                <a:moveTo>
                  <a:pt x="300" y="1056"/>
                </a:moveTo>
                <a:lnTo>
                  <a:pt x="327" y="999"/>
                </a:lnTo>
                <a:lnTo>
                  <a:pt x="348" y="936"/>
                </a:lnTo>
                <a:lnTo>
                  <a:pt x="363" y="873"/>
                </a:lnTo>
                <a:lnTo>
                  <a:pt x="366" y="813"/>
                </a:lnTo>
                <a:lnTo>
                  <a:pt x="366" y="741"/>
                </a:lnTo>
                <a:lnTo>
                  <a:pt x="351" y="654"/>
                </a:lnTo>
                <a:lnTo>
                  <a:pt x="324" y="582"/>
                </a:lnTo>
                <a:lnTo>
                  <a:pt x="282" y="504"/>
                </a:lnTo>
                <a:lnTo>
                  <a:pt x="234" y="435"/>
                </a:lnTo>
                <a:lnTo>
                  <a:pt x="168" y="354"/>
                </a:lnTo>
                <a:lnTo>
                  <a:pt x="93" y="294"/>
                </a:lnTo>
                <a:lnTo>
                  <a:pt x="33" y="243"/>
                </a:lnTo>
                <a:lnTo>
                  <a:pt x="0" y="222"/>
                </a:lnTo>
                <a:lnTo>
                  <a:pt x="63" y="183"/>
                </a:lnTo>
                <a:lnTo>
                  <a:pt x="153" y="141"/>
                </a:lnTo>
                <a:lnTo>
                  <a:pt x="249" y="99"/>
                </a:lnTo>
                <a:lnTo>
                  <a:pt x="345" y="69"/>
                </a:lnTo>
                <a:lnTo>
                  <a:pt x="474" y="36"/>
                </a:lnTo>
                <a:lnTo>
                  <a:pt x="609" y="15"/>
                </a:lnTo>
                <a:lnTo>
                  <a:pt x="726" y="3"/>
                </a:lnTo>
                <a:lnTo>
                  <a:pt x="867" y="0"/>
                </a:lnTo>
                <a:lnTo>
                  <a:pt x="978" y="6"/>
                </a:lnTo>
                <a:lnTo>
                  <a:pt x="1104" y="21"/>
                </a:lnTo>
                <a:lnTo>
                  <a:pt x="1251" y="51"/>
                </a:lnTo>
                <a:lnTo>
                  <a:pt x="1383" y="93"/>
                </a:lnTo>
                <a:lnTo>
                  <a:pt x="1500" y="141"/>
                </a:lnTo>
                <a:lnTo>
                  <a:pt x="1617" y="201"/>
                </a:lnTo>
                <a:lnTo>
                  <a:pt x="1710" y="264"/>
                </a:lnTo>
                <a:lnTo>
                  <a:pt x="1794" y="330"/>
                </a:lnTo>
                <a:lnTo>
                  <a:pt x="1884" y="423"/>
                </a:lnTo>
                <a:lnTo>
                  <a:pt x="1944" y="513"/>
                </a:lnTo>
                <a:lnTo>
                  <a:pt x="1986" y="606"/>
                </a:lnTo>
                <a:lnTo>
                  <a:pt x="2010" y="693"/>
                </a:lnTo>
                <a:lnTo>
                  <a:pt x="2022" y="774"/>
                </a:lnTo>
                <a:lnTo>
                  <a:pt x="2016" y="876"/>
                </a:lnTo>
                <a:lnTo>
                  <a:pt x="1989" y="978"/>
                </a:lnTo>
                <a:lnTo>
                  <a:pt x="1947" y="1068"/>
                </a:lnTo>
                <a:lnTo>
                  <a:pt x="1905" y="1137"/>
                </a:lnTo>
                <a:lnTo>
                  <a:pt x="1842" y="1212"/>
                </a:lnTo>
                <a:lnTo>
                  <a:pt x="1767" y="1281"/>
                </a:lnTo>
                <a:lnTo>
                  <a:pt x="1698" y="1338"/>
                </a:lnTo>
                <a:lnTo>
                  <a:pt x="1620" y="1386"/>
                </a:lnTo>
                <a:lnTo>
                  <a:pt x="1527" y="1434"/>
                </a:lnTo>
                <a:lnTo>
                  <a:pt x="1452" y="1467"/>
                </a:lnTo>
                <a:lnTo>
                  <a:pt x="1365" y="1497"/>
                </a:lnTo>
                <a:lnTo>
                  <a:pt x="1260" y="1530"/>
                </a:lnTo>
                <a:lnTo>
                  <a:pt x="1131" y="1557"/>
                </a:lnTo>
                <a:lnTo>
                  <a:pt x="1101" y="1512"/>
                </a:lnTo>
                <a:lnTo>
                  <a:pt x="1053" y="1443"/>
                </a:lnTo>
                <a:lnTo>
                  <a:pt x="981" y="1368"/>
                </a:lnTo>
                <a:lnTo>
                  <a:pt x="897" y="1296"/>
                </a:lnTo>
                <a:lnTo>
                  <a:pt x="807" y="1236"/>
                </a:lnTo>
                <a:lnTo>
                  <a:pt x="717" y="1188"/>
                </a:lnTo>
                <a:lnTo>
                  <a:pt x="606" y="1137"/>
                </a:lnTo>
                <a:lnTo>
                  <a:pt x="489" y="1098"/>
                </a:lnTo>
                <a:lnTo>
                  <a:pt x="384" y="1077"/>
                </a:lnTo>
                <a:lnTo>
                  <a:pt x="300" y="1056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6" name="Freeform 6"/>
          <p:cNvSpPr>
            <a:spLocks/>
          </p:cNvSpPr>
          <p:nvPr/>
        </p:nvSpPr>
        <p:spPr bwMode="auto">
          <a:xfrm>
            <a:off x="4100513" y="3838575"/>
            <a:ext cx="952500" cy="533400"/>
          </a:xfrm>
          <a:custGeom>
            <a:avLst/>
            <a:gdLst>
              <a:gd name="T0" fmla="*/ 0 w 600"/>
              <a:gd name="T1" fmla="*/ 2147483646 h 336"/>
              <a:gd name="T2" fmla="*/ 2147483646 w 600"/>
              <a:gd name="T3" fmla="*/ 2147483646 h 336"/>
              <a:gd name="T4" fmla="*/ 2147483646 w 600"/>
              <a:gd name="T5" fmla="*/ 2147483646 h 336"/>
              <a:gd name="T6" fmla="*/ 2147483646 w 600"/>
              <a:gd name="T7" fmla="*/ 0 h 336"/>
              <a:gd name="T8" fmla="*/ 2147483646 w 600"/>
              <a:gd name="T9" fmla="*/ 0 h 336"/>
              <a:gd name="T10" fmla="*/ 2147483646 w 600"/>
              <a:gd name="T11" fmla="*/ 2147483646 h 336"/>
              <a:gd name="T12" fmla="*/ 2147483646 w 600"/>
              <a:gd name="T13" fmla="*/ 2147483646 h 336"/>
              <a:gd name="T14" fmla="*/ 2147483646 w 600"/>
              <a:gd name="T15" fmla="*/ 2147483646 h 336"/>
              <a:gd name="T16" fmla="*/ 2147483646 w 600"/>
              <a:gd name="T17" fmla="*/ 2147483646 h 336"/>
              <a:gd name="T18" fmla="*/ 2147483646 w 600"/>
              <a:gd name="T19" fmla="*/ 2147483646 h 336"/>
              <a:gd name="T20" fmla="*/ 2147483646 w 600"/>
              <a:gd name="T21" fmla="*/ 2147483646 h 336"/>
              <a:gd name="T22" fmla="*/ 2147483646 w 600"/>
              <a:gd name="T23" fmla="*/ 2147483646 h 336"/>
              <a:gd name="T24" fmla="*/ 2147483646 w 600"/>
              <a:gd name="T25" fmla="*/ 2147483646 h 336"/>
              <a:gd name="T26" fmla="*/ 2147483646 w 600"/>
              <a:gd name="T27" fmla="*/ 2147483646 h 336"/>
              <a:gd name="T28" fmla="*/ 2147483646 w 600"/>
              <a:gd name="T29" fmla="*/ 2147483646 h 336"/>
              <a:gd name="T30" fmla="*/ 2147483646 w 600"/>
              <a:gd name="T31" fmla="*/ 2147483646 h 336"/>
              <a:gd name="T32" fmla="*/ 2147483646 w 600"/>
              <a:gd name="T33" fmla="*/ 2147483646 h 336"/>
              <a:gd name="T34" fmla="*/ 2147483646 w 600"/>
              <a:gd name="T35" fmla="*/ 2147483646 h 336"/>
              <a:gd name="T36" fmla="*/ 2147483646 w 600"/>
              <a:gd name="T37" fmla="*/ 2147483646 h 336"/>
              <a:gd name="T38" fmla="*/ 0 w 600"/>
              <a:gd name="T39" fmla="*/ 2147483646 h 3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00"/>
              <a:gd name="T61" fmla="*/ 0 h 336"/>
              <a:gd name="T62" fmla="*/ 600 w 600"/>
              <a:gd name="T63" fmla="*/ 336 h 3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00" h="336">
                <a:moveTo>
                  <a:pt x="0" y="27"/>
                </a:moveTo>
                <a:lnTo>
                  <a:pt x="66" y="15"/>
                </a:lnTo>
                <a:lnTo>
                  <a:pt x="141" y="6"/>
                </a:lnTo>
                <a:lnTo>
                  <a:pt x="222" y="0"/>
                </a:lnTo>
                <a:lnTo>
                  <a:pt x="306" y="0"/>
                </a:lnTo>
                <a:lnTo>
                  <a:pt x="396" y="3"/>
                </a:lnTo>
                <a:lnTo>
                  <a:pt x="477" y="9"/>
                </a:lnTo>
                <a:lnTo>
                  <a:pt x="555" y="18"/>
                </a:lnTo>
                <a:lnTo>
                  <a:pt x="600" y="24"/>
                </a:lnTo>
                <a:lnTo>
                  <a:pt x="564" y="81"/>
                </a:lnTo>
                <a:lnTo>
                  <a:pt x="513" y="150"/>
                </a:lnTo>
                <a:lnTo>
                  <a:pt x="462" y="207"/>
                </a:lnTo>
                <a:lnTo>
                  <a:pt x="408" y="252"/>
                </a:lnTo>
                <a:lnTo>
                  <a:pt x="351" y="297"/>
                </a:lnTo>
                <a:lnTo>
                  <a:pt x="294" y="336"/>
                </a:lnTo>
                <a:lnTo>
                  <a:pt x="234" y="291"/>
                </a:lnTo>
                <a:lnTo>
                  <a:pt x="165" y="234"/>
                </a:lnTo>
                <a:lnTo>
                  <a:pt x="96" y="171"/>
                </a:lnTo>
                <a:lnTo>
                  <a:pt x="42" y="96"/>
                </a:lnTo>
                <a:lnTo>
                  <a:pt x="0" y="2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3990975" y="2547938"/>
            <a:ext cx="1166813" cy="1328737"/>
          </a:xfrm>
          <a:custGeom>
            <a:avLst/>
            <a:gdLst>
              <a:gd name="T0" fmla="*/ 2147483646 w 735"/>
              <a:gd name="T1" fmla="*/ 2147483646 h 837"/>
              <a:gd name="T2" fmla="*/ 2147483646 w 735"/>
              <a:gd name="T3" fmla="*/ 2147483646 h 837"/>
              <a:gd name="T4" fmla="*/ 2147483646 w 735"/>
              <a:gd name="T5" fmla="*/ 2147483646 h 837"/>
              <a:gd name="T6" fmla="*/ 2147483646 w 735"/>
              <a:gd name="T7" fmla="*/ 2147483646 h 837"/>
              <a:gd name="T8" fmla="*/ 2147483646 w 735"/>
              <a:gd name="T9" fmla="*/ 2147483646 h 837"/>
              <a:gd name="T10" fmla="*/ 2147483646 w 735"/>
              <a:gd name="T11" fmla="*/ 2147483646 h 837"/>
              <a:gd name="T12" fmla="*/ 2147483646 w 735"/>
              <a:gd name="T13" fmla="*/ 2147483646 h 837"/>
              <a:gd name="T14" fmla="*/ 2147483646 w 735"/>
              <a:gd name="T15" fmla="*/ 2147483646 h 837"/>
              <a:gd name="T16" fmla="*/ 2147483646 w 735"/>
              <a:gd name="T17" fmla="*/ 2147483646 h 837"/>
              <a:gd name="T18" fmla="*/ 2147483646 w 735"/>
              <a:gd name="T19" fmla="*/ 2147483646 h 837"/>
              <a:gd name="T20" fmla="*/ 2147483646 w 735"/>
              <a:gd name="T21" fmla="*/ 2147483646 h 837"/>
              <a:gd name="T22" fmla="*/ 2147483646 w 735"/>
              <a:gd name="T23" fmla="*/ 2147483646 h 837"/>
              <a:gd name="T24" fmla="*/ 2147483646 w 735"/>
              <a:gd name="T25" fmla="*/ 2147483646 h 837"/>
              <a:gd name="T26" fmla="*/ 2147483646 w 735"/>
              <a:gd name="T27" fmla="*/ 2147483646 h 837"/>
              <a:gd name="T28" fmla="*/ 2147483646 w 735"/>
              <a:gd name="T29" fmla="*/ 2147483646 h 837"/>
              <a:gd name="T30" fmla="*/ 2147483646 w 735"/>
              <a:gd name="T31" fmla="*/ 2147483646 h 837"/>
              <a:gd name="T32" fmla="*/ 2147483646 w 735"/>
              <a:gd name="T33" fmla="*/ 2147483646 h 837"/>
              <a:gd name="T34" fmla="*/ 2147483646 w 735"/>
              <a:gd name="T35" fmla="*/ 2147483646 h 837"/>
              <a:gd name="T36" fmla="*/ 2147483646 w 735"/>
              <a:gd name="T37" fmla="*/ 0 h 837"/>
              <a:gd name="T38" fmla="*/ 2147483646 w 735"/>
              <a:gd name="T39" fmla="*/ 2147483646 h 837"/>
              <a:gd name="T40" fmla="*/ 2147483646 w 735"/>
              <a:gd name="T41" fmla="*/ 2147483646 h 837"/>
              <a:gd name="T42" fmla="*/ 2147483646 w 735"/>
              <a:gd name="T43" fmla="*/ 2147483646 h 837"/>
              <a:gd name="T44" fmla="*/ 2147483646 w 735"/>
              <a:gd name="T45" fmla="*/ 2147483646 h 837"/>
              <a:gd name="T46" fmla="*/ 2147483646 w 735"/>
              <a:gd name="T47" fmla="*/ 2147483646 h 837"/>
              <a:gd name="T48" fmla="*/ 2147483646 w 735"/>
              <a:gd name="T49" fmla="*/ 2147483646 h 837"/>
              <a:gd name="T50" fmla="*/ 2147483646 w 735"/>
              <a:gd name="T51" fmla="*/ 2147483646 h 837"/>
              <a:gd name="T52" fmla="*/ 0 w 735"/>
              <a:gd name="T53" fmla="*/ 2147483646 h 837"/>
              <a:gd name="T54" fmla="*/ 0 w 735"/>
              <a:gd name="T55" fmla="*/ 2147483646 h 837"/>
              <a:gd name="T56" fmla="*/ 2147483646 w 735"/>
              <a:gd name="T57" fmla="*/ 2147483646 h 837"/>
              <a:gd name="T58" fmla="*/ 2147483646 w 735"/>
              <a:gd name="T59" fmla="*/ 2147483646 h 837"/>
              <a:gd name="T60" fmla="*/ 2147483646 w 735"/>
              <a:gd name="T61" fmla="*/ 2147483646 h 837"/>
              <a:gd name="T62" fmla="*/ 2147483646 w 735"/>
              <a:gd name="T63" fmla="*/ 2147483646 h 8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35"/>
              <a:gd name="T97" fmla="*/ 0 h 837"/>
              <a:gd name="T98" fmla="*/ 735 w 735"/>
              <a:gd name="T99" fmla="*/ 837 h 8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35" h="837">
                <a:moveTo>
                  <a:pt x="63" y="837"/>
                </a:moveTo>
                <a:lnTo>
                  <a:pt x="147" y="828"/>
                </a:lnTo>
                <a:lnTo>
                  <a:pt x="240" y="819"/>
                </a:lnTo>
                <a:lnTo>
                  <a:pt x="327" y="816"/>
                </a:lnTo>
                <a:lnTo>
                  <a:pt x="453" y="816"/>
                </a:lnTo>
                <a:lnTo>
                  <a:pt x="570" y="825"/>
                </a:lnTo>
                <a:lnTo>
                  <a:pt x="669" y="837"/>
                </a:lnTo>
                <a:lnTo>
                  <a:pt x="693" y="783"/>
                </a:lnTo>
                <a:lnTo>
                  <a:pt x="723" y="693"/>
                </a:lnTo>
                <a:lnTo>
                  <a:pt x="735" y="621"/>
                </a:lnTo>
                <a:lnTo>
                  <a:pt x="735" y="537"/>
                </a:lnTo>
                <a:lnTo>
                  <a:pt x="723" y="453"/>
                </a:lnTo>
                <a:lnTo>
                  <a:pt x="696" y="369"/>
                </a:lnTo>
                <a:lnTo>
                  <a:pt x="654" y="291"/>
                </a:lnTo>
                <a:lnTo>
                  <a:pt x="606" y="219"/>
                </a:lnTo>
                <a:lnTo>
                  <a:pt x="552" y="156"/>
                </a:lnTo>
                <a:lnTo>
                  <a:pt x="489" y="93"/>
                </a:lnTo>
                <a:lnTo>
                  <a:pt x="429" y="45"/>
                </a:lnTo>
                <a:lnTo>
                  <a:pt x="360" y="0"/>
                </a:lnTo>
                <a:lnTo>
                  <a:pt x="282" y="57"/>
                </a:lnTo>
                <a:lnTo>
                  <a:pt x="216" y="117"/>
                </a:lnTo>
                <a:lnTo>
                  <a:pt x="153" y="180"/>
                </a:lnTo>
                <a:lnTo>
                  <a:pt x="102" y="249"/>
                </a:lnTo>
                <a:lnTo>
                  <a:pt x="57" y="324"/>
                </a:lnTo>
                <a:lnTo>
                  <a:pt x="30" y="393"/>
                </a:lnTo>
                <a:lnTo>
                  <a:pt x="15" y="447"/>
                </a:lnTo>
                <a:lnTo>
                  <a:pt x="0" y="516"/>
                </a:lnTo>
                <a:lnTo>
                  <a:pt x="0" y="594"/>
                </a:lnTo>
                <a:lnTo>
                  <a:pt x="6" y="660"/>
                </a:lnTo>
                <a:lnTo>
                  <a:pt x="18" y="732"/>
                </a:lnTo>
                <a:lnTo>
                  <a:pt x="45" y="798"/>
                </a:lnTo>
                <a:lnTo>
                  <a:pt x="63" y="837"/>
                </a:ln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1366838" y="2200275"/>
            <a:ext cx="3195637" cy="2476500"/>
          </a:xfrm>
          <a:custGeom>
            <a:avLst/>
            <a:gdLst>
              <a:gd name="T0" fmla="*/ 2147483646 w 2013"/>
              <a:gd name="T1" fmla="*/ 2147483646 h 1560"/>
              <a:gd name="T2" fmla="*/ 2147483646 w 2013"/>
              <a:gd name="T3" fmla="*/ 2147483646 h 1560"/>
              <a:gd name="T4" fmla="*/ 2147483646 w 2013"/>
              <a:gd name="T5" fmla="*/ 2147483646 h 1560"/>
              <a:gd name="T6" fmla="*/ 2147483646 w 2013"/>
              <a:gd name="T7" fmla="*/ 2147483646 h 1560"/>
              <a:gd name="T8" fmla="*/ 2147483646 w 2013"/>
              <a:gd name="T9" fmla="*/ 2147483646 h 1560"/>
              <a:gd name="T10" fmla="*/ 2147483646 w 2013"/>
              <a:gd name="T11" fmla="*/ 2147483646 h 1560"/>
              <a:gd name="T12" fmla="*/ 2147483646 w 2013"/>
              <a:gd name="T13" fmla="*/ 2147483646 h 1560"/>
              <a:gd name="T14" fmla="*/ 2147483646 w 2013"/>
              <a:gd name="T15" fmla="*/ 2147483646 h 1560"/>
              <a:gd name="T16" fmla="*/ 2147483646 w 2013"/>
              <a:gd name="T17" fmla="*/ 2147483646 h 1560"/>
              <a:gd name="T18" fmla="*/ 2147483646 w 2013"/>
              <a:gd name="T19" fmla="*/ 2147483646 h 1560"/>
              <a:gd name="T20" fmla="*/ 2147483646 w 2013"/>
              <a:gd name="T21" fmla="*/ 2147483646 h 1560"/>
              <a:gd name="T22" fmla="*/ 2147483646 w 2013"/>
              <a:gd name="T23" fmla="*/ 2147483646 h 1560"/>
              <a:gd name="T24" fmla="*/ 2147483646 w 2013"/>
              <a:gd name="T25" fmla="*/ 2147483646 h 1560"/>
              <a:gd name="T26" fmla="*/ 2147483646 w 2013"/>
              <a:gd name="T27" fmla="*/ 2147483646 h 1560"/>
              <a:gd name="T28" fmla="*/ 2147483646 w 2013"/>
              <a:gd name="T29" fmla="*/ 2147483646 h 1560"/>
              <a:gd name="T30" fmla="*/ 2147483646 w 2013"/>
              <a:gd name="T31" fmla="*/ 2147483646 h 1560"/>
              <a:gd name="T32" fmla="*/ 2147483646 w 2013"/>
              <a:gd name="T33" fmla="*/ 2147483646 h 1560"/>
              <a:gd name="T34" fmla="*/ 2147483646 w 2013"/>
              <a:gd name="T35" fmla="*/ 2147483646 h 1560"/>
              <a:gd name="T36" fmla="*/ 2147483646 w 2013"/>
              <a:gd name="T37" fmla="*/ 2147483646 h 1560"/>
              <a:gd name="T38" fmla="*/ 2147483646 w 2013"/>
              <a:gd name="T39" fmla="*/ 0 h 1560"/>
              <a:gd name="T40" fmla="*/ 2147483646 w 2013"/>
              <a:gd name="T41" fmla="*/ 2147483646 h 1560"/>
              <a:gd name="T42" fmla="*/ 2147483646 w 2013"/>
              <a:gd name="T43" fmla="*/ 2147483646 h 1560"/>
              <a:gd name="T44" fmla="*/ 2147483646 w 2013"/>
              <a:gd name="T45" fmla="*/ 2147483646 h 1560"/>
              <a:gd name="T46" fmla="*/ 2147483646 w 2013"/>
              <a:gd name="T47" fmla="*/ 2147483646 h 1560"/>
              <a:gd name="T48" fmla="*/ 2147483646 w 2013"/>
              <a:gd name="T49" fmla="*/ 2147483646 h 1560"/>
              <a:gd name="T50" fmla="*/ 2147483646 w 2013"/>
              <a:gd name="T51" fmla="*/ 2147483646 h 1560"/>
              <a:gd name="T52" fmla="*/ 2147483646 w 2013"/>
              <a:gd name="T53" fmla="*/ 2147483646 h 1560"/>
              <a:gd name="T54" fmla="*/ 2147483646 w 2013"/>
              <a:gd name="T55" fmla="*/ 2147483646 h 1560"/>
              <a:gd name="T56" fmla="*/ 2147483646 w 2013"/>
              <a:gd name="T57" fmla="*/ 2147483646 h 1560"/>
              <a:gd name="T58" fmla="*/ 2147483646 w 2013"/>
              <a:gd name="T59" fmla="*/ 2147483646 h 1560"/>
              <a:gd name="T60" fmla="*/ 2147483646 w 2013"/>
              <a:gd name="T61" fmla="*/ 2147483646 h 1560"/>
              <a:gd name="T62" fmla="*/ 2147483646 w 2013"/>
              <a:gd name="T63" fmla="*/ 2147483646 h 1560"/>
              <a:gd name="T64" fmla="*/ 2147483646 w 2013"/>
              <a:gd name="T65" fmla="*/ 2147483646 h 1560"/>
              <a:gd name="T66" fmla="*/ 0 w 2013"/>
              <a:gd name="T67" fmla="*/ 2147483646 h 1560"/>
              <a:gd name="T68" fmla="*/ 2147483646 w 2013"/>
              <a:gd name="T69" fmla="*/ 2147483646 h 1560"/>
              <a:gd name="T70" fmla="*/ 2147483646 w 2013"/>
              <a:gd name="T71" fmla="*/ 2147483646 h 1560"/>
              <a:gd name="T72" fmla="*/ 2147483646 w 2013"/>
              <a:gd name="T73" fmla="*/ 2147483646 h 1560"/>
              <a:gd name="T74" fmla="*/ 2147483646 w 2013"/>
              <a:gd name="T75" fmla="*/ 2147483646 h 1560"/>
              <a:gd name="T76" fmla="*/ 2147483646 w 2013"/>
              <a:gd name="T77" fmla="*/ 2147483646 h 1560"/>
              <a:gd name="T78" fmla="*/ 2147483646 w 2013"/>
              <a:gd name="T79" fmla="*/ 2147483646 h 1560"/>
              <a:gd name="T80" fmla="*/ 2147483646 w 2013"/>
              <a:gd name="T81" fmla="*/ 2147483646 h 1560"/>
              <a:gd name="T82" fmla="*/ 2147483646 w 2013"/>
              <a:gd name="T83" fmla="*/ 2147483646 h 1560"/>
              <a:gd name="T84" fmla="*/ 2147483646 w 2013"/>
              <a:gd name="T85" fmla="*/ 2147483646 h 1560"/>
              <a:gd name="T86" fmla="*/ 2147483646 w 2013"/>
              <a:gd name="T87" fmla="*/ 2147483646 h 1560"/>
              <a:gd name="T88" fmla="*/ 2147483646 w 2013"/>
              <a:gd name="T89" fmla="*/ 2147483646 h 1560"/>
              <a:gd name="T90" fmla="*/ 2147483646 w 2013"/>
              <a:gd name="T91" fmla="*/ 2147483646 h 1560"/>
              <a:gd name="T92" fmla="*/ 2147483646 w 2013"/>
              <a:gd name="T93" fmla="*/ 2147483646 h 1560"/>
              <a:gd name="T94" fmla="*/ 2147483646 w 2013"/>
              <a:gd name="T95" fmla="*/ 2147483646 h 1560"/>
              <a:gd name="T96" fmla="*/ 2147483646 w 2013"/>
              <a:gd name="T97" fmla="*/ 2147483646 h 1560"/>
              <a:gd name="T98" fmla="*/ 2147483646 w 2013"/>
              <a:gd name="T99" fmla="*/ 2147483646 h 1560"/>
              <a:gd name="T100" fmla="*/ 2147483646 w 2013"/>
              <a:gd name="T101" fmla="*/ 2147483646 h 1560"/>
              <a:gd name="T102" fmla="*/ 2147483646 w 2013"/>
              <a:gd name="T103" fmla="*/ 2147483646 h 1560"/>
              <a:gd name="T104" fmla="*/ 2147483646 w 2013"/>
              <a:gd name="T105" fmla="*/ 2147483646 h 1560"/>
              <a:gd name="T106" fmla="*/ 2147483646 w 2013"/>
              <a:gd name="T107" fmla="*/ 2147483646 h 1560"/>
              <a:gd name="T108" fmla="*/ 2147483646 w 2013"/>
              <a:gd name="T109" fmla="*/ 2147483646 h 1560"/>
              <a:gd name="T110" fmla="*/ 2147483646 w 2013"/>
              <a:gd name="T111" fmla="*/ 2147483646 h 1560"/>
              <a:gd name="T112" fmla="*/ 2147483646 w 2013"/>
              <a:gd name="T113" fmla="*/ 2147483646 h 1560"/>
              <a:gd name="T114" fmla="*/ 2147483646 w 2013"/>
              <a:gd name="T115" fmla="*/ 2147483646 h 15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13"/>
              <a:gd name="T175" fmla="*/ 0 h 1560"/>
              <a:gd name="T176" fmla="*/ 2013 w 2013"/>
              <a:gd name="T177" fmla="*/ 1560 h 15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13" h="1560">
                <a:moveTo>
                  <a:pt x="1722" y="1062"/>
                </a:moveTo>
                <a:lnTo>
                  <a:pt x="1689" y="993"/>
                </a:lnTo>
                <a:lnTo>
                  <a:pt x="1665" y="912"/>
                </a:lnTo>
                <a:lnTo>
                  <a:pt x="1653" y="834"/>
                </a:lnTo>
                <a:lnTo>
                  <a:pt x="1653" y="753"/>
                </a:lnTo>
                <a:lnTo>
                  <a:pt x="1668" y="666"/>
                </a:lnTo>
                <a:lnTo>
                  <a:pt x="1692" y="588"/>
                </a:lnTo>
                <a:lnTo>
                  <a:pt x="1725" y="522"/>
                </a:lnTo>
                <a:lnTo>
                  <a:pt x="1767" y="459"/>
                </a:lnTo>
                <a:lnTo>
                  <a:pt x="1818" y="393"/>
                </a:lnTo>
                <a:lnTo>
                  <a:pt x="1875" y="333"/>
                </a:lnTo>
                <a:lnTo>
                  <a:pt x="1938" y="276"/>
                </a:lnTo>
                <a:lnTo>
                  <a:pt x="2013" y="222"/>
                </a:lnTo>
                <a:lnTo>
                  <a:pt x="1956" y="186"/>
                </a:lnTo>
                <a:lnTo>
                  <a:pt x="1869" y="138"/>
                </a:lnTo>
                <a:lnTo>
                  <a:pt x="1752" y="93"/>
                </a:lnTo>
                <a:lnTo>
                  <a:pt x="1635" y="57"/>
                </a:lnTo>
                <a:lnTo>
                  <a:pt x="1539" y="36"/>
                </a:lnTo>
                <a:lnTo>
                  <a:pt x="1434" y="18"/>
                </a:lnTo>
                <a:lnTo>
                  <a:pt x="1251" y="0"/>
                </a:lnTo>
                <a:lnTo>
                  <a:pt x="1092" y="3"/>
                </a:lnTo>
                <a:lnTo>
                  <a:pt x="918" y="21"/>
                </a:lnTo>
                <a:lnTo>
                  <a:pt x="768" y="51"/>
                </a:lnTo>
                <a:lnTo>
                  <a:pt x="609" y="102"/>
                </a:lnTo>
                <a:lnTo>
                  <a:pt x="501" y="147"/>
                </a:lnTo>
                <a:lnTo>
                  <a:pt x="384" y="210"/>
                </a:lnTo>
                <a:lnTo>
                  <a:pt x="291" y="273"/>
                </a:lnTo>
                <a:lnTo>
                  <a:pt x="216" y="339"/>
                </a:lnTo>
                <a:lnTo>
                  <a:pt x="153" y="405"/>
                </a:lnTo>
                <a:lnTo>
                  <a:pt x="102" y="474"/>
                </a:lnTo>
                <a:lnTo>
                  <a:pt x="60" y="540"/>
                </a:lnTo>
                <a:lnTo>
                  <a:pt x="30" y="618"/>
                </a:lnTo>
                <a:lnTo>
                  <a:pt x="9" y="693"/>
                </a:lnTo>
                <a:lnTo>
                  <a:pt x="0" y="789"/>
                </a:lnTo>
                <a:lnTo>
                  <a:pt x="3" y="873"/>
                </a:lnTo>
                <a:lnTo>
                  <a:pt x="27" y="975"/>
                </a:lnTo>
                <a:lnTo>
                  <a:pt x="66" y="1053"/>
                </a:lnTo>
                <a:lnTo>
                  <a:pt x="108" y="1131"/>
                </a:lnTo>
                <a:lnTo>
                  <a:pt x="177" y="1212"/>
                </a:lnTo>
                <a:lnTo>
                  <a:pt x="258" y="1287"/>
                </a:lnTo>
                <a:lnTo>
                  <a:pt x="336" y="1347"/>
                </a:lnTo>
                <a:lnTo>
                  <a:pt x="444" y="1413"/>
                </a:lnTo>
                <a:lnTo>
                  <a:pt x="528" y="1452"/>
                </a:lnTo>
                <a:lnTo>
                  <a:pt x="633" y="1494"/>
                </a:lnTo>
                <a:lnTo>
                  <a:pt x="735" y="1524"/>
                </a:lnTo>
                <a:lnTo>
                  <a:pt x="834" y="1548"/>
                </a:lnTo>
                <a:lnTo>
                  <a:pt x="906" y="1560"/>
                </a:lnTo>
                <a:lnTo>
                  <a:pt x="936" y="1503"/>
                </a:lnTo>
                <a:lnTo>
                  <a:pt x="978" y="1446"/>
                </a:lnTo>
                <a:lnTo>
                  <a:pt x="1035" y="1386"/>
                </a:lnTo>
                <a:lnTo>
                  <a:pt x="1101" y="1326"/>
                </a:lnTo>
                <a:lnTo>
                  <a:pt x="1179" y="1266"/>
                </a:lnTo>
                <a:lnTo>
                  <a:pt x="1266" y="1215"/>
                </a:lnTo>
                <a:lnTo>
                  <a:pt x="1365" y="1167"/>
                </a:lnTo>
                <a:lnTo>
                  <a:pt x="1449" y="1131"/>
                </a:lnTo>
                <a:lnTo>
                  <a:pt x="1554" y="1098"/>
                </a:lnTo>
                <a:lnTo>
                  <a:pt x="1659" y="1071"/>
                </a:lnTo>
                <a:lnTo>
                  <a:pt x="1722" y="1062"/>
                </a:lnTo>
                <a:close/>
              </a:path>
            </a:pathLst>
          </a:cu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133600" y="1143000"/>
            <a:ext cx="4700588" cy="4889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Ctr="1">
            <a:spAutoFit/>
          </a:bodyPr>
          <a:lstStyle/>
          <a:p>
            <a:pPr algn="ctr">
              <a:spcBef>
                <a:spcPct val="60000"/>
              </a:spcBef>
              <a:buClr>
                <a:srgbClr val="002AB0"/>
              </a:buClr>
              <a:buFont typeface="Wingdings" pitchFamily="2" charset="2"/>
              <a:buNone/>
            </a:pPr>
            <a:r>
              <a:rPr lang="en-US" altLang="en-US" sz="2600">
                <a:solidFill>
                  <a:srgbClr val="336699"/>
                </a:solidFill>
              </a:rPr>
              <a:t>( </a:t>
            </a:r>
            <a:r>
              <a:rPr lang="en-US" altLang="en-US" sz="2600">
                <a:solidFill>
                  <a:srgbClr val="CCECFF"/>
                </a:solidFill>
              </a:rPr>
              <a:t>A heterogeneous disorder )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-152400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anchor="ctr"/>
          <a:lstStyle/>
          <a:p>
            <a:pPr algn="ctr"/>
            <a:r>
              <a:rPr lang="en-US" altLang="en-US" sz="4400"/>
              <a:t>Treatment / Pathophysiology</a:t>
            </a:r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2690813" y="3844925"/>
            <a:ext cx="3789362" cy="2513013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1366838" y="2206625"/>
            <a:ext cx="3789362" cy="2513013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3990975" y="2206625"/>
            <a:ext cx="3789363" cy="2513013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400175" y="2730500"/>
            <a:ext cx="262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solidFill>
                  <a:srgbClr val="000000"/>
                </a:solidFill>
                <a:ea typeface="PMingLiU" pitchFamily="18" charset="-120"/>
              </a:rPr>
              <a:t>Nocturnal</a:t>
            </a:r>
          </a:p>
          <a:p>
            <a:pPr algn="ctr"/>
            <a:r>
              <a:rPr lang="en-US" altLang="en-US" sz="1800">
                <a:solidFill>
                  <a:srgbClr val="000000"/>
                </a:solidFill>
                <a:ea typeface="PMingLiU" pitchFamily="18" charset="-120"/>
              </a:rPr>
              <a:t>Polyuria</a:t>
            </a:r>
          </a:p>
          <a:p>
            <a:pPr algn="ctr"/>
            <a:r>
              <a:rPr lang="en-US" altLang="en-US" sz="1800">
                <a:solidFill>
                  <a:srgbClr val="000000"/>
                </a:solidFill>
                <a:ea typeface="PMingLiU" pitchFamily="18" charset="-120"/>
              </a:rPr>
              <a:t>(Lack of ADH Release)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160963" y="2730500"/>
            <a:ext cx="2317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solidFill>
                  <a:srgbClr val="000000"/>
                </a:solidFill>
                <a:ea typeface="PMingLiU" pitchFamily="18" charset="-120"/>
              </a:rPr>
              <a:t>Reduced nocturnal </a:t>
            </a:r>
          </a:p>
          <a:p>
            <a:pPr algn="ctr"/>
            <a:r>
              <a:rPr lang="en-US" altLang="en-US" sz="1800">
                <a:solidFill>
                  <a:srgbClr val="000000"/>
                </a:solidFill>
                <a:ea typeface="PMingLiU" pitchFamily="18" charset="-120"/>
              </a:rPr>
              <a:t>functional bladder </a:t>
            </a:r>
          </a:p>
          <a:p>
            <a:pPr algn="ctr"/>
            <a:r>
              <a:rPr lang="en-US" altLang="en-US" sz="1800">
                <a:solidFill>
                  <a:srgbClr val="000000"/>
                </a:solidFill>
                <a:ea typeface="PMingLiU" pitchFamily="18" charset="-120"/>
              </a:rPr>
              <a:t>capacity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686050" y="4076700"/>
            <a:ext cx="377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FFFFFF"/>
                </a:solidFill>
                <a:ea typeface="PMingLiU" pitchFamily="18" charset="-120"/>
              </a:rPr>
              <a:t>Nocturnal enuresis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974975" y="5068888"/>
            <a:ext cx="3092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solidFill>
                  <a:srgbClr val="000000"/>
                </a:solidFill>
                <a:ea typeface="PMingLiU" pitchFamily="18" charset="-120"/>
              </a:rPr>
              <a:t>Impaired arousal response</a:t>
            </a:r>
          </a:p>
          <a:p>
            <a:pPr algn="ctr"/>
            <a:r>
              <a:rPr lang="en-US" altLang="en-US" sz="1800">
                <a:solidFill>
                  <a:srgbClr val="000000"/>
                </a:solidFill>
                <a:ea typeface="PMingLiU" pitchFamily="18" charset="-120"/>
              </a:rPr>
              <a:t>to bladder fullness</a:t>
            </a:r>
          </a:p>
          <a:p>
            <a:pPr algn="ctr"/>
            <a:r>
              <a:rPr lang="en-US" altLang="en-US" sz="1800">
                <a:solidFill>
                  <a:srgbClr val="000000"/>
                </a:solidFill>
                <a:ea typeface="PMingLiU" pitchFamily="18" charset="-120"/>
              </a:rPr>
              <a:t>from sleep</a:t>
            </a: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1617663" y="6353175"/>
            <a:ext cx="5715000" cy="0"/>
          </a:xfrm>
          <a:prstGeom prst="line">
            <a:avLst/>
          </a:prstGeom>
          <a:noFill/>
          <a:ln w="57150" cap="sq">
            <a:solidFill>
              <a:srgbClr val="336699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743200" y="6400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altLang="en-US" sz="2800">
                <a:solidFill>
                  <a:srgbClr val="99FF99"/>
                </a:solidFill>
                <a:latin typeface="Times New Roman" pitchFamily="18" charset="0"/>
              </a:rPr>
              <a:t>Genetics </a:t>
            </a:r>
          </a:p>
        </p:txBody>
      </p:sp>
      <p:sp>
        <p:nvSpPr>
          <p:cNvPr id="207894" name="Line 22">
            <a:extLst>
              <a:ext uri="{FF2B5EF4-FFF2-40B4-BE49-F238E27FC236}">
                <a16:creationId xmlns:a16="http://schemas.microsoft.com/office/drawing/2014/main" id="{E19006D0-31C9-4F5D-8B13-96F2B508605E}"/>
              </a:ext>
            </a:extLst>
          </p:cNvPr>
          <p:cNvSpPr>
            <a:spLocks noChangeShapeType="1"/>
          </p:cNvSpPr>
          <p:nvPr/>
        </p:nvSpPr>
        <p:spPr bwMode="auto">
          <a:xfrm rot="17494367" flipH="1">
            <a:off x="990600" y="1752600"/>
            <a:ext cx="533400" cy="1066800"/>
          </a:xfrm>
          <a:prstGeom prst="line">
            <a:avLst/>
          </a:prstGeom>
          <a:noFill/>
          <a:ln w="76200" cap="sq">
            <a:solidFill>
              <a:schemeClr val="tx2">
                <a:lumMod val="10000"/>
              </a:schemeClr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895" name="Line 23">
            <a:extLst>
              <a:ext uri="{FF2B5EF4-FFF2-40B4-BE49-F238E27FC236}">
                <a16:creationId xmlns:a16="http://schemas.microsoft.com/office/drawing/2014/main" id="{BD1D3EBB-BC25-4A9C-843A-BD6412B61164}"/>
              </a:ext>
            </a:extLst>
          </p:cNvPr>
          <p:cNvSpPr>
            <a:spLocks noChangeShapeType="1"/>
          </p:cNvSpPr>
          <p:nvPr/>
        </p:nvSpPr>
        <p:spPr bwMode="auto">
          <a:xfrm rot="13760630" flipH="1">
            <a:off x="1371600" y="1539875"/>
            <a:ext cx="3013075" cy="1622425"/>
          </a:xfrm>
          <a:prstGeom prst="line">
            <a:avLst/>
          </a:prstGeom>
          <a:noFill/>
          <a:ln w="76200" cap="sq">
            <a:solidFill>
              <a:schemeClr val="tx2">
                <a:lumMod val="10000"/>
              </a:schemeClr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42" name="Rectangle 24"/>
          <p:cNvSpPr>
            <a:spLocks noChangeArrowheads="1"/>
          </p:cNvSpPr>
          <p:nvPr/>
        </p:nvSpPr>
        <p:spPr bwMode="auto">
          <a:xfrm>
            <a:off x="228600" y="1143000"/>
            <a:ext cx="1538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1D2E"/>
                </a:solidFill>
                <a:latin typeface="Times New Roman" pitchFamily="18" charset="0"/>
              </a:rPr>
              <a:t>Minirin</a:t>
            </a:r>
          </a:p>
        </p:txBody>
      </p:sp>
      <p:sp>
        <p:nvSpPr>
          <p:cNvPr id="30743" name="Line 25"/>
          <p:cNvSpPr>
            <a:spLocks noChangeShapeType="1"/>
          </p:cNvSpPr>
          <p:nvPr/>
        </p:nvSpPr>
        <p:spPr bwMode="auto">
          <a:xfrm rot="1892549" flipH="1">
            <a:off x="7596188" y="4365625"/>
            <a:ext cx="914400" cy="1588"/>
          </a:xfrm>
          <a:prstGeom prst="line">
            <a:avLst/>
          </a:prstGeom>
          <a:noFill/>
          <a:ln w="57150" cap="sq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0744" name="Rectangle 26"/>
          <p:cNvSpPr>
            <a:spLocks noChangeArrowheads="1"/>
          </p:cNvSpPr>
          <p:nvPr/>
        </p:nvSpPr>
        <p:spPr bwMode="auto">
          <a:xfrm>
            <a:off x="6827838" y="4800600"/>
            <a:ext cx="231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99FF99"/>
                </a:solidFill>
                <a:latin typeface="Times New Roman" pitchFamily="18" charset="0"/>
              </a:rPr>
              <a:t>Anticholinergics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5740290-42EC-40C2-8619-898F45D11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Management strategies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3815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Behavioral thearpy :needs to achieve good bowel and bladder habits requires a supportive parent,a motivated child, patience and time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Frequent regular voiding,fluid intake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Star charts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urotherapy</a:t>
            </a:r>
            <a:endParaRPr lang="ar-JO" altLang="en-US" smtClean="0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D82439F0-8F9B-40C5-BA8F-1D71797D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850"/>
            <a:ext cx="8229600" cy="5010150"/>
          </a:xfrm>
        </p:spPr>
        <p:txBody>
          <a:bodyPr/>
          <a:lstStyle/>
          <a:p>
            <a:pPr>
              <a:defRPr/>
            </a:pPr>
            <a:r>
              <a:rPr lang="en-US" dirty="0"/>
              <a:t>Avoid caffeinated drink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Treat constipation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800" dirty="0"/>
              <a:t>Relief of constipation resulted in disappearance of daytime urinary incontinence in 89% and nighttime urinary incontinence in 63% of patients</a:t>
            </a:r>
            <a:endParaRPr lang="ar-JO" dirty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dirty="0" err="1" smtClean="0"/>
              <a:t>Vesicoureteral</a:t>
            </a:r>
            <a:r>
              <a:rPr lang="en-US" dirty="0" smtClean="0"/>
              <a:t> reflux (VUR)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4</a:t>
            </a:fld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200" dirty="0" smtClean="0"/>
              <a:t>is </a:t>
            </a:r>
            <a:r>
              <a:rPr lang="en-US" sz="3200" dirty="0"/>
              <a:t>the retrograde passage of urine from the bladder into the upper urinary tract. </a:t>
            </a:r>
            <a:endParaRPr lang="en-US" sz="3200" dirty="0" smtClean="0"/>
          </a:p>
          <a:p>
            <a:pPr algn="l" rtl="0"/>
            <a:endParaRPr lang="en-US" sz="3200" dirty="0"/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It </a:t>
            </a:r>
            <a:r>
              <a:rPr lang="en-US" sz="3200" dirty="0"/>
              <a:t>is the most common urologic diagnosis in children, occurring in approximately 1 </a:t>
            </a:r>
            <a:r>
              <a:rPr lang="en-US" sz="3200" dirty="0" smtClean="0"/>
              <a:t>% </a:t>
            </a:r>
            <a:r>
              <a:rPr lang="en-US" sz="3200" dirty="0"/>
              <a:t>of newborns and in as many as 30 to </a:t>
            </a:r>
            <a:r>
              <a:rPr lang="en-US" sz="3200" dirty="0" smtClean="0"/>
              <a:t>45 % of </a:t>
            </a:r>
            <a:r>
              <a:rPr lang="en-US" sz="3200" dirty="0"/>
              <a:t>children with </a:t>
            </a:r>
            <a:r>
              <a:rPr lang="en-US" sz="3200" dirty="0" smtClean="0"/>
              <a:t>(</a:t>
            </a:r>
            <a:r>
              <a:rPr lang="en-US" sz="3200" dirty="0"/>
              <a:t>UTI) 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endParaRPr lang="ar-J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thearpy</a:t>
            </a:r>
          </a:p>
        </p:txBody>
      </p:sp>
      <p:sp>
        <p:nvSpPr>
          <p:cNvPr id="38915" name="Rectangle 9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6" name="Picture 4" descr="maleam ala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286000"/>
            <a:ext cx="31972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products_minirin_ta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63"/>
            <a:ext cx="3238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article_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4572000"/>
            <a:ext cx="2447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0" descr="c-minirin-nasal-spray-desmopressin-acet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5286375"/>
            <a:ext cx="9525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457200"/>
            <a:ext cx="7785100" cy="644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b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809750" y="550863"/>
            <a:ext cx="565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altLang="en-US">
                <a:solidFill>
                  <a:srgbClr val="B20606"/>
                </a:solidFill>
              </a:rPr>
              <a:t>First-line therapy: the enuresis alarm*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8077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altLang="en-US" sz="2000" dirty="0">
                <a:solidFill>
                  <a:srgbClr val="090AE1"/>
                </a:solidFill>
              </a:rPr>
              <a:t>Assets</a:t>
            </a:r>
            <a:r>
              <a:rPr lang="sv-SE" altLang="en-US" sz="2000" b="0" dirty="0"/>
              <a:t>: Curative potential. Cheap. Harmless</a:t>
            </a:r>
          </a:p>
          <a:p>
            <a:pPr algn="l"/>
            <a:r>
              <a:rPr lang="sv-SE" altLang="en-US" sz="2000" dirty="0">
                <a:solidFill>
                  <a:srgbClr val="FF0309"/>
                </a:solidFill>
              </a:rPr>
              <a:t>Drawbacks</a:t>
            </a:r>
            <a:r>
              <a:rPr lang="sv-SE" altLang="en-US" sz="2000" b="0" dirty="0"/>
              <a:t>: Requires time, motivation and hard work</a:t>
            </a:r>
          </a:p>
          <a:p>
            <a:pPr algn="l"/>
            <a:r>
              <a:rPr lang="sv-SE" altLang="en-US" sz="2000" dirty="0"/>
              <a:t>Prognostic indicators</a:t>
            </a:r>
            <a:r>
              <a:rPr lang="sv-SE" altLang="en-US" sz="2000" b="0" dirty="0"/>
              <a:t>: best effect in motivated families</a:t>
            </a:r>
          </a:p>
          <a:p>
            <a:pPr algn="l"/>
            <a:endParaRPr lang="sv-SE" altLang="en-US" sz="2000" b="0" dirty="0"/>
          </a:p>
          <a:p>
            <a:pPr algn="l"/>
            <a:r>
              <a:rPr lang="sv-SE" altLang="en-US" sz="2000" dirty="0"/>
              <a:t>Practicalities</a:t>
            </a:r>
            <a:endParaRPr lang="sv-SE" altLang="en-US" sz="2000" b="0" dirty="0"/>
          </a:p>
          <a:p>
            <a:pPr algn="l"/>
            <a:r>
              <a:rPr lang="sv-SE" altLang="en-US" sz="2000" b="0" dirty="0"/>
              <a:t>Information, motivation and early follow-up are essential!</a:t>
            </a:r>
          </a:p>
          <a:p>
            <a:pPr algn="l"/>
            <a:r>
              <a:rPr lang="sv-SE" altLang="en-US" sz="2000" b="0" dirty="0"/>
              <a:t>The parents need to help the child to wake up</a:t>
            </a:r>
          </a:p>
          <a:p>
            <a:pPr algn="l"/>
            <a:r>
              <a:rPr lang="sv-SE" altLang="en-US" sz="2000" b="0" dirty="0"/>
              <a:t>Use consistently every night without interruptions</a:t>
            </a:r>
          </a:p>
          <a:p>
            <a:pPr algn="l"/>
            <a:r>
              <a:rPr lang="sv-SE" altLang="en-US" sz="2000" b="0" dirty="0"/>
              <a:t>Use until either 14 consecutive dry nights or 2-3 months without effect</a:t>
            </a:r>
          </a:p>
          <a:p>
            <a:pPr algn="l"/>
            <a:r>
              <a:rPr lang="sv-SE" altLang="en-US" sz="2000" b="0" dirty="0"/>
              <a:t>Success rate 50-80%</a:t>
            </a:r>
          </a:p>
          <a:p>
            <a:pPr algn="l"/>
            <a:r>
              <a:rPr lang="sv-SE" altLang="en-US" sz="2000" b="0" dirty="0"/>
              <a:t>Relpase  30%</a:t>
            </a:r>
          </a:p>
          <a:p>
            <a:pPr algn="l"/>
            <a:r>
              <a:rPr lang="sv-SE" altLang="en-US" sz="2000" b="0" dirty="0"/>
              <a:t>Used a code word when child wakes up</a:t>
            </a: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533400" y="5153025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altLang="en-US" b="0">
                <a:solidFill>
                  <a:srgbClr val="515151"/>
                </a:solidFill>
              </a:rPr>
              <a:t>*</a:t>
            </a:r>
            <a:endParaRPr lang="sv-SE" altLang="en-US" sz="1600" b="0">
              <a:solidFill>
                <a:srgbClr val="51515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desmopressin</a:t>
            </a:r>
            <a:endParaRPr lang="ar-JO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30% full responder</a:t>
            </a:r>
          </a:p>
          <a:p>
            <a:r>
              <a:rPr lang="en-US" altLang="en-US" smtClean="0"/>
              <a:t>40% partial response</a:t>
            </a:r>
          </a:p>
          <a:p>
            <a:r>
              <a:rPr lang="en-US" altLang="en-US" smtClean="0">
                <a:ea typeface="Majalla UI"/>
                <a:cs typeface="Majalla UI"/>
              </a:rPr>
              <a:t>Relapse rate 60%</a:t>
            </a:r>
          </a:p>
          <a:p>
            <a:r>
              <a:rPr lang="en-US" altLang="en-US" smtClean="0">
                <a:ea typeface="Majalla UI"/>
                <a:cs typeface="Majalla UI"/>
              </a:rPr>
              <a:t>Tapering the dose decrease relapse</a:t>
            </a:r>
            <a:endParaRPr lang="ar-JO" altLang="en-US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90588"/>
          </a:xfrm>
        </p:spPr>
        <p:txBody>
          <a:bodyPr/>
          <a:lstStyle/>
          <a:p>
            <a:pPr eaLnBrk="1" hangingPunct="1"/>
            <a:r>
              <a:rPr lang="en-US" altLang="en-US" smtClean="0"/>
              <a:t>Anticholingerics</a:t>
            </a:r>
          </a:p>
        </p:txBody>
      </p:sp>
      <p:sp>
        <p:nvSpPr>
          <p:cNvPr id="450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Oxybutinin</a:t>
            </a:r>
            <a:r>
              <a:rPr lang="en-US" altLang="en-US" dirty="0" smtClean="0"/>
              <a:t> , </a:t>
            </a:r>
            <a:r>
              <a:rPr lang="en-US" altLang="en-US" dirty="0" err="1" smtClean="0"/>
              <a:t>tolterodine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Were used in NMNE</a:t>
            </a:r>
          </a:p>
          <a:p>
            <a:pPr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Can cause constipation as side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Tricyclic antidepressant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5C189AC-EC18-4458-9F61-96D80F788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1814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/>
              <a:t>Imipramine</a:t>
            </a:r>
            <a:r>
              <a:rPr lang="en-US" sz="2800" dirty="0"/>
              <a:t> , </a:t>
            </a:r>
            <a:r>
              <a:rPr lang="en-US" sz="2800" dirty="0" err="1"/>
              <a:t>clomaprimine</a:t>
            </a:r>
            <a:endParaRPr lang="en-US" sz="2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60 </a:t>
            </a:r>
            <a:r>
              <a:rPr lang="en-US" sz="2800" dirty="0"/>
              <a:t>% improve, 40 % become </a:t>
            </a:r>
            <a:r>
              <a:rPr lang="en-US" sz="2800" dirty="0" smtClean="0"/>
              <a:t>dry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high </a:t>
            </a:r>
            <a:r>
              <a:rPr lang="en-US" sz="2800" dirty="0"/>
              <a:t>relapse rate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Has anticholinergic ,central effects on sleep and perception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 Third line of treatment due to safety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Affect mood and cause sleep disturbances , </a:t>
            </a:r>
            <a:r>
              <a:rPr lang="en-US" sz="2800" dirty="0" err="1" smtClean="0"/>
              <a:t>constipation,cardiotoxic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Bladder dysfunction</a:t>
            </a:r>
            <a:endParaRPr lang="ar-JO" alt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mtClean="0"/>
              <a:t>Prevalence of LUTD  is 20% in children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Cause is neurologic (MMC), anatomic (puv),functional</a:t>
            </a:r>
          </a:p>
          <a:p>
            <a:endParaRPr lang="en-US" altLang="en-US" smtClean="0"/>
          </a:p>
          <a:p>
            <a:r>
              <a:rPr lang="en-US" altLang="en-US" smtClean="0"/>
              <a:t>Cause of recurrent UTI</a:t>
            </a:r>
          </a:p>
          <a:p>
            <a:r>
              <a:rPr lang="en-US" altLang="en-US" smtClean="0"/>
              <a:t>Can be caused by constipation</a:t>
            </a:r>
          </a:p>
          <a:p>
            <a:endParaRPr lang="en-US" altLang="en-US" smtClean="0"/>
          </a:p>
          <a:p>
            <a:r>
              <a:rPr lang="en-US" altLang="en-US" smtClean="0"/>
              <a:t>Is the problem during filling or emptying</a:t>
            </a:r>
            <a:endParaRPr lang="ar-JO" altLang="en-US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Thannk</a:t>
            </a:r>
            <a:r>
              <a:rPr lang="en-US" smtClean="0"/>
              <a:t> you.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5</a:t>
            </a:fld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 </a:t>
            </a:r>
            <a:r>
              <a:rPr lang="en-US" dirty="0" err="1"/>
              <a:t>Vesicoureteral</a:t>
            </a:r>
            <a:r>
              <a:rPr lang="en-US" dirty="0"/>
              <a:t> reflux (VUR) is divided </a:t>
            </a:r>
            <a:r>
              <a:rPr lang="en-US" dirty="0" smtClean="0"/>
              <a:t>into: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de-DE" dirty="0" smtClean="0"/>
              <a:t>Primary</a:t>
            </a:r>
            <a:endParaRPr lang="en-US" dirty="0" smtClean="0"/>
          </a:p>
          <a:p>
            <a:pPr algn="l" rtl="0"/>
            <a:r>
              <a:rPr lang="en-US" dirty="0" smtClean="0"/>
              <a:t>Secondary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/>
              <a:t>Primary </a:t>
            </a:r>
            <a:r>
              <a:rPr lang="en-US" b="1" dirty="0" smtClean="0"/>
              <a:t>VUR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6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3050"/>
            <a:ext cx="8153400" cy="5000660"/>
          </a:xfrm>
        </p:spPr>
        <p:txBody>
          <a:bodyPr>
            <a:noAutofit/>
          </a:bodyPr>
          <a:lstStyle/>
          <a:p>
            <a:pPr algn="l" rtl="0"/>
            <a:r>
              <a:rPr lang="en-US" sz="1600" dirty="0" smtClean="0"/>
              <a:t>the </a:t>
            </a:r>
            <a:r>
              <a:rPr lang="en-US" sz="1600" dirty="0"/>
              <a:t>most common form of </a:t>
            </a:r>
            <a:r>
              <a:rPr lang="en-US" sz="1600" dirty="0" smtClean="0"/>
              <a:t>reflux</a:t>
            </a:r>
          </a:p>
          <a:p>
            <a:pPr algn="l" rtl="0"/>
            <a:endParaRPr lang="de-DE" sz="1600" dirty="0" smtClean="0"/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/>
              <a:t>d</a:t>
            </a:r>
            <a:r>
              <a:rPr lang="en-US" sz="1600" dirty="0" smtClean="0"/>
              <a:t>ue </a:t>
            </a:r>
            <a:r>
              <a:rPr lang="en-US" sz="1600" dirty="0"/>
              <a:t>to incompetent or inadequate closure of the ureterovesical junction (UVJ), which contains a segment of the ureter within the bladder wall (</a:t>
            </a:r>
            <a:r>
              <a:rPr lang="en-US" sz="1600" dirty="0" err="1"/>
              <a:t>intravesical</a:t>
            </a:r>
            <a:r>
              <a:rPr lang="en-US" sz="1600" dirty="0"/>
              <a:t> ureter</a:t>
            </a:r>
            <a:r>
              <a:rPr lang="en-US" sz="1600" dirty="0" smtClean="0"/>
              <a:t>). Normally</a:t>
            </a:r>
            <a:r>
              <a:rPr lang="en-US" sz="1600" dirty="0"/>
              <a:t>, reflux is prevented during bladder contraction by fully compressing the </a:t>
            </a:r>
            <a:r>
              <a:rPr lang="en-US" sz="1600" dirty="0" err="1"/>
              <a:t>intravesical</a:t>
            </a:r>
            <a:r>
              <a:rPr lang="en-US" sz="1600" dirty="0"/>
              <a:t> ureter and sealing it off with the surrounding bladder muscles</a:t>
            </a:r>
            <a:r>
              <a:rPr lang="en-US" sz="1600" dirty="0" smtClean="0"/>
              <a:t>.</a:t>
            </a:r>
          </a:p>
          <a:p>
            <a:pPr algn="l" rtl="0">
              <a:buNone/>
            </a:pPr>
            <a:endParaRPr lang="en-US" sz="1600" dirty="0"/>
          </a:p>
          <a:p>
            <a:pPr algn="l" rtl="0"/>
            <a:r>
              <a:rPr lang="en-US" sz="1600" dirty="0"/>
              <a:t>In primary VUR, failure of this anti-reflux mechanism is due to the shortening of the </a:t>
            </a:r>
            <a:r>
              <a:rPr lang="en-US" sz="1600" dirty="0" err="1"/>
              <a:t>intravesical</a:t>
            </a:r>
            <a:r>
              <a:rPr lang="en-US" sz="1600" dirty="0"/>
              <a:t> </a:t>
            </a:r>
            <a:r>
              <a:rPr lang="en-US" sz="1600" dirty="0" err="1"/>
              <a:t>ureter</a:t>
            </a:r>
            <a:r>
              <a:rPr lang="en-US" sz="1600" dirty="0"/>
              <a:t> </a:t>
            </a:r>
            <a:r>
              <a:rPr lang="en-US" sz="1600" dirty="0" smtClean="0"/>
              <a:t>. The </a:t>
            </a:r>
            <a:r>
              <a:rPr lang="en-US" sz="1600" dirty="0" err="1"/>
              <a:t>intravesical</a:t>
            </a:r>
            <a:r>
              <a:rPr lang="en-US" sz="1600" dirty="0"/>
              <a:t> ureter length may be genetically dictated, which may explain the increased </a:t>
            </a:r>
            <a:r>
              <a:rPr lang="en-US" sz="1600" dirty="0" smtClean="0"/>
              <a:t>incidence </a:t>
            </a:r>
            <a:r>
              <a:rPr lang="en-US" sz="1600" dirty="0"/>
              <a:t>in family members of patients with VUR</a:t>
            </a:r>
            <a:r>
              <a:rPr lang="en-US" sz="1600" dirty="0" smtClean="0"/>
              <a:t>.</a:t>
            </a:r>
          </a:p>
          <a:p>
            <a:pPr algn="l" rtl="0"/>
            <a:endParaRPr lang="de-DE" sz="1600" dirty="0" smtClean="0"/>
          </a:p>
          <a:p>
            <a:pPr algn="l" rtl="0"/>
            <a:endParaRPr lang="en-US" sz="1600" dirty="0"/>
          </a:p>
          <a:p>
            <a:pPr algn="l" rtl="0"/>
            <a:r>
              <a:rPr lang="en-US" sz="1600" dirty="0"/>
              <a:t>Spontaneous resolution of primary VUR can occur with </a:t>
            </a:r>
            <a:r>
              <a:rPr lang="en-US" sz="1600" dirty="0" smtClean="0"/>
              <a:t>growth. As </a:t>
            </a:r>
            <a:r>
              <a:rPr lang="en-US" sz="1600" dirty="0"/>
              <a:t>the bladder grows, the </a:t>
            </a:r>
            <a:r>
              <a:rPr lang="en-US" sz="1600" dirty="0" err="1"/>
              <a:t>intravesical</a:t>
            </a:r>
            <a:r>
              <a:rPr lang="en-US" sz="1600" dirty="0"/>
              <a:t> </a:t>
            </a:r>
            <a:r>
              <a:rPr lang="en-US" sz="1600" dirty="0" err="1"/>
              <a:t>ureter</a:t>
            </a:r>
            <a:r>
              <a:rPr lang="en-US" sz="1600" dirty="0"/>
              <a:t> increases in length, improving the function of the anti-reflux mechanism. This is especially true in infants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7</a:t>
            </a:fld>
            <a:endParaRPr lang="ar-JO"/>
          </a:p>
        </p:txBody>
      </p:sp>
      <p:pic>
        <p:nvPicPr>
          <p:cNvPr id="4" name="Content Placeholder 3" descr="Normal_vs_reflu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600450" cy="4086225"/>
          </a:xfrm>
        </p:spPr>
      </p:pic>
      <p:sp>
        <p:nvSpPr>
          <p:cNvPr id="5" name="Rectangle 4"/>
          <p:cNvSpPr/>
          <p:nvPr/>
        </p:nvSpPr>
        <p:spPr>
          <a:xfrm>
            <a:off x="4355976" y="2285992"/>
            <a:ext cx="478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dirty="0"/>
              <a:t>Normal versus refluxing </a:t>
            </a:r>
            <a:r>
              <a:rPr lang="en-GB" b="1" dirty="0" err="1"/>
              <a:t>ureterovesical</a:t>
            </a:r>
            <a:r>
              <a:rPr lang="en-GB" b="1" dirty="0"/>
              <a:t> junctions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Secondary VUR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8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153400" cy="4738702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 is a result of abnormally high pressure in the bladder that results in failure of the closure of the UVJ during bladder contraction. Secondary VUR is often associated with anatomic </a:t>
            </a:r>
            <a:r>
              <a:rPr lang="en-US" sz="2000" dirty="0" smtClean="0">
                <a:solidFill>
                  <a:srgbClr val="FF0000"/>
                </a:solidFill>
              </a:rPr>
              <a:t>(posterior urethral valves) </a:t>
            </a:r>
            <a:r>
              <a:rPr lang="en-US" sz="2000" dirty="0" smtClean="0"/>
              <a:t>or functional </a:t>
            </a:r>
            <a:r>
              <a:rPr lang="en-US" sz="2000" b="1" dirty="0" smtClean="0"/>
              <a:t>bladder obstruction </a:t>
            </a:r>
            <a:r>
              <a:rPr lang="en-US" sz="2000" dirty="0" smtClean="0">
                <a:solidFill>
                  <a:srgbClr val="FF0000"/>
                </a:solidFill>
              </a:rPr>
              <a:t>(dysfunctional voiding and neurogenic bladder) . </a:t>
            </a:r>
          </a:p>
          <a:p>
            <a:pPr algn="l" rtl="0"/>
            <a:endParaRPr lang="de-DE" sz="2000" dirty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The degree and chronicity of obstruction can influence the severity of VUR. The management of secondary VUR is focused on treating the primary abnormality with the rare need </a:t>
            </a:r>
            <a:r>
              <a:rPr lang="en-US" sz="2000" dirty="0"/>
              <a:t>for direct surgical correction of the VUR. </a:t>
            </a:r>
            <a:endParaRPr lang="en-US" sz="2000" dirty="0" smtClean="0"/>
          </a:p>
          <a:p>
            <a:endParaRPr lang="ar-JO" dirty="0" smtClean="0"/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918413-4C49-48AD-9CD7-663CD08A3FA1}" type="slidenum">
              <a:rPr lang="ar-JO" smtClean="0"/>
              <a:pPr/>
              <a:t>9</a:t>
            </a:fld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2300" dirty="0" err="1" smtClean="0"/>
              <a:t>Vesicoureteral</a:t>
            </a:r>
            <a:r>
              <a:rPr lang="en-US" sz="2300" dirty="0" smtClean="0"/>
              <a:t> </a:t>
            </a:r>
            <a:r>
              <a:rPr lang="en-US" sz="2300" dirty="0"/>
              <a:t>reflux (VUR) is present in approximately 1 </a:t>
            </a:r>
            <a:r>
              <a:rPr lang="en-US" sz="2300" dirty="0" smtClean="0"/>
              <a:t>% </a:t>
            </a:r>
            <a:r>
              <a:rPr lang="en-US" sz="2300" dirty="0"/>
              <a:t>of newborns </a:t>
            </a:r>
            <a:r>
              <a:rPr lang="en-US" sz="2300" dirty="0" smtClean="0"/>
              <a:t>. The </a:t>
            </a:r>
            <a:r>
              <a:rPr lang="en-US" sz="2300" dirty="0"/>
              <a:t>risk of VUR is increased in children with febrile UTIs, with a reported incidence that ranges from </a:t>
            </a:r>
            <a:r>
              <a:rPr lang="en-US" sz="2300" dirty="0">
                <a:solidFill>
                  <a:srgbClr val="FF0000"/>
                </a:solidFill>
              </a:rPr>
              <a:t>30 to 45 </a:t>
            </a:r>
            <a:r>
              <a:rPr lang="en-US" sz="2300" dirty="0" smtClean="0">
                <a:solidFill>
                  <a:srgbClr val="FF0000"/>
                </a:solidFill>
              </a:rPr>
              <a:t>% </a:t>
            </a:r>
            <a:r>
              <a:rPr lang="en-US" sz="2300" dirty="0" smtClean="0"/>
              <a:t>. In </a:t>
            </a:r>
            <a:r>
              <a:rPr lang="en-US" sz="2300" dirty="0"/>
              <a:t>neonates with prenatal </a:t>
            </a:r>
            <a:r>
              <a:rPr lang="en-US" sz="2300" dirty="0" err="1"/>
              <a:t>hydronephrosis</a:t>
            </a:r>
            <a:r>
              <a:rPr lang="en-US" sz="2300" dirty="0"/>
              <a:t>, the prevalence of VUR is about 15 percent</a:t>
            </a:r>
            <a:r>
              <a:rPr lang="en-US" sz="2300" dirty="0" smtClean="0"/>
              <a:t>.</a:t>
            </a:r>
            <a:endParaRPr lang="en-US" sz="2300" dirty="0"/>
          </a:p>
          <a:p>
            <a:pPr algn="l" rtl="0"/>
            <a:endParaRPr lang="en-US" sz="2300" dirty="0" smtClean="0"/>
          </a:p>
          <a:p>
            <a:pPr algn="l" rtl="0"/>
            <a:r>
              <a:rPr lang="en-US" sz="2300" dirty="0" smtClean="0"/>
              <a:t>Ethnicity </a:t>
            </a:r>
            <a:r>
              <a:rPr lang="en-US" sz="2300" dirty="0"/>
              <a:t>– White children were three times more likely </a:t>
            </a:r>
            <a:r>
              <a:rPr lang="en-US" sz="2300" dirty="0" smtClean="0"/>
              <a:t>than </a:t>
            </a:r>
            <a:r>
              <a:rPr lang="en-US" sz="2300" dirty="0"/>
              <a:t>black children. The maximal grade of reflux was significantly lower in black children</a:t>
            </a:r>
            <a:r>
              <a:rPr lang="en-US" sz="2300" dirty="0" smtClean="0"/>
              <a:t>.</a:t>
            </a:r>
          </a:p>
          <a:p>
            <a:pPr algn="l" rtl="0"/>
            <a:endParaRPr lang="en-US" sz="2300" dirty="0"/>
          </a:p>
          <a:p>
            <a:pPr algn="l" rtl="0"/>
            <a:r>
              <a:rPr lang="en-US" sz="2300" dirty="0"/>
              <a:t>Gender – </a:t>
            </a:r>
            <a:r>
              <a:rPr lang="en-US" sz="2300" dirty="0">
                <a:solidFill>
                  <a:srgbClr val="FF0000"/>
                </a:solidFill>
              </a:rPr>
              <a:t>Girls </a:t>
            </a:r>
            <a:r>
              <a:rPr lang="en-US" sz="2300" dirty="0"/>
              <a:t>were twice as likely to have reflux as boys </a:t>
            </a:r>
            <a:r>
              <a:rPr lang="en-US" sz="2300" dirty="0" smtClean="0"/>
              <a:t>. However</a:t>
            </a:r>
            <a:r>
              <a:rPr lang="en-US" sz="2300" dirty="0"/>
              <a:t>, this ratio is reversed in patients who present with antenatal </a:t>
            </a:r>
            <a:r>
              <a:rPr lang="en-US" sz="2300" dirty="0" err="1"/>
              <a:t>hydronephrosis</a:t>
            </a:r>
            <a:r>
              <a:rPr lang="en-US" sz="2300" dirty="0"/>
              <a:t> with a male predominance </a:t>
            </a:r>
            <a:r>
              <a:rPr lang="en-US" sz="2300" dirty="0" smtClean="0"/>
              <a:t>.</a:t>
            </a:r>
          </a:p>
          <a:p>
            <a:pPr algn="l" rtl="0"/>
            <a:endParaRPr lang="en-US" sz="2300" dirty="0"/>
          </a:p>
          <a:p>
            <a:pPr algn="l" rtl="0"/>
            <a:r>
              <a:rPr lang="en-US" sz="2300" dirty="0"/>
              <a:t>Age – Young children and infants (younger than two years of age) were more likely to have VUR than older </a:t>
            </a:r>
            <a:r>
              <a:rPr lang="en-US" sz="2300" dirty="0" smtClean="0"/>
              <a:t>children.</a:t>
            </a:r>
          </a:p>
          <a:p>
            <a:pPr algn="l" rtl="0"/>
            <a:endParaRPr lang="en-US" sz="2300" dirty="0"/>
          </a:p>
          <a:p>
            <a:pPr algn="l" rtl="0"/>
            <a:r>
              <a:rPr lang="en-US" sz="2300" dirty="0" smtClean="0"/>
              <a:t>Genetic studies reported </a:t>
            </a:r>
            <a:r>
              <a:rPr lang="en-US" sz="2300" dirty="0"/>
              <a:t>prevalence rates of </a:t>
            </a:r>
            <a:r>
              <a:rPr lang="en-US" sz="2300" dirty="0">
                <a:solidFill>
                  <a:srgbClr val="FF0000"/>
                </a:solidFill>
              </a:rPr>
              <a:t>27.4 </a:t>
            </a:r>
            <a:r>
              <a:rPr lang="en-US" sz="2300" dirty="0" smtClean="0">
                <a:solidFill>
                  <a:srgbClr val="FF0000"/>
                </a:solidFill>
              </a:rPr>
              <a:t>%</a:t>
            </a:r>
            <a:r>
              <a:rPr lang="en-US" sz="2300" dirty="0" smtClean="0"/>
              <a:t> </a:t>
            </a:r>
            <a:r>
              <a:rPr lang="en-US" sz="2300" dirty="0"/>
              <a:t>for siblings of a patient with VUR, and </a:t>
            </a:r>
            <a:r>
              <a:rPr lang="en-US" sz="2300" dirty="0">
                <a:solidFill>
                  <a:srgbClr val="FF0000"/>
                </a:solidFill>
              </a:rPr>
              <a:t>35.7</a:t>
            </a:r>
            <a:r>
              <a:rPr lang="en-US" sz="2300" dirty="0"/>
              <a:t> </a:t>
            </a:r>
            <a:r>
              <a:rPr lang="en-US" sz="2300" dirty="0" smtClean="0"/>
              <a:t>% </a:t>
            </a:r>
            <a:r>
              <a:rPr lang="en-US" sz="2300" dirty="0"/>
              <a:t>for children of an affected parent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1636</Words>
  <Application>Microsoft Office PowerPoint</Application>
  <PresentationFormat>On-screen Show (4:3)</PresentationFormat>
  <Paragraphs>309</Paragraphs>
  <Slides>46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Arabic Typesetting</vt:lpstr>
      <vt:lpstr>Arial</vt:lpstr>
      <vt:lpstr>Arial Narrow</vt:lpstr>
      <vt:lpstr>Bahnschrift Light Condensed</vt:lpstr>
      <vt:lpstr>Calibri</vt:lpstr>
      <vt:lpstr>Courier New</vt:lpstr>
      <vt:lpstr>Majalla UI</vt:lpstr>
      <vt:lpstr>PMingLiU</vt:lpstr>
      <vt:lpstr>Times New Roman</vt:lpstr>
      <vt:lpstr>Tw Cen MT</vt:lpstr>
      <vt:lpstr>Wingdings</vt:lpstr>
      <vt:lpstr>Wingdings 2</vt:lpstr>
      <vt:lpstr>سمة Office</vt:lpstr>
      <vt:lpstr>ألوان متوسطة</vt:lpstr>
      <vt:lpstr>Flash Movie</vt:lpstr>
      <vt:lpstr>Vesicoureteral reflux (VUR)</vt:lpstr>
      <vt:lpstr>Just a remindar</vt:lpstr>
      <vt:lpstr>PowerPoint Presentation</vt:lpstr>
      <vt:lpstr> Vesicoureteral reflux (VUR) </vt:lpstr>
      <vt:lpstr>PowerPoint Presentation</vt:lpstr>
      <vt:lpstr>Primary VUR</vt:lpstr>
      <vt:lpstr>PowerPoint Presentation</vt:lpstr>
      <vt:lpstr>Secondary VUR</vt:lpstr>
      <vt:lpstr>EPIDEMIOLOGY</vt:lpstr>
      <vt:lpstr>DIAGNOSIS </vt:lpstr>
      <vt:lpstr>Grading</vt:lpstr>
      <vt:lpstr>Grading</vt:lpstr>
      <vt:lpstr>PowerPoint Presentation</vt:lpstr>
      <vt:lpstr>PowerPoint Presentation</vt:lpstr>
      <vt:lpstr>PowerPoint Presentation</vt:lpstr>
      <vt:lpstr>PowerPoint Presentation</vt:lpstr>
      <vt:lpstr>Presentation</vt:lpstr>
      <vt:lpstr>Presentation</vt:lpstr>
      <vt:lpstr>THERAPEUTIC INTERVENTIONS </vt:lpstr>
      <vt:lpstr>THERAPEUTIC INTERVENTIONS </vt:lpstr>
      <vt:lpstr>THERAPEUTIC INTERVENTIONS </vt:lpstr>
      <vt:lpstr>Surgical reimplantation</vt:lpstr>
      <vt:lpstr>PowerPoint Presentation</vt:lpstr>
      <vt:lpstr>Enuresis </vt:lpstr>
      <vt:lpstr>PowerPoint Presentation</vt:lpstr>
      <vt:lpstr>Nocturnal enuresis</vt:lpstr>
      <vt:lpstr>non monosymotomatic enuresis</vt:lpstr>
      <vt:lpstr>non monosymotomatic enuresis</vt:lpstr>
      <vt:lpstr>Causes of primary NE</vt:lpstr>
      <vt:lpstr>Causes of primary NE</vt:lpstr>
      <vt:lpstr>PowerPoint Presentation</vt:lpstr>
      <vt:lpstr>PowerPoint Presentation</vt:lpstr>
      <vt:lpstr>PowerPoint Presentation</vt:lpstr>
      <vt:lpstr>PowerPoint Presentation</vt:lpstr>
      <vt:lpstr>Impact of PNE on the                                         child and family</vt:lpstr>
      <vt:lpstr>A common ’treatment’ – Let’s wait and see</vt:lpstr>
      <vt:lpstr>PowerPoint Presentation</vt:lpstr>
      <vt:lpstr>Management strategies</vt:lpstr>
      <vt:lpstr>urotherapy</vt:lpstr>
      <vt:lpstr>Other thearpy</vt:lpstr>
      <vt:lpstr>PowerPoint Presentation</vt:lpstr>
      <vt:lpstr>desmopressin</vt:lpstr>
      <vt:lpstr>Anticholingerics</vt:lpstr>
      <vt:lpstr>Tricyclic antidepressant</vt:lpstr>
      <vt:lpstr>Bladder dysfunction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Vesicoureteral reflux (VUR)</dc:title>
  <dc:creator>Admin</dc:creator>
  <cp:lastModifiedBy>Admin</cp:lastModifiedBy>
  <cp:revision>8</cp:revision>
  <dcterms:created xsi:type="dcterms:W3CDTF">2022-07-27T13:17:56Z</dcterms:created>
  <dcterms:modified xsi:type="dcterms:W3CDTF">2022-09-28T18:48:10Z</dcterms:modified>
</cp:coreProperties>
</file>