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x="6858000" cy="9144000"/>
  <p:embeddedFontLst>
    <p:embeddedFont>
      <p:font typeface="Century Schoolbook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2" roundtripDataSignature="AMtx7mg4Nfrm5Rm1UZMBz/PMPUhcXNV9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Schoolbook-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CenturySchoolbook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CenturySchoolbook-bold.fntdata"/><Relationship Id="rId16" Type="http://schemas.openxmlformats.org/officeDocument/2006/relationships/slide" Target="slides/slide11.xml"/><Relationship Id="rId38" Type="http://schemas.openxmlformats.org/officeDocument/2006/relationships/font" Target="fonts/CenturySchoolbook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 txBox="1"/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" type="subTitle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0" name="Google Shape;20;p36"/>
          <p:cNvSpPr txBox="1"/>
          <p:nvPr>
            <p:ph idx="10" type="dt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6"/>
          <p:cNvSpPr txBox="1"/>
          <p:nvPr>
            <p:ph idx="11" type="ftr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6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" name="Google Shape;23;p36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" name="Google Shape;24;p36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" name="Google Shape;25;p36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6" name="Google Shape;26;p36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36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36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36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36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36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36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" name="Google Shape;33;p36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" name="Google Shape;34;p36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" name="Google Shape;35;p36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" name="Google Shape;36;p36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36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36"/>
          <p:cNvSpPr txBox="1"/>
          <p:nvPr>
            <p:ph idx="12" type="sldNum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5"/>
          <p:cNvSpPr txBox="1"/>
          <p:nvPr>
            <p:ph idx="1" type="body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45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5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5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6"/>
          <p:cNvSpPr txBox="1"/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46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6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6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7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7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7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37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/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b="1" sz="3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1" type="body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8"/>
          <p:cNvSpPr txBox="1"/>
          <p:nvPr>
            <p:ph idx="10" type="dt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8"/>
          <p:cNvSpPr txBox="1"/>
          <p:nvPr>
            <p:ph idx="11" type="ftr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8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1" name="Google Shape;51;p38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2" name="Google Shape;52;p38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3" name="Google Shape;53;p38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4" name="Google Shape;54;p38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" name="Google Shape;55;p38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38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38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" name="Google Shape;58;p38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38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0" name="Google Shape;60;p38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1" name="Google Shape;61;p38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" name="Google Shape;62;p38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3" name="Google Shape;63;p38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" name="Google Shape;64;p38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5" name="Google Shape;65;p38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38"/>
          <p:cNvSpPr txBox="1"/>
          <p:nvPr>
            <p:ph idx="12" type="sldNum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9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9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9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39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39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 txBox="1"/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0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0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0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40"/>
          <p:cNvSpPr txBox="1"/>
          <p:nvPr>
            <p:ph idx="1" type="body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40"/>
          <p:cNvSpPr txBox="1"/>
          <p:nvPr>
            <p:ph idx="2" type="body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0"/>
          <p:cNvSpPr/>
          <p:nvPr>
            <p:ph idx="3" type="body"/>
          </p:nvPr>
        </p:nvSpPr>
        <p:spPr>
          <a:xfrm>
            <a:off x="4572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b="1" sz="2000">
                <a:solidFill>
                  <a:srgbClr val="FFFFFF"/>
                </a:solidFill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40"/>
          <p:cNvSpPr/>
          <p:nvPr>
            <p:ph idx="4" type="body"/>
          </p:nvPr>
        </p:nvSpPr>
        <p:spPr>
          <a:xfrm>
            <a:off x="43434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b="1" sz="2000">
                <a:solidFill>
                  <a:srgbClr val="FFFFFF"/>
                </a:solidFill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1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1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41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2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2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2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43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" name="Google Shape;94;p43"/>
          <p:cNvSpPr txBox="1"/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sz="2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3"/>
          <p:cNvSpPr txBox="1"/>
          <p:nvPr>
            <p:ph idx="1" type="body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96" name="Google Shape;96;p43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43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p43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" name="Google Shape;99;p4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0" name="Google Shape;100;p43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4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2" name="Google Shape;102;p43"/>
          <p:cNvSpPr txBox="1"/>
          <p:nvPr>
            <p:ph idx="2" type="body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43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3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43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44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44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9" name="Google Shape;109;p44"/>
          <p:cNvSpPr txBox="1"/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4"/>
          <p:cNvSpPr/>
          <p:nvPr>
            <p:ph idx="2" type="pic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1" name="Google Shape;111;p44"/>
          <p:cNvSpPr txBox="1"/>
          <p:nvPr>
            <p:ph idx="1" type="body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indent="-289560" lvl="1" marL="91440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indent="-266700" lvl="2" marL="13716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indent="-262889" lvl="3" marL="1828800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indent="-267461" lvl="4" marL="2286000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12" name="Google Shape;112;p44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44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4" name="Google Shape;114;p44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44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44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44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4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44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35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" name="Google Shape;7;p3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35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" name="Google Shape;9;p35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" name="Google Shape;10;p35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cxnSp>
        <p:nvCxnSpPr>
          <p:cNvPr id="11" name="Google Shape;11;p35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35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35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4" name="Google Shape;14;p35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35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" name="Google Shape;16;p35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Diseases of the intestines</a:t>
            </a:r>
            <a:br>
              <a:rPr lang="en-US"/>
            </a:br>
            <a:endParaRPr/>
          </a:p>
        </p:txBody>
      </p:sp>
      <p:sp>
        <p:nvSpPr>
          <p:cNvPr id="137" name="Google Shape;137;p2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Intestinal obstruction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Vascular disorders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Malabsorptive diseases and infections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b="1" lang="en-US" sz="3200">
                <a:solidFill>
                  <a:srgbClr val="EA6D59"/>
                </a:solidFill>
              </a:rPr>
              <a:t> Inflammatory bowel disease.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Polyps and neoplastic diseases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2" y="0"/>
            <a:ext cx="5782766" cy="6715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Epidemiology</a:t>
            </a:r>
            <a:br>
              <a:rPr lang="en-US"/>
            </a:br>
            <a:endParaRPr/>
          </a:p>
        </p:txBody>
      </p:sp>
      <p:sp>
        <p:nvSpPr>
          <p:cNvPr id="196" name="Google Shape;196;p12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960"/>
              <a:buChar char="🞆"/>
            </a:pPr>
            <a:r>
              <a:rPr lang="en-US" sz="2800"/>
              <a:t>Both Crohn disease and ulcerative colitis are more common in females and frequently present during adolescence or in young adults. 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60"/>
              <a:buChar char="🞆"/>
            </a:pPr>
            <a:r>
              <a:rPr lang="en-US" sz="2800"/>
              <a:t>Geographic variation.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60"/>
              <a:buChar char="🞆"/>
            </a:pPr>
            <a:r>
              <a:rPr b="1" i="1" lang="en-US" sz="2800"/>
              <a:t>Hygiene hypothesis</a:t>
            </a:r>
            <a:r>
              <a:rPr i="1" lang="en-US" sz="2800"/>
              <a:t>: childhood exposure to environmental microbes prevents excessive immune system reactions. Firm evidence is lacking!!!.</a:t>
            </a: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"/>
          <p:cNvSpPr txBox="1"/>
          <p:nvPr>
            <p:ph idx="1" type="body"/>
          </p:nvPr>
        </p:nvSpPr>
        <p:spPr>
          <a:xfrm>
            <a:off x="457200" y="1600200"/>
            <a:ext cx="8579296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PATHOGENESIS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The cause(s) of IBD remains uncertain. 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Combined effects.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Genetic factors.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Alterations in host interactions with intestinal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microbiota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Intestinal epithelial dysfunction.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Aberrant mucosal immune responses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Altered composition of the gut microbiome.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entury Schoolbook"/>
              <a:buNone/>
            </a:pPr>
            <a:r>
              <a:rPr lang="en-US" sz="3200"/>
              <a:t>MORPHOLOGY OF </a:t>
            </a:r>
            <a:r>
              <a:rPr i="1" lang="en-US" sz="3200"/>
              <a:t>Crohn Disease</a:t>
            </a:r>
            <a:br>
              <a:rPr i="1" lang="en-US" sz="3200"/>
            </a:br>
            <a:endParaRPr/>
          </a:p>
        </p:txBody>
      </p:sp>
      <p:sp>
        <p:nvSpPr>
          <p:cNvPr id="207" name="Google Shape;207;p14"/>
          <p:cNvSpPr txBox="1"/>
          <p:nvPr>
            <p:ph idx="1" type="body"/>
          </p:nvPr>
        </p:nvSpPr>
        <p:spPr>
          <a:xfrm>
            <a:off x="179512" y="980728"/>
            <a:ext cx="8784976" cy="6552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400"/>
              <a:buChar char="🞆"/>
            </a:pPr>
            <a:r>
              <a:rPr lang="en-US" sz="2000"/>
              <a:t>The most common sites involved by Crohn disease at presentation are the </a:t>
            </a:r>
            <a:r>
              <a:rPr b="1" lang="en-US" sz="2000"/>
              <a:t>terminal ileum, ileocecal valve, </a:t>
            </a:r>
            <a:r>
              <a:rPr lang="en-US" sz="2000"/>
              <a:t>and </a:t>
            </a:r>
            <a:r>
              <a:rPr b="1" lang="en-US" sz="2000"/>
              <a:t>cecum. 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/>
              <a:t>The presence of multiple, separate, sharply delineated areas of disease, resulting in </a:t>
            </a:r>
            <a:r>
              <a:rPr b="1" lang="en-US" sz="2000"/>
              <a:t>skip lesions, </a:t>
            </a:r>
            <a:r>
              <a:rPr lang="en-US" sz="2000"/>
              <a:t>is characteristic of Crohn disease.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/>
              <a:t>Strictures are common.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/>
              <a:t>Sparing of interspersed mucosa results in a coarsely textured, </a:t>
            </a:r>
            <a:r>
              <a:rPr b="1" lang="en-US" sz="2000"/>
              <a:t>cobblestone </a:t>
            </a:r>
            <a:r>
              <a:rPr lang="en-US" sz="2000"/>
              <a:t>appearance in which diseased tissue is depressed below the level of normal mucosa.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b="1" lang="en-US" sz="2000"/>
              <a:t>Fissures </a:t>
            </a:r>
            <a:r>
              <a:rPr lang="en-US" sz="2000"/>
              <a:t>frequently develop between mucosal folds and may extend deeply to become sites of perforation or fistula tracts. 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/>
              <a:t>The intestinal wall is thickened..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/>
              <a:t>In cases with extensive transmural disease, mesenteric fat frequently extends around the serosal surface </a:t>
            </a:r>
            <a:r>
              <a:rPr b="1" lang="en-US" sz="2000"/>
              <a:t>(creeping fat).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213" name="Google Shape;213;p15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7640" lvl="0" marL="27432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id="214" name="Google Shape;2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984" y="476672"/>
            <a:ext cx="7970595" cy="598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220" name="Google Shape;220;p16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7640" lvl="0" marL="27432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id="221" name="Google Shape;22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233488"/>
            <a:ext cx="762000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227" name="Google Shape;227;p17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7640" lvl="0" marL="27432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id="228" name="Google Shape;2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268760"/>
            <a:ext cx="714375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Cobblestone appearance</a:t>
            </a:r>
            <a:endParaRPr/>
          </a:p>
        </p:txBody>
      </p:sp>
      <p:pic>
        <p:nvPicPr>
          <p:cNvPr id="234" name="Google Shape;234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2332" y="1750449"/>
            <a:ext cx="6097336" cy="457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/>
          <p:nvPr>
            <p:ph idx="1" type="body"/>
          </p:nvPr>
        </p:nvSpPr>
        <p:spPr>
          <a:xfrm>
            <a:off x="107504" y="404664"/>
            <a:ext cx="3600400" cy="6069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70000"/>
              <a:buChar char="🞆"/>
            </a:pPr>
            <a:r>
              <a:rPr lang="en-US"/>
              <a:t>The microscopic features of active Crohn disease include: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1- Abundant neutrophils that infiltrate -and damage crypt epithelium.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2- Clusters of neutrophils within a crypt are referred to as a </a:t>
            </a:r>
            <a:r>
              <a:rPr b="1" lang="en-US"/>
              <a:t>crypt abscess </a:t>
            </a:r>
            <a:r>
              <a:rPr lang="en-US"/>
              <a:t>and often are associated with crypt destruction.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3- Repeated cycles of crypt destruction and regeneration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lead to </a:t>
            </a:r>
            <a:r>
              <a:rPr b="1" lang="en-US"/>
              <a:t>distortion of mucosal architecture; </a:t>
            </a:r>
            <a:r>
              <a:rPr lang="en-US"/>
              <a:t>the normally straight and parallel crypts take on bizarre branching shapes and unusual orientations to one another.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4- </a:t>
            </a:r>
            <a:r>
              <a:rPr b="1" lang="en-US"/>
              <a:t>Noncaseating granulomas </a:t>
            </a:r>
            <a:r>
              <a:rPr lang="en-US"/>
              <a:t>, a hallmark of Crohn disease.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5-</a:t>
            </a:r>
            <a:r>
              <a:rPr b="1" lang="en-US"/>
              <a:t> Paneth cell metaplasia </a:t>
            </a:r>
            <a:endParaRPr/>
          </a:p>
          <a:p>
            <a:pPr indent="-199644" lvl="0" marL="27432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</p:txBody>
      </p:sp>
      <p:pic>
        <p:nvPicPr>
          <p:cNvPr id="240" name="Google Shape;24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7904" y="0"/>
            <a:ext cx="5129758" cy="6524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Clinical Features</a:t>
            </a:r>
            <a:br>
              <a:rPr lang="en-US"/>
            </a:br>
            <a:endParaRPr/>
          </a:p>
        </p:txBody>
      </p:sp>
      <p:sp>
        <p:nvSpPr>
          <p:cNvPr id="246" name="Google Shape;246;p20"/>
          <p:cNvSpPr txBox="1"/>
          <p:nvPr>
            <p:ph idx="1" type="body"/>
          </p:nvPr>
        </p:nvSpPr>
        <p:spPr>
          <a:xfrm>
            <a:off x="179512" y="908720"/>
            <a:ext cx="8640960" cy="5521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400"/>
              <a:buChar char="🞆"/>
            </a:pPr>
            <a:r>
              <a:rPr lang="en-US" sz="2000"/>
              <a:t>The clinical manifestations of Crohn disease are extremely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 sz="2000"/>
              <a:t>variable. </a:t>
            </a:r>
            <a:r>
              <a:rPr i="1" lang="en-US" sz="2000"/>
              <a:t>In most patients, disease begins with intermittent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i="1" lang="en-US" sz="2000"/>
              <a:t>attacks of relatively mild diarrhea, fever, and abdominal pain.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/>
              <a:t>Iron deficiency anemia, nutrient malabsorption, or malabsorption of vitamin B12 and bile salts may devaloped.</a:t>
            </a:r>
            <a:endParaRPr/>
          </a:p>
          <a:p>
            <a:pPr indent="-185420" lvl="0" marL="274320" rtl="0" algn="l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b="1" lang="en-US" sz="2000" u="sng"/>
              <a:t>Extraintestinal manifestations of Crohn disease </a:t>
            </a:r>
            <a:r>
              <a:rPr lang="en-US" sz="2000"/>
              <a:t>include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 sz="2000"/>
              <a:t>uveitis, migratory polyarthritis, sacroiliitis, ankylosing spondylitis, erythema nodosum, and clubbing of the fingertips, any of which may develop before intestinal disease is recognized.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/>
              <a:t>The risk of colonic adenocarcinoma is increased in patients with long-standing colonic Crohn disease.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/>
              <a:t>INFLAMMATORY INTESTINAL</a:t>
            </a:r>
            <a:br>
              <a:rPr lang="en-US"/>
            </a:br>
            <a:r>
              <a:rPr lang="en-US"/>
              <a:t>DISEASE</a:t>
            </a:r>
            <a:br>
              <a:rPr lang="en-US"/>
            </a:br>
            <a:endParaRPr/>
          </a:p>
        </p:txBody>
      </p:sp>
      <p:sp>
        <p:nvSpPr>
          <p:cNvPr id="143" name="Google Shape;143;p3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</a:t>
            </a:r>
            <a:r>
              <a:rPr b="1" lang="en-US"/>
              <a:t>Sigmoid Diverticulitis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</a:t>
            </a:r>
            <a:r>
              <a:rPr b="1" lang="en-US"/>
              <a:t>Chronic Inflammatory bowel diseases (CIBD)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- Crohn disease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-Ulcerative colitis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252" name="Google Shape;252;p21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7640" lvl="0" marL="27432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id="253" name="Google Shape;25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2696"/>
            <a:ext cx="9144000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Ulcerative Colitis</a:t>
            </a:r>
            <a:br>
              <a:rPr lang="en-US"/>
            </a:br>
            <a:endParaRPr/>
          </a:p>
        </p:txBody>
      </p:sp>
      <p:sp>
        <p:nvSpPr>
          <p:cNvPr id="259" name="Google Shape;259;p22"/>
          <p:cNvSpPr txBox="1"/>
          <p:nvPr>
            <p:ph idx="1" type="body"/>
          </p:nvPr>
        </p:nvSpPr>
        <p:spPr>
          <a:xfrm>
            <a:off x="107504" y="1600200"/>
            <a:ext cx="8784976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Ulcerative colitis is closely related to Crohn disease.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However, ulcerative colitis is limited to the colon and rectum. 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Some extraintestinal manifestations of ulcerative colitis overlap with those of Crohn disease, including migratory polyarthritis, sacroiliitis, ankylosing spondylitis, uveitis, skin lesions, pericholangitis, and </a:t>
            </a:r>
            <a:r>
              <a:rPr lang="en-US" u="sng">
                <a:solidFill>
                  <a:srgbClr val="FF0000"/>
                </a:solidFill>
              </a:rPr>
              <a:t>primary sclerosing cholangitis.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Morphology</a:t>
            </a:r>
            <a:br>
              <a:rPr lang="en-US"/>
            </a:br>
            <a:endParaRPr/>
          </a:p>
        </p:txBody>
      </p:sp>
      <p:sp>
        <p:nvSpPr>
          <p:cNvPr id="265" name="Google Shape;265;p23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Always involves the rectum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Extends proximally in continuous pattern.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Pan colitis.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Occasionally focal appendiceal or cecal inflammation.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Ulcerative proctitis or ulcerative proctosigmoiditis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Small intestine is normal (except in backwash ileitis)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Macroscopic:</a:t>
            </a:r>
            <a:br>
              <a:rPr lang="en-US"/>
            </a:br>
            <a:endParaRPr/>
          </a:p>
        </p:txBody>
      </p:sp>
      <p:sp>
        <p:nvSpPr>
          <p:cNvPr id="271" name="Google Shape;271;p24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Broad-based ulcers.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Pseudopolyps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Mucosal atrophy in long standing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Mural thickening absent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Serosal surface normal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No strictures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Toxic megacolon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277" name="Google Shape;277;p25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7640" lvl="0" marL="27432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id="278" name="Google Shape;27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287000" cy="950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 Microscopic:</a:t>
            </a:r>
            <a:br>
              <a:rPr lang="en-US"/>
            </a:br>
            <a:endParaRPr/>
          </a:p>
        </p:txBody>
      </p:sp>
      <p:sp>
        <p:nvSpPr>
          <p:cNvPr id="284" name="Google Shape;284;p26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Inflammatory infiltrates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Crypt abscesses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Crypt distortion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Epithelial metaplasia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Submucosal fibrosis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Inflammation limited to mucosa and submucosa.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No skip lesions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No granulomas.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290" name="Google Shape;290;p27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7640" lvl="0" marL="27432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id="291" name="Google Shape;29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52519" cy="6453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Crypt abcesses.</a:t>
            </a:r>
            <a:endParaRPr/>
          </a:p>
        </p:txBody>
      </p:sp>
      <p:sp>
        <p:nvSpPr>
          <p:cNvPr id="297" name="Google Shape;297;p28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7640" lvl="0" marL="27432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id="298" name="Google Shape;29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628800"/>
            <a:ext cx="6786527" cy="4466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Clinical Features</a:t>
            </a:r>
            <a:br>
              <a:rPr lang="en-US"/>
            </a:br>
            <a:endParaRPr/>
          </a:p>
        </p:txBody>
      </p:sp>
      <p:sp>
        <p:nvSpPr>
          <p:cNvPr id="304" name="Google Shape;304;p29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70000"/>
              <a:buChar char="🞆"/>
            </a:pPr>
            <a:r>
              <a:rPr lang="en-US"/>
              <a:t>Ulcerative colitis is a relapsing disorder characterized by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attacks of bloody diarrhea with expulsion of stringy, mucoid material and lower abdominal pain and cramps that are temporarily relieved by defecation. 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ct val="70000"/>
              <a:buChar char="🞆"/>
            </a:pPr>
            <a:r>
              <a:rPr lang="en-US"/>
              <a:t>These symptoms may persist for days, weeks, or months before they Subside.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ct val="70000"/>
              <a:buChar char="🞆"/>
            </a:pPr>
            <a:r>
              <a:rPr lang="en-US"/>
              <a:t>More than half of the patients have mild disease.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ct val="70000"/>
              <a:buChar char="🞆"/>
            </a:pPr>
            <a:r>
              <a:rPr lang="en-US"/>
              <a:t>The factors that trigger ulcerative colitis are not known, but as noted previously, infectious enteritis precedes disease onset in some cases.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ct val="70000"/>
              <a:buChar char="🞆"/>
            </a:pPr>
            <a:r>
              <a:rPr lang="en-US"/>
              <a:t>The initial onset of symptoms also has been reported to occur shortly after smoking cessation in some patients, and smoking may partially relieve symptoms.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310" name="Google Shape;310;p30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7640" lvl="0" marL="27432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id="311" name="Google Shape;31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525" y="608075"/>
            <a:ext cx="7467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Sigmoid Diverticulitis</a:t>
            </a:r>
            <a:endParaRPr/>
          </a:p>
        </p:txBody>
      </p:sp>
      <p:sp>
        <p:nvSpPr>
          <p:cNvPr id="149" name="Google Shape;149;p4"/>
          <p:cNvSpPr txBox="1"/>
          <p:nvPr>
            <p:ph idx="1" type="body"/>
          </p:nvPr>
        </p:nvSpPr>
        <p:spPr>
          <a:xfrm>
            <a:off x="179512" y="1600200"/>
            <a:ext cx="8856984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In general, diverticular disease refers to acquired pseudodiverticular outpouchings of the colonic mucosa and submucosa.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 Diverticula generally are multiple, and the condition is referred to as </a:t>
            </a:r>
            <a:r>
              <a:rPr i="1" lang="en-US"/>
              <a:t>diverticulosis. 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Colonic diverticula tend to develop under conditions of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elevated intraluminal pressure in the sigmoid colon.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High luminal pressures may be generated by exaggerated peristaltic contractions, with spasmodic sequestration of bowel segments that may be exacerbated by diets low in fiberand constipation , which reduce stool bulk.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i="1"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Ischemic damage to the bowel wall can range from :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i="1" lang="en-US"/>
              <a:t>Mucosal infarction, </a:t>
            </a:r>
            <a:r>
              <a:rPr lang="en-US"/>
              <a:t>extending no deeper than the muscularis mucosa.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 </a:t>
            </a:r>
            <a:r>
              <a:rPr i="1" lang="en-US"/>
              <a:t>Mural infarction </a:t>
            </a:r>
            <a:r>
              <a:rPr lang="en-US"/>
              <a:t>of mucosa and submucosa.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 </a:t>
            </a:r>
            <a:r>
              <a:rPr i="1" lang="en-US"/>
              <a:t>Transmural infarction </a:t>
            </a:r>
            <a:r>
              <a:rPr lang="en-US"/>
              <a:t>involving all three layers of the wall. 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While mucosal or mural infarctions often are secondary to acute or chronic </a:t>
            </a:r>
            <a:r>
              <a:rPr i="1" lang="en-US"/>
              <a:t>hypoperfusion, </a:t>
            </a:r>
            <a:r>
              <a:rPr lang="en-US"/>
              <a:t>transmural infarction is generally caused by acute </a:t>
            </a:r>
            <a:r>
              <a:rPr b="1" lang="en-US"/>
              <a:t>vascular obstruction.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i="1" lang="en-US"/>
              <a:t> </a:t>
            </a:r>
            <a:endParaRPr/>
          </a:p>
        </p:txBody>
      </p:sp>
      <p:sp>
        <p:nvSpPr>
          <p:cNvPr id="317" name="Google Shape;317;p32"/>
          <p:cNvSpPr txBox="1"/>
          <p:nvPr>
            <p:ph idx="4294967295" type="ctrTitle"/>
          </p:nvPr>
        </p:nvSpPr>
        <p:spPr>
          <a:xfrm>
            <a:off x="722673" y="-682227"/>
            <a:ext cx="6172200" cy="18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Ischemic Bowel Disease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"/>
          <p:cNvSpPr txBox="1"/>
          <p:nvPr>
            <p:ph idx="1" type="body"/>
          </p:nvPr>
        </p:nvSpPr>
        <p:spPr>
          <a:xfrm>
            <a:off x="251520" y="260648"/>
            <a:ext cx="8640960" cy="6264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Clinical Features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800"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260"/>
              <a:buChar char="🞆"/>
            </a:pPr>
            <a:r>
              <a:rPr lang="en-US" sz="1800"/>
              <a:t>Ischemic bowel disease tends to occur in older persons with coexisting cardiac or vascular disease.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800"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260"/>
              <a:buChar char="🞆"/>
            </a:pPr>
            <a:r>
              <a:rPr lang="en-US" sz="1800"/>
              <a:t> Acute transmural infarction typically manifests with sudden, severe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abdominal pain and tenderness, sometimes accompanied by nausea, vomiting, bloody diarrhea, or grossly melanotic stool.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800"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260"/>
              <a:buChar char="🞆"/>
            </a:pPr>
            <a:r>
              <a:rPr lang="en-US" sz="1800"/>
              <a:t>Peristaltic sounds diminish or disappear, and muscular spasm creates boardlike rigidity of the abdominal wall.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800"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260"/>
              <a:buChar char="🞆"/>
            </a:pPr>
            <a:r>
              <a:rPr lang="en-US" sz="1800"/>
              <a:t> </a:t>
            </a:r>
            <a:r>
              <a:rPr i="1" lang="en-US" sz="1800"/>
              <a:t>Mucosal and mural infarctions </a:t>
            </a:r>
            <a:r>
              <a:rPr lang="en-US" sz="1800"/>
              <a:t>by themselves may not be fatal. However, these may progress to more extensive, in transmural infarction.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OTHER CAUSES</a:t>
            </a:r>
            <a:endParaRPr/>
          </a:p>
        </p:txBody>
      </p:sp>
      <p:sp>
        <p:nvSpPr>
          <p:cNvPr id="328" name="Google Shape;328;p34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• </a:t>
            </a:r>
            <a:r>
              <a:rPr i="1" lang="en-US"/>
              <a:t>CMV infection.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• </a:t>
            </a:r>
            <a:r>
              <a:rPr i="1" lang="en-US"/>
              <a:t>Radiation enterocolitis 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• </a:t>
            </a:r>
            <a:r>
              <a:rPr i="1" lang="en-US"/>
              <a:t>Necrotizing enterocolitis 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• </a:t>
            </a:r>
            <a:r>
              <a:rPr i="1" lang="en-US"/>
              <a:t>Angiodysplasia </a:t>
            </a:r>
            <a:r>
              <a:rPr lang="en-US"/>
              <a:t>is characterized by malformed submucosal and mucosal blood vessels.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MORPHOLOGY</a:t>
            </a:r>
            <a:endParaRPr/>
          </a:p>
        </p:txBody>
      </p:sp>
      <p:sp>
        <p:nvSpPr>
          <p:cNvPr id="155" name="Google Shape;155;p5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 Flasklike outpouchings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 Mostly in sigmoid colon.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 Thin wall (atrophic mucosa,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compressed submucosa)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 Attenuated or absent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muscularis.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 Obstruction leads to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diverticulitis.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 Risk of perforation.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 Recurrent diverticulitis leads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to strictures.</a:t>
            </a:r>
            <a:endParaRPr/>
          </a:p>
        </p:txBody>
      </p:sp>
      <p:pic>
        <p:nvPicPr>
          <p:cNvPr id="156" name="Google Shape;15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6343" y="1424156"/>
            <a:ext cx="2857500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792956"/>
            <a:ext cx="7765089" cy="527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/>
          <p:nvPr>
            <p:ph idx="1" type="body"/>
          </p:nvPr>
        </p:nvSpPr>
        <p:spPr>
          <a:xfrm>
            <a:off x="179512" y="24008"/>
            <a:ext cx="8712968" cy="340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Sigmoid diverticular disease. </a:t>
            </a:r>
            <a:r>
              <a:rPr b="1" lang="en-US"/>
              <a:t>A, </a:t>
            </a:r>
            <a:r>
              <a:rPr lang="en-US"/>
              <a:t>Stool-filled diverticula are regularly arranged. </a:t>
            </a:r>
            <a:r>
              <a:rPr b="1" lang="en-US"/>
              <a:t>B, </a:t>
            </a:r>
            <a:r>
              <a:rPr lang="en-US"/>
              <a:t>Cross-section showing the outpouching of mucosa beneath the muscularis propria.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b="1" lang="en-US"/>
              <a:t>C, </a:t>
            </a:r>
            <a:r>
              <a:rPr lang="en-US"/>
              <a:t>Low-power photomicrograph of a sigmoid diverticulum showing protrusion of the mucosa and submucosa</a:t>
            </a:r>
            <a:br>
              <a:rPr lang="en-US"/>
            </a:br>
            <a:r>
              <a:rPr lang="en-US"/>
              <a:t>through the muscularis propria.</a:t>
            </a:r>
            <a:endParaRPr/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9688" y="2492896"/>
            <a:ext cx="6934719" cy="4079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COMPLICATIONS</a:t>
            </a:r>
            <a:endParaRPr/>
          </a:p>
        </p:txBody>
      </p:sp>
      <p:sp>
        <p:nvSpPr>
          <p:cNvPr id="173" name="Google Shape;173;p8"/>
          <p:cNvSpPr txBox="1"/>
          <p:nvPr>
            <p:ph idx="1" type="body"/>
          </p:nvPr>
        </p:nvSpPr>
        <p:spPr>
          <a:xfrm>
            <a:off x="251520" y="1600200"/>
            <a:ext cx="8424936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Obstruction of diverticula leads to inflammatory changes, producing </a:t>
            </a:r>
            <a:r>
              <a:rPr b="1" lang="en-US"/>
              <a:t>diverticulitis </a:t>
            </a:r>
            <a:r>
              <a:rPr lang="en-US"/>
              <a:t>and peridiverticulitis.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/>
              <a:t>Because the wall of the diverticulum is supported only by the muscularis mucosa and a thin layer of subserosal adipose tissue, inflammation and increased pressure within an obstructed diverticulum can lead to </a:t>
            </a:r>
            <a:r>
              <a:rPr b="1" lang="en-US"/>
              <a:t>perforation.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Clinical Features</a:t>
            </a:r>
            <a:br>
              <a:rPr lang="en-US"/>
            </a:br>
            <a:endParaRPr/>
          </a:p>
        </p:txBody>
      </p:sp>
      <p:sp>
        <p:nvSpPr>
          <p:cNvPr id="179" name="Google Shape;179;p9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Mostly asymptomatic.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Intermittent lower abdominal pain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Constipation or diarrhea.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 Tx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High fiber diet.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Antibiotics in diverticulitis.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Surgery.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Inflammatory Bowel Disease</a:t>
            </a:r>
            <a:br>
              <a:rPr lang="en-US"/>
            </a:br>
            <a:endParaRPr/>
          </a:p>
        </p:txBody>
      </p:sp>
      <p:sp>
        <p:nvSpPr>
          <p:cNvPr id="185" name="Google Shape;185;p10"/>
          <p:cNvSpPr txBox="1"/>
          <p:nvPr>
            <p:ph idx="1" type="body"/>
          </p:nvPr>
        </p:nvSpPr>
        <p:spPr>
          <a:xfrm>
            <a:off x="323528" y="1600200"/>
            <a:ext cx="8496944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70000"/>
              <a:buChar char="🞆"/>
            </a:pPr>
            <a:r>
              <a:rPr i="1" lang="en-US"/>
              <a:t>Inflammatory bowel disease </a:t>
            </a:r>
            <a:r>
              <a:rPr lang="en-US"/>
              <a:t>(IBD) is a chronic condition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resulting from inappropriate mucosal immune activation.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IBD encompasses two major entities, </a:t>
            </a:r>
            <a:r>
              <a:rPr i="1" lang="en-US"/>
              <a:t>Crohn disease </a:t>
            </a:r>
            <a:r>
              <a:rPr lang="en-US"/>
              <a:t>and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i="1" lang="en-US"/>
              <a:t>ulcerative colitis</a:t>
            </a:r>
            <a:r>
              <a:rPr lang="en-US"/>
              <a:t>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ct val="70000"/>
              <a:buChar char="🞆"/>
            </a:pPr>
            <a:r>
              <a:rPr lang="en-US"/>
              <a:t> The distinction between ulcerative colitis and Crohn disease is based, in large part, on the distribution of affected sites and the morphologic expression of disease at those site. </a:t>
            </a:r>
            <a:endParaRPr/>
          </a:p>
          <a:p>
            <a:pPr indent="-175641" lvl="0" marL="274320" rtl="0" algn="l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ct val="70000"/>
              <a:buChar char="🞆"/>
            </a:pPr>
            <a:r>
              <a:rPr i="1" lang="en-US"/>
              <a:t>Ulcerative colitis is limited to the colon and rectum and extends only into the mucosa and submucosa. </a:t>
            </a:r>
            <a:r>
              <a:rPr lang="en-US"/>
              <a:t>By contrast, </a:t>
            </a:r>
            <a:r>
              <a:rPr i="1" lang="en-US"/>
              <a:t>Crohn disease, which also has been referred to as regional enteritis (because of frequent ileal involvement), may involve any area of the gastrointestinal tract and frequently is transmural.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iel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2020-02-26T17:35:00Z</dcterms:created>
  <dc:creator>Toshiba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