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386" r:id="rId2"/>
    <p:sldId id="497" r:id="rId3"/>
    <p:sldId id="406" r:id="rId4"/>
    <p:sldId id="462" r:id="rId5"/>
    <p:sldId id="409" r:id="rId6"/>
    <p:sldId id="448" r:id="rId7"/>
    <p:sldId id="473" r:id="rId8"/>
    <p:sldId id="413" r:id="rId9"/>
    <p:sldId id="456" r:id="rId10"/>
    <p:sldId id="457" r:id="rId11"/>
    <p:sldId id="521" r:id="rId12"/>
    <p:sldId id="522" r:id="rId13"/>
    <p:sldId id="557" r:id="rId14"/>
    <p:sldId id="526" r:id="rId15"/>
    <p:sldId id="535" r:id="rId16"/>
    <p:sldId id="519" r:id="rId17"/>
    <p:sldId id="518" r:id="rId18"/>
    <p:sldId id="556" r:id="rId19"/>
    <p:sldId id="399" r:id="rId20"/>
    <p:sldId id="513" r:id="rId21"/>
    <p:sldId id="514" r:id="rId22"/>
    <p:sldId id="515" r:id="rId23"/>
    <p:sldId id="404" r:id="rId24"/>
    <p:sldId id="538" r:id="rId25"/>
    <p:sldId id="539" r:id="rId26"/>
    <p:sldId id="540" r:id="rId27"/>
    <p:sldId id="541" r:id="rId28"/>
    <p:sldId id="542" r:id="rId29"/>
    <p:sldId id="417" r:id="rId30"/>
    <p:sldId id="490" r:id="rId31"/>
    <p:sldId id="547" r:id="rId32"/>
    <p:sldId id="431" r:id="rId33"/>
    <p:sldId id="432" r:id="rId34"/>
    <p:sldId id="433" r:id="rId35"/>
    <p:sldId id="487" r:id="rId36"/>
    <p:sldId id="494" r:id="rId37"/>
    <p:sldId id="495" r:id="rId38"/>
    <p:sldId id="465" r:id="rId39"/>
    <p:sldId id="484" r:id="rId40"/>
    <p:sldId id="485" r:id="rId41"/>
    <p:sldId id="464" r:id="rId42"/>
    <p:sldId id="554" r:id="rId43"/>
    <p:sldId id="55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133CC"/>
    <a:srgbClr val="0033CC"/>
    <a:srgbClr val="339933"/>
    <a:srgbClr val="FF3399"/>
    <a:srgbClr val="20EC20"/>
    <a:srgbClr val="B73AC4"/>
    <a:srgbClr val="008000"/>
    <a:srgbClr val="66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24" autoAdjust="0"/>
  </p:normalViewPr>
  <p:slideViewPr>
    <p:cSldViewPr>
      <p:cViewPr varScale="1">
        <p:scale>
          <a:sx n="81" d="100"/>
          <a:sy n="81" d="100"/>
        </p:scale>
        <p:origin x="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DC111-52C4-4FDB-BC98-6731CAE7DC7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E9BCD255-0404-4128-BA6E-68D23588DF79}">
      <dgm:prSet phldrT="[Text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BBE03A6B-8BD6-4FE0-8434-29B3306C0018}" type="parTrans" cxnId="{3684C720-9C17-49EA-A92C-ACD98402C431}">
      <dgm:prSet/>
      <dgm:spPr/>
      <dgm:t>
        <a:bodyPr/>
        <a:lstStyle/>
        <a:p>
          <a:endParaRPr lang="en-MY"/>
        </a:p>
      </dgm:t>
    </dgm:pt>
    <dgm:pt modelId="{0AAFF784-8FA1-4465-B3C2-55AD6B82EA24}" type="sibTrans" cxnId="{3684C720-9C17-49EA-A92C-ACD98402C431}">
      <dgm:prSet/>
      <dgm:spPr/>
      <dgm:t>
        <a:bodyPr/>
        <a:lstStyle/>
        <a:p>
          <a:endParaRPr lang="en-MY"/>
        </a:p>
      </dgm:t>
    </dgm:pt>
    <dgm:pt modelId="{EAE830DF-A946-409A-9ACB-852D7F1D052C}">
      <dgm:prSet phldrT="[Text]" custT="1"/>
      <dgm:spPr/>
      <dgm:t>
        <a:bodyPr/>
        <a:lstStyle/>
        <a:p>
          <a:pPr rtl="0"/>
          <a:r>
            <a:rPr lang="en-US" sz="2800" b="1" dirty="0" smtClean="0">
              <a:effectLst/>
              <a:ea typeface="+mn-ea"/>
            </a:rPr>
            <a:t>Any patient with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dirty="0" smtClean="0">
              <a:effectLst/>
              <a:ea typeface="+mn-ea"/>
            </a:rPr>
            <a:t>associated with </a:t>
          </a:r>
          <a:r>
            <a:rPr lang="en-US" sz="2800" b="1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dirty="0" smtClean="0">
              <a:effectLst/>
              <a:ea typeface="+mn-ea"/>
            </a:rPr>
            <a:t>, </a:t>
          </a:r>
          <a:r>
            <a:rPr lang="en-US" sz="2800" b="1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2800" b="1" dirty="0" smtClean="0">
              <a:effectLst/>
              <a:ea typeface="+mn-ea"/>
            </a:rPr>
            <a:t>.</a:t>
          </a:r>
          <a:endParaRPr lang="en-MY" sz="2800" b="1" dirty="0">
            <a:effectLst/>
          </a:endParaRPr>
        </a:p>
      </dgm:t>
    </dgm:pt>
    <dgm:pt modelId="{17440733-3EE0-4762-9DC1-2E52AF658944}" type="parTrans" cxnId="{C1B11F8C-0914-4EB8-BAEC-705CF7169DE2}">
      <dgm:prSet/>
      <dgm:spPr/>
      <dgm:t>
        <a:bodyPr/>
        <a:lstStyle/>
        <a:p>
          <a:endParaRPr lang="en-MY"/>
        </a:p>
      </dgm:t>
    </dgm:pt>
    <dgm:pt modelId="{2B0206C0-DCD4-43DA-BD11-D5E422B8449A}" type="sibTrans" cxnId="{C1B11F8C-0914-4EB8-BAEC-705CF7169DE2}">
      <dgm:prSet/>
      <dgm:spPr/>
      <dgm:t>
        <a:bodyPr/>
        <a:lstStyle/>
        <a:p>
          <a:endParaRPr lang="en-MY"/>
        </a:p>
      </dgm:t>
    </dgm:pt>
    <dgm:pt modelId="{9D8284A0-B4DF-4CB9-B7C3-56079C7687FF}">
      <dgm:prSet phldrT="[Text]" phldr="1"/>
      <dgm:spPr/>
      <dgm:t>
        <a:bodyPr/>
        <a:lstStyle/>
        <a:p>
          <a:endParaRPr lang="en-MY" sz="1900" dirty="0"/>
        </a:p>
      </dgm:t>
    </dgm:pt>
    <dgm:pt modelId="{83693502-D146-4491-BFE1-97C5E8224876}" type="parTrans" cxnId="{EFE4CFA4-975C-48D3-A2F3-FBED7C28702F}">
      <dgm:prSet/>
      <dgm:spPr/>
      <dgm:t>
        <a:bodyPr/>
        <a:lstStyle/>
        <a:p>
          <a:endParaRPr lang="en-MY"/>
        </a:p>
      </dgm:t>
    </dgm:pt>
    <dgm:pt modelId="{B14585D8-5E7E-4BFD-8F5D-A9BFA4D31F09}" type="sibTrans" cxnId="{EFE4CFA4-975C-48D3-A2F3-FBED7C28702F}">
      <dgm:prSet/>
      <dgm:spPr/>
      <dgm:t>
        <a:bodyPr/>
        <a:lstStyle/>
        <a:p>
          <a:endParaRPr lang="en-MY"/>
        </a:p>
      </dgm:t>
    </dgm:pt>
    <dgm:pt modelId="{AF2B6CCD-7A44-4C1C-BE18-F46326227DA5}">
      <dgm:prSet phldrT="[Text]" custT="1"/>
      <dgm:spPr>
        <a:solidFill>
          <a:srgbClr val="C0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82F55700-1F69-46B7-B2E8-619246AD002F}" type="parTrans" cxnId="{E0321192-31D3-4EE8-AD6F-7B128E78CBF7}">
      <dgm:prSet/>
      <dgm:spPr/>
      <dgm:t>
        <a:bodyPr/>
        <a:lstStyle/>
        <a:p>
          <a:endParaRPr lang="en-MY"/>
        </a:p>
      </dgm:t>
    </dgm:pt>
    <dgm:pt modelId="{52C342FD-9935-4E58-9056-269FD35B842E}" type="sibTrans" cxnId="{E0321192-31D3-4EE8-AD6F-7B128E78CBF7}">
      <dgm:prSet/>
      <dgm:spPr/>
      <dgm:t>
        <a:bodyPr/>
        <a:lstStyle/>
        <a:p>
          <a:endParaRPr lang="en-MY"/>
        </a:p>
      </dgm:t>
    </dgm:pt>
    <dgm:pt modelId="{ED1E1361-712E-4A2E-B9B6-51EA2A7D06A1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b="1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b="1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b="1" dirty="0">
            <a:effectLst/>
          </a:endParaRPr>
        </a:p>
      </dgm:t>
    </dgm:pt>
    <dgm:pt modelId="{CAC61E86-BACC-432E-9004-222FFCC78E4B}" type="parTrans" cxnId="{60955B3E-20D3-42AA-B425-E34EFCAC0B6D}">
      <dgm:prSet/>
      <dgm:spPr/>
      <dgm:t>
        <a:bodyPr/>
        <a:lstStyle/>
        <a:p>
          <a:endParaRPr lang="en-MY"/>
        </a:p>
      </dgm:t>
    </dgm:pt>
    <dgm:pt modelId="{FA76C786-3E6B-4FA3-A85E-5661C3E4ED83}" type="sibTrans" cxnId="{60955B3E-20D3-42AA-B425-E34EFCAC0B6D}">
      <dgm:prSet/>
      <dgm:spPr/>
      <dgm:t>
        <a:bodyPr/>
        <a:lstStyle/>
        <a:p>
          <a:endParaRPr lang="en-MY"/>
        </a:p>
      </dgm:t>
    </dgm:pt>
    <dgm:pt modelId="{03077D2D-76AD-4270-97A5-EC67B7C293E6}">
      <dgm:prSet phldrT="[Text]" phldr="1"/>
      <dgm:spPr/>
      <dgm:t>
        <a:bodyPr/>
        <a:lstStyle/>
        <a:p>
          <a:endParaRPr lang="en-MY" dirty="0"/>
        </a:p>
      </dgm:t>
    </dgm:pt>
    <dgm:pt modelId="{8BC17101-FE84-45B5-92C7-1D125671ED27}" type="parTrans" cxnId="{E2F0AFBF-8368-4B0B-932C-DA00E78CB3F3}">
      <dgm:prSet/>
      <dgm:spPr/>
      <dgm:t>
        <a:bodyPr/>
        <a:lstStyle/>
        <a:p>
          <a:endParaRPr lang="en-MY"/>
        </a:p>
      </dgm:t>
    </dgm:pt>
    <dgm:pt modelId="{5B55CE19-92CD-4C63-9223-33E08C10EBBB}" type="sibTrans" cxnId="{E2F0AFBF-8368-4B0B-932C-DA00E78CB3F3}">
      <dgm:prSet/>
      <dgm:spPr/>
      <dgm:t>
        <a:bodyPr/>
        <a:lstStyle/>
        <a:p>
          <a:endParaRPr lang="en-MY"/>
        </a:p>
      </dgm:t>
    </dgm:pt>
    <dgm:pt modelId="{E350A749-B3E4-4011-B614-A74C9E4C2549}">
      <dgm:prSet phldrT="[Text]"/>
      <dgm:spPr/>
      <dgm:t>
        <a:bodyPr/>
        <a:lstStyle/>
        <a:p>
          <a:endParaRPr lang="en-MY" sz="1900" dirty="0"/>
        </a:p>
      </dgm:t>
    </dgm:pt>
    <dgm:pt modelId="{72FCCC94-2AE6-49C8-A7D8-DBE120C8D50D}" type="parTrans" cxnId="{B21B28F8-E450-402C-935A-AA8C4580E017}">
      <dgm:prSet/>
      <dgm:spPr/>
      <dgm:t>
        <a:bodyPr/>
        <a:lstStyle/>
        <a:p>
          <a:endParaRPr lang="en-MY"/>
        </a:p>
      </dgm:t>
    </dgm:pt>
    <dgm:pt modelId="{01925136-B69B-43C2-AA22-EC753A56712C}" type="sibTrans" cxnId="{B21B28F8-E450-402C-935A-AA8C4580E017}">
      <dgm:prSet/>
      <dgm:spPr/>
      <dgm:t>
        <a:bodyPr/>
        <a:lstStyle/>
        <a:p>
          <a:endParaRPr lang="en-MY"/>
        </a:p>
      </dgm:t>
    </dgm:pt>
    <dgm:pt modelId="{ECA7C0E1-A5CB-4492-9EEE-7AA6ADB80E12}" type="pres">
      <dgm:prSet presAssocID="{28DDC111-52C4-4FDB-BC98-6731CAE7DC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7548D28-622C-4FC5-ABDD-B8592A513FD4}" type="pres">
      <dgm:prSet presAssocID="{E9BCD255-0404-4128-BA6E-68D23588DF79}" presName="linNode" presStyleCnt="0"/>
      <dgm:spPr/>
    </dgm:pt>
    <dgm:pt modelId="{76FB8CCC-FD05-4D5F-AE91-62C60A9AD2E6}" type="pres">
      <dgm:prSet presAssocID="{E9BCD255-0404-4128-BA6E-68D23588DF79}" presName="parentShp" presStyleLbl="node1" presStyleIdx="0" presStyleCnt="2" custScaleY="78646" custLinFactNeighborY="-2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F3476C-F1DD-423D-9671-DC1D271A5347}" type="pres">
      <dgm:prSet presAssocID="{E9BCD255-0404-4128-BA6E-68D23588DF79}" presName="childShp" presStyleLbl="bgAccFollowNode1" presStyleIdx="0" presStyleCnt="2" custScaleX="20421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486F7-0D3D-42A3-A4B6-3BEF3F84929A}" type="pres">
      <dgm:prSet presAssocID="{0AAFF784-8FA1-4465-B3C2-55AD6B82EA24}" presName="spacing" presStyleCnt="0"/>
      <dgm:spPr/>
    </dgm:pt>
    <dgm:pt modelId="{4A7B72C0-A0FF-4343-9F05-22CD11EE3671}" type="pres">
      <dgm:prSet presAssocID="{AF2B6CCD-7A44-4C1C-BE18-F46326227DA5}" presName="linNode" presStyleCnt="0"/>
      <dgm:spPr/>
    </dgm:pt>
    <dgm:pt modelId="{AD63DDFE-0941-4588-9D6D-71EAAD7D37D3}" type="pres">
      <dgm:prSet presAssocID="{AF2B6CCD-7A44-4C1C-BE18-F46326227DA5}" presName="parentShp" presStyleLbl="node1" presStyleIdx="1" presStyleCnt="2" custScaleX="63520" custScaleY="78647" custLinFactNeighborX="-7564" custLinFactNeighborY="-20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C49185-EB0A-4BFE-886C-EE30A414F683}" type="pres">
      <dgm:prSet presAssocID="{AF2B6CCD-7A44-4C1C-BE18-F46326227DA5}" presName="childShp" presStyleLbl="bgAccFollowNode1" presStyleIdx="1" presStyleCnt="2" custScaleX="12495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ECE9587-6F4C-4909-9C6C-56EA5C5BA572}" type="presOf" srcId="{E350A749-B3E4-4011-B614-A74C9E4C2549}" destId="{37F3476C-F1DD-423D-9671-DC1D271A5347}" srcOrd="0" destOrd="2" presId="urn:microsoft.com/office/officeart/2005/8/layout/vList6"/>
    <dgm:cxn modelId="{A774F954-3F71-4282-A2C8-16184975BDF5}" type="presOf" srcId="{ED1E1361-712E-4A2E-B9B6-51EA2A7D06A1}" destId="{D5C49185-EB0A-4BFE-886C-EE30A414F683}" srcOrd="0" destOrd="0" presId="urn:microsoft.com/office/officeart/2005/8/layout/vList6"/>
    <dgm:cxn modelId="{57127E41-6EF0-49DF-95AD-68592F32A5D7}" type="presOf" srcId="{E9BCD255-0404-4128-BA6E-68D23588DF79}" destId="{76FB8CCC-FD05-4D5F-AE91-62C60A9AD2E6}" srcOrd="0" destOrd="0" presId="urn:microsoft.com/office/officeart/2005/8/layout/vList6"/>
    <dgm:cxn modelId="{96BEF6CF-2848-423F-9711-70C420F47AEA}" type="presOf" srcId="{AF2B6CCD-7A44-4C1C-BE18-F46326227DA5}" destId="{AD63DDFE-0941-4588-9D6D-71EAAD7D37D3}" srcOrd="0" destOrd="0" presId="urn:microsoft.com/office/officeart/2005/8/layout/vList6"/>
    <dgm:cxn modelId="{60955B3E-20D3-42AA-B425-E34EFCAC0B6D}" srcId="{AF2B6CCD-7A44-4C1C-BE18-F46326227DA5}" destId="{ED1E1361-712E-4A2E-B9B6-51EA2A7D06A1}" srcOrd="0" destOrd="0" parTransId="{CAC61E86-BACC-432E-9004-222FFCC78E4B}" sibTransId="{FA76C786-3E6B-4FA3-A85E-5661C3E4ED83}"/>
    <dgm:cxn modelId="{993F8C65-5864-483F-B7FB-D4F36589EE1B}" type="presOf" srcId="{28DDC111-52C4-4FDB-BC98-6731CAE7DC7D}" destId="{ECA7C0E1-A5CB-4492-9EEE-7AA6ADB80E12}" srcOrd="0" destOrd="0" presId="urn:microsoft.com/office/officeart/2005/8/layout/vList6"/>
    <dgm:cxn modelId="{B5C06F0B-D441-4FDE-A590-187F8BFC222A}" type="presOf" srcId="{EAE830DF-A946-409A-9ACB-852D7F1D052C}" destId="{37F3476C-F1DD-423D-9671-DC1D271A5347}" srcOrd="0" destOrd="0" presId="urn:microsoft.com/office/officeart/2005/8/layout/vList6"/>
    <dgm:cxn modelId="{B21B28F8-E450-402C-935A-AA8C4580E017}" srcId="{E9BCD255-0404-4128-BA6E-68D23588DF79}" destId="{E350A749-B3E4-4011-B614-A74C9E4C2549}" srcOrd="2" destOrd="0" parTransId="{72FCCC94-2AE6-49C8-A7D8-DBE120C8D50D}" sibTransId="{01925136-B69B-43C2-AA22-EC753A56712C}"/>
    <dgm:cxn modelId="{C1B11F8C-0914-4EB8-BAEC-705CF7169DE2}" srcId="{E9BCD255-0404-4128-BA6E-68D23588DF79}" destId="{EAE830DF-A946-409A-9ACB-852D7F1D052C}" srcOrd="0" destOrd="0" parTransId="{17440733-3EE0-4762-9DC1-2E52AF658944}" sibTransId="{2B0206C0-DCD4-43DA-BD11-D5E422B8449A}"/>
    <dgm:cxn modelId="{A2228B7A-1688-4E1B-B894-0A63483E9E9A}" type="presOf" srcId="{9D8284A0-B4DF-4CB9-B7C3-56079C7687FF}" destId="{37F3476C-F1DD-423D-9671-DC1D271A5347}" srcOrd="0" destOrd="1" presId="urn:microsoft.com/office/officeart/2005/8/layout/vList6"/>
    <dgm:cxn modelId="{E2F0AFBF-8368-4B0B-932C-DA00E78CB3F3}" srcId="{AF2B6CCD-7A44-4C1C-BE18-F46326227DA5}" destId="{03077D2D-76AD-4270-97A5-EC67B7C293E6}" srcOrd="1" destOrd="0" parTransId="{8BC17101-FE84-45B5-92C7-1D125671ED27}" sibTransId="{5B55CE19-92CD-4C63-9223-33E08C10EBBB}"/>
    <dgm:cxn modelId="{E0321192-31D3-4EE8-AD6F-7B128E78CBF7}" srcId="{28DDC111-52C4-4FDB-BC98-6731CAE7DC7D}" destId="{AF2B6CCD-7A44-4C1C-BE18-F46326227DA5}" srcOrd="1" destOrd="0" parTransId="{82F55700-1F69-46B7-B2E8-619246AD002F}" sibTransId="{52C342FD-9935-4E58-9056-269FD35B842E}"/>
    <dgm:cxn modelId="{3684C720-9C17-49EA-A92C-ACD98402C431}" srcId="{28DDC111-52C4-4FDB-BC98-6731CAE7DC7D}" destId="{E9BCD255-0404-4128-BA6E-68D23588DF79}" srcOrd="0" destOrd="0" parTransId="{BBE03A6B-8BD6-4FE0-8434-29B3306C0018}" sibTransId="{0AAFF784-8FA1-4465-B3C2-55AD6B82EA24}"/>
    <dgm:cxn modelId="{6F80D0E5-695D-4EA3-9C10-4011F9FC833E}" type="presOf" srcId="{03077D2D-76AD-4270-97A5-EC67B7C293E6}" destId="{D5C49185-EB0A-4BFE-886C-EE30A414F683}" srcOrd="0" destOrd="1" presId="urn:microsoft.com/office/officeart/2005/8/layout/vList6"/>
    <dgm:cxn modelId="{EFE4CFA4-975C-48D3-A2F3-FBED7C28702F}" srcId="{E9BCD255-0404-4128-BA6E-68D23588DF79}" destId="{9D8284A0-B4DF-4CB9-B7C3-56079C7687FF}" srcOrd="1" destOrd="0" parTransId="{83693502-D146-4491-BFE1-97C5E8224876}" sibTransId="{B14585D8-5E7E-4BFD-8F5D-A9BFA4D31F09}"/>
    <dgm:cxn modelId="{85711AF0-73E5-4679-B508-0909838B2961}" type="presParOf" srcId="{ECA7C0E1-A5CB-4492-9EEE-7AA6ADB80E12}" destId="{E7548D28-622C-4FC5-ABDD-B8592A513FD4}" srcOrd="0" destOrd="0" presId="urn:microsoft.com/office/officeart/2005/8/layout/vList6"/>
    <dgm:cxn modelId="{E1E8F704-11FF-4500-88FC-5AA38BF0D7F4}" type="presParOf" srcId="{E7548D28-622C-4FC5-ABDD-B8592A513FD4}" destId="{76FB8CCC-FD05-4D5F-AE91-62C60A9AD2E6}" srcOrd="0" destOrd="0" presId="urn:microsoft.com/office/officeart/2005/8/layout/vList6"/>
    <dgm:cxn modelId="{9B532CCB-CCC8-4C8B-8DD5-8FBF8982653A}" type="presParOf" srcId="{E7548D28-622C-4FC5-ABDD-B8592A513FD4}" destId="{37F3476C-F1DD-423D-9671-DC1D271A5347}" srcOrd="1" destOrd="0" presId="urn:microsoft.com/office/officeart/2005/8/layout/vList6"/>
    <dgm:cxn modelId="{1A32544F-3B2A-4A89-9EE9-4178284B7193}" type="presParOf" srcId="{ECA7C0E1-A5CB-4492-9EEE-7AA6ADB80E12}" destId="{F2D486F7-0D3D-42A3-A4B6-3BEF3F84929A}" srcOrd="1" destOrd="0" presId="urn:microsoft.com/office/officeart/2005/8/layout/vList6"/>
    <dgm:cxn modelId="{1A512457-FB75-479A-9530-4C9111870F6C}" type="presParOf" srcId="{ECA7C0E1-A5CB-4492-9EEE-7AA6ADB80E12}" destId="{4A7B72C0-A0FF-4343-9F05-22CD11EE3671}" srcOrd="2" destOrd="0" presId="urn:microsoft.com/office/officeart/2005/8/layout/vList6"/>
    <dgm:cxn modelId="{E587ACE7-C6EC-4613-A2C1-F3D3BA33ABB1}" type="presParOf" srcId="{4A7B72C0-A0FF-4343-9F05-22CD11EE3671}" destId="{AD63DDFE-0941-4588-9D6D-71EAAD7D37D3}" srcOrd="0" destOrd="0" presId="urn:microsoft.com/office/officeart/2005/8/layout/vList6"/>
    <dgm:cxn modelId="{A3D1ACF6-000C-4CCB-B97E-2709D25E39C5}" type="presParOf" srcId="{4A7B72C0-A0FF-4343-9F05-22CD11EE3671}" destId="{D5C49185-EB0A-4BFE-886C-EE30A414F6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B93B-18ED-4607-A776-D2FA899F22B5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6306871-568D-4B82-AE1E-A65156F8C8CD}">
      <dgm:prSet phldrT="[Text]" custT="1"/>
      <dgm:spPr/>
      <dgm:t>
        <a:bodyPr/>
        <a:lstStyle/>
        <a:p>
          <a:r>
            <a:rPr lang="en-US" sz="2800" b="1" dirty="0" smtClean="0"/>
            <a:t>Confirmed case</a:t>
          </a:r>
          <a:endParaRPr lang="en-MY" sz="2800" b="1" dirty="0"/>
        </a:p>
      </dgm:t>
    </dgm:pt>
    <dgm:pt modelId="{72BF5146-7AF8-4493-B2A2-26EC1A67A9CC}" type="parTrans" cxnId="{EBA18CAD-AE22-483B-A666-5A7CDE580356}">
      <dgm:prSet/>
      <dgm:spPr/>
      <dgm:t>
        <a:bodyPr/>
        <a:lstStyle/>
        <a:p>
          <a:endParaRPr lang="en-MY"/>
        </a:p>
      </dgm:t>
    </dgm:pt>
    <dgm:pt modelId="{156F52BC-8799-46E5-AAC0-F094E3928FF8}" type="sibTrans" cxnId="{EBA18CAD-AE22-483B-A666-5A7CDE580356}">
      <dgm:prSet/>
      <dgm:spPr/>
      <dgm:t>
        <a:bodyPr/>
        <a:lstStyle/>
        <a:p>
          <a:endParaRPr lang="en-MY"/>
        </a:p>
      </dgm:t>
    </dgm:pt>
    <dgm:pt modelId="{80EBC801-296A-4959-8F03-B026F80ABBF5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800" dirty="0"/>
        </a:p>
      </dgm:t>
    </dgm:pt>
    <dgm:pt modelId="{DB40D5B4-6F50-42B3-9BF3-A28E05C28558}" type="parTrans" cxnId="{B9CBDFB3-04A8-42FA-9CA5-C7B8B0EC9AC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55852C9E-6007-41E7-A312-F98DC786D6BD}" type="sibTrans" cxnId="{B9CBDFB3-04A8-42FA-9CA5-C7B8B0EC9AC6}">
      <dgm:prSet/>
      <dgm:spPr/>
      <dgm:t>
        <a:bodyPr/>
        <a:lstStyle/>
        <a:p>
          <a:endParaRPr lang="en-MY"/>
        </a:p>
      </dgm:t>
    </dgm:pt>
    <dgm:pt modelId="{DB7D51F7-A6FF-439C-A057-C5C470480A40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2800" dirty="0" smtClean="0">
              <a:effectLst/>
              <a:cs typeface="Majalla UI"/>
            </a:rPr>
            <a:t> </a:t>
          </a:r>
          <a:r>
            <a:rPr lang="en-US" sz="28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algn="l" rtl="0"/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2800" b="1" dirty="0" smtClean="0">
              <a:effectLst/>
              <a:cs typeface="Majalla UI"/>
            </a:rPr>
            <a:t> </a:t>
          </a:r>
          <a:r>
            <a:rPr lang="en-US" sz="2800" b="1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2800" b="1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28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28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28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2800" b="1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2800" dirty="0"/>
        </a:p>
      </dgm:t>
    </dgm:pt>
    <dgm:pt modelId="{20CDF7EB-E767-41E2-914E-619A3C73B76B}" type="parTrans" cxnId="{EE5F49E7-F368-4C58-A6F2-88A5BEEBFE47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6B87BC1E-3461-434F-AFA2-CB921025DEFB}" type="sibTrans" cxnId="{EE5F49E7-F368-4C58-A6F2-88A5BEEBFE47}">
      <dgm:prSet/>
      <dgm:spPr/>
      <dgm:t>
        <a:bodyPr/>
        <a:lstStyle/>
        <a:p>
          <a:endParaRPr lang="en-MY"/>
        </a:p>
      </dgm:t>
    </dgm:pt>
    <dgm:pt modelId="{615C417C-F72D-42B1-B014-0172BE93C97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sz="2800" b="1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algn="l"/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endParaRPr lang="en-US" sz="2800" dirty="0" smtClean="0">
            <a:effectLst>
              <a:outerShdw blurRad="38100" dist="38100" dir="2700000" algn="tl">
                <a:srgbClr val="C0C0C0"/>
              </a:outerShdw>
            </a:effectLst>
            <a:cs typeface="Majalla UI"/>
          </a:endParaRPr>
        </a:p>
        <a:p>
          <a:pPr algn="l"/>
          <a:r>
            <a: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sz="2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sz="2800" b="1" dirty="0">
            <a:solidFill>
              <a:schemeClr val="tx1"/>
            </a:solidFill>
          </a:endParaRPr>
        </a:p>
      </dgm:t>
    </dgm:pt>
    <dgm:pt modelId="{E312E104-1CEC-4C5F-81F6-9A24F4BF760B}" type="parTrans" cxnId="{6D18A37E-D52B-402A-AA25-A21C1AE8DAD2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F1035C36-E03D-40CD-AF73-0796132C9792}" type="sibTrans" cxnId="{6D18A37E-D52B-402A-AA25-A21C1AE8DAD2}">
      <dgm:prSet/>
      <dgm:spPr/>
      <dgm:t>
        <a:bodyPr/>
        <a:lstStyle/>
        <a:p>
          <a:endParaRPr lang="en-MY"/>
        </a:p>
      </dgm:t>
    </dgm:pt>
    <dgm:pt modelId="{311BF64D-9191-4C9D-A23D-31160A2DF162}">
      <dgm:prSet/>
      <dgm:spPr/>
      <dgm:t>
        <a:bodyPr/>
        <a:lstStyle/>
        <a:p>
          <a:endParaRPr lang="en-MY"/>
        </a:p>
      </dgm:t>
    </dgm:pt>
    <dgm:pt modelId="{5E6567A4-F2CA-4D3D-9016-8EFC61D787E2}" type="parTrans" cxnId="{D854F225-A7DF-4CDF-B488-65C67CCB2AA2}">
      <dgm:prSet/>
      <dgm:spPr/>
      <dgm:t>
        <a:bodyPr/>
        <a:lstStyle/>
        <a:p>
          <a:endParaRPr lang="en-MY"/>
        </a:p>
      </dgm:t>
    </dgm:pt>
    <dgm:pt modelId="{437E712B-A221-43ED-B28C-831F23411EC8}" type="sibTrans" cxnId="{D854F225-A7DF-4CDF-B488-65C67CCB2AA2}">
      <dgm:prSet/>
      <dgm:spPr/>
      <dgm:t>
        <a:bodyPr/>
        <a:lstStyle/>
        <a:p>
          <a:endParaRPr lang="en-MY"/>
        </a:p>
      </dgm:t>
    </dgm:pt>
    <dgm:pt modelId="{0F52E300-68E7-4A9E-97D9-521B7FD03ADB}" type="pres">
      <dgm:prSet presAssocID="{4D8FB93B-18ED-4607-A776-D2FA899F22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B5AF607D-0222-4C0B-8369-C70F53777DC4}" type="pres">
      <dgm:prSet presAssocID="{46306871-568D-4B82-AE1E-A65156F8C8CD}" presName="singleCycle" presStyleCnt="0"/>
      <dgm:spPr/>
    </dgm:pt>
    <dgm:pt modelId="{6ACC0A32-9C98-4630-8D9B-5F9E6704923F}" type="pres">
      <dgm:prSet presAssocID="{46306871-568D-4B82-AE1E-A65156F8C8CD}" presName="singleCenter" presStyleLbl="node1" presStyleIdx="0" presStyleCnt="4" custScaleX="188870" custScaleY="26596" custLinFactNeighborX="1500" custLinFactNeighborY="-31240">
        <dgm:presLayoutVars>
          <dgm:chMax val="7"/>
          <dgm:chPref val="7"/>
        </dgm:presLayoutVars>
      </dgm:prSet>
      <dgm:spPr/>
      <dgm:t>
        <a:bodyPr/>
        <a:lstStyle/>
        <a:p>
          <a:endParaRPr lang="en-MY"/>
        </a:p>
      </dgm:t>
    </dgm:pt>
    <dgm:pt modelId="{79FB6E85-7625-4185-87BF-6545EBAD4D1A}" type="pres">
      <dgm:prSet presAssocID="{DB40D5B4-6F50-42B3-9BF3-A28E05C28558}" presName="Name56" presStyleLbl="parChTrans1D2" presStyleIdx="0" presStyleCnt="3"/>
      <dgm:spPr/>
      <dgm:t>
        <a:bodyPr/>
        <a:lstStyle/>
        <a:p>
          <a:endParaRPr lang="en-MY"/>
        </a:p>
      </dgm:t>
    </dgm:pt>
    <dgm:pt modelId="{00C64F77-0310-4FAB-B58F-90B90CD6CF4E}" type="pres">
      <dgm:prSet presAssocID="{80EBC801-296A-4959-8F03-B026F80ABBF5}" presName="text0" presStyleLbl="node1" presStyleIdx="1" presStyleCnt="4" custScaleX="658077" custScaleY="77455" custRadScaleRad="101995" custRadScaleInc="13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E311BD-67FD-4D21-B55C-A58B5B8704A2}" type="pres">
      <dgm:prSet presAssocID="{20CDF7EB-E767-41E2-914E-619A3C73B76B}" presName="Name56" presStyleLbl="parChTrans1D2" presStyleIdx="1" presStyleCnt="3"/>
      <dgm:spPr/>
      <dgm:t>
        <a:bodyPr/>
        <a:lstStyle/>
        <a:p>
          <a:endParaRPr lang="en-MY"/>
        </a:p>
      </dgm:t>
    </dgm:pt>
    <dgm:pt modelId="{592A7D46-4AE8-4F79-9A60-5448E0FF9938}" type="pres">
      <dgm:prSet presAssocID="{DB7D51F7-A6FF-439C-A057-C5C470480A40}" presName="text0" presStyleLbl="node1" presStyleIdx="2" presStyleCnt="4" custScaleX="443394" custScaleY="253044" custRadScaleRad="92850" custRadScaleInc="-2742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54D04F-A980-45B9-9BCF-7880667D33F7}" type="pres">
      <dgm:prSet presAssocID="{E312E104-1CEC-4C5F-81F6-9A24F4BF760B}" presName="Name56" presStyleLbl="parChTrans1D2" presStyleIdx="2" presStyleCnt="3"/>
      <dgm:spPr/>
      <dgm:t>
        <a:bodyPr/>
        <a:lstStyle/>
        <a:p>
          <a:endParaRPr lang="en-MY"/>
        </a:p>
      </dgm:t>
    </dgm:pt>
    <dgm:pt modelId="{5223CCC2-A641-4E2B-8F37-63C09D7F0782}" type="pres">
      <dgm:prSet presAssocID="{615C417C-F72D-42B1-B014-0172BE93C973}" presName="text0" presStyleLbl="node1" presStyleIdx="3" presStyleCnt="4" custScaleX="332899" custScaleY="256972" custRadScaleRad="88420" custRadScaleInc="2274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92767C7-39D0-4079-A0C7-ED5F45605B19}" type="presOf" srcId="{46306871-568D-4B82-AE1E-A65156F8C8CD}" destId="{6ACC0A32-9C98-4630-8D9B-5F9E6704923F}" srcOrd="0" destOrd="0" presId="urn:microsoft.com/office/officeart/2008/layout/RadialCluster"/>
    <dgm:cxn modelId="{5D79CBF1-AA56-40BF-9C5B-D2E4923C1119}" type="presOf" srcId="{80EBC801-296A-4959-8F03-B026F80ABBF5}" destId="{00C64F77-0310-4FAB-B58F-90B90CD6CF4E}" srcOrd="0" destOrd="0" presId="urn:microsoft.com/office/officeart/2008/layout/RadialCluster"/>
    <dgm:cxn modelId="{27AFC867-BE23-45ED-97D3-D07204D08153}" type="presOf" srcId="{DB40D5B4-6F50-42B3-9BF3-A28E05C28558}" destId="{79FB6E85-7625-4185-87BF-6545EBAD4D1A}" srcOrd="0" destOrd="0" presId="urn:microsoft.com/office/officeart/2008/layout/RadialCluster"/>
    <dgm:cxn modelId="{4B9024E8-085F-486B-A2B8-160116CF75C4}" type="presOf" srcId="{20CDF7EB-E767-41E2-914E-619A3C73B76B}" destId="{C0E311BD-67FD-4D21-B55C-A58B5B8704A2}" srcOrd="0" destOrd="0" presId="urn:microsoft.com/office/officeart/2008/layout/RadialCluster"/>
    <dgm:cxn modelId="{D854F225-A7DF-4CDF-B488-65C67CCB2AA2}" srcId="{4D8FB93B-18ED-4607-A776-D2FA899F22B5}" destId="{311BF64D-9191-4C9D-A23D-31160A2DF162}" srcOrd="1" destOrd="0" parTransId="{5E6567A4-F2CA-4D3D-9016-8EFC61D787E2}" sibTransId="{437E712B-A221-43ED-B28C-831F23411EC8}"/>
    <dgm:cxn modelId="{B9CBDFB3-04A8-42FA-9CA5-C7B8B0EC9AC6}" srcId="{46306871-568D-4B82-AE1E-A65156F8C8CD}" destId="{80EBC801-296A-4959-8F03-B026F80ABBF5}" srcOrd="0" destOrd="0" parTransId="{DB40D5B4-6F50-42B3-9BF3-A28E05C28558}" sibTransId="{55852C9E-6007-41E7-A312-F98DC786D6BD}"/>
    <dgm:cxn modelId="{6D18A37E-D52B-402A-AA25-A21C1AE8DAD2}" srcId="{46306871-568D-4B82-AE1E-A65156F8C8CD}" destId="{615C417C-F72D-42B1-B014-0172BE93C973}" srcOrd="2" destOrd="0" parTransId="{E312E104-1CEC-4C5F-81F6-9A24F4BF760B}" sibTransId="{F1035C36-E03D-40CD-AF73-0796132C9792}"/>
    <dgm:cxn modelId="{D1B0A063-6ACF-40F7-964C-C0E539076883}" type="presOf" srcId="{615C417C-F72D-42B1-B014-0172BE93C973}" destId="{5223CCC2-A641-4E2B-8F37-63C09D7F0782}" srcOrd="0" destOrd="0" presId="urn:microsoft.com/office/officeart/2008/layout/RadialCluster"/>
    <dgm:cxn modelId="{EE5F49E7-F368-4C58-A6F2-88A5BEEBFE47}" srcId="{46306871-568D-4B82-AE1E-A65156F8C8CD}" destId="{DB7D51F7-A6FF-439C-A057-C5C470480A40}" srcOrd="1" destOrd="0" parTransId="{20CDF7EB-E767-41E2-914E-619A3C73B76B}" sibTransId="{6B87BC1E-3461-434F-AFA2-CB921025DEFB}"/>
    <dgm:cxn modelId="{BE5DDE9A-2F7D-4971-971E-B6CE277E111F}" type="presOf" srcId="{E312E104-1CEC-4C5F-81F6-9A24F4BF760B}" destId="{DA54D04F-A980-45B9-9BCF-7880667D33F7}" srcOrd="0" destOrd="0" presId="urn:microsoft.com/office/officeart/2008/layout/RadialCluster"/>
    <dgm:cxn modelId="{DB11E948-A83C-409A-B803-F798FBBB8FA0}" type="presOf" srcId="{DB7D51F7-A6FF-439C-A057-C5C470480A40}" destId="{592A7D46-4AE8-4F79-9A60-5448E0FF9938}" srcOrd="0" destOrd="0" presId="urn:microsoft.com/office/officeart/2008/layout/RadialCluster"/>
    <dgm:cxn modelId="{EBA18CAD-AE22-483B-A666-5A7CDE580356}" srcId="{4D8FB93B-18ED-4607-A776-D2FA899F22B5}" destId="{46306871-568D-4B82-AE1E-A65156F8C8CD}" srcOrd="0" destOrd="0" parTransId="{72BF5146-7AF8-4493-B2A2-26EC1A67A9CC}" sibTransId="{156F52BC-8799-46E5-AAC0-F094E3928FF8}"/>
    <dgm:cxn modelId="{FD18C378-ABF6-4C73-9E19-8AFCE1DEB645}" type="presOf" srcId="{4D8FB93B-18ED-4607-A776-D2FA899F22B5}" destId="{0F52E300-68E7-4A9E-97D9-521B7FD03ADB}" srcOrd="0" destOrd="0" presId="urn:microsoft.com/office/officeart/2008/layout/RadialCluster"/>
    <dgm:cxn modelId="{374590D0-83B0-4220-AC90-84792D58D152}" type="presParOf" srcId="{0F52E300-68E7-4A9E-97D9-521B7FD03ADB}" destId="{B5AF607D-0222-4C0B-8369-C70F53777DC4}" srcOrd="0" destOrd="0" presId="urn:microsoft.com/office/officeart/2008/layout/RadialCluster"/>
    <dgm:cxn modelId="{479FB526-F480-44CA-A4BD-084AAA281AEA}" type="presParOf" srcId="{B5AF607D-0222-4C0B-8369-C70F53777DC4}" destId="{6ACC0A32-9C98-4630-8D9B-5F9E6704923F}" srcOrd="0" destOrd="0" presId="urn:microsoft.com/office/officeart/2008/layout/RadialCluster"/>
    <dgm:cxn modelId="{403828C1-C787-471A-9117-EDA0E71DF693}" type="presParOf" srcId="{B5AF607D-0222-4C0B-8369-C70F53777DC4}" destId="{79FB6E85-7625-4185-87BF-6545EBAD4D1A}" srcOrd="1" destOrd="0" presId="urn:microsoft.com/office/officeart/2008/layout/RadialCluster"/>
    <dgm:cxn modelId="{E2435CB1-8AFF-4007-A8C5-06E03E5AFFD7}" type="presParOf" srcId="{B5AF607D-0222-4C0B-8369-C70F53777DC4}" destId="{00C64F77-0310-4FAB-B58F-90B90CD6CF4E}" srcOrd="2" destOrd="0" presId="urn:microsoft.com/office/officeart/2008/layout/RadialCluster"/>
    <dgm:cxn modelId="{C51B686B-0158-49D4-9767-C9511318A51C}" type="presParOf" srcId="{B5AF607D-0222-4C0B-8369-C70F53777DC4}" destId="{C0E311BD-67FD-4D21-B55C-A58B5B8704A2}" srcOrd="3" destOrd="0" presId="urn:microsoft.com/office/officeart/2008/layout/RadialCluster"/>
    <dgm:cxn modelId="{40E35375-69E6-4BE9-A229-7C5A41762588}" type="presParOf" srcId="{B5AF607D-0222-4C0B-8369-C70F53777DC4}" destId="{592A7D46-4AE8-4F79-9A60-5448E0FF9938}" srcOrd="4" destOrd="0" presId="urn:microsoft.com/office/officeart/2008/layout/RadialCluster"/>
    <dgm:cxn modelId="{316E4931-463F-4E81-AD8B-BC6D8B55CD94}" type="presParOf" srcId="{B5AF607D-0222-4C0B-8369-C70F53777DC4}" destId="{DA54D04F-A980-45B9-9BCF-7880667D33F7}" srcOrd="5" destOrd="0" presId="urn:microsoft.com/office/officeart/2008/layout/RadialCluster"/>
    <dgm:cxn modelId="{8EBACB11-C1F0-406A-B79B-E131E0E1CD24}" type="presParOf" srcId="{B5AF607D-0222-4C0B-8369-C70F53777DC4}" destId="{5223CCC2-A641-4E2B-8F37-63C09D7F0782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>
              <a:solidFill>
                <a:schemeClr val="tx1"/>
              </a:solidFill>
            </a:rPr>
            <a:t>Investigation</a:t>
          </a:r>
          <a:endParaRPr lang="en-MY" sz="2800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/>
            <a:t>Laboratory</a:t>
          </a:r>
          <a:endParaRPr lang="en-MY" sz="2800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/>
            <a:t>Imaging</a:t>
          </a:r>
          <a:endParaRPr lang="en-MY" sz="2800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>
              <a:solidFill>
                <a:srgbClr val="000099"/>
              </a:solidFill>
            </a:rPr>
            <a:t>Immunological Test</a:t>
          </a:r>
          <a:endParaRPr lang="en-MY" sz="2800" b="1" dirty="0">
            <a:solidFill>
              <a:srgbClr val="000099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3489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12199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40155F14-9D36-4743-92A9-696B8C1C2625}" type="presOf" srcId="{755E42B5-D37F-4FFD-9024-FF05E0277CD0}" destId="{B1164D0B-E32D-4DD6-893A-FA9BC771D92D}" srcOrd="0" destOrd="0" presId="urn:microsoft.com/office/officeart/2005/8/layout/hierarchy2"/>
    <dgm:cxn modelId="{5E8B5E02-8BED-47E5-AB62-C0D25F5C6072}" type="presOf" srcId="{B84838FE-EE82-426F-AB2B-530730349336}" destId="{0BB92811-6446-4733-B5A7-5870ABA6478D}" srcOrd="0" destOrd="0" presId="urn:microsoft.com/office/officeart/2005/8/layout/hierarchy2"/>
    <dgm:cxn modelId="{C8C450A7-EFFB-4CB3-B51B-8762B33A5A7F}" type="presOf" srcId="{DA5CC722-9015-4585-9F0A-B0B15F0094EF}" destId="{6D1A936B-A35E-47ED-9C8D-EF73ED0245D7}" srcOrd="0" destOrd="0" presId="urn:microsoft.com/office/officeart/2005/8/layout/hierarchy2"/>
    <dgm:cxn modelId="{E5D49A0B-AB92-4E9B-888F-CE1E815B9862}" type="presOf" srcId="{43AC5BEB-1B33-43CD-A320-EEBB06573D9D}" destId="{A2F826F3-0B02-4C86-BECB-22FC8FC645B2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4E78E5E1-6EBD-4C35-A311-1EB9DC788C3C}" type="presOf" srcId="{F7DE1DF4-48F0-4295-8D24-0151B20E7861}" destId="{42F2E28B-8117-4B48-B9F5-565DBF5B90F8}" srcOrd="0" destOrd="0" presId="urn:microsoft.com/office/officeart/2005/8/layout/hierarchy2"/>
    <dgm:cxn modelId="{551A044F-4AE2-40EF-BD38-C01AE19500C7}" type="presOf" srcId="{69E15091-80CE-4FC5-B12E-58CCE60E4414}" destId="{71D92A31-38D7-4158-9389-7040DCEC0F92}" srcOrd="1" destOrd="0" presId="urn:microsoft.com/office/officeart/2005/8/layout/hierarchy2"/>
    <dgm:cxn modelId="{8D3F1F34-0AAA-4FA5-B68D-41B04D773A73}" type="presOf" srcId="{DFF8C8D8-3E45-4F20-8C93-C7F89E46B39B}" destId="{4AEF0E11-E66C-4B57-AE15-85C90ED6914F}" srcOrd="1" destOrd="0" presId="urn:microsoft.com/office/officeart/2005/8/layout/hierarchy2"/>
    <dgm:cxn modelId="{258F893F-DB73-4255-A782-C43FB703929A}" type="presOf" srcId="{69E15091-80CE-4FC5-B12E-58CCE60E4414}" destId="{91F3F037-5415-4B42-A01B-BBD68BD87DF5}" srcOrd="0" destOrd="0" presId="urn:microsoft.com/office/officeart/2005/8/layout/hierarchy2"/>
    <dgm:cxn modelId="{ED28E3C4-FB31-4E48-A596-C6F599C01811}" type="presOf" srcId="{DFF8C8D8-3E45-4F20-8C93-C7F89E46B39B}" destId="{84A5D799-0322-4669-A4F1-CD608CA89A9F}" srcOrd="0" destOrd="0" presId="urn:microsoft.com/office/officeart/2005/8/layout/hierarchy2"/>
    <dgm:cxn modelId="{C3875F27-E432-4A43-BDBD-8DD0C6C187CF}" type="presOf" srcId="{DC0F5844-2CAD-4C9B-809B-95D6C91317E3}" destId="{66A86510-A6F5-4BD1-AD00-2E43941895B9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4C2C3392-5925-4526-A500-725EDECC71FF}" type="presOf" srcId="{DC0F5844-2CAD-4C9B-809B-95D6C91317E3}" destId="{111D02C4-D8D5-4112-B542-F9F25F61766A}" srcOrd="1" destOrd="0" presId="urn:microsoft.com/office/officeart/2005/8/layout/hierarchy2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D7D09102-102C-4A2F-B7C2-772A487B25C0}" type="presParOf" srcId="{A2F826F3-0B02-4C86-BECB-22FC8FC645B2}" destId="{C46C8719-406F-406E-8A42-B81B2B935BAB}" srcOrd="0" destOrd="0" presId="urn:microsoft.com/office/officeart/2005/8/layout/hierarchy2"/>
    <dgm:cxn modelId="{5982C347-5060-442A-8A4A-FAB7EF7C0DAC}" type="presParOf" srcId="{C46C8719-406F-406E-8A42-B81B2B935BAB}" destId="{B1164D0B-E32D-4DD6-893A-FA9BC771D92D}" srcOrd="0" destOrd="0" presId="urn:microsoft.com/office/officeart/2005/8/layout/hierarchy2"/>
    <dgm:cxn modelId="{5635534A-13BE-4E27-BBB1-F4C008200C7B}" type="presParOf" srcId="{C46C8719-406F-406E-8A42-B81B2B935BAB}" destId="{5AC9F2E4-1E57-477B-A104-494D8762173A}" srcOrd="1" destOrd="0" presId="urn:microsoft.com/office/officeart/2005/8/layout/hierarchy2"/>
    <dgm:cxn modelId="{03AEC447-2466-42E1-8663-E0D52ED2C8E1}" type="presParOf" srcId="{5AC9F2E4-1E57-477B-A104-494D8762173A}" destId="{91F3F037-5415-4B42-A01B-BBD68BD87DF5}" srcOrd="0" destOrd="0" presId="urn:microsoft.com/office/officeart/2005/8/layout/hierarchy2"/>
    <dgm:cxn modelId="{8B3AB6F0-B70A-4773-95CC-D07547A6A516}" type="presParOf" srcId="{91F3F037-5415-4B42-A01B-BBD68BD87DF5}" destId="{71D92A31-38D7-4158-9389-7040DCEC0F92}" srcOrd="0" destOrd="0" presId="urn:microsoft.com/office/officeart/2005/8/layout/hierarchy2"/>
    <dgm:cxn modelId="{33767DA1-5CB5-4635-8AB5-A5293997B8D6}" type="presParOf" srcId="{5AC9F2E4-1E57-477B-A104-494D8762173A}" destId="{F75793CF-2AC9-45CB-8410-F472368EDFD6}" srcOrd="1" destOrd="0" presId="urn:microsoft.com/office/officeart/2005/8/layout/hierarchy2"/>
    <dgm:cxn modelId="{FAA56227-61C1-4C3C-92B7-A4DFA4A51639}" type="presParOf" srcId="{F75793CF-2AC9-45CB-8410-F472368EDFD6}" destId="{0BB92811-6446-4733-B5A7-5870ABA6478D}" srcOrd="0" destOrd="0" presId="urn:microsoft.com/office/officeart/2005/8/layout/hierarchy2"/>
    <dgm:cxn modelId="{20D8574E-39D7-404A-B51D-EE53201B547F}" type="presParOf" srcId="{F75793CF-2AC9-45CB-8410-F472368EDFD6}" destId="{1F5C4E35-64A2-4694-82B4-3B5584F24F14}" srcOrd="1" destOrd="0" presId="urn:microsoft.com/office/officeart/2005/8/layout/hierarchy2"/>
    <dgm:cxn modelId="{9DBA55B2-4C91-4518-8C23-B36103A4AD67}" type="presParOf" srcId="{5AC9F2E4-1E57-477B-A104-494D8762173A}" destId="{84A5D799-0322-4669-A4F1-CD608CA89A9F}" srcOrd="2" destOrd="0" presId="urn:microsoft.com/office/officeart/2005/8/layout/hierarchy2"/>
    <dgm:cxn modelId="{D4DA5BA3-81C4-44C4-B961-F95E043AF171}" type="presParOf" srcId="{84A5D799-0322-4669-A4F1-CD608CA89A9F}" destId="{4AEF0E11-E66C-4B57-AE15-85C90ED6914F}" srcOrd="0" destOrd="0" presId="urn:microsoft.com/office/officeart/2005/8/layout/hierarchy2"/>
    <dgm:cxn modelId="{8081F580-7D6A-4667-B81C-14A5BE689426}" type="presParOf" srcId="{5AC9F2E4-1E57-477B-A104-494D8762173A}" destId="{32FEF4A6-6C0E-43D5-9580-5C618EFA0FDD}" srcOrd="3" destOrd="0" presId="urn:microsoft.com/office/officeart/2005/8/layout/hierarchy2"/>
    <dgm:cxn modelId="{B6FC7003-B0BC-4C3B-B7BC-4F42F4874B59}" type="presParOf" srcId="{32FEF4A6-6C0E-43D5-9580-5C618EFA0FDD}" destId="{6D1A936B-A35E-47ED-9C8D-EF73ED0245D7}" srcOrd="0" destOrd="0" presId="urn:microsoft.com/office/officeart/2005/8/layout/hierarchy2"/>
    <dgm:cxn modelId="{C3D07B48-BFF7-406B-879B-BEA86C99A228}" type="presParOf" srcId="{32FEF4A6-6C0E-43D5-9580-5C618EFA0FDD}" destId="{0B9A0DBA-35F3-4FB1-AD87-D299E6E86593}" srcOrd="1" destOrd="0" presId="urn:microsoft.com/office/officeart/2005/8/layout/hierarchy2"/>
    <dgm:cxn modelId="{569B1152-BFA5-4837-A9B7-FF70961FF03D}" type="presParOf" srcId="{5AC9F2E4-1E57-477B-A104-494D8762173A}" destId="{66A86510-A6F5-4BD1-AD00-2E43941895B9}" srcOrd="4" destOrd="0" presId="urn:microsoft.com/office/officeart/2005/8/layout/hierarchy2"/>
    <dgm:cxn modelId="{14053BBC-3381-437D-A75D-4B57B361CEBE}" type="presParOf" srcId="{66A86510-A6F5-4BD1-AD00-2E43941895B9}" destId="{111D02C4-D8D5-4112-B542-F9F25F61766A}" srcOrd="0" destOrd="0" presId="urn:microsoft.com/office/officeart/2005/8/layout/hierarchy2"/>
    <dgm:cxn modelId="{FDCF6069-161A-4D55-A67D-57EF5500AE6C}" type="presParOf" srcId="{5AC9F2E4-1E57-477B-A104-494D8762173A}" destId="{A8C68DA3-B9E4-4026-B76D-5797699F9F55}" srcOrd="5" destOrd="0" presId="urn:microsoft.com/office/officeart/2005/8/layout/hierarchy2"/>
    <dgm:cxn modelId="{CB179478-ADE4-4B77-8284-0270C7D26ACA}" type="presParOf" srcId="{A8C68DA3-B9E4-4026-B76D-5797699F9F55}" destId="{42F2E28B-8117-4B48-B9F5-565DBF5B90F8}" srcOrd="0" destOrd="0" presId="urn:microsoft.com/office/officeart/2005/8/layout/hierarchy2"/>
    <dgm:cxn modelId="{12AA33B5-B93B-4E1D-8F46-1CCE9EAA97B9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dirty="0" smtClean="0">
              <a:solidFill>
                <a:schemeClr val="tx1"/>
              </a:solidFill>
            </a:rPr>
            <a:t>Investigation</a:t>
          </a:r>
          <a:endParaRPr lang="en-MY" sz="1100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200" b="1" dirty="0" smtClean="0"/>
            <a:t>Laboratory</a:t>
          </a:r>
          <a:endParaRPr lang="en-MY" sz="1200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1100" dirty="0" smtClean="0"/>
            <a:t>Imaging</a:t>
          </a:r>
          <a:endParaRPr lang="en-MY" sz="1100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17083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E818674B-E768-4DBE-9EAE-828E5AE2F454}" type="presOf" srcId="{DFF8C8D8-3E45-4F20-8C93-C7F89E46B39B}" destId="{84A5D799-0322-4669-A4F1-CD608CA89A9F}" srcOrd="0" destOrd="0" presId="urn:microsoft.com/office/officeart/2005/8/layout/hierarchy2"/>
    <dgm:cxn modelId="{30994351-0856-4C5E-80EA-0A13D1C3EC13}" type="presOf" srcId="{43AC5BEB-1B33-43CD-A320-EEBB06573D9D}" destId="{A2F826F3-0B02-4C86-BECB-22FC8FC645B2}" srcOrd="0" destOrd="0" presId="urn:microsoft.com/office/officeart/2005/8/layout/hierarchy2"/>
    <dgm:cxn modelId="{E817AADC-E03F-4129-881B-A46F9C4D9BD3}" type="presOf" srcId="{69E15091-80CE-4FC5-B12E-58CCE60E4414}" destId="{71D92A31-38D7-4158-9389-7040DCEC0F92}" srcOrd="1" destOrd="0" presId="urn:microsoft.com/office/officeart/2005/8/layout/hierarchy2"/>
    <dgm:cxn modelId="{B84D7243-2F72-42F1-988D-57246E882F68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B4FE99E0-32CE-4E30-802C-3D3D441CE090}" type="presOf" srcId="{DC0F5844-2CAD-4C9B-809B-95D6C91317E3}" destId="{111D02C4-D8D5-4112-B542-F9F25F61766A}" srcOrd="1" destOrd="0" presId="urn:microsoft.com/office/officeart/2005/8/layout/hierarchy2"/>
    <dgm:cxn modelId="{7B4C3418-BC82-4045-8BCD-6D33E945F192}" type="presOf" srcId="{DFF8C8D8-3E45-4F20-8C93-C7F89E46B39B}" destId="{4AEF0E11-E66C-4B57-AE15-85C90ED6914F}" srcOrd="1" destOrd="0" presId="urn:microsoft.com/office/officeart/2005/8/layout/hierarchy2"/>
    <dgm:cxn modelId="{49609790-CB74-4215-A86F-D2D360F823F5}" type="presOf" srcId="{755E42B5-D37F-4FFD-9024-FF05E0277CD0}" destId="{B1164D0B-E32D-4DD6-893A-FA9BC771D92D}" srcOrd="0" destOrd="0" presId="urn:microsoft.com/office/officeart/2005/8/layout/hierarchy2"/>
    <dgm:cxn modelId="{09E0E202-2327-4A02-B8AF-BC762CDAA37A}" type="presOf" srcId="{69E15091-80CE-4FC5-B12E-58CCE60E4414}" destId="{91F3F037-5415-4B42-A01B-BBD68BD87DF5}" srcOrd="0" destOrd="0" presId="urn:microsoft.com/office/officeart/2005/8/layout/hierarchy2"/>
    <dgm:cxn modelId="{A02646DF-9084-4679-A145-38283B6725A0}" type="presOf" srcId="{DC0F5844-2CAD-4C9B-809B-95D6C91317E3}" destId="{66A86510-A6F5-4BD1-AD00-2E43941895B9}" srcOrd="0" destOrd="0" presId="urn:microsoft.com/office/officeart/2005/8/layout/hierarchy2"/>
    <dgm:cxn modelId="{6D1BAA12-AC69-4CB3-BFFA-36FE4A74C889}" type="presOf" srcId="{F7DE1DF4-48F0-4295-8D24-0151B20E7861}" destId="{42F2E28B-8117-4B48-B9F5-565DBF5B90F8}" srcOrd="0" destOrd="0" presId="urn:microsoft.com/office/officeart/2005/8/layout/hierarchy2"/>
    <dgm:cxn modelId="{22955634-92D4-4536-9ABA-DCCFDDA21125}" type="presOf" srcId="{B84838FE-EE82-426F-AB2B-530730349336}" destId="{0BB92811-6446-4733-B5A7-5870ABA6478D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81A66DAE-54FE-4385-BD14-92F64FC80787}" type="presParOf" srcId="{A2F826F3-0B02-4C86-BECB-22FC8FC645B2}" destId="{C46C8719-406F-406E-8A42-B81B2B935BAB}" srcOrd="0" destOrd="0" presId="urn:microsoft.com/office/officeart/2005/8/layout/hierarchy2"/>
    <dgm:cxn modelId="{A3D3252E-82FF-4172-A503-A617B7176685}" type="presParOf" srcId="{C46C8719-406F-406E-8A42-B81B2B935BAB}" destId="{B1164D0B-E32D-4DD6-893A-FA9BC771D92D}" srcOrd="0" destOrd="0" presId="urn:microsoft.com/office/officeart/2005/8/layout/hierarchy2"/>
    <dgm:cxn modelId="{D6FE4414-793F-4FCE-810E-BA8FE69B6A73}" type="presParOf" srcId="{C46C8719-406F-406E-8A42-B81B2B935BAB}" destId="{5AC9F2E4-1E57-477B-A104-494D8762173A}" srcOrd="1" destOrd="0" presId="urn:microsoft.com/office/officeart/2005/8/layout/hierarchy2"/>
    <dgm:cxn modelId="{993A2E77-7370-4D5F-9660-231C1F2DD314}" type="presParOf" srcId="{5AC9F2E4-1E57-477B-A104-494D8762173A}" destId="{91F3F037-5415-4B42-A01B-BBD68BD87DF5}" srcOrd="0" destOrd="0" presId="urn:microsoft.com/office/officeart/2005/8/layout/hierarchy2"/>
    <dgm:cxn modelId="{5A84730A-A188-463A-9646-F816E8DA9271}" type="presParOf" srcId="{91F3F037-5415-4B42-A01B-BBD68BD87DF5}" destId="{71D92A31-38D7-4158-9389-7040DCEC0F92}" srcOrd="0" destOrd="0" presId="urn:microsoft.com/office/officeart/2005/8/layout/hierarchy2"/>
    <dgm:cxn modelId="{EADB941E-1221-4377-967F-F5230FCE480C}" type="presParOf" srcId="{5AC9F2E4-1E57-477B-A104-494D8762173A}" destId="{F75793CF-2AC9-45CB-8410-F472368EDFD6}" srcOrd="1" destOrd="0" presId="urn:microsoft.com/office/officeart/2005/8/layout/hierarchy2"/>
    <dgm:cxn modelId="{A90C0473-E5ED-4105-B55E-01B4B352BCCC}" type="presParOf" srcId="{F75793CF-2AC9-45CB-8410-F472368EDFD6}" destId="{0BB92811-6446-4733-B5A7-5870ABA6478D}" srcOrd="0" destOrd="0" presId="urn:microsoft.com/office/officeart/2005/8/layout/hierarchy2"/>
    <dgm:cxn modelId="{CCC7C34D-5D76-4068-A57D-5480DD352DE6}" type="presParOf" srcId="{F75793CF-2AC9-45CB-8410-F472368EDFD6}" destId="{1F5C4E35-64A2-4694-82B4-3B5584F24F14}" srcOrd="1" destOrd="0" presId="urn:microsoft.com/office/officeart/2005/8/layout/hierarchy2"/>
    <dgm:cxn modelId="{74780BC8-BE31-45AB-8221-EBD0F6E8BEA1}" type="presParOf" srcId="{5AC9F2E4-1E57-477B-A104-494D8762173A}" destId="{84A5D799-0322-4669-A4F1-CD608CA89A9F}" srcOrd="2" destOrd="0" presId="urn:microsoft.com/office/officeart/2005/8/layout/hierarchy2"/>
    <dgm:cxn modelId="{11AB9316-ECBD-4600-95CB-032E84B228E1}" type="presParOf" srcId="{84A5D799-0322-4669-A4F1-CD608CA89A9F}" destId="{4AEF0E11-E66C-4B57-AE15-85C90ED6914F}" srcOrd="0" destOrd="0" presId="urn:microsoft.com/office/officeart/2005/8/layout/hierarchy2"/>
    <dgm:cxn modelId="{0A6C4178-BBB8-45FB-B467-A70B90537006}" type="presParOf" srcId="{5AC9F2E4-1E57-477B-A104-494D8762173A}" destId="{32FEF4A6-6C0E-43D5-9580-5C618EFA0FDD}" srcOrd="3" destOrd="0" presId="urn:microsoft.com/office/officeart/2005/8/layout/hierarchy2"/>
    <dgm:cxn modelId="{FDA098F6-0477-4FB7-9079-E8D1EDD42319}" type="presParOf" srcId="{32FEF4A6-6C0E-43D5-9580-5C618EFA0FDD}" destId="{6D1A936B-A35E-47ED-9C8D-EF73ED0245D7}" srcOrd="0" destOrd="0" presId="urn:microsoft.com/office/officeart/2005/8/layout/hierarchy2"/>
    <dgm:cxn modelId="{59C0376C-D691-461E-A453-B255A9F3A9EF}" type="presParOf" srcId="{32FEF4A6-6C0E-43D5-9580-5C618EFA0FDD}" destId="{0B9A0DBA-35F3-4FB1-AD87-D299E6E86593}" srcOrd="1" destOrd="0" presId="urn:microsoft.com/office/officeart/2005/8/layout/hierarchy2"/>
    <dgm:cxn modelId="{1C9C6033-15A1-44C0-B761-FFAD1A0E3E95}" type="presParOf" srcId="{5AC9F2E4-1E57-477B-A104-494D8762173A}" destId="{66A86510-A6F5-4BD1-AD00-2E43941895B9}" srcOrd="4" destOrd="0" presId="urn:microsoft.com/office/officeart/2005/8/layout/hierarchy2"/>
    <dgm:cxn modelId="{BAAEAD08-FA9C-465A-A90F-4156BE1A5274}" type="presParOf" srcId="{66A86510-A6F5-4BD1-AD00-2E43941895B9}" destId="{111D02C4-D8D5-4112-B542-F9F25F61766A}" srcOrd="0" destOrd="0" presId="urn:microsoft.com/office/officeart/2005/8/layout/hierarchy2"/>
    <dgm:cxn modelId="{A0D47BBE-5AAB-4C4B-862E-0853DC97D5F3}" type="presParOf" srcId="{5AC9F2E4-1E57-477B-A104-494D8762173A}" destId="{A8C68DA3-B9E4-4026-B76D-5797699F9F55}" srcOrd="5" destOrd="0" presId="urn:microsoft.com/office/officeart/2005/8/layout/hierarchy2"/>
    <dgm:cxn modelId="{F0995B78-21DE-42E9-924B-FFA6302466CC}" type="presParOf" srcId="{A8C68DA3-B9E4-4026-B76D-5797699F9F55}" destId="{42F2E28B-8117-4B48-B9F5-565DBF5B90F8}" srcOrd="0" destOrd="0" presId="urn:microsoft.com/office/officeart/2005/8/layout/hierarchy2"/>
    <dgm:cxn modelId="{E59141D0-442E-424F-8DE5-4241AF73D3E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87F6319B-DA97-4CA5-9DC0-B7EAFEA852C0}" type="presOf" srcId="{DFF8C8D8-3E45-4F20-8C93-C7F89E46B39B}" destId="{4AEF0E11-E66C-4B57-AE15-85C90ED6914F}" srcOrd="1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83BEF7BF-552B-4130-8294-E488301ABCEF}" type="presOf" srcId="{755E42B5-D37F-4FFD-9024-FF05E0277CD0}" destId="{B1164D0B-E32D-4DD6-893A-FA9BC771D92D}" srcOrd="0" destOrd="0" presId="urn:microsoft.com/office/officeart/2005/8/layout/hierarchy2"/>
    <dgm:cxn modelId="{4EFF060F-3436-41D3-AAC7-C9E648A9B731}" type="presOf" srcId="{43AC5BEB-1B33-43CD-A320-EEBB06573D9D}" destId="{A2F826F3-0B02-4C86-BECB-22FC8FC645B2}" srcOrd="0" destOrd="0" presId="urn:microsoft.com/office/officeart/2005/8/layout/hierarchy2"/>
    <dgm:cxn modelId="{E6AE20BE-B969-43EC-B943-F9252C2E6227}" type="presOf" srcId="{F7DE1DF4-48F0-4295-8D24-0151B20E7861}" destId="{42F2E28B-8117-4B48-B9F5-565DBF5B90F8}" srcOrd="0" destOrd="0" presId="urn:microsoft.com/office/officeart/2005/8/layout/hierarchy2"/>
    <dgm:cxn modelId="{8F793A93-26D3-4EE0-9A3B-39C71C9D71B9}" type="presOf" srcId="{DC0F5844-2CAD-4C9B-809B-95D6C91317E3}" destId="{66A86510-A6F5-4BD1-AD00-2E43941895B9}" srcOrd="0" destOrd="0" presId="urn:microsoft.com/office/officeart/2005/8/layout/hierarchy2"/>
    <dgm:cxn modelId="{5F6E1220-6B12-411B-89AB-D22981A30323}" type="presOf" srcId="{69E15091-80CE-4FC5-B12E-58CCE60E4414}" destId="{91F3F037-5415-4B42-A01B-BBD68BD87DF5}" srcOrd="0" destOrd="0" presId="urn:microsoft.com/office/officeart/2005/8/layout/hierarchy2"/>
    <dgm:cxn modelId="{2E558CF5-976E-4839-B5A6-08BF60ED717B}" type="presOf" srcId="{DFF8C8D8-3E45-4F20-8C93-C7F89E46B39B}" destId="{84A5D799-0322-4669-A4F1-CD608CA89A9F}" srcOrd="0" destOrd="0" presId="urn:microsoft.com/office/officeart/2005/8/layout/hierarchy2"/>
    <dgm:cxn modelId="{36580720-6442-487E-958F-4321DB97FB0E}" type="presOf" srcId="{69E15091-80CE-4FC5-B12E-58CCE60E4414}" destId="{71D92A31-38D7-4158-9389-7040DCEC0F92}" srcOrd="1" destOrd="0" presId="urn:microsoft.com/office/officeart/2005/8/layout/hierarchy2"/>
    <dgm:cxn modelId="{DA1F614B-DE24-4D87-A000-EC4A7BE9416C}" type="presOf" srcId="{B84838FE-EE82-426F-AB2B-530730349336}" destId="{0BB92811-6446-4733-B5A7-5870ABA6478D}" srcOrd="0" destOrd="0" presId="urn:microsoft.com/office/officeart/2005/8/layout/hierarchy2"/>
    <dgm:cxn modelId="{F9650453-A0A5-4FB5-92B0-34605C1CA00B}" type="presOf" srcId="{DC0F5844-2CAD-4C9B-809B-95D6C91317E3}" destId="{111D02C4-D8D5-4112-B542-F9F25F61766A}" srcOrd="1" destOrd="0" presId="urn:microsoft.com/office/officeart/2005/8/layout/hierarchy2"/>
    <dgm:cxn modelId="{3052DE41-7136-45F1-AA0A-E4FACD0C316D}" type="presOf" srcId="{DA5CC722-9015-4585-9F0A-B0B15F0094EF}" destId="{6D1A936B-A35E-47ED-9C8D-EF73ED0245D7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6684D633-D2FB-441B-B6CA-DEA5D51295B3}" type="presParOf" srcId="{A2F826F3-0B02-4C86-BECB-22FC8FC645B2}" destId="{C46C8719-406F-406E-8A42-B81B2B935BAB}" srcOrd="0" destOrd="0" presId="urn:microsoft.com/office/officeart/2005/8/layout/hierarchy2"/>
    <dgm:cxn modelId="{73448D1B-E9FA-4C11-A850-D98D3550C1F2}" type="presParOf" srcId="{C46C8719-406F-406E-8A42-B81B2B935BAB}" destId="{B1164D0B-E32D-4DD6-893A-FA9BC771D92D}" srcOrd="0" destOrd="0" presId="urn:microsoft.com/office/officeart/2005/8/layout/hierarchy2"/>
    <dgm:cxn modelId="{BAFC1E06-736F-4738-B797-C8FF35B5600F}" type="presParOf" srcId="{C46C8719-406F-406E-8A42-B81B2B935BAB}" destId="{5AC9F2E4-1E57-477B-A104-494D8762173A}" srcOrd="1" destOrd="0" presId="urn:microsoft.com/office/officeart/2005/8/layout/hierarchy2"/>
    <dgm:cxn modelId="{0C87FE2E-21C6-4F38-87E6-2C293248E931}" type="presParOf" srcId="{5AC9F2E4-1E57-477B-A104-494D8762173A}" destId="{91F3F037-5415-4B42-A01B-BBD68BD87DF5}" srcOrd="0" destOrd="0" presId="urn:microsoft.com/office/officeart/2005/8/layout/hierarchy2"/>
    <dgm:cxn modelId="{2768F4A4-5063-4C57-BA8B-BD97D77B40D9}" type="presParOf" srcId="{91F3F037-5415-4B42-A01B-BBD68BD87DF5}" destId="{71D92A31-38D7-4158-9389-7040DCEC0F92}" srcOrd="0" destOrd="0" presId="urn:microsoft.com/office/officeart/2005/8/layout/hierarchy2"/>
    <dgm:cxn modelId="{1CEEF5C9-67EF-4C69-8E20-6A72884267CC}" type="presParOf" srcId="{5AC9F2E4-1E57-477B-A104-494D8762173A}" destId="{F75793CF-2AC9-45CB-8410-F472368EDFD6}" srcOrd="1" destOrd="0" presId="urn:microsoft.com/office/officeart/2005/8/layout/hierarchy2"/>
    <dgm:cxn modelId="{B9B7B01B-AF1C-4E89-90D6-783C5E3839FA}" type="presParOf" srcId="{F75793CF-2AC9-45CB-8410-F472368EDFD6}" destId="{0BB92811-6446-4733-B5A7-5870ABA6478D}" srcOrd="0" destOrd="0" presId="urn:microsoft.com/office/officeart/2005/8/layout/hierarchy2"/>
    <dgm:cxn modelId="{15B59250-D2A8-4B81-A1C0-0B6996E97B92}" type="presParOf" srcId="{F75793CF-2AC9-45CB-8410-F472368EDFD6}" destId="{1F5C4E35-64A2-4694-82B4-3B5584F24F14}" srcOrd="1" destOrd="0" presId="urn:microsoft.com/office/officeart/2005/8/layout/hierarchy2"/>
    <dgm:cxn modelId="{BA669AE5-BE5F-4384-B8BE-2DD8A8D91F05}" type="presParOf" srcId="{5AC9F2E4-1E57-477B-A104-494D8762173A}" destId="{84A5D799-0322-4669-A4F1-CD608CA89A9F}" srcOrd="2" destOrd="0" presId="urn:microsoft.com/office/officeart/2005/8/layout/hierarchy2"/>
    <dgm:cxn modelId="{7CC62CE6-69F0-4A6F-A219-73A481CBD0A2}" type="presParOf" srcId="{84A5D799-0322-4669-A4F1-CD608CA89A9F}" destId="{4AEF0E11-E66C-4B57-AE15-85C90ED6914F}" srcOrd="0" destOrd="0" presId="urn:microsoft.com/office/officeart/2005/8/layout/hierarchy2"/>
    <dgm:cxn modelId="{6B45D890-6B45-4AF0-8C12-48D4E0DFC887}" type="presParOf" srcId="{5AC9F2E4-1E57-477B-A104-494D8762173A}" destId="{32FEF4A6-6C0E-43D5-9580-5C618EFA0FDD}" srcOrd="3" destOrd="0" presId="urn:microsoft.com/office/officeart/2005/8/layout/hierarchy2"/>
    <dgm:cxn modelId="{1817A107-6859-47D8-B6F0-ABCC90DB8686}" type="presParOf" srcId="{32FEF4A6-6C0E-43D5-9580-5C618EFA0FDD}" destId="{6D1A936B-A35E-47ED-9C8D-EF73ED0245D7}" srcOrd="0" destOrd="0" presId="urn:microsoft.com/office/officeart/2005/8/layout/hierarchy2"/>
    <dgm:cxn modelId="{AE26E4EC-AD47-4AC5-8199-3E171BF82FB0}" type="presParOf" srcId="{32FEF4A6-6C0E-43D5-9580-5C618EFA0FDD}" destId="{0B9A0DBA-35F3-4FB1-AD87-D299E6E86593}" srcOrd="1" destOrd="0" presId="urn:microsoft.com/office/officeart/2005/8/layout/hierarchy2"/>
    <dgm:cxn modelId="{8A35C02A-7FED-40E4-BC21-7E43C4E7F0FA}" type="presParOf" srcId="{5AC9F2E4-1E57-477B-A104-494D8762173A}" destId="{66A86510-A6F5-4BD1-AD00-2E43941895B9}" srcOrd="4" destOrd="0" presId="urn:microsoft.com/office/officeart/2005/8/layout/hierarchy2"/>
    <dgm:cxn modelId="{081F293A-B266-4A7B-B68F-72F397573C67}" type="presParOf" srcId="{66A86510-A6F5-4BD1-AD00-2E43941895B9}" destId="{111D02C4-D8D5-4112-B542-F9F25F61766A}" srcOrd="0" destOrd="0" presId="urn:microsoft.com/office/officeart/2005/8/layout/hierarchy2"/>
    <dgm:cxn modelId="{F8C2E93C-C29F-4499-AFA6-2CB2A8D1A7CB}" type="presParOf" srcId="{5AC9F2E4-1E57-477B-A104-494D8762173A}" destId="{A8C68DA3-B9E4-4026-B76D-5797699F9F55}" srcOrd="5" destOrd="0" presId="urn:microsoft.com/office/officeart/2005/8/layout/hierarchy2"/>
    <dgm:cxn modelId="{FDF4C003-5536-4E32-8A55-65B9DC516524}" type="presParOf" srcId="{A8C68DA3-B9E4-4026-B76D-5797699F9F55}" destId="{42F2E28B-8117-4B48-B9F5-565DBF5B90F8}" srcOrd="0" destOrd="0" presId="urn:microsoft.com/office/officeart/2005/8/layout/hierarchy2"/>
    <dgm:cxn modelId="{C20A1946-7959-429C-9227-62CD69CD5FB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FA93C355-9BA9-4A72-B746-3FABF9196649}" type="presOf" srcId="{F7DE1DF4-48F0-4295-8D24-0151B20E7861}" destId="{42F2E28B-8117-4B48-B9F5-565DBF5B90F8}" srcOrd="0" destOrd="0" presId="urn:microsoft.com/office/officeart/2005/8/layout/hierarchy2"/>
    <dgm:cxn modelId="{A784E541-B987-4D8A-8A21-5C1918DAEED4}" type="presOf" srcId="{755E42B5-D37F-4FFD-9024-FF05E0277CD0}" destId="{B1164D0B-E32D-4DD6-893A-FA9BC771D92D}" srcOrd="0" destOrd="0" presId="urn:microsoft.com/office/officeart/2005/8/layout/hierarchy2"/>
    <dgm:cxn modelId="{A3A3FDDC-3B98-4DB8-805C-CBF7F3F0C7F6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F023D8CF-952D-4CD1-8BE0-97FF378B9E09}" type="presOf" srcId="{DC0F5844-2CAD-4C9B-809B-95D6C91317E3}" destId="{111D02C4-D8D5-4112-B542-F9F25F61766A}" srcOrd="1" destOrd="0" presId="urn:microsoft.com/office/officeart/2005/8/layout/hierarchy2"/>
    <dgm:cxn modelId="{15613B04-6BA9-4191-8CC4-0CA0441260B5}" type="presOf" srcId="{DC0F5844-2CAD-4C9B-809B-95D6C91317E3}" destId="{66A86510-A6F5-4BD1-AD00-2E43941895B9}" srcOrd="0" destOrd="0" presId="urn:microsoft.com/office/officeart/2005/8/layout/hierarchy2"/>
    <dgm:cxn modelId="{1A4FFC75-EC5C-4E05-9474-C0BA99ED306A}" type="presOf" srcId="{B84838FE-EE82-426F-AB2B-530730349336}" destId="{0BB92811-6446-4733-B5A7-5870ABA6478D}" srcOrd="0" destOrd="0" presId="urn:microsoft.com/office/officeart/2005/8/layout/hierarchy2"/>
    <dgm:cxn modelId="{5D57B7B6-4754-4B71-9B13-DF417BD1C616}" type="presOf" srcId="{69E15091-80CE-4FC5-B12E-58CCE60E4414}" destId="{91F3F037-5415-4B42-A01B-BBD68BD87DF5}" srcOrd="0" destOrd="0" presId="urn:microsoft.com/office/officeart/2005/8/layout/hierarchy2"/>
    <dgm:cxn modelId="{DFA68909-F1B5-4931-9A63-C967BE5497BF}" type="presOf" srcId="{DFF8C8D8-3E45-4F20-8C93-C7F89E46B39B}" destId="{4AEF0E11-E66C-4B57-AE15-85C90ED6914F}" srcOrd="1" destOrd="0" presId="urn:microsoft.com/office/officeart/2005/8/layout/hierarchy2"/>
    <dgm:cxn modelId="{DB4A4527-43C7-4388-A296-6D738B635624}" type="presOf" srcId="{43AC5BEB-1B33-43CD-A320-EEBB06573D9D}" destId="{A2F826F3-0B02-4C86-BECB-22FC8FC645B2}" srcOrd="0" destOrd="0" presId="urn:microsoft.com/office/officeart/2005/8/layout/hierarchy2"/>
    <dgm:cxn modelId="{295B2523-3D03-4AAD-9891-37E98F325876}" type="presOf" srcId="{DFF8C8D8-3E45-4F20-8C93-C7F89E46B39B}" destId="{84A5D799-0322-4669-A4F1-CD608CA89A9F}" srcOrd="0" destOrd="0" presId="urn:microsoft.com/office/officeart/2005/8/layout/hierarchy2"/>
    <dgm:cxn modelId="{459541FF-77F8-4424-9B35-14EC7AFB0350}" type="presOf" srcId="{69E15091-80CE-4FC5-B12E-58CCE60E4414}" destId="{71D92A31-38D7-4158-9389-7040DCEC0F92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499F298F-8EBF-4AB6-A3AA-398010895101}" type="presParOf" srcId="{A2F826F3-0B02-4C86-BECB-22FC8FC645B2}" destId="{C46C8719-406F-406E-8A42-B81B2B935BAB}" srcOrd="0" destOrd="0" presId="urn:microsoft.com/office/officeart/2005/8/layout/hierarchy2"/>
    <dgm:cxn modelId="{021BFCDC-E24E-4496-B869-443546169F54}" type="presParOf" srcId="{C46C8719-406F-406E-8A42-B81B2B935BAB}" destId="{B1164D0B-E32D-4DD6-893A-FA9BC771D92D}" srcOrd="0" destOrd="0" presId="urn:microsoft.com/office/officeart/2005/8/layout/hierarchy2"/>
    <dgm:cxn modelId="{464313D5-BE78-4E7E-9D8E-D3F0C7DAD29F}" type="presParOf" srcId="{C46C8719-406F-406E-8A42-B81B2B935BAB}" destId="{5AC9F2E4-1E57-477B-A104-494D8762173A}" srcOrd="1" destOrd="0" presId="urn:microsoft.com/office/officeart/2005/8/layout/hierarchy2"/>
    <dgm:cxn modelId="{90F3C2FC-8FEB-43DE-A355-9177D6B628EB}" type="presParOf" srcId="{5AC9F2E4-1E57-477B-A104-494D8762173A}" destId="{91F3F037-5415-4B42-A01B-BBD68BD87DF5}" srcOrd="0" destOrd="0" presId="urn:microsoft.com/office/officeart/2005/8/layout/hierarchy2"/>
    <dgm:cxn modelId="{B62B952C-1E6B-4B75-98A7-BF2CC952FE1F}" type="presParOf" srcId="{91F3F037-5415-4B42-A01B-BBD68BD87DF5}" destId="{71D92A31-38D7-4158-9389-7040DCEC0F92}" srcOrd="0" destOrd="0" presId="urn:microsoft.com/office/officeart/2005/8/layout/hierarchy2"/>
    <dgm:cxn modelId="{C5B84799-95C5-43A8-AA66-76D3D02B21A3}" type="presParOf" srcId="{5AC9F2E4-1E57-477B-A104-494D8762173A}" destId="{F75793CF-2AC9-45CB-8410-F472368EDFD6}" srcOrd="1" destOrd="0" presId="urn:microsoft.com/office/officeart/2005/8/layout/hierarchy2"/>
    <dgm:cxn modelId="{B60F38A1-3DCD-4776-BF02-C8C0FEA15813}" type="presParOf" srcId="{F75793CF-2AC9-45CB-8410-F472368EDFD6}" destId="{0BB92811-6446-4733-B5A7-5870ABA6478D}" srcOrd="0" destOrd="0" presId="urn:microsoft.com/office/officeart/2005/8/layout/hierarchy2"/>
    <dgm:cxn modelId="{B22755C0-889A-4F42-A788-6C8DDB67B485}" type="presParOf" srcId="{F75793CF-2AC9-45CB-8410-F472368EDFD6}" destId="{1F5C4E35-64A2-4694-82B4-3B5584F24F14}" srcOrd="1" destOrd="0" presId="urn:microsoft.com/office/officeart/2005/8/layout/hierarchy2"/>
    <dgm:cxn modelId="{7CF9CF3E-43BB-4FA7-A624-9B281CFE4000}" type="presParOf" srcId="{5AC9F2E4-1E57-477B-A104-494D8762173A}" destId="{84A5D799-0322-4669-A4F1-CD608CA89A9F}" srcOrd="2" destOrd="0" presId="urn:microsoft.com/office/officeart/2005/8/layout/hierarchy2"/>
    <dgm:cxn modelId="{2E8EED2C-3601-4180-8C09-75CC54A61055}" type="presParOf" srcId="{84A5D799-0322-4669-A4F1-CD608CA89A9F}" destId="{4AEF0E11-E66C-4B57-AE15-85C90ED6914F}" srcOrd="0" destOrd="0" presId="urn:microsoft.com/office/officeart/2005/8/layout/hierarchy2"/>
    <dgm:cxn modelId="{461028B0-001B-4E9B-AA48-CCA1E338E024}" type="presParOf" srcId="{5AC9F2E4-1E57-477B-A104-494D8762173A}" destId="{32FEF4A6-6C0E-43D5-9580-5C618EFA0FDD}" srcOrd="3" destOrd="0" presId="urn:microsoft.com/office/officeart/2005/8/layout/hierarchy2"/>
    <dgm:cxn modelId="{CE8B07E7-1478-4861-B494-D1D337FD5D22}" type="presParOf" srcId="{32FEF4A6-6C0E-43D5-9580-5C618EFA0FDD}" destId="{6D1A936B-A35E-47ED-9C8D-EF73ED0245D7}" srcOrd="0" destOrd="0" presId="urn:microsoft.com/office/officeart/2005/8/layout/hierarchy2"/>
    <dgm:cxn modelId="{4CAE92F6-54A1-479D-978F-0177CCF3F24E}" type="presParOf" srcId="{32FEF4A6-6C0E-43D5-9580-5C618EFA0FDD}" destId="{0B9A0DBA-35F3-4FB1-AD87-D299E6E86593}" srcOrd="1" destOrd="0" presId="urn:microsoft.com/office/officeart/2005/8/layout/hierarchy2"/>
    <dgm:cxn modelId="{1F064DB9-17AB-4990-AFFF-5F9751F94E8C}" type="presParOf" srcId="{5AC9F2E4-1E57-477B-A104-494D8762173A}" destId="{66A86510-A6F5-4BD1-AD00-2E43941895B9}" srcOrd="4" destOrd="0" presId="urn:microsoft.com/office/officeart/2005/8/layout/hierarchy2"/>
    <dgm:cxn modelId="{71441693-60DE-42B4-B70B-1B5B8778C73A}" type="presParOf" srcId="{66A86510-A6F5-4BD1-AD00-2E43941895B9}" destId="{111D02C4-D8D5-4112-B542-F9F25F61766A}" srcOrd="0" destOrd="0" presId="urn:microsoft.com/office/officeart/2005/8/layout/hierarchy2"/>
    <dgm:cxn modelId="{5009A86E-0521-4956-9CB2-B9000E5B989E}" type="presParOf" srcId="{5AC9F2E4-1E57-477B-A104-494D8762173A}" destId="{A8C68DA3-B9E4-4026-B76D-5797699F9F55}" srcOrd="5" destOrd="0" presId="urn:microsoft.com/office/officeart/2005/8/layout/hierarchy2"/>
    <dgm:cxn modelId="{9FA81BBB-307C-49D1-8449-3D818AC4CD62}" type="presParOf" srcId="{A8C68DA3-B9E4-4026-B76D-5797699F9F55}" destId="{42F2E28B-8117-4B48-B9F5-565DBF5B90F8}" srcOrd="0" destOrd="0" presId="urn:microsoft.com/office/officeart/2005/8/layout/hierarchy2"/>
    <dgm:cxn modelId="{E84CCD4E-AC56-42F7-B46C-D48BE484B400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57F78-B682-4679-9420-C71DCA5CF86D}" type="doc">
      <dgm:prSet loTypeId="urn:microsoft.com/office/officeart/2005/8/layout/hierarchy1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D3B7FF35-020D-49A3-8E97-0877D38B4F7C}">
      <dgm:prSet phldrT="[Text]"/>
      <dgm:spPr/>
      <dgm:t>
        <a:bodyPr/>
        <a:lstStyle/>
        <a:p>
          <a:r>
            <a:rPr lang="en-MY" b="1" dirty="0" smtClean="0"/>
            <a:t>Type of imaging</a:t>
          </a:r>
          <a:endParaRPr lang="en-MY" b="1" dirty="0"/>
        </a:p>
      </dgm:t>
    </dgm:pt>
    <dgm:pt modelId="{41DC85AF-EDD2-4DD3-AC43-3559449EA32D}" type="parTrans" cxnId="{6AB5792D-336D-4005-B5A6-6F7FFF58ACA7}">
      <dgm:prSet/>
      <dgm:spPr/>
      <dgm:t>
        <a:bodyPr/>
        <a:lstStyle/>
        <a:p>
          <a:endParaRPr lang="en-MY"/>
        </a:p>
      </dgm:t>
    </dgm:pt>
    <dgm:pt modelId="{9F4E0328-6FD6-42C5-A026-988136ACDA24}" type="sibTrans" cxnId="{6AB5792D-336D-4005-B5A6-6F7FFF58ACA7}">
      <dgm:prSet/>
      <dgm:spPr/>
      <dgm:t>
        <a:bodyPr/>
        <a:lstStyle/>
        <a:p>
          <a:endParaRPr lang="en-MY"/>
        </a:p>
      </dgm:t>
    </dgm:pt>
    <dgm:pt modelId="{86A842FD-668D-45E0-A8C0-E1540CBF9F21}">
      <dgm:prSet phldrT="[Text]"/>
      <dgm:spPr/>
      <dgm:t>
        <a:bodyPr/>
        <a:lstStyle/>
        <a:p>
          <a:r>
            <a:rPr lang="en-MY" b="1" dirty="0" smtClean="0"/>
            <a:t>Chest x-ray</a:t>
          </a:r>
          <a:endParaRPr lang="en-MY" b="1" dirty="0"/>
        </a:p>
      </dgm:t>
    </dgm:pt>
    <dgm:pt modelId="{4B3024A8-A9D0-4078-8DA6-07EE70A1C97A}" type="parTrans" cxnId="{769A27C3-1BEF-457C-A6F7-2876F69FA745}">
      <dgm:prSet/>
      <dgm:spPr/>
      <dgm:t>
        <a:bodyPr/>
        <a:lstStyle/>
        <a:p>
          <a:endParaRPr lang="en-MY"/>
        </a:p>
      </dgm:t>
    </dgm:pt>
    <dgm:pt modelId="{3C025F4B-E888-43BC-8293-9B09A0A57AE5}" type="sibTrans" cxnId="{769A27C3-1BEF-457C-A6F7-2876F69FA745}">
      <dgm:prSet/>
      <dgm:spPr/>
      <dgm:t>
        <a:bodyPr/>
        <a:lstStyle/>
        <a:p>
          <a:endParaRPr lang="en-MY"/>
        </a:p>
      </dgm:t>
    </dgm:pt>
    <dgm:pt modelId="{8FE7414F-E218-4AD3-A502-74BFC5926482}">
      <dgm:prSet phldrT="[Text]"/>
      <dgm:spPr/>
      <dgm:t>
        <a:bodyPr/>
        <a:lstStyle/>
        <a:p>
          <a:r>
            <a:rPr lang="en-MY" b="1" dirty="0" smtClean="0"/>
            <a:t>CT scan</a:t>
          </a:r>
          <a:endParaRPr lang="en-MY" b="1" dirty="0"/>
        </a:p>
      </dgm:t>
    </dgm:pt>
    <dgm:pt modelId="{E9F122CB-11FC-418C-8FA0-82A585EB5C27}" type="parTrans" cxnId="{AAF0CC61-7941-4E92-B7DC-1082C7C37620}">
      <dgm:prSet/>
      <dgm:spPr/>
      <dgm:t>
        <a:bodyPr/>
        <a:lstStyle/>
        <a:p>
          <a:endParaRPr lang="en-MY"/>
        </a:p>
      </dgm:t>
    </dgm:pt>
    <dgm:pt modelId="{81C437C6-9A03-4B2B-9639-68AFD2B66D01}" type="sibTrans" cxnId="{AAF0CC61-7941-4E92-B7DC-1082C7C37620}">
      <dgm:prSet/>
      <dgm:spPr/>
      <dgm:t>
        <a:bodyPr/>
        <a:lstStyle/>
        <a:p>
          <a:endParaRPr lang="en-MY"/>
        </a:p>
      </dgm:t>
    </dgm:pt>
    <dgm:pt modelId="{172168F6-1809-4958-96BC-2ADE7A29DB7A}">
      <dgm:prSet/>
      <dgm:spPr/>
      <dgm:t>
        <a:bodyPr/>
        <a:lstStyle/>
        <a:p>
          <a:r>
            <a:rPr lang="en-MY" b="1" dirty="0" smtClean="0"/>
            <a:t>MRI</a:t>
          </a:r>
          <a:endParaRPr lang="en-MY" b="1" dirty="0"/>
        </a:p>
      </dgm:t>
    </dgm:pt>
    <dgm:pt modelId="{F9E35C04-7E25-4FFD-A3D7-A7D7F330AEA5}" type="parTrans" cxnId="{6E262F81-53ED-45CB-9B78-F564D1E9A2E5}">
      <dgm:prSet/>
      <dgm:spPr/>
      <dgm:t>
        <a:bodyPr/>
        <a:lstStyle/>
        <a:p>
          <a:endParaRPr lang="en-MY"/>
        </a:p>
      </dgm:t>
    </dgm:pt>
    <dgm:pt modelId="{1C0011E9-C56C-4524-AA6A-A2020581891E}" type="sibTrans" cxnId="{6E262F81-53ED-45CB-9B78-F564D1E9A2E5}">
      <dgm:prSet/>
      <dgm:spPr/>
      <dgm:t>
        <a:bodyPr/>
        <a:lstStyle/>
        <a:p>
          <a:endParaRPr lang="en-MY"/>
        </a:p>
      </dgm:t>
    </dgm:pt>
    <dgm:pt modelId="{6C7C7A33-BBDE-4CA0-B95F-D4F2A8443911}" type="pres">
      <dgm:prSet presAssocID="{31857F78-B682-4679-9420-C71DCA5CF8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3B3F299-C6B9-47C4-A947-09FB89E6DE6C}" type="pres">
      <dgm:prSet presAssocID="{D3B7FF35-020D-49A3-8E97-0877D38B4F7C}" presName="hierRoot1" presStyleCnt="0"/>
      <dgm:spPr/>
    </dgm:pt>
    <dgm:pt modelId="{C7BA0D9C-3C18-4732-B075-810DF4C3D2E1}" type="pres">
      <dgm:prSet presAssocID="{D3B7FF35-020D-49A3-8E97-0877D38B4F7C}" presName="composite" presStyleCnt="0"/>
      <dgm:spPr/>
    </dgm:pt>
    <dgm:pt modelId="{F0F50CC2-5662-4432-9551-AC9670D144E9}" type="pres">
      <dgm:prSet presAssocID="{D3B7FF35-020D-49A3-8E97-0877D38B4F7C}" presName="background" presStyleLbl="node0" presStyleIdx="0" presStyleCnt="1"/>
      <dgm:spPr/>
    </dgm:pt>
    <dgm:pt modelId="{4E6597D9-6C0C-4D4D-AC06-321D3341D1E6}" type="pres">
      <dgm:prSet presAssocID="{D3B7FF35-020D-49A3-8E97-0877D38B4F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526063B-FDC2-468F-9DE9-04412070642A}" type="pres">
      <dgm:prSet presAssocID="{D3B7FF35-020D-49A3-8E97-0877D38B4F7C}" presName="hierChild2" presStyleCnt="0"/>
      <dgm:spPr/>
    </dgm:pt>
    <dgm:pt modelId="{FE3C78F1-591E-4DE5-A69A-E5081BBA29B0}" type="pres">
      <dgm:prSet presAssocID="{4B3024A8-A9D0-4078-8DA6-07EE70A1C97A}" presName="Name10" presStyleLbl="parChTrans1D2" presStyleIdx="0" presStyleCnt="3"/>
      <dgm:spPr/>
      <dgm:t>
        <a:bodyPr/>
        <a:lstStyle/>
        <a:p>
          <a:endParaRPr lang="en-MY"/>
        </a:p>
      </dgm:t>
    </dgm:pt>
    <dgm:pt modelId="{B7E2F879-2869-41A8-BDF0-3539F3392596}" type="pres">
      <dgm:prSet presAssocID="{86A842FD-668D-45E0-A8C0-E1540CBF9F21}" presName="hierRoot2" presStyleCnt="0"/>
      <dgm:spPr/>
    </dgm:pt>
    <dgm:pt modelId="{042D63C6-0C08-46F4-A9CE-A07C960A723F}" type="pres">
      <dgm:prSet presAssocID="{86A842FD-668D-45E0-A8C0-E1540CBF9F21}" presName="composite2" presStyleCnt="0"/>
      <dgm:spPr/>
    </dgm:pt>
    <dgm:pt modelId="{6B6B9C66-D7A3-442D-8E4C-CDDA3C5097E3}" type="pres">
      <dgm:prSet presAssocID="{86A842FD-668D-45E0-A8C0-E1540CBF9F21}" presName="background2" presStyleLbl="node2" presStyleIdx="0" presStyleCnt="3"/>
      <dgm:spPr/>
    </dgm:pt>
    <dgm:pt modelId="{6DA7D0A3-6DB4-412E-BE2D-57EBFDDC989C}" type="pres">
      <dgm:prSet presAssocID="{86A842FD-668D-45E0-A8C0-E1540CBF9F2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EA22AB0-2E7E-4AAC-8C37-DC2144533CAA}" type="pres">
      <dgm:prSet presAssocID="{86A842FD-668D-45E0-A8C0-E1540CBF9F21}" presName="hierChild3" presStyleCnt="0"/>
      <dgm:spPr/>
    </dgm:pt>
    <dgm:pt modelId="{1E5DAAFA-327A-4A87-A4DD-9710116FFC07}" type="pres">
      <dgm:prSet presAssocID="{E9F122CB-11FC-418C-8FA0-82A585EB5C27}" presName="Name10" presStyleLbl="parChTrans1D2" presStyleIdx="1" presStyleCnt="3"/>
      <dgm:spPr/>
      <dgm:t>
        <a:bodyPr/>
        <a:lstStyle/>
        <a:p>
          <a:endParaRPr lang="en-MY"/>
        </a:p>
      </dgm:t>
    </dgm:pt>
    <dgm:pt modelId="{71132A90-32B4-406D-A1B2-D3882480F705}" type="pres">
      <dgm:prSet presAssocID="{8FE7414F-E218-4AD3-A502-74BFC5926482}" presName="hierRoot2" presStyleCnt="0"/>
      <dgm:spPr/>
    </dgm:pt>
    <dgm:pt modelId="{1653980C-5CC1-444C-B07E-0B9364313FE3}" type="pres">
      <dgm:prSet presAssocID="{8FE7414F-E218-4AD3-A502-74BFC5926482}" presName="composite2" presStyleCnt="0"/>
      <dgm:spPr/>
    </dgm:pt>
    <dgm:pt modelId="{80FA3B48-BCAE-433B-8758-546F4C7B0DDA}" type="pres">
      <dgm:prSet presAssocID="{8FE7414F-E218-4AD3-A502-74BFC5926482}" presName="background2" presStyleLbl="node2" presStyleIdx="1" presStyleCnt="3"/>
      <dgm:spPr/>
    </dgm:pt>
    <dgm:pt modelId="{4AC77D34-2164-4224-B05A-91DB532C9211}" type="pres">
      <dgm:prSet presAssocID="{8FE7414F-E218-4AD3-A502-74BFC592648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D1F04EB-CF47-4B67-B17C-0BC5192B5F82}" type="pres">
      <dgm:prSet presAssocID="{8FE7414F-E218-4AD3-A502-74BFC5926482}" presName="hierChild3" presStyleCnt="0"/>
      <dgm:spPr/>
    </dgm:pt>
    <dgm:pt modelId="{894BD063-9AD9-4DE0-934B-0C29FC5FA818}" type="pres">
      <dgm:prSet presAssocID="{F9E35C04-7E25-4FFD-A3D7-A7D7F330AEA5}" presName="Name10" presStyleLbl="parChTrans1D2" presStyleIdx="2" presStyleCnt="3"/>
      <dgm:spPr/>
      <dgm:t>
        <a:bodyPr/>
        <a:lstStyle/>
        <a:p>
          <a:endParaRPr lang="en-MY"/>
        </a:p>
      </dgm:t>
    </dgm:pt>
    <dgm:pt modelId="{FC5B7722-37DC-4E9F-BE7E-1F0375C8F903}" type="pres">
      <dgm:prSet presAssocID="{172168F6-1809-4958-96BC-2ADE7A29DB7A}" presName="hierRoot2" presStyleCnt="0"/>
      <dgm:spPr/>
    </dgm:pt>
    <dgm:pt modelId="{A1F47474-9B9B-4D3C-98E3-C89AFE94425E}" type="pres">
      <dgm:prSet presAssocID="{172168F6-1809-4958-96BC-2ADE7A29DB7A}" presName="composite2" presStyleCnt="0"/>
      <dgm:spPr/>
    </dgm:pt>
    <dgm:pt modelId="{A4E53916-072D-4172-BD39-B957EF242C4D}" type="pres">
      <dgm:prSet presAssocID="{172168F6-1809-4958-96BC-2ADE7A29DB7A}" presName="background2" presStyleLbl="node2" presStyleIdx="2" presStyleCnt="3"/>
      <dgm:spPr/>
    </dgm:pt>
    <dgm:pt modelId="{D2FAB5C5-19D6-4866-AF9A-4447AB1FD583}" type="pres">
      <dgm:prSet presAssocID="{172168F6-1809-4958-96BC-2ADE7A29DB7A}" presName="text2" presStyleLbl="fgAcc2" presStyleIdx="2" presStyleCnt="3" custLinFactNeighborX="-617" custLinFactNeighborY="243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F4EF943-D953-4334-9B14-E8AD2B7C3226}" type="pres">
      <dgm:prSet presAssocID="{172168F6-1809-4958-96BC-2ADE7A29DB7A}" presName="hierChild3" presStyleCnt="0"/>
      <dgm:spPr/>
    </dgm:pt>
  </dgm:ptLst>
  <dgm:cxnLst>
    <dgm:cxn modelId="{769A27C3-1BEF-457C-A6F7-2876F69FA745}" srcId="{D3B7FF35-020D-49A3-8E97-0877D38B4F7C}" destId="{86A842FD-668D-45E0-A8C0-E1540CBF9F21}" srcOrd="0" destOrd="0" parTransId="{4B3024A8-A9D0-4078-8DA6-07EE70A1C97A}" sibTransId="{3C025F4B-E888-43BC-8293-9B09A0A57AE5}"/>
    <dgm:cxn modelId="{EBED6B59-5C9A-4162-A288-5D491B1C1CC1}" type="presOf" srcId="{D3B7FF35-020D-49A3-8E97-0877D38B4F7C}" destId="{4E6597D9-6C0C-4D4D-AC06-321D3341D1E6}" srcOrd="0" destOrd="0" presId="urn:microsoft.com/office/officeart/2005/8/layout/hierarchy1"/>
    <dgm:cxn modelId="{AAF0CC61-7941-4E92-B7DC-1082C7C37620}" srcId="{D3B7FF35-020D-49A3-8E97-0877D38B4F7C}" destId="{8FE7414F-E218-4AD3-A502-74BFC5926482}" srcOrd="1" destOrd="0" parTransId="{E9F122CB-11FC-418C-8FA0-82A585EB5C27}" sibTransId="{81C437C6-9A03-4B2B-9639-68AFD2B66D01}"/>
    <dgm:cxn modelId="{6AB5792D-336D-4005-B5A6-6F7FFF58ACA7}" srcId="{31857F78-B682-4679-9420-C71DCA5CF86D}" destId="{D3B7FF35-020D-49A3-8E97-0877D38B4F7C}" srcOrd="0" destOrd="0" parTransId="{41DC85AF-EDD2-4DD3-AC43-3559449EA32D}" sibTransId="{9F4E0328-6FD6-42C5-A026-988136ACDA24}"/>
    <dgm:cxn modelId="{CE38506A-C71A-489F-B970-81F6D67057F8}" type="presOf" srcId="{172168F6-1809-4958-96BC-2ADE7A29DB7A}" destId="{D2FAB5C5-19D6-4866-AF9A-4447AB1FD583}" srcOrd="0" destOrd="0" presId="urn:microsoft.com/office/officeart/2005/8/layout/hierarchy1"/>
    <dgm:cxn modelId="{1337FA74-859B-4DD7-B711-E4B39AE1EBC8}" type="presOf" srcId="{4B3024A8-A9D0-4078-8DA6-07EE70A1C97A}" destId="{FE3C78F1-591E-4DE5-A69A-E5081BBA29B0}" srcOrd="0" destOrd="0" presId="urn:microsoft.com/office/officeart/2005/8/layout/hierarchy1"/>
    <dgm:cxn modelId="{F27EE9FC-81A7-4D28-97D3-4DE265864678}" type="presOf" srcId="{8FE7414F-E218-4AD3-A502-74BFC5926482}" destId="{4AC77D34-2164-4224-B05A-91DB532C9211}" srcOrd="0" destOrd="0" presId="urn:microsoft.com/office/officeart/2005/8/layout/hierarchy1"/>
    <dgm:cxn modelId="{E74808BD-AC26-44C7-B076-8ABB1BED09E8}" type="presOf" srcId="{F9E35C04-7E25-4FFD-A3D7-A7D7F330AEA5}" destId="{894BD063-9AD9-4DE0-934B-0C29FC5FA818}" srcOrd="0" destOrd="0" presId="urn:microsoft.com/office/officeart/2005/8/layout/hierarchy1"/>
    <dgm:cxn modelId="{E0F2799B-E3AD-4D26-8028-747A50C8E5E3}" type="presOf" srcId="{31857F78-B682-4679-9420-C71DCA5CF86D}" destId="{6C7C7A33-BBDE-4CA0-B95F-D4F2A8443911}" srcOrd="0" destOrd="0" presId="urn:microsoft.com/office/officeart/2005/8/layout/hierarchy1"/>
    <dgm:cxn modelId="{0FDC2755-A3A7-421D-9DC8-25FD44CD0D02}" type="presOf" srcId="{86A842FD-668D-45E0-A8C0-E1540CBF9F21}" destId="{6DA7D0A3-6DB4-412E-BE2D-57EBFDDC989C}" srcOrd="0" destOrd="0" presId="urn:microsoft.com/office/officeart/2005/8/layout/hierarchy1"/>
    <dgm:cxn modelId="{6E262F81-53ED-45CB-9B78-F564D1E9A2E5}" srcId="{D3B7FF35-020D-49A3-8E97-0877D38B4F7C}" destId="{172168F6-1809-4958-96BC-2ADE7A29DB7A}" srcOrd="2" destOrd="0" parTransId="{F9E35C04-7E25-4FFD-A3D7-A7D7F330AEA5}" sibTransId="{1C0011E9-C56C-4524-AA6A-A2020581891E}"/>
    <dgm:cxn modelId="{F0EDCE06-D94F-4CFA-A724-E9BE521AE7D4}" type="presOf" srcId="{E9F122CB-11FC-418C-8FA0-82A585EB5C27}" destId="{1E5DAAFA-327A-4A87-A4DD-9710116FFC07}" srcOrd="0" destOrd="0" presId="urn:microsoft.com/office/officeart/2005/8/layout/hierarchy1"/>
    <dgm:cxn modelId="{4C7A3B56-6204-46E2-BCD5-A8996B823CB3}" type="presParOf" srcId="{6C7C7A33-BBDE-4CA0-B95F-D4F2A8443911}" destId="{E3B3F299-C6B9-47C4-A947-09FB89E6DE6C}" srcOrd="0" destOrd="0" presId="urn:microsoft.com/office/officeart/2005/8/layout/hierarchy1"/>
    <dgm:cxn modelId="{54515DC3-56E8-4B1C-BD03-1370E3AD7546}" type="presParOf" srcId="{E3B3F299-C6B9-47C4-A947-09FB89E6DE6C}" destId="{C7BA0D9C-3C18-4732-B075-810DF4C3D2E1}" srcOrd="0" destOrd="0" presId="urn:microsoft.com/office/officeart/2005/8/layout/hierarchy1"/>
    <dgm:cxn modelId="{A0A173D7-671A-44B7-8566-089195F10344}" type="presParOf" srcId="{C7BA0D9C-3C18-4732-B075-810DF4C3D2E1}" destId="{F0F50CC2-5662-4432-9551-AC9670D144E9}" srcOrd="0" destOrd="0" presId="urn:microsoft.com/office/officeart/2005/8/layout/hierarchy1"/>
    <dgm:cxn modelId="{DE0E3A75-6331-447D-9944-D09DA6C74F2F}" type="presParOf" srcId="{C7BA0D9C-3C18-4732-B075-810DF4C3D2E1}" destId="{4E6597D9-6C0C-4D4D-AC06-321D3341D1E6}" srcOrd="1" destOrd="0" presId="urn:microsoft.com/office/officeart/2005/8/layout/hierarchy1"/>
    <dgm:cxn modelId="{6FFA4294-D8FB-4EF0-BF81-97CC9B301D74}" type="presParOf" srcId="{E3B3F299-C6B9-47C4-A947-09FB89E6DE6C}" destId="{0526063B-FDC2-468F-9DE9-04412070642A}" srcOrd="1" destOrd="0" presId="urn:microsoft.com/office/officeart/2005/8/layout/hierarchy1"/>
    <dgm:cxn modelId="{C185C065-6387-41D7-81FF-D8EBC077D0A1}" type="presParOf" srcId="{0526063B-FDC2-468F-9DE9-04412070642A}" destId="{FE3C78F1-591E-4DE5-A69A-E5081BBA29B0}" srcOrd="0" destOrd="0" presId="urn:microsoft.com/office/officeart/2005/8/layout/hierarchy1"/>
    <dgm:cxn modelId="{77155981-E4D4-4C3B-AFA4-1E7A09AC94B6}" type="presParOf" srcId="{0526063B-FDC2-468F-9DE9-04412070642A}" destId="{B7E2F879-2869-41A8-BDF0-3539F3392596}" srcOrd="1" destOrd="0" presId="urn:microsoft.com/office/officeart/2005/8/layout/hierarchy1"/>
    <dgm:cxn modelId="{E10E2DB2-5523-47A7-A600-3C52FF8DBB1C}" type="presParOf" srcId="{B7E2F879-2869-41A8-BDF0-3539F3392596}" destId="{042D63C6-0C08-46F4-A9CE-A07C960A723F}" srcOrd="0" destOrd="0" presId="urn:microsoft.com/office/officeart/2005/8/layout/hierarchy1"/>
    <dgm:cxn modelId="{7E5F2361-192F-4C32-9859-CAAC577DCF32}" type="presParOf" srcId="{042D63C6-0C08-46F4-A9CE-A07C960A723F}" destId="{6B6B9C66-D7A3-442D-8E4C-CDDA3C5097E3}" srcOrd="0" destOrd="0" presId="urn:microsoft.com/office/officeart/2005/8/layout/hierarchy1"/>
    <dgm:cxn modelId="{208FE6DA-63C5-43E9-B744-F8011D4DBC90}" type="presParOf" srcId="{042D63C6-0C08-46F4-A9CE-A07C960A723F}" destId="{6DA7D0A3-6DB4-412E-BE2D-57EBFDDC989C}" srcOrd="1" destOrd="0" presId="urn:microsoft.com/office/officeart/2005/8/layout/hierarchy1"/>
    <dgm:cxn modelId="{4ACB841C-07D0-4D69-ABAF-DACCB2371B1E}" type="presParOf" srcId="{B7E2F879-2869-41A8-BDF0-3539F3392596}" destId="{9EA22AB0-2E7E-4AAC-8C37-DC2144533CAA}" srcOrd="1" destOrd="0" presId="urn:microsoft.com/office/officeart/2005/8/layout/hierarchy1"/>
    <dgm:cxn modelId="{E6CF5AE5-94F9-466C-BAE1-14D97E40A631}" type="presParOf" srcId="{0526063B-FDC2-468F-9DE9-04412070642A}" destId="{1E5DAAFA-327A-4A87-A4DD-9710116FFC07}" srcOrd="2" destOrd="0" presId="urn:microsoft.com/office/officeart/2005/8/layout/hierarchy1"/>
    <dgm:cxn modelId="{8A88B11B-CECA-49BB-9009-8AD005B3E522}" type="presParOf" srcId="{0526063B-FDC2-468F-9DE9-04412070642A}" destId="{71132A90-32B4-406D-A1B2-D3882480F705}" srcOrd="3" destOrd="0" presId="urn:microsoft.com/office/officeart/2005/8/layout/hierarchy1"/>
    <dgm:cxn modelId="{34B9828A-70D5-40E3-A759-7E4D33988804}" type="presParOf" srcId="{71132A90-32B4-406D-A1B2-D3882480F705}" destId="{1653980C-5CC1-444C-B07E-0B9364313FE3}" srcOrd="0" destOrd="0" presId="urn:microsoft.com/office/officeart/2005/8/layout/hierarchy1"/>
    <dgm:cxn modelId="{60769193-1CC3-463E-A681-A2561B863D91}" type="presParOf" srcId="{1653980C-5CC1-444C-B07E-0B9364313FE3}" destId="{80FA3B48-BCAE-433B-8758-546F4C7B0DDA}" srcOrd="0" destOrd="0" presId="urn:microsoft.com/office/officeart/2005/8/layout/hierarchy1"/>
    <dgm:cxn modelId="{7A5FAC9D-3960-4F12-831A-7EEDEB4EAE28}" type="presParOf" srcId="{1653980C-5CC1-444C-B07E-0B9364313FE3}" destId="{4AC77D34-2164-4224-B05A-91DB532C9211}" srcOrd="1" destOrd="0" presId="urn:microsoft.com/office/officeart/2005/8/layout/hierarchy1"/>
    <dgm:cxn modelId="{0830CF59-A127-4FBB-9EF2-72B721CFCBCB}" type="presParOf" srcId="{71132A90-32B4-406D-A1B2-D3882480F705}" destId="{9D1F04EB-CF47-4B67-B17C-0BC5192B5F82}" srcOrd="1" destOrd="0" presId="urn:microsoft.com/office/officeart/2005/8/layout/hierarchy1"/>
    <dgm:cxn modelId="{BF82BC9E-E4D2-4C7D-93C1-DDDF2026F42E}" type="presParOf" srcId="{0526063B-FDC2-468F-9DE9-04412070642A}" destId="{894BD063-9AD9-4DE0-934B-0C29FC5FA818}" srcOrd="4" destOrd="0" presId="urn:microsoft.com/office/officeart/2005/8/layout/hierarchy1"/>
    <dgm:cxn modelId="{441718CC-55A4-43BE-BA83-0AE22E4F33F9}" type="presParOf" srcId="{0526063B-FDC2-468F-9DE9-04412070642A}" destId="{FC5B7722-37DC-4E9F-BE7E-1F0375C8F903}" srcOrd="5" destOrd="0" presId="urn:microsoft.com/office/officeart/2005/8/layout/hierarchy1"/>
    <dgm:cxn modelId="{2A4EBFD8-5F04-46DA-A918-B555BA4A108D}" type="presParOf" srcId="{FC5B7722-37DC-4E9F-BE7E-1F0375C8F903}" destId="{A1F47474-9B9B-4D3C-98E3-C89AFE94425E}" srcOrd="0" destOrd="0" presId="urn:microsoft.com/office/officeart/2005/8/layout/hierarchy1"/>
    <dgm:cxn modelId="{16C6D0AA-03A9-4473-B956-2F5EAE295F61}" type="presParOf" srcId="{A1F47474-9B9B-4D3C-98E3-C89AFE94425E}" destId="{A4E53916-072D-4172-BD39-B957EF242C4D}" srcOrd="0" destOrd="0" presId="urn:microsoft.com/office/officeart/2005/8/layout/hierarchy1"/>
    <dgm:cxn modelId="{41B1888F-E0B7-4087-AD5F-0E953F8BDBCD}" type="presParOf" srcId="{A1F47474-9B9B-4D3C-98E3-C89AFE94425E}" destId="{D2FAB5C5-19D6-4866-AF9A-4447AB1FD583}" srcOrd="1" destOrd="0" presId="urn:microsoft.com/office/officeart/2005/8/layout/hierarchy1"/>
    <dgm:cxn modelId="{6D0F0254-54A4-48E1-A271-687CCAE4D46C}" type="presParOf" srcId="{FC5B7722-37DC-4E9F-BE7E-1F0375C8F903}" destId="{8F4EF943-D953-4334-9B14-E8AD2B7C32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b="1" dirty="0" smtClean="0">
              <a:solidFill>
                <a:schemeClr val="tx1"/>
              </a:solidFill>
            </a:rPr>
            <a:t>Investigation</a:t>
          </a:r>
          <a:endParaRPr lang="en-MY" sz="1100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800" b="1" dirty="0" smtClean="0">
              <a:solidFill>
                <a:schemeClr val="tx1"/>
              </a:solidFill>
            </a:rPr>
            <a:t>Laboratory</a:t>
          </a:r>
          <a:endParaRPr lang="en-MY" sz="1800" b="1" dirty="0">
            <a:solidFill>
              <a:schemeClr val="tx1"/>
            </a:solidFill>
          </a:endParaRPr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2000" b="1" dirty="0" smtClean="0"/>
            <a:t>Imaging</a:t>
          </a:r>
          <a:endParaRPr lang="en-MY" sz="2000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Immunological Test</a:t>
          </a:r>
          <a:endParaRPr lang="en-MY" b="1" dirty="0">
            <a:solidFill>
              <a:schemeClr val="tx1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28203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709B5669-9983-4FAB-AC7B-04855B6CAC7F}" type="presOf" srcId="{755E42B5-D37F-4FFD-9024-FF05E0277CD0}" destId="{B1164D0B-E32D-4DD6-893A-FA9BC771D92D}" srcOrd="0" destOrd="0" presId="urn:microsoft.com/office/officeart/2005/8/layout/hierarchy2"/>
    <dgm:cxn modelId="{A49C5831-4556-4371-95C6-8C6C7C1CA98D}" type="presOf" srcId="{43AC5BEB-1B33-43CD-A320-EEBB06573D9D}" destId="{A2F826F3-0B02-4C86-BECB-22FC8FC645B2}" srcOrd="0" destOrd="0" presId="urn:microsoft.com/office/officeart/2005/8/layout/hierarchy2"/>
    <dgm:cxn modelId="{1233E8C2-B735-43E3-A3BF-1B8A038B5D32}" type="presOf" srcId="{DFF8C8D8-3E45-4F20-8C93-C7F89E46B39B}" destId="{4AEF0E11-E66C-4B57-AE15-85C90ED6914F}" srcOrd="1" destOrd="0" presId="urn:microsoft.com/office/officeart/2005/8/layout/hierarchy2"/>
    <dgm:cxn modelId="{F137111D-DAE5-4A52-8BEA-A9AA2F71BBAC}" type="presOf" srcId="{DC0F5844-2CAD-4C9B-809B-95D6C91317E3}" destId="{66A86510-A6F5-4BD1-AD00-2E43941895B9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EF281FC1-E0D1-4D8D-BFB0-5BDA52E2A989}" type="presOf" srcId="{DFF8C8D8-3E45-4F20-8C93-C7F89E46B39B}" destId="{84A5D799-0322-4669-A4F1-CD608CA89A9F}" srcOrd="0" destOrd="0" presId="urn:microsoft.com/office/officeart/2005/8/layout/hierarchy2"/>
    <dgm:cxn modelId="{D78DD129-ECC6-45AE-AE59-C1B032F81FC6}" type="presOf" srcId="{B84838FE-EE82-426F-AB2B-530730349336}" destId="{0BB92811-6446-4733-B5A7-5870ABA6478D}" srcOrd="0" destOrd="0" presId="urn:microsoft.com/office/officeart/2005/8/layout/hierarchy2"/>
    <dgm:cxn modelId="{E2BCB717-F70E-4B46-B757-81C3F0F0B666}" type="presOf" srcId="{DA5CC722-9015-4585-9F0A-B0B15F0094EF}" destId="{6D1A936B-A35E-47ED-9C8D-EF73ED0245D7}" srcOrd="0" destOrd="0" presId="urn:microsoft.com/office/officeart/2005/8/layout/hierarchy2"/>
    <dgm:cxn modelId="{02181EAF-0173-4FB6-86B9-478565528D4D}" type="presOf" srcId="{F7DE1DF4-48F0-4295-8D24-0151B20E7861}" destId="{42F2E28B-8117-4B48-B9F5-565DBF5B90F8}" srcOrd="0" destOrd="0" presId="urn:microsoft.com/office/officeart/2005/8/layout/hierarchy2"/>
    <dgm:cxn modelId="{3E4043E4-2594-41F7-8EF9-FA2910AD7789}" type="presOf" srcId="{69E15091-80CE-4FC5-B12E-58CCE60E4414}" destId="{91F3F037-5415-4B42-A01B-BBD68BD87DF5}" srcOrd="0" destOrd="0" presId="urn:microsoft.com/office/officeart/2005/8/layout/hierarchy2"/>
    <dgm:cxn modelId="{3F1433A6-45C1-4FB0-B050-3BFC4204E7D4}" type="presOf" srcId="{69E15091-80CE-4FC5-B12E-58CCE60E4414}" destId="{71D92A31-38D7-4158-9389-7040DCEC0F92}" srcOrd="1" destOrd="0" presId="urn:microsoft.com/office/officeart/2005/8/layout/hierarchy2"/>
    <dgm:cxn modelId="{327660F5-AFB7-436B-9405-753D4DE29CD6}" type="presOf" srcId="{DC0F5844-2CAD-4C9B-809B-95D6C91317E3}" destId="{111D02C4-D8D5-4112-B542-F9F25F61766A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97F3B3BA-8D6D-46AB-9F06-CD670A6B9E75}" type="presParOf" srcId="{A2F826F3-0B02-4C86-BECB-22FC8FC645B2}" destId="{C46C8719-406F-406E-8A42-B81B2B935BAB}" srcOrd="0" destOrd="0" presId="urn:microsoft.com/office/officeart/2005/8/layout/hierarchy2"/>
    <dgm:cxn modelId="{E716B788-6076-4954-8D52-A018B5C567A7}" type="presParOf" srcId="{C46C8719-406F-406E-8A42-B81B2B935BAB}" destId="{B1164D0B-E32D-4DD6-893A-FA9BC771D92D}" srcOrd="0" destOrd="0" presId="urn:microsoft.com/office/officeart/2005/8/layout/hierarchy2"/>
    <dgm:cxn modelId="{CA95E55F-8804-4525-A4A7-EC0CA7516B6B}" type="presParOf" srcId="{C46C8719-406F-406E-8A42-B81B2B935BAB}" destId="{5AC9F2E4-1E57-477B-A104-494D8762173A}" srcOrd="1" destOrd="0" presId="urn:microsoft.com/office/officeart/2005/8/layout/hierarchy2"/>
    <dgm:cxn modelId="{354B84F6-0A97-4C0C-98FB-2F69AB85B07A}" type="presParOf" srcId="{5AC9F2E4-1E57-477B-A104-494D8762173A}" destId="{91F3F037-5415-4B42-A01B-BBD68BD87DF5}" srcOrd="0" destOrd="0" presId="urn:microsoft.com/office/officeart/2005/8/layout/hierarchy2"/>
    <dgm:cxn modelId="{79E68D46-E6ED-43EF-BA9F-C01EA29F5BAE}" type="presParOf" srcId="{91F3F037-5415-4B42-A01B-BBD68BD87DF5}" destId="{71D92A31-38D7-4158-9389-7040DCEC0F92}" srcOrd="0" destOrd="0" presId="urn:microsoft.com/office/officeart/2005/8/layout/hierarchy2"/>
    <dgm:cxn modelId="{E386AA6A-1D19-44E3-91B7-4862940294AB}" type="presParOf" srcId="{5AC9F2E4-1E57-477B-A104-494D8762173A}" destId="{F75793CF-2AC9-45CB-8410-F472368EDFD6}" srcOrd="1" destOrd="0" presId="urn:microsoft.com/office/officeart/2005/8/layout/hierarchy2"/>
    <dgm:cxn modelId="{4FEDABAC-FD0B-4858-8CCA-A651177A018E}" type="presParOf" srcId="{F75793CF-2AC9-45CB-8410-F472368EDFD6}" destId="{0BB92811-6446-4733-B5A7-5870ABA6478D}" srcOrd="0" destOrd="0" presId="urn:microsoft.com/office/officeart/2005/8/layout/hierarchy2"/>
    <dgm:cxn modelId="{6A19FEBA-5B35-4088-B829-B90F79BC7ABB}" type="presParOf" srcId="{F75793CF-2AC9-45CB-8410-F472368EDFD6}" destId="{1F5C4E35-64A2-4694-82B4-3B5584F24F14}" srcOrd="1" destOrd="0" presId="urn:microsoft.com/office/officeart/2005/8/layout/hierarchy2"/>
    <dgm:cxn modelId="{305144C2-3DAD-4D92-A2FF-479786BD870B}" type="presParOf" srcId="{5AC9F2E4-1E57-477B-A104-494D8762173A}" destId="{84A5D799-0322-4669-A4F1-CD608CA89A9F}" srcOrd="2" destOrd="0" presId="urn:microsoft.com/office/officeart/2005/8/layout/hierarchy2"/>
    <dgm:cxn modelId="{1D74AC6F-9157-43CE-B912-164E769AE6E9}" type="presParOf" srcId="{84A5D799-0322-4669-A4F1-CD608CA89A9F}" destId="{4AEF0E11-E66C-4B57-AE15-85C90ED6914F}" srcOrd="0" destOrd="0" presId="urn:microsoft.com/office/officeart/2005/8/layout/hierarchy2"/>
    <dgm:cxn modelId="{E6C9F482-26F3-47B2-82F6-4543EC5C1BB0}" type="presParOf" srcId="{5AC9F2E4-1E57-477B-A104-494D8762173A}" destId="{32FEF4A6-6C0E-43D5-9580-5C618EFA0FDD}" srcOrd="3" destOrd="0" presId="urn:microsoft.com/office/officeart/2005/8/layout/hierarchy2"/>
    <dgm:cxn modelId="{69489CC8-4498-43AE-BAF0-8D0DA1563289}" type="presParOf" srcId="{32FEF4A6-6C0E-43D5-9580-5C618EFA0FDD}" destId="{6D1A936B-A35E-47ED-9C8D-EF73ED0245D7}" srcOrd="0" destOrd="0" presId="urn:microsoft.com/office/officeart/2005/8/layout/hierarchy2"/>
    <dgm:cxn modelId="{76E6C226-2FB4-48E7-A56D-ABDAAAD83DB5}" type="presParOf" srcId="{32FEF4A6-6C0E-43D5-9580-5C618EFA0FDD}" destId="{0B9A0DBA-35F3-4FB1-AD87-D299E6E86593}" srcOrd="1" destOrd="0" presId="urn:microsoft.com/office/officeart/2005/8/layout/hierarchy2"/>
    <dgm:cxn modelId="{3E7CE19C-8BDE-4AA8-80CB-D8FF8D33F0C6}" type="presParOf" srcId="{5AC9F2E4-1E57-477B-A104-494D8762173A}" destId="{66A86510-A6F5-4BD1-AD00-2E43941895B9}" srcOrd="4" destOrd="0" presId="urn:microsoft.com/office/officeart/2005/8/layout/hierarchy2"/>
    <dgm:cxn modelId="{A9A4F6ED-EFE3-40E6-8F87-D643EEFA3EC8}" type="presParOf" srcId="{66A86510-A6F5-4BD1-AD00-2E43941895B9}" destId="{111D02C4-D8D5-4112-B542-F9F25F61766A}" srcOrd="0" destOrd="0" presId="urn:microsoft.com/office/officeart/2005/8/layout/hierarchy2"/>
    <dgm:cxn modelId="{B3E9DE56-6C07-4AF0-B726-A3982B234751}" type="presParOf" srcId="{5AC9F2E4-1E57-477B-A104-494D8762173A}" destId="{A8C68DA3-B9E4-4026-B76D-5797699F9F55}" srcOrd="5" destOrd="0" presId="urn:microsoft.com/office/officeart/2005/8/layout/hierarchy2"/>
    <dgm:cxn modelId="{5C4BA080-E0EB-4F95-A3AE-34D1601B1F36}" type="presParOf" srcId="{A8C68DA3-B9E4-4026-B76D-5797699F9F55}" destId="{42F2E28B-8117-4B48-B9F5-565DBF5B90F8}" srcOrd="0" destOrd="0" presId="urn:microsoft.com/office/officeart/2005/8/layout/hierarchy2"/>
    <dgm:cxn modelId="{F47729BD-0D61-4EBC-B950-706FBDEF9B5C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476C-F1DD-423D-9671-DC1D271A5347}">
      <dsp:nvSpPr>
        <dsp:cNvPr id="0" name=""/>
        <dsp:cNvSpPr/>
      </dsp:nvSpPr>
      <dsp:spPr>
        <a:xfrm>
          <a:off x="2197662" y="501"/>
          <a:ext cx="6731036" cy="1954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effectLst/>
              <a:ea typeface="+mn-ea"/>
            </a:rPr>
            <a:t>Any patient with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kern="1200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kern="1200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kern="1200" dirty="0" smtClean="0">
              <a:effectLst/>
              <a:ea typeface="+mn-ea"/>
            </a:rPr>
            <a:t>associated with </a:t>
          </a:r>
          <a:r>
            <a:rPr lang="en-US" sz="2800" b="1" kern="1200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kern="1200" dirty="0" smtClean="0">
              <a:effectLst/>
              <a:ea typeface="+mn-ea"/>
            </a:rPr>
            <a:t>, </a:t>
          </a:r>
          <a:r>
            <a:rPr lang="en-US" sz="2800" b="1" kern="1200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2800" b="1" kern="1200" dirty="0" smtClean="0">
              <a:effectLst/>
              <a:ea typeface="+mn-ea"/>
            </a:rPr>
            <a:t>.</a:t>
          </a:r>
          <a:endParaRPr lang="en-MY" sz="2800" b="1" kern="1200" dirty="0"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900" kern="1200" dirty="0"/>
        </a:p>
      </dsp:txBody>
      <dsp:txXfrm>
        <a:off x="2197662" y="244754"/>
        <a:ext cx="5998277" cy="1465519"/>
      </dsp:txXfrm>
    </dsp:sp>
    <dsp:sp modelId="{76FB8CCC-FD05-4D5F-AE91-62C60A9AD2E6}">
      <dsp:nvSpPr>
        <dsp:cNvPr id="0" name=""/>
        <dsp:cNvSpPr/>
      </dsp:nvSpPr>
      <dsp:spPr>
        <a:xfrm>
          <a:off x="293" y="208624"/>
          <a:ext cx="2197369" cy="15367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75312" y="283643"/>
        <a:ext cx="2047331" cy="1386725"/>
      </dsp:txXfrm>
    </dsp:sp>
    <dsp:sp modelId="{D5C49185-EB0A-4BFE-886C-EE30A414F683}">
      <dsp:nvSpPr>
        <dsp:cNvPr id="0" name=""/>
        <dsp:cNvSpPr/>
      </dsp:nvSpPr>
      <dsp:spPr>
        <a:xfrm>
          <a:off x="2260312" y="2149929"/>
          <a:ext cx="6668183" cy="1954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sz="2600" b="1" kern="1200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sz="2600" b="1" kern="1200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sz="2600" b="1" kern="1200" dirty="0"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600" kern="1200" dirty="0"/>
        </a:p>
      </dsp:txBody>
      <dsp:txXfrm>
        <a:off x="2260312" y="2394182"/>
        <a:ext cx="5935424" cy="1465519"/>
      </dsp:txXfrm>
    </dsp:sp>
    <dsp:sp modelId="{AD63DDFE-0941-4588-9D6D-71EAAD7D37D3}">
      <dsp:nvSpPr>
        <dsp:cNvPr id="0" name=""/>
        <dsp:cNvSpPr/>
      </dsp:nvSpPr>
      <dsp:spPr>
        <a:xfrm>
          <a:off x="0" y="2317633"/>
          <a:ext cx="2259816" cy="153678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75020" y="2392653"/>
        <a:ext cx="2109776" cy="1386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0A32-9C98-4630-8D9B-5F9E6704923F}">
      <dsp:nvSpPr>
        <dsp:cNvPr id="0" name=""/>
        <dsp:cNvSpPr/>
      </dsp:nvSpPr>
      <dsp:spPr>
        <a:xfrm>
          <a:off x="2520276" y="1135648"/>
          <a:ext cx="3264036" cy="459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Confirmed case</a:t>
          </a:r>
          <a:endParaRPr lang="en-MY" sz="2800" b="1" kern="1200" dirty="0"/>
        </a:p>
      </dsp:txBody>
      <dsp:txXfrm>
        <a:off x="2542713" y="1158085"/>
        <a:ext cx="3219162" cy="414755"/>
      </dsp:txXfrm>
    </dsp:sp>
    <dsp:sp modelId="{79FB6E85-7625-4185-87BF-6545EBAD4D1A}">
      <dsp:nvSpPr>
        <dsp:cNvPr id="0" name=""/>
        <dsp:cNvSpPr/>
      </dsp:nvSpPr>
      <dsp:spPr>
        <a:xfrm rot="16057515">
          <a:off x="3977017" y="976633"/>
          <a:ext cx="318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03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64F77-0310-4FAB-B58F-90B90CD6CF4E}">
      <dsp:nvSpPr>
        <dsp:cNvPr id="0" name=""/>
        <dsp:cNvSpPr/>
      </dsp:nvSpPr>
      <dsp:spPr>
        <a:xfrm>
          <a:off x="301079" y="-79224"/>
          <a:ext cx="7619798" cy="896842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800" kern="1200" dirty="0"/>
        </a:p>
      </dsp:txBody>
      <dsp:txXfrm>
        <a:off x="344859" y="-35444"/>
        <a:ext cx="7532238" cy="809282"/>
      </dsp:txXfrm>
    </dsp:sp>
    <dsp:sp modelId="{C0E311BD-67FD-4D21-B55C-A58B5B8704A2}">
      <dsp:nvSpPr>
        <dsp:cNvPr id="0" name=""/>
        <dsp:cNvSpPr/>
      </dsp:nvSpPr>
      <dsp:spPr>
        <a:xfrm rot="2712835">
          <a:off x="4267610" y="1866145"/>
          <a:ext cx="763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282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A7D46-4AE8-4F79-9A60-5448E0FF9938}">
      <dsp:nvSpPr>
        <dsp:cNvPr id="0" name=""/>
        <dsp:cNvSpPr/>
      </dsp:nvSpPr>
      <dsp:spPr>
        <a:xfrm>
          <a:off x="3805184" y="2137011"/>
          <a:ext cx="5134008" cy="2929967"/>
        </a:xfrm>
        <a:prstGeom prst="round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kern="1200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2800" kern="1200" dirty="0" smtClean="0">
              <a:effectLst/>
              <a:cs typeface="Majalla UI"/>
            </a:rPr>
            <a:t> </a:t>
          </a:r>
          <a:r>
            <a:rPr lang="en-US" sz="2800" kern="12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2800" b="1" kern="1200" dirty="0" smtClean="0">
              <a:effectLst/>
              <a:cs typeface="Majalla UI"/>
            </a:rPr>
            <a:t> </a:t>
          </a:r>
          <a:r>
            <a:rPr lang="en-US" sz="2800" b="1" kern="1200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2800" b="1" kern="1200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2800" kern="12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2800" kern="12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2800" kern="12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2800" b="1" kern="1200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2800" kern="1200" dirty="0"/>
        </a:p>
      </dsp:txBody>
      <dsp:txXfrm>
        <a:off x="3948213" y="2280040"/>
        <a:ext cx="4847950" cy="2643909"/>
      </dsp:txXfrm>
    </dsp:sp>
    <dsp:sp modelId="{DA54D04F-A980-45B9-9BCF-7880667D33F7}">
      <dsp:nvSpPr>
        <dsp:cNvPr id="0" name=""/>
        <dsp:cNvSpPr/>
      </dsp:nvSpPr>
      <dsp:spPr>
        <a:xfrm rot="8109226">
          <a:off x="3191217" y="1896517"/>
          <a:ext cx="854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4328" y="0"/>
              </a:lnTo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CCC2-A641-4E2B-8F37-63C09D7F0782}">
      <dsp:nvSpPr>
        <dsp:cNvPr id="0" name=""/>
        <dsp:cNvSpPr/>
      </dsp:nvSpPr>
      <dsp:spPr>
        <a:xfrm>
          <a:off x="-107509" y="2197756"/>
          <a:ext cx="3854599" cy="297544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sz="2800" b="1" kern="1200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sz="28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sz="28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sz="28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endParaRPr lang="en-US" sz="2800" kern="1200" dirty="0" smtClean="0">
            <a:effectLst>
              <a:outerShdw blurRad="38100" dist="38100" dir="2700000" algn="tl">
                <a:srgbClr val="C0C0C0"/>
              </a:outerShdw>
            </a:effectLst>
            <a:cs typeface="Majalla UI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sz="28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sz="2800" b="1" kern="1200" dirty="0">
            <a:solidFill>
              <a:schemeClr val="tx1"/>
            </a:solidFill>
          </a:endParaRPr>
        </a:p>
      </dsp:txBody>
      <dsp:txXfrm>
        <a:off x="37740" y="2343005"/>
        <a:ext cx="3564101" cy="2684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1080115" y="1132799"/>
          <a:ext cx="2650187" cy="982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chemeClr val="tx1"/>
              </a:solidFill>
            </a:rPr>
            <a:t>Investigation</a:t>
          </a:r>
          <a:endParaRPr lang="en-MY" sz="2800" b="1" kern="1200" dirty="0">
            <a:solidFill>
              <a:schemeClr val="tx1"/>
            </a:solidFill>
          </a:endParaRPr>
        </a:p>
      </dsp:txBody>
      <dsp:txXfrm>
        <a:off x="1108885" y="1161569"/>
        <a:ext cx="2592647" cy="924745"/>
      </dsp:txXfrm>
    </dsp:sp>
    <dsp:sp modelId="{91F3F037-5415-4B42-A01B-BBD68BD87DF5}">
      <dsp:nvSpPr>
        <dsp:cNvPr id="0" name=""/>
        <dsp:cNvSpPr/>
      </dsp:nvSpPr>
      <dsp:spPr>
        <a:xfrm rot="18289469">
          <a:off x="3435179" y="1031908"/>
          <a:ext cx="137607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76077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4088815" y="1024725"/>
        <a:ext cx="68803" cy="68803"/>
      </dsp:txXfrm>
    </dsp:sp>
    <dsp:sp modelId="{0BB92811-6446-4733-B5A7-5870ABA6478D}">
      <dsp:nvSpPr>
        <dsp:cNvPr id="0" name=""/>
        <dsp:cNvSpPr/>
      </dsp:nvSpPr>
      <dsp:spPr>
        <a:xfrm>
          <a:off x="4516132" y="3170"/>
          <a:ext cx="1964571" cy="982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/>
            <a:t>Laboratory</a:t>
          </a:r>
          <a:endParaRPr lang="en-MY" sz="2800" b="1" kern="1200" dirty="0"/>
        </a:p>
      </dsp:txBody>
      <dsp:txXfrm>
        <a:off x="4544902" y="31940"/>
        <a:ext cx="1907031" cy="924745"/>
      </dsp:txXfrm>
    </dsp:sp>
    <dsp:sp modelId="{84A5D799-0322-4669-A4F1-CD608CA89A9F}">
      <dsp:nvSpPr>
        <dsp:cNvPr id="0" name=""/>
        <dsp:cNvSpPr/>
      </dsp:nvSpPr>
      <dsp:spPr>
        <a:xfrm>
          <a:off x="3730303" y="1596722"/>
          <a:ext cx="78582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85828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4103572" y="1604296"/>
        <a:ext cx="39291" cy="39291"/>
      </dsp:txXfrm>
    </dsp:sp>
    <dsp:sp modelId="{6D1A936B-A35E-47ED-9C8D-EF73ED0245D7}">
      <dsp:nvSpPr>
        <dsp:cNvPr id="0" name=""/>
        <dsp:cNvSpPr/>
      </dsp:nvSpPr>
      <dsp:spPr>
        <a:xfrm>
          <a:off x="4516132" y="1132799"/>
          <a:ext cx="2396640" cy="982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rgbClr val="000099"/>
              </a:solidFill>
            </a:rPr>
            <a:t>Immunological Test</a:t>
          </a:r>
          <a:endParaRPr lang="en-MY" sz="2800" b="1" kern="1200" dirty="0">
            <a:solidFill>
              <a:srgbClr val="000099"/>
            </a:solidFill>
          </a:endParaRPr>
        </a:p>
      </dsp:txBody>
      <dsp:txXfrm>
        <a:off x="4544902" y="1161569"/>
        <a:ext cx="2339100" cy="924745"/>
      </dsp:txXfrm>
    </dsp:sp>
    <dsp:sp modelId="{66A86510-A6F5-4BD1-AD00-2E43941895B9}">
      <dsp:nvSpPr>
        <dsp:cNvPr id="0" name=""/>
        <dsp:cNvSpPr/>
      </dsp:nvSpPr>
      <dsp:spPr>
        <a:xfrm rot="3310531">
          <a:off x="3435179" y="2161536"/>
          <a:ext cx="137607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76077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4088815" y="2154354"/>
        <a:ext cx="68803" cy="68803"/>
      </dsp:txXfrm>
    </dsp:sp>
    <dsp:sp modelId="{42F2E28B-8117-4B48-B9F5-565DBF5B90F8}">
      <dsp:nvSpPr>
        <dsp:cNvPr id="0" name=""/>
        <dsp:cNvSpPr/>
      </dsp:nvSpPr>
      <dsp:spPr>
        <a:xfrm>
          <a:off x="4516132" y="2262427"/>
          <a:ext cx="1964571" cy="982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/>
            <a:t>Imaging</a:t>
          </a:r>
          <a:endParaRPr lang="en-MY" sz="2800" b="1" kern="1200" dirty="0"/>
        </a:p>
      </dsp:txBody>
      <dsp:txXfrm>
        <a:off x="4544902" y="2291197"/>
        <a:ext cx="1907031" cy="924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2233" y="443428"/>
          <a:ext cx="845437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>
              <a:solidFill>
                <a:schemeClr val="tx1"/>
              </a:solidFill>
            </a:rPr>
            <a:t>Investigation</a:t>
          </a:r>
          <a:endParaRPr lang="en-MY" sz="1100" kern="1200" dirty="0">
            <a:solidFill>
              <a:schemeClr val="tx1"/>
            </a:solidFill>
          </a:endParaRPr>
        </a:p>
      </dsp:txBody>
      <dsp:txXfrm>
        <a:off x="10002" y="451197"/>
        <a:ext cx="829899" cy="249732"/>
      </dsp:txXfrm>
    </dsp:sp>
    <dsp:sp modelId="{91F3F037-5415-4B42-A01B-BBD68BD87DF5}">
      <dsp:nvSpPr>
        <dsp:cNvPr id="0" name=""/>
        <dsp:cNvSpPr/>
      </dsp:nvSpPr>
      <dsp:spPr>
        <a:xfrm rot="18148331">
          <a:off x="756143" y="388607"/>
          <a:ext cx="39526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9526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3896" y="399447"/>
        <a:ext cx="19763" cy="19763"/>
      </dsp:txXfrm>
    </dsp:sp>
    <dsp:sp modelId="{0BB92811-6446-4733-B5A7-5870ABA6478D}">
      <dsp:nvSpPr>
        <dsp:cNvPr id="0" name=""/>
        <dsp:cNvSpPr/>
      </dsp:nvSpPr>
      <dsp:spPr>
        <a:xfrm>
          <a:off x="1059886" y="109959"/>
          <a:ext cx="906353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/>
            <a:t>Laboratory</a:t>
          </a:r>
          <a:endParaRPr lang="en-MY" sz="1200" b="1" kern="1200" dirty="0"/>
        </a:p>
      </dsp:txBody>
      <dsp:txXfrm>
        <a:off x="1067655" y="117728"/>
        <a:ext cx="890815" cy="249732"/>
      </dsp:txXfrm>
    </dsp:sp>
    <dsp:sp modelId="{84A5D799-0322-4669-A4F1-CD608CA89A9F}">
      <dsp:nvSpPr>
        <dsp:cNvPr id="0" name=""/>
        <dsp:cNvSpPr/>
      </dsp:nvSpPr>
      <dsp:spPr>
        <a:xfrm rot="21142513">
          <a:off x="846724" y="541137"/>
          <a:ext cx="21410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21410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8425" y="556506"/>
        <a:ext cx="10705" cy="10705"/>
      </dsp:txXfrm>
    </dsp:sp>
    <dsp:sp modelId="{6D1A936B-A35E-47ED-9C8D-EF73ED0245D7}">
      <dsp:nvSpPr>
        <dsp:cNvPr id="0" name=""/>
        <dsp:cNvSpPr/>
      </dsp:nvSpPr>
      <dsp:spPr>
        <a:xfrm>
          <a:off x="1059886" y="415019"/>
          <a:ext cx="1170128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kern="1200" dirty="0" smtClean="0"/>
            <a:t>Immunological Test</a:t>
          </a:r>
          <a:endParaRPr lang="en-MY" sz="1000" kern="1200" dirty="0"/>
        </a:p>
      </dsp:txBody>
      <dsp:txXfrm>
        <a:off x="1067655" y="422788"/>
        <a:ext cx="1154590" cy="249732"/>
      </dsp:txXfrm>
    </dsp:sp>
    <dsp:sp modelId="{66A86510-A6F5-4BD1-AD00-2E43941895B9}">
      <dsp:nvSpPr>
        <dsp:cNvPr id="0" name=""/>
        <dsp:cNvSpPr/>
      </dsp:nvSpPr>
      <dsp:spPr>
        <a:xfrm rot="3310531">
          <a:off x="767971" y="707872"/>
          <a:ext cx="371615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71615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4488" y="719303"/>
        <a:ext cx="18580" cy="18580"/>
      </dsp:txXfrm>
    </dsp:sp>
    <dsp:sp modelId="{42F2E28B-8117-4B48-B9F5-565DBF5B90F8}">
      <dsp:nvSpPr>
        <dsp:cNvPr id="0" name=""/>
        <dsp:cNvSpPr/>
      </dsp:nvSpPr>
      <dsp:spPr>
        <a:xfrm>
          <a:off x="1059886" y="720080"/>
          <a:ext cx="1106606" cy="322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/>
            <a:t>Imaging</a:t>
          </a:r>
          <a:endParaRPr lang="en-MY" sz="1100" kern="1200" dirty="0"/>
        </a:p>
      </dsp:txBody>
      <dsp:txXfrm>
        <a:off x="1069320" y="729514"/>
        <a:ext cx="1087738" cy="303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D063-9AD9-4DE0-934B-0C29FC5FA818}">
      <dsp:nvSpPr>
        <dsp:cNvPr id="0" name=""/>
        <dsp:cNvSpPr/>
      </dsp:nvSpPr>
      <dsp:spPr>
        <a:xfrm>
          <a:off x="3986212" y="1804245"/>
          <a:ext cx="2814644" cy="70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09"/>
              </a:lnTo>
              <a:lnTo>
                <a:pt x="2814644" y="494509"/>
              </a:lnTo>
              <a:lnTo>
                <a:pt x="2814644" y="7089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DAAFA-327A-4A87-A4DD-9710116FFC07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78F1-591E-4DE5-A69A-E5081BBA29B0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50CC2-5662-4432-9551-AC9670D144E9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6597D9-6C0C-4D4D-AC06-321D3341D1E6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Type of imaging</a:t>
          </a:r>
          <a:endParaRPr lang="en-MY" sz="3800" b="1" kern="1200" dirty="0"/>
        </a:p>
      </dsp:txBody>
      <dsp:txXfrm>
        <a:off x="3129147" y="621854"/>
        <a:ext cx="2228479" cy="1383659"/>
      </dsp:txXfrm>
    </dsp:sp>
    <dsp:sp modelId="{6B6B9C66-D7A3-442D-8E4C-CDDA3C5097E3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7D0A3-6DB4-412E-BE2D-57EBFDDC989C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Chest x-ray</a:t>
          </a:r>
          <a:endParaRPr lang="en-MY" sz="3800" b="1" kern="1200" dirty="0"/>
        </a:p>
      </dsp:txBody>
      <dsp:txXfrm>
        <a:off x="300222" y="2764765"/>
        <a:ext cx="2228479" cy="1383659"/>
      </dsp:txXfrm>
    </dsp:sp>
    <dsp:sp modelId="{80FA3B48-BCAE-433B-8758-546F4C7B0DDA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C77D34-2164-4224-B05A-91DB532C9211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CT scan</a:t>
          </a:r>
          <a:endParaRPr lang="en-MY" sz="3800" b="1" kern="1200" dirty="0"/>
        </a:p>
      </dsp:txBody>
      <dsp:txXfrm>
        <a:off x="3129147" y="2764765"/>
        <a:ext cx="2228479" cy="1383659"/>
      </dsp:txXfrm>
    </dsp:sp>
    <dsp:sp modelId="{A4E53916-072D-4172-BD39-B957EF242C4D}">
      <dsp:nvSpPr>
        <dsp:cNvPr id="0" name=""/>
        <dsp:cNvSpPr/>
      </dsp:nvSpPr>
      <dsp:spPr>
        <a:xfrm>
          <a:off x="5643569" y="251317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FAB5C5-19D6-4866-AF9A-4447AB1FD583}">
      <dsp:nvSpPr>
        <dsp:cNvPr id="0" name=""/>
        <dsp:cNvSpPr/>
      </dsp:nvSpPr>
      <dsp:spPr>
        <a:xfrm>
          <a:off x="5900744" y="275749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MRI</a:t>
          </a:r>
          <a:endParaRPr lang="en-MY" sz="3800" b="1" kern="1200" dirty="0"/>
        </a:p>
      </dsp:txBody>
      <dsp:txXfrm>
        <a:off x="5943792" y="2800539"/>
        <a:ext cx="2228479" cy="1383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3099" y="942075"/>
          <a:ext cx="87991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b="1" kern="1200" dirty="0" smtClean="0">
              <a:solidFill>
                <a:schemeClr val="tx1"/>
              </a:solidFill>
            </a:rPr>
            <a:t>Investigation</a:t>
          </a:r>
          <a:endParaRPr lang="en-MY" sz="1100" b="1" kern="1200" dirty="0">
            <a:solidFill>
              <a:schemeClr val="tx1"/>
            </a:solidFill>
          </a:endParaRPr>
        </a:p>
      </dsp:txBody>
      <dsp:txXfrm>
        <a:off x="11185" y="950161"/>
        <a:ext cx="863745" cy="259916"/>
      </dsp:txXfrm>
    </dsp:sp>
    <dsp:sp modelId="{91F3F037-5415-4B42-A01B-BBD68BD87DF5}">
      <dsp:nvSpPr>
        <dsp:cNvPr id="0" name=""/>
        <dsp:cNvSpPr/>
      </dsp:nvSpPr>
      <dsp:spPr>
        <a:xfrm rot="18148331">
          <a:off x="787758" y="895082"/>
          <a:ext cx="411389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411389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168" y="896300"/>
        <a:ext cx="20569" cy="20569"/>
      </dsp:txXfrm>
    </dsp:sp>
    <dsp:sp modelId="{0BB92811-6446-4733-B5A7-5870ABA6478D}">
      <dsp:nvSpPr>
        <dsp:cNvPr id="0" name=""/>
        <dsp:cNvSpPr/>
      </dsp:nvSpPr>
      <dsp:spPr>
        <a:xfrm>
          <a:off x="1103888" y="595005"/>
          <a:ext cx="155730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>
              <a:solidFill>
                <a:schemeClr val="tx1"/>
              </a:solidFill>
            </a:rPr>
            <a:t>Laboratory</a:t>
          </a:r>
          <a:endParaRPr lang="en-MY" sz="1800" b="1" kern="1200" dirty="0">
            <a:solidFill>
              <a:schemeClr val="tx1"/>
            </a:solidFill>
          </a:endParaRPr>
        </a:p>
      </dsp:txBody>
      <dsp:txXfrm>
        <a:off x="1111974" y="603091"/>
        <a:ext cx="1541135" cy="259916"/>
      </dsp:txXfrm>
    </dsp:sp>
    <dsp:sp modelId="{84A5D799-0322-4669-A4F1-CD608CA89A9F}">
      <dsp:nvSpPr>
        <dsp:cNvPr id="0" name=""/>
        <dsp:cNvSpPr/>
      </dsp:nvSpPr>
      <dsp:spPr>
        <a:xfrm rot="21142513">
          <a:off x="882032" y="1053833"/>
          <a:ext cx="222841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22841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7882" y="1059765"/>
        <a:ext cx="11142" cy="11142"/>
      </dsp:txXfrm>
    </dsp:sp>
    <dsp:sp modelId="{6D1A936B-A35E-47ED-9C8D-EF73ED0245D7}">
      <dsp:nvSpPr>
        <dsp:cNvPr id="0" name=""/>
        <dsp:cNvSpPr/>
      </dsp:nvSpPr>
      <dsp:spPr>
        <a:xfrm>
          <a:off x="1103888" y="912507"/>
          <a:ext cx="1217850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b="1" kern="1200" dirty="0" smtClean="0">
              <a:solidFill>
                <a:schemeClr val="tx1"/>
              </a:solidFill>
            </a:rPr>
            <a:t>Immunological Test</a:t>
          </a:r>
          <a:endParaRPr lang="en-MY" sz="1000" b="1" kern="1200" dirty="0">
            <a:solidFill>
              <a:schemeClr val="tx1"/>
            </a:solidFill>
          </a:endParaRPr>
        </a:p>
      </dsp:txBody>
      <dsp:txXfrm>
        <a:off x="1111974" y="920593"/>
        <a:ext cx="1201678" cy="259916"/>
      </dsp:txXfrm>
    </dsp:sp>
    <dsp:sp modelId="{66A86510-A6F5-4BD1-AD00-2E43941895B9}">
      <dsp:nvSpPr>
        <dsp:cNvPr id="0" name=""/>
        <dsp:cNvSpPr/>
      </dsp:nvSpPr>
      <dsp:spPr>
        <a:xfrm rot="3310531">
          <a:off x="800067" y="1227368"/>
          <a:ext cx="386770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386770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783" y="1229201"/>
        <a:ext cx="19338" cy="19338"/>
      </dsp:txXfrm>
    </dsp:sp>
    <dsp:sp modelId="{42F2E28B-8117-4B48-B9F5-565DBF5B90F8}">
      <dsp:nvSpPr>
        <dsp:cNvPr id="0" name=""/>
        <dsp:cNvSpPr/>
      </dsp:nvSpPr>
      <dsp:spPr>
        <a:xfrm>
          <a:off x="1103888" y="1230010"/>
          <a:ext cx="1151738" cy="335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Imaging</a:t>
          </a:r>
          <a:endParaRPr lang="en-MY" sz="2000" b="1" kern="1200" dirty="0"/>
        </a:p>
      </dsp:txBody>
      <dsp:txXfrm>
        <a:off x="1113706" y="1239828"/>
        <a:ext cx="1132102" cy="31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8ACC-7E9E-4F78-A5D6-6BF0DAE6E93E}" type="datetimeFigureOut">
              <a:rPr lang="en-US" smtClean="0"/>
              <a:pPr/>
              <a:t>10/11/2021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E298-F473-4F5F-AB2F-D6B46AE2B9D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0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9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94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B196-68EB-4D25-AAE1-740BA6E800F7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D8CB-5F4C-4CB4-95D1-731F1F51CCB3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9C15-B8D1-4986-9E6F-EC8FA3849744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8D1-1634-4A03-A45E-1EDB7EC919C9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51D-6905-41BA-9907-D626B96F0E4F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83B-C49B-4AB4-963D-7A8DB8A4FB3B}" type="datetime1">
              <a:rPr lang="en-US" smtClean="0"/>
              <a:t>10/11/2021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598-DDCA-4D23-8769-72A95FFE2291}" type="datetime1">
              <a:rPr lang="en-US" smtClean="0"/>
              <a:t>10/11/2021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C26-FA8C-43CE-8188-6779A8321B09}" type="datetime1">
              <a:rPr lang="en-US" smtClean="0"/>
              <a:t>10/11/2021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940A-7107-44B4-9E60-6218947F3F55}" type="datetime1">
              <a:rPr lang="en-US" smtClean="0"/>
              <a:t>10/11/2021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83D9-49FD-463F-A8A1-1C35F79B71ED}" type="datetime1">
              <a:rPr lang="en-US" smtClean="0"/>
              <a:t>10/11/2021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5F21-A763-4F42-8D65-8A3280B549B4}" type="datetime1">
              <a:rPr lang="en-US" smtClean="0"/>
              <a:t>10/11/2021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7841-42B7-47FC-8FB8-BBD75E8D7F27}" type="datetime1">
              <a:rPr lang="en-US" smtClean="0"/>
              <a:t>10/11/2021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fampicin" TargetMode="External"/><Relationship Id="rId2" Type="http://schemas.openxmlformats.org/officeDocument/2006/relationships/hyperlink" Target="https://en.wikipedia.org/wiki/Mycobacterium_tuberculosis_comple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understanding_tuberculosis_basic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872" y="1816361"/>
            <a:ext cx="3770343" cy="2922711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371328" y="260647"/>
            <a:ext cx="5945088" cy="1703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3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976" y="2708920"/>
            <a:ext cx="4715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Tuberculosis </a:t>
            </a:r>
            <a:endParaRPr lang="en-MY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782539"/>
            <a:ext cx="7424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Prof  </a:t>
            </a:r>
            <a:r>
              <a:rPr lang="nl-NL" sz="4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DR. Waqar Al – Kubaisy</a:t>
            </a:r>
            <a:r>
              <a:rPr lang="nl-N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G: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39"/>
            <a:ext cx="1858797" cy="18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858797" y="5390820"/>
            <a:ext cx="508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/>
              <a:t> ا. </a:t>
            </a:r>
            <a:r>
              <a:rPr lang="ar-IQ" sz="3600" dirty="0" smtClean="0"/>
              <a:t>د </a:t>
            </a:r>
            <a:r>
              <a:rPr lang="ar-IQ" sz="3600" dirty="0"/>
              <a:t>وقار عبد القهار الكبيسي 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495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2324877"/>
              </p:ext>
            </p:extLst>
          </p:nvPr>
        </p:nvGraphicFramePr>
        <p:xfrm>
          <a:off x="107504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27784" y="116632"/>
            <a:ext cx="4176464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Standard cases definition</a:t>
            </a:r>
            <a:r>
              <a:rPr lang="en-US" sz="2800" b="1" dirty="0">
                <a:solidFill>
                  <a:srgbClr val="AF2727"/>
                </a:solidFill>
              </a:rPr>
              <a:t>:</a:t>
            </a:r>
            <a:endParaRPr lang="en-MY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10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031418" y="237530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2615263"/>
            <a:ext cx="103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8564" y="451529"/>
            <a:ext cx="5371628" cy="59965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 smtClean="0">
                <a:solidFill>
                  <a:schemeClr val="tx2">
                    <a:lumMod val="75000"/>
                  </a:schemeClr>
                </a:solidFill>
              </a:rPr>
              <a:t>Epidemiology Of  TB</a:t>
            </a:r>
            <a:endParaRPr lang="en-MY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931" y="1556792"/>
            <a:ext cx="88310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2800" b="1" dirty="0"/>
              <a:t>One</a:t>
            </a:r>
            <a:r>
              <a:rPr lang="en-US" sz="2800" dirty="0"/>
              <a:t> </a:t>
            </a:r>
            <a:r>
              <a:rPr lang="en-US" sz="2800" b="1" dirty="0"/>
              <a:t>definition of epidemiology </a:t>
            </a:r>
            <a:r>
              <a:rPr lang="en-US" sz="2800" dirty="0"/>
              <a:t>is the study of the </a:t>
            </a:r>
            <a:r>
              <a:rPr lang="en-US" sz="2800" b="1" dirty="0">
                <a:solidFill>
                  <a:srgbClr val="C00000"/>
                </a:solidFill>
              </a:rPr>
              <a:t>distribution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C00000"/>
                </a:solidFill>
              </a:rPr>
              <a:t>determinants</a:t>
            </a:r>
            <a:r>
              <a:rPr lang="en-US" sz="2800" dirty="0"/>
              <a:t> of disease and other conditions in human populations.  </a:t>
            </a:r>
            <a:endParaRPr lang="en-US" sz="2800" dirty="0" smtClean="0"/>
          </a:p>
          <a:p>
            <a:pPr eaLnBrk="0" fontAlgn="base" hangingPunct="0"/>
            <a:r>
              <a:rPr lang="en-US" sz="2800" b="1" dirty="0" smtClean="0"/>
              <a:t>Epidemiology </a:t>
            </a:r>
            <a:r>
              <a:rPr lang="en-US" sz="2800" b="1" dirty="0"/>
              <a:t>is used to identify 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distribution of TB </a:t>
            </a:r>
            <a:r>
              <a:rPr lang="en-US" sz="2800" b="1" dirty="0">
                <a:solidFill>
                  <a:srgbClr val="00B050"/>
                </a:solidFill>
              </a:rPr>
              <a:t>geographically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00B050"/>
                </a:solidFill>
              </a:rPr>
              <a:t>in populations</a:t>
            </a:r>
            <a:r>
              <a:rPr lang="en-US" sz="2800" b="1" dirty="0"/>
              <a:t>.  </a:t>
            </a:r>
            <a:endParaRPr lang="en-US" sz="2800" b="1" dirty="0" smtClean="0"/>
          </a:p>
          <a:p>
            <a:pPr eaLnBrk="0" fontAlgn="base" hangingPunct="0"/>
            <a:r>
              <a:rPr lang="en-US" sz="2800" b="1" dirty="0" smtClean="0"/>
              <a:t>Through </a:t>
            </a:r>
            <a:r>
              <a:rPr lang="en-US" sz="2800" b="1" dirty="0"/>
              <a:t>knowing the distribution of disease and its </a:t>
            </a:r>
            <a:r>
              <a:rPr lang="en-US" sz="2800" dirty="0"/>
              <a:t>determinants in </a:t>
            </a:r>
            <a:r>
              <a:rPr lang="en-US" sz="2800" b="1" dirty="0">
                <a:solidFill>
                  <a:srgbClr val="7030A0"/>
                </a:solidFill>
              </a:rPr>
              <a:t>person, place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7030A0"/>
                </a:solidFill>
              </a:rPr>
              <a:t>time</a:t>
            </a:r>
            <a:r>
              <a:rPr lang="en-US" sz="2800" dirty="0" smtClean="0"/>
              <a:t>,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8000"/>
                </a:solidFill>
              </a:rPr>
              <a:t>strategic planning is facilitated</a:t>
            </a:r>
            <a:r>
              <a:rPr lang="en-US" sz="2800" b="1" dirty="0"/>
              <a:t> </a:t>
            </a:r>
            <a:r>
              <a:rPr lang="en-US" sz="2800" b="1" dirty="0" smtClean="0"/>
              <a:t>           and 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the </a:t>
            </a:r>
            <a:r>
              <a:rPr lang="en-US" sz="2800" b="1" dirty="0">
                <a:solidFill>
                  <a:srgbClr val="008000"/>
                </a:solidFill>
              </a:rPr>
              <a:t>evaluation of interventions and preventive measures is more effective.</a:t>
            </a:r>
            <a:endParaRPr lang="en-MY" sz="2800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1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0" y="5274925"/>
            <a:ext cx="89691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In the last two decades </a:t>
            </a:r>
            <a:r>
              <a:rPr lang="en-MY" sz="2400" dirty="0" smtClean="0"/>
              <a:t>Nowadays</a:t>
            </a:r>
            <a:r>
              <a:rPr lang="en-MY" sz="2400" dirty="0"/>
              <a:t>,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 smtClean="0"/>
              <a:t>TB </a:t>
            </a:r>
            <a:r>
              <a:rPr lang="en-MY" sz="2200" dirty="0"/>
              <a:t>is </a:t>
            </a:r>
            <a:r>
              <a:rPr lang="en-MY" sz="2200" b="1" dirty="0">
                <a:solidFill>
                  <a:srgbClr val="C00000"/>
                </a:solidFill>
              </a:rPr>
              <a:t>re-emerging as a major public </a:t>
            </a:r>
            <a:r>
              <a:rPr lang="en-MY" sz="2200" b="1" dirty="0">
                <a:solidFill>
                  <a:srgbClr val="FF0000"/>
                </a:solidFill>
              </a:rPr>
              <a:t>health </a:t>
            </a:r>
            <a:r>
              <a:rPr lang="en-MY" sz="2200" dirty="0"/>
              <a:t>problem </a:t>
            </a:r>
            <a:r>
              <a:rPr lang="en-MY" sz="2200" b="1" dirty="0"/>
              <a:t>world wide</a:t>
            </a:r>
            <a:r>
              <a:rPr lang="en-MY" sz="2200" dirty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dirty="0"/>
              <a:t>In 1993, it was </a:t>
            </a:r>
            <a:r>
              <a:rPr lang="en-MY" sz="1400" b="1" dirty="0"/>
              <a:t>declared</a:t>
            </a:r>
            <a:r>
              <a:rPr lang="en-MY" sz="1400" dirty="0"/>
              <a:t> by the </a:t>
            </a:r>
            <a:r>
              <a:rPr lang="en-MY" sz="1400" b="1" dirty="0" smtClean="0"/>
              <a:t>W</a:t>
            </a:r>
            <a:r>
              <a:rPr lang="en-MY" sz="1400" dirty="0" smtClean="0"/>
              <a:t>orld </a:t>
            </a:r>
            <a:r>
              <a:rPr lang="en-MY" sz="1400" b="1" dirty="0"/>
              <a:t>H</a:t>
            </a:r>
            <a:r>
              <a:rPr lang="en-MY" sz="1400" dirty="0"/>
              <a:t>ealth </a:t>
            </a:r>
            <a:r>
              <a:rPr lang="en-MY" sz="1400" b="1" dirty="0"/>
              <a:t>O</a:t>
            </a:r>
            <a:r>
              <a:rPr lang="en-MY" sz="1400" dirty="0"/>
              <a:t>rganization </a:t>
            </a:r>
            <a:r>
              <a:rPr lang="en-MY" sz="1400" dirty="0" smtClean="0"/>
              <a:t>(WHO) as </a:t>
            </a:r>
            <a:r>
              <a:rPr lang="en-MY" sz="1400" dirty="0"/>
              <a:t>a </a:t>
            </a:r>
            <a:r>
              <a:rPr lang="en-MY" sz="1400" b="1" dirty="0">
                <a:solidFill>
                  <a:srgbClr val="C00000"/>
                </a:solidFill>
              </a:rPr>
              <a:t>global emergency</a:t>
            </a:r>
            <a:r>
              <a:rPr lang="en-MY" sz="1400" dirty="0"/>
              <a:t>. </a:t>
            </a:r>
            <a:endParaRPr lang="en-MY" sz="1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/>
              <a:t>The declining trend in </a:t>
            </a:r>
            <a:r>
              <a:rPr lang="en-MY" sz="1400" b="1" dirty="0" smtClean="0"/>
              <a:t>TB </a:t>
            </a:r>
            <a:r>
              <a:rPr lang="en-MY" sz="1400" b="1" dirty="0"/>
              <a:t>observed in </a:t>
            </a:r>
            <a:r>
              <a:rPr lang="en-MY" sz="1400" b="1" dirty="0">
                <a:solidFill>
                  <a:srgbClr val="00B050"/>
                </a:solidFill>
              </a:rPr>
              <a:t>industrialized countries </a:t>
            </a:r>
            <a:r>
              <a:rPr lang="en-MY" sz="1400" b="1" dirty="0"/>
              <a:t>is </a:t>
            </a:r>
            <a:r>
              <a:rPr lang="en-MY" sz="1400" b="1" dirty="0" err="1"/>
              <a:t>leveled</a:t>
            </a:r>
            <a:r>
              <a:rPr lang="en-MY" sz="1400" b="1" dirty="0"/>
              <a:t> or even </a:t>
            </a:r>
            <a:r>
              <a:rPr lang="en-MY" sz="1400" b="1" dirty="0" smtClean="0"/>
              <a:t>reversed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MY" sz="1400" b="1" dirty="0">
                <a:solidFill>
                  <a:schemeClr val="tx2">
                    <a:lumMod val="75000"/>
                  </a:schemeClr>
                </a:solidFill>
              </a:rPr>
              <a:t>developing countries</a:t>
            </a:r>
            <a:r>
              <a:rPr lang="en-MY" sz="1400" dirty="0"/>
              <a:t>, the problem of TB is becoming of </a:t>
            </a:r>
            <a:r>
              <a:rPr lang="en-MY" sz="1400" b="1" dirty="0">
                <a:solidFill>
                  <a:srgbClr val="C00000"/>
                </a:solidFill>
              </a:rPr>
              <a:t>considerable magnitude and serious </a:t>
            </a:r>
            <a:r>
              <a:rPr lang="en-MY" sz="1400" b="1" dirty="0" smtClean="0">
                <a:solidFill>
                  <a:srgbClr val="C00000"/>
                </a:solidFill>
              </a:rPr>
              <a:t>impact</a:t>
            </a:r>
            <a:endParaRPr lang="en-MY" sz="1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00" y="67565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Tuberculosis </a:t>
            </a:r>
            <a:r>
              <a:rPr lang="en-MY" sz="2800" dirty="0" smtClean="0"/>
              <a:t>(TB)is </a:t>
            </a:r>
            <a:r>
              <a:rPr lang="en-MY" sz="2800" dirty="0"/>
              <a:t>a chronic infectious disease which remains the leading cause of human suffering </a:t>
            </a:r>
            <a:r>
              <a:rPr lang="en-MY" sz="2800" b="1" dirty="0"/>
              <a:t>all over the world</a:t>
            </a:r>
            <a:r>
              <a:rPr lang="en-MY" sz="28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dirty="0"/>
              <a:t>Since the beginning of the 20th century, a </a:t>
            </a:r>
            <a:r>
              <a:rPr lang="en-MY" sz="2800" b="1" dirty="0">
                <a:solidFill>
                  <a:srgbClr val="FF0000"/>
                </a:solidFill>
              </a:rPr>
              <a:t>marked decline</a:t>
            </a:r>
            <a:r>
              <a:rPr lang="en-MY" sz="2800" dirty="0" smtClean="0">
                <a:solidFill>
                  <a:srgbClr val="FF0000"/>
                </a:solidFill>
              </a:rPr>
              <a:t> </a:t>
            </a:r>
            <a:r>
              <a:rPr lang="en-MY" sz="2800" b="1" dirty="0">
                <a:solidFill>
                  <a:schemeClr val="tx2"/>
                </a:solidFill>
              </a:rPr>
              <a:t>morbidity and </a:t>
            </a:r>
            <a:r>
              <a:rPr lang="en-MY" sz="2800" b="1" dirty="0" smtClean="0">
                <a:solidFill>
                  <a:schemeClr val="tx2"/>
                </a:solidFill>
              </a:rPr>
              <a:t>mortality </a:t>
            </a:r>
            <a:r>
              <a:rPr lang="en-MY" sz="2800" dirty="0" smtClean="0"/>
              <a:t>from TB showed  in  the </a:t>
            </a:r>
            <a:r>
              <a:rPr lang="en-MY" sz="2800" b="1" dirty="0" smtClean="0">
                <a:solidFill>
                  <a:srgbClr val="FF0000"/>
                </a:solidFill>
              </a:rPr>
              <a:t>industrialized </a:t>
            </a:r>
            <a:r>
              <a:rPr lang="en-MY" sz="2800" b="1" dirty="0">
                <a:solidFill>
                  <a:srgbClr val="FF0000"/>
                </a:solidFill>
              </a:rPr>
              <a:t>countries</a:t>
            </a:r>
            <a:r>
              <a:rPr lang="en-MY" sz="2800" dirty="0"/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u="sng" dirty="0">
                <a:solidFill>
                  <a:schemeClr val="tx2"/>
                </a:solidFill>
              </a:rPr>
              <a:t>This decline is mainly brought by the </a:t>
            </a:r>
            <a:r>
              <a:rPr lang="en-MY" sz="2800" b="1" dirty="0" smtClean="0"/>
              <a:t>;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*</a:t>
            </a:r>
            <a:r>
              <a:rPr lang="en-MY" sz="2800" b="1" dirty="0" smtClean="0">
                <a:solidFill>
                  <a:srgbClr val="00B050"/>
                </a:solidFill>
              </a:rPr>
              <a:t>improvement </a:t>
            </a:r>
            <a:r>
              <a:rPr lang="en-MY" sz="2800" b="1" dirty="0">
                <a:solidFill>
                  <a:srgbClr val="00B050"/>
                </a:solidFill>
              </a:rPr>
              <a:t>of living </a:t>
            </a:r>
            <a:r>
              <a:rPr lang="en-MY" sz="2800" dirty="0"/>
              <a:t>conditions and </a:t>
            </a:r>
            <a:r>
              <a:rPr lang="en-MY" sz="2800" b="1" dirty="0"/>
              <a:t>to lesser extent </a:t>
            </a:r>
            <a:r>
              <a:rPr lang="en-MY" sz="2800" b="1" dirty="0">
                <a:solidFill>
                  <a:srgbClr val="00B050"/>
                </a:solidFill>
              </a:rPr>
              <a:t>by </a:t>
            </a:r>
            <a:endParaRPr lang="en-MY" sz="2800" b="1" dirty="0" smtClean="0">
              <a:solidFill>
                <a:srgbClr val="00B05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*</a:t>
            </a:r>
            <a:r>
              <a:rPr lang="en-MY" sz="2800" b="1" dirty="0" smtClean="0">
                <a:solidFill>
                  <a:srgbClr val="00B050"/>
                </a:solidFill>
              </a:rPr>
              <a:t>the </a:t>
            </a:r>
            <a:r>
              <a:rPr lang="en-MY" sz="2800" b="1" dirty="0">
                <a:solidFill>
                  <a:srgbClr val="00B050"/>
                </a:solidFill>
              </a:rPr>
              <a:t>advance in antimicrobial chemotherapy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/>
              <a:t>T</a:t>
            </a:r>
            <a:r>
              <a:rPr lang="en-MY" sz="2800" b="1" dirty="0"/>
              <a:t>he disease remained as a </a:t>
            </a:r>
            <a:r>
              <a:rPr lang="en-MY" sz="2800" b="1" dirty="0">
                <a:solidFill>
                  <a:srgbClr val="C00000"/>
                </a:solidFill>
              </a:rPr>
              <a:t>public health problem </a:t>
            </a:r>
            <a:r>
              <a:rPr lang="en-MY" sz="2800" b="1" dirty="0"/>
              <a:t>in </a:t>
            </a:r>
            <a:endParaRPr lang="en-MY" sz="2800" b="1" dirty="0" smtClean="0"/>
          </a:p>
          <a:p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</a:rPr>
              <a:t>      most </a:t>
            </a:r>
            <a:r>
              <a:rPr lang="en-MY" sz="2800" b="1" dirty="0">
                <a:solidFill>
                  <a:srgbClr val="C00000"/>
                </a:solidFill>
              </a:rPr>
              <a:t>developing </a:t>
            </a:r>
            <a:r>
              <a:rPr lang="en-MY" sz="2800" dirty="0"/>
              <a:t>parts of the world.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7824" y="139601"/>
            <a:ext cx="2952328" cy="45563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5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13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232142" y="476672"/>
            <a:ext cx="948466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            In </a:t>
            </a:r>
            <a:r>
              <a:rPr lang="en-MY" sz="2800" b="1" dirty="0"/>
              <a:t>the last two decades </a:t>
            </a:r>
            <a:r>
              <a:rPr lang="en-MY" sz="2800" dirty="0"/>
              <a:t>Nowadays,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/>
              <a:t>TB is </a:t>
            </a:r>
            <a:r>
              <a:rPr lang="en-MY" sz="2800" b="1" dirty="0">
                <a:solidFill>
                  <a:srgbClr val="C00000"/>
                </a:solidFill>
              </a:rPr>
              <a:t>re-emerging as a major public </a:t>
            </a:r>
            <a:r>
              <a:rPr lang="en-MY" sz="2800" b="1" dirty="0">
                <a:solidFill>
                  <a:srgbClr val="FF0000"/>
                </a:solidFill>
              </a:rPr>
              <a:t>health </a:t>
            </a:r>
            <a:r>
              <a:rPr lang="en-MY" sz="2400" dirty="0"/>
              <a:t>problem </a:t>
            </a:r>
            <a:r>
              <a:rPr lang="en-MY" sz="2400" b="1" dirty="0"/>
              <a:t>world wide</a:t>
            </a:r>
            <a:r>
              <a:rPr lang="en-MY" sz="2400" dirty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/>
              <a:t>In 1993, it was </a:t>
            </a:r>
            <a:r>
              <a:rPr lang="en-MY" sz="2800" b="1" dirty="0"/>
              <a:t>declared</a:t>
            </a:r>
            <a:r>
              <a:rPr lang="en-MY" sz="2800" dirty="0"/>
              <a:t> by the </a:t>
            </a:r>
            <a:r>
              <a:rPr lang="en-MY" sz="2800" b="1" dirty="0"/>
              <a:t>W</a:t>
            </a:r>
            <a:r>
              <a:rPr lang="en-MY" sz="2800" dirty="0"/>
              <a:t>orld </a:t>
            </a:r>
            <a:r>
              <a:rPr lang="en-MY" sz="2800" b="1" dirty="0"/>
              <a:t>H</a:t>
            </a:r>
            <a:r>
              <a:rPr lang="en-MY" sz="2800" dirty="0"/>
              <a:t>ealth </a:t>
            </a:r>
            <a:r>
              <a:rPr lang="en-MY" sz="2800" b="1" dirty="0"/>
              <a:t>O</a:t>
            </a:r>
            <a:r>
              <a:rPr lang="en-MY" sz="2800" dirty="0"/>
              <a:t>rganization (WHO) as a </a:t>
            </a:r>
            <a:r>
              <a:rPr lang="en-MY" sz="2800" b="1" dirty="0">
                <a:solidFill>
                  <a:srgbClr val="C00000"/>
                </a:solidFill>
              </a:rPr>
              <a:t>global emergency</a:t>
            </a:r>
            <a:r>
              <a:rPr lang="en-MY" sz="2800" dirty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/>
              <a:t>The declining trend in TB observed in </a:t>
            </a:r>
            <a:r>
              <a:rPr lang="en-MY" sz="2800" b="1" dirty="0">
                <a:solidFill>
                  <a:srgbClr val="00B050"/>
                </a:solidFill>
              </a:rPr>
              <a:t>industrialized countries </a:t>
            </a:r>
            <a:r>
              <a:rPr lang="en-MY" sz="2800" b="1" dirty="0"/>
              <a:t>is </a:t>
            </a:r>
            <a:r>
              <a:rPr lang="en-MY" sz="2800" b="1" dirty="0" err="1"/>
              <a:t>leveled</a:t>
            </a:r>
            <a:r>
              <a:rPr lang="en-MY" sz="2800" b="1" dirty="0"/>
              <a:t> or even reversed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In developing countries</a:t>
            </a:r>
            <a:r>
              <a:rPr lang="en-MY" sz="2800" dirty="0"/>
              <a:t>, the problem of TB is becoming of </a:t>
            </a:r>
            <a:r>
              <a:rPr lang="en-MY" sz="2800" b="1" dirty="0">
                <a:solidFill>
                  <a:srgbClr val="C00000"/>
                </a:solidFill>
              </a:rPr>
              <a:t>considerable magnitude and serious </a:t>
            </a:r>
            <a:r>
              <a:rPr lang="en-MY" sz="2800" b="1" dirty="0" smtClean="0">
                <a:solidFill>
                  <a:srgbClr val="C00000"/>
                </a:solidFill>
              </a:rPr>
              <a:t>impact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Despite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TB </a:t>
            </a: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being a preventable and curable disease,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There were cases in all countries and age groups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TB is present all over the world.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About one-quarter </a:t>
            </a: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of the world’s population is estimated to be infected by TB bacteria. </a:t>
            </a: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800" b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7596337" y="6021288"/>
            <a:ext cx="648072" cy="33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33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14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17695" y="506802"/>
            <a:ext cx="905419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About one-quarter </a:t>
            </a:r>
            <a:r>
              <a:rPr lang="en-MY" sz="2800" b="1" dirty="0" smtClean="0">
                <a:latin typeface="Garamond" pitchFamily="18" charset="0"/>
              </a:rPr>
              <a:t>of the world's population has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latent TB, </a:t>
            </a:r>
            <a:r>
              <a:rPr lang="en-MY" sz="2800" b="1" dirty="0" smtClean="0">
                <a:latin typeface="Garamond" pitchFamily="18" charset="0"/>
              </a:rPr>
              <a:t>which </a:t>
            </a:r>
            <a:r>
              <a:rPr lang="en-MY" sz="2800" b="1" i="1" dirty="0" smtClean="0">
                <a:latin typeface="Garamond" pitchFamily="18" charset="0"/>
              </a:rPr>
              <a:t>means people have </a:t>
            </a:r>
            <a:r>
              <a:rPr lang="en-MY" sz="2800" b="1" i="1" dirty="0">
                <a:latin typeface="Garamond" pitchFamily="18" charset="0"/>
              </a:rPr>
              <a:t>been </a:t>
            </a:r>
            <a:r>
              <a:rPr lang="en-MY" sz="2800" b="1" i="1" dirty="0">
                <a:solidFill>
                  <a:schemeClr val="tx2"/>
                </a:solidFill>
                <a:latin typeface="Garamond" pitchFamily="18" charset="0"/>
              </a:rPr>
              <a:t>infected by TB bacteria but are not </a:t>
            </a:r>
            <a:r>
              <a:rPr lang="en-MY" sz="2800" b="1" i="1" dirty="0">
                <a:latin typeface="Garamond" pitchFamily="18" charset="0"/>
              </a:rPr>
              <a:t>(yet) </a:t>
            </a:r>
            <a:r>
              <a:rPr lang="en-MY" sz="2800" b="1" i="1" dirty="0">
                <a:solidFill>
                  <a:schemeClr val="tx2"/>
                </a:solidFill>
                <a:latin typeface="Garamond" pitchFamily="18" charset="0"/>
              </a:rPr>
              <a:t>ill </a:t>
            </a:r>
            <a:r>
              <a:rPr lang="en-MY" sz="2800" b="1" i="1" dirty="0">
                <a:latin typeface="Garamond" pitchFamily="18" charset="0"/>
              </a:rPr>
              <a:t>with the disease and </a:t>
            </a:r>
            <a:r>
              <a:rPr lang="en-MY" sz="2800" b="1" i="1" dirty="0">
                <a:solidFill>
                  <a:schemeClr val="tx2"/>
                </a:solidFill>
                <a:latin typeface="Garamond" pitchFamily="18" charset="0"/>
              </a:rPr>
              <a:t>cannot transmit the disease</a:t>
            </a:r>
            <a:r>
              <a:rPr lang="en-MY" sz="2800" b="1" dirty="0">
                <a:latin typeface="Garamond" pitchFamily="18" charset="0"/>
              </a:rPr>
              <a:t>.</a:t>
            </a:r>
            <a:endParaRPr lang="en-MY" sz="28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Only</a:t>
            </a: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5-15%</a:t>
            </a: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 of these people will fall ill with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active TB </a:t>
            </a:r>
            <a:r>
              <a:rPr lang="en-MY" sz="2800" b="1" dirty="0">
                <a:solidFill>
                  <a:srgbClr val="3C4245"/>
                </a:solidFill>
                <a:latin typeface="Garamond" pitchFamily="18" charset="0"/>
              </a:rPr>
              <a:t>disease</a:t>
            </a:r>
          </a:p>
          <a:p>
            <a:r>
              <a:rPr lang="en-MY" sz="2800" b="1" i="1" dirty="0">
                <a:solidFill>
                  <a:srgbClr val="3C4245"/>
                </a:solidFill>
                <a:latin typeface="Garamond" pitchFamily="18" charset="0"/>
              </a:rPr>
              <a:t>The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rest have </a:t>
            </a:r>
            <a:r>
              <a:rPr lang="en-MY" sz="2800" b="1" i="1" dirty="0">
                <a:solidFill>
                  <a:srgbClr val="3C4245"/>
                </a:solidFill>
                <a:latin typeface="Garamond" pitchFamily="18" charset="0"/>
              </a:rPr>
              <a:t>TB </a:t>
            </a:r>
            <a:r>
              <a:rPr lang="en-MY" sz="2800" b="1" i="1" dirty="0" smtClean="0">
                <a:solidFill>
                  <a:srgbClr val="3C4245"/>
                </a:solidFill>
                <a:latin typeface="Garamond" pitchFamily="18" charset="0"/>
              </a:rPr>
              <a:t>infection </a:t>
            </a:r>
            <a:r>
              <a:rPr lang="en-MY" sz="2800" b="1" i="1" dirty="0">
                <a:solidFill>
                  <a:srgbClr val="3C4245"/>
                </a:solidFill>
                <a:latin typeface="Garamond" pitchFamily="18" charset="0"/>
              </a:rPr>
              <a:t>but are not ill and cannot transmit the disease.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Active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TB </a:t>
            </a:r>
            <a:r>
              <a:rPr lang="en-MY" sz="2800" b="1" dirty="0" smtClean="0">
                <a:latin typeface="Garamond" pitchFamily="18" charset="0"/>
              </a:rPr>
              <a:t>person can </a:t>
            </a:r>
            <a:r>
              <a:rPr lang="en-MY" sz="2800" b="1" dirty="0">
                <a:latin typeface="Garamond" pitchFamily="18" charset="0"/>
              </a:rPr>
              <a:t>infect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5–15 </a:t>
            </a:r>
            <a:r>
              <a:rPr lang="en-MY" sz="2800" b="1" dirty="0">
                <a:latin typeface="Garamond" pitchFamily="18" charset="0"/>
              </a:rPr>
              <a:t>other people through close contact over the course of a year. </a:t>
            </a:r>
            <a:endParaRPr lang="en-MY" sz="28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TB</a:t>
            </a:r>
            <a:r>
              <a:rPr lang="en-MY" sz="2800" b="1" dirty="0">
                <a:latin typeface="Garamond" pitchFamily="18" charset="0"/>
              </a:rPr>
              <a:t>. Persons with compromised imm</a:t>
            </a:r>
            <a:r>
              <a:rPr lang="en-MY" sz="2400" b="1" dirty="0">
                <a:latin typeface="Garamond" pitchFamily="18" charset="0"/>
              </a:rPr>
              <a:t>une systems, such as people living with </a:t>
            </a:r>
            <a:r>
              <a:rPr lang="en-MY" sz="2800" b="1" dirty="0">
                <a:latin typeface="Garamond" pitchFamily="18" charset="0"/>
              </a:rPr>
              <a:t>HIV, malnutrition or diabetes, or people who use tobacco, have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higher risk of falling ill</a:t>
            </a:r>
            <a:r>
              <a:rPr lang="en-MY" sz="2400" b="1" dirty="0">
                <a:latin typeface="Garamond" pitchFamily="18" charset="0"/>
              </a:rPr>
              <a:t>.</a:t>
            </a: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   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3C4245"/>
                </a:solidFill>
                <a:latin typeface="Garamond" pitchFamily="18" charset="0"/>
              </a:rPr>
              <a:t>Both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TB infection and disease are curable using antibiotics</a:t>
            </a:r>
            <a:r>
              <a:rPr lang="en-MY" sz="2400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9" y="23163"/>
            <a:ext cx="2664297" cy="48363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000" b="1" dirty="0" smtClean="0">
                <a:solidFill>
                  <a:schemeClr val="tx2">
                    <a:lumMod val="75000"/>
                  </a:schemeClr>
                </a:solidFill>
              </a:rPr>
              <a:t>Cont.  ..Epidemiology </a:t>
            </a:r>
            <a:r>
              <a:rPr lang="en-MY" sz="2000" b="1" dirty="0" smtClean="0">
                <a:solidFill>
                  <a:schemeClr val="tx2">
                    <a:lumMod val="75000"/>
                  </a:schemeClr>
                </a:solidFill>
              </a:rPr>
              <a:t>Of  TB</a:t>
            </a:r>
            <a:endParaRPr lang="en-MY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60232" y="6453336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3C4245"/>
                </a:solidFill>
              </a:rPr>
              <a:t>1.5 million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2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538368"/>
            <a:ext cx="2133600" cy="365125"/>
          </a:xfrm>
        </p:spPr>
        <p:txBody>
          <a:bodyPr/>
          <a:lstStyle/>
          <a:p>
            <a:fld id="{20364DF8-2D77-4C73-98D0-97A3CFF3D745}" type="slidenum">
              <a:rPr lang="en-MY" smtClean="0"/>
              <a:pPr/>
              <a:t>15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407561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</a:rPr>
              <a:t>1.5 million </a:t>
            </a:r>
            <a:r>
              <a:rPr lang="en-MY" sz="2600" dirty="0">
                <a:solidFill>
                  <a:srgbClr val="3C4245"/>
                </a:solidFill>
              </a:rPr>
              <a:t>people die from TB each year – making it the world’s top infectious killer.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600" b="1" dirty="0">
                <a:solidFill>
                  <a:schemeClr val="accent1"/>
                </a:solidFill>
              </a:rPr>
              <a:t>TB is one of the </a:t>
            </a:r>
            <a:r>
              <a:rPr lang="en-MY" sz="2600" b="1" dirty="0">
                <a:solidFill>
                  <a:srgbClr val="FF0000"/>
                </a:solidFill>
              </a:rPr>
              <a:t>top 10 causes of death </a:t>
            </a:r>
            <a:r>
              <a:rPr lang="en-MY" sz="2600" b="1" dirty="0">
                <a:solidFill>
                  <a:schemeClr val="accent1"/>
                </a:solidFill>
              </a:rPr>
              <a:t>and the leading cause from a single infectious agent (above HIV/AIDS</a:t>
            </a:r>
            <a:r>
              <a:rPr lang="en-MY" sz="2600" b="1" dirty="0" smtClean="0">
                <a:solidFill>
                  <a:schemeClr val="accent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Over </a:t>
            </a:r>
            <a:r>
              <a:rPr lang="en-MY" sz="2400" b="1" dirty="0">
                <a:solidFill>
                  <a:srgbClr val="C00000"/>
                </a:solidFill>
              </a:rPr>
              <a:t>95%</a:t>
            </a:r>
            <a:r>
              <a:rPr lang="en-MY" sz="2400" dirty="0">
                <a:solidFill>
                  <a:srgbClr val="C00000"/>
                </a:solidFill>
              </a:rPr>
              <a:t> of TB deaths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occur in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low and middle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income countries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TB is the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</a:rPr>
              <a:t>leading killer of HIV-positive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people </a:t>
            </a:r>
            <a:endParaRPr lang="en-MY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2015 with </a:t>
            </a:r>
            <a:r>
              <a:rPr lang="en-MY" sz="2400" b="1" dirty="0">
                <a:solidFill>
                  <a:srgbClr val="C00000"/>
                </a:solidFill>
              </a:rPr>
              <a:t>1 in 3 HIV deaths </a:t>
            </a:r>
            <a:r>
              <a:rPr lang="en-MY" sz="2400" dirty="0">
                <a:solidFill>
                  <a:schemeClr val="tx2">
                    <a:lumMod val="75000"/>
                  </a:schemeClr>
                </a:solidFill>
              </a:rPr>
              <a:t>was due to </a:t>
            </a:r>
            <a:r>
              <a:rPr lang="en-MY" sz="2400" dirty="0" smtClean="0">
                <a:solidFill>
                  <a:schemeClr val="tx2">
                    <a:lumMod val="75000"/>
                  </a:schemeClr>
                </a:solidFill>
              </a:rPr>
              <a:t>TB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solidFill>
                  <a:srgbClr val="3C4245"/>
                </a:solidFill>
              </a:rPr>
              <a:t>TB is the </a:t>
            </a:r>
            <a:r>
              <a:rPr lang="en-MY" sz="2400" dirty="0">
                <a:solidFill>
                  <a:srgbClr val="FF0000"/>
                </a:solidFill>
              </a:rPr>
              <a:t>leading cause </a:t>
            </a:r>
            <a:r>
              <a:rPr lang="en-MY" sz="2400" dirty="0">
                <a:solidFill>
                  <a:srgbClr val="3C4245"/>
                </a:solidFill>
              </a:rPr>
              <a:t>of death of people </a:t>
            </a:r>
            <a:r>
              <a:rPr lang="en-MY" sz="2400" dirty="0">
                <a:solidFill>
                  <a:srgbClr val="FF0000"/>
                </a:solidFill>
              </a:rPr>
              <a:t>with HIV </a:t>
            </a:r>
            <a:r>
              <a:rPr lang="en-MY" sz="2400" dirty="0">
                <a:solidFill>
                  <a:srgbClr val="3C4245"/>
                </a:solidFill>
              </a:rPr>
              <a:t>and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</a:rPr>
              <a:t>Without proper treatment, </a:t>
            </a:r>
            <a:endParaRPr lang="en-MY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45</a:t>
            </a:r>
            <a:r>
              <a:rPr lang="en-MY" sz="2400" b="1" dirty="0">
                <a:solidFill>
                  <a:srgbClr val="FF0000"/>
                </a:solidFill>
              </a:rPr>
              <a:t>% </a:t>
            </a:r>
            <a:r>
              <a:rPr lang="en-MY" sz="2400" b="1" dirty="0"/>
              <a:t>of HIV-negative people with TB on average </a:t>
            </a:r>
            <a:r>
              <a:rPr lang="en-MY" sz="2400" b="1" dirty="0">
                <a:solidFill>
                  <a:srgbClr val="FF0000"/>
                </a:solidFill>
              </a:rPr>
              <a:t>will </a:t>
            </a:r>
            <a:r>
              <a:rPr lang="en-MY" sz="2400" b="1" dirty="0" smtClean="0">
                <a:solidFill>
                  <a:srgbClr val="FF0000"/>
                </a:solidFill>
              </a:rPr>
              <a:t>die</a:t>
            </a:r>
            <a:r>
              <a:rPr lang="en-MY" sz="2400" b="1" dirty="0"/>
              <a:t> </a:t>
            </a:r>
            <a:r>
              <a:rPr lang="en-MY" sz="2400" b="1" dirty="0" smtClean="0"/>
              <a:t>      and </a:t>
            </a:r>
            <a:endParaRPr lang="en-MY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nearly </a:t>
            </a:r>
            <a:r>
              <a:rPr lang="en-MY" sz="2400" b="1" dirty="0">
                <a:solidFill>
                  <a:srgbClr val="FF0000"/>
                </a:solidFill>
              </a:rPr>
              <a:t>all HIV-positive</a:t>
            </a:r>
            <a:r>
              <a:rPr lang="en-MY" sz="2400" b="1" dirty="0"/>
              <a:t> people with </a:t>
            </a:r>
            <a:r>
              <a:rPr lang="en-MY" sz="2400" b="1" dirty="0">
                <a:solidFill>
                  <a:srgbClr val="FF0000"/>
                </a:solidFill>
              </a:rPr>
              <a:t>TB will die</a:t>
            </a:r>
            <a:r>
              <a:rPr lang="en-MY" sz="2400" b="1" dirty="0" smtClean="0"/>
              <a:t>.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solidFill>
                  <a:srgbClr val="3C4245"/>
                </a:solidFill>
              </a:rPr>
              <a:t>Most of the people who fall ill with TB live </a:t>
            </a:r>
            <a:r>
              <a:rPr lang="en-MY" sz="2400" dirty="0">
                <a:solidFill>
                  <a:srgbClr val="FF0000"/>
                </a:solidFill>
              </a:rPr>
              <a:t>in low- and middle-income </a:t>
            </a:r>
            <a:r>
              <a:rPr lang="en-MY" sz="2400" dirty="0" smtClean="0">
                <a:solidFill>
                  <a:srgbClr val="3C4245"/>
                </a:solidFill>
              </a:rPr>
              <a:t>also </a:t>
            </a:r>
            <a:r>
              <a:rPr lang="en-MY" sz="2400" dirty="0">
                <a:solidFill>
                  <a:srgbClr val="3C4245"/>
                </a:solidFill>
              </a:rPr>
              <a:t>a major contributor to antimicrobial </a:t>
            </a:r>
            <a:r>
              <a:rPr lang="en-MY" sz="2400" dirty="0" smtClean="0">
                <a:solidFill>
                  <a:srgbClr val="3C4245"/>
                </a:solidFill>
              </a:rPr>
              <a:t>resistance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</a:rPr>
              <a:t>Multidrug-resistant TB </a:t>
            </a:r>
            <a:r>
              <a:rPr lang="en-MY" sz="2400" b="1" dirty="0"/>
              <a:t>(MDR-TB) remains </a:t>
            </a:r>
            <a:r>
              <a:rPr lang="en-MY" sz="2400" b="1" dirty="0">
                <a:solidFill>
                  <a:srgbClr val="FF0000"/>
                </a:solidFill>
              </a:rPr>
              <a:t>a public health crisis </a:t>
            </a:r>
            <a:r>
              <a:rPr lang="en-MY" sz="2400" b="1" dirty="0"/>
              <a:t>and a health security threat.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/>
              <a:t>WHO estimates that there were </a:t>
            </a:r>
            <a:r>
              <a:rPr lang="en-MY" sz="2400" b="1" dirty="0">
                <a:solidFill>
                  <a:srgbClr val="FF0000"/>
                </a:solidFill>
              </a:rPr>
              <a:t>484 000 new cases with resistance </a:t>
            </a:r>
            <a:r>
              <a:rPr lang="en-MY" sz="2400" b="1" dirty="0"/>
              <a:t>to rifampicin – the most effective first-line drug,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38229"/>
            <a:ext cx="30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chemeClr val="tx2">
                    <a:lumMod val="75000"/>
                  </a:schemeClr>
                </a:solidFill>
              </a:rPr>
              <a:t>    Cont. …Epidemiology </a:t>
            </a:r>
            <a:r>
              <a:rPr lang="en-MY" b="1" dirty="0">
                <a:solidFill>
                  <a:schemeClr val="tx2">
                    <a:lumMod val="75000"/>
                  </a:schemeClr>
                </a:solidFill>
              </a:rPr>
              <a:t>Of  TB</a:t>
            </a:r>
          </a:p>
        </p:txBody>
      </p:sp>
    </p:spTree>
    <p:extLst>
      <p:ext uri="{BB962C8B-B14F-4D97-AF65-F5344CB8AC3E}">
        <p14:creationId xmlns:p14="http://schemas.microsoft.com/office/powerpoint/2010/main" val="2770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b="1" dirty="0" smtClean="0"/>
              <a:t>In 2018 </a:t>
            </a:r>
            <a:r>
              <a:rPr lang="en-MY" dirty="0" smtClean="0"/>
              <a:t>:</a:t>
            </a:r>
            <a:endParaRPr lang="en-MY" b="1" dirty="0" smtClean="0"/>
          </a:p>
          <a:p>
            <a:pPr marL="0" indent="0">
              <a:buNone/>
            </a:pPr>
            <a:r>
              <a:rPr lang="en-MY" b="1" dirty="0" smtClean="0"/>
              <a:t>10 </a:t>
            </a:r>
            <a:r>
              <a:rPr lang="en-MY" b="1" dirty="0" smtClean="0">
                <a:solidFill>
                  <a:srgbClr val="C00000"/>
                </a:solidFill>
              </a:rPr>
              <a:t>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6" y="2663971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</a:t>
              </a:r>
              <a:r>
                <a:rPr lang="en-MY" sz="2400" b="1" dirty="0"/>
                <a:t>5.7 </a:t>
              </a:r>
              <a:r>
                <a:rPr lang="en-MY" sz="2400" b="1" kern="1200" dirty="0" smtClean="0"/>
                <a:t>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7810" y="3260003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0848" y="3210870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3490" y="2968835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</a:t>
              </a:r>
              <a:r>
                <a:rPr lang="en-MY" sz="2400" b="1" dirty="0"/>
                <a:t>3.2 </a:t>
              </a:r>
              <a:r>
                <a:rPr lang="en-MY" sz="2400" b="1" dirty="0" smtClean="0"/>
                <a:t>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2348" y="2720610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</a:t>
              </a:r>
              <a:r>
                <a:rPr lang="en-MY" sz="2400" b="1" dirty="0"/>
                <a:t>1.1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3077663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499375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dirty="0"/>
                <a:t>10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31" name="Explosion 1 30"/>
          <p:cNvSpPr/>
          <p:nvPr/>
        </p:nvSpPr>
        <p:spPr>
          <a:xfrm>
            <a:off x="5145435" y="3940651"/>
            <a:ext cx="3812321" cy="2800717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bg1"/>
                </a:solidFill>
                <a:latin typeface="Arial"/>
              </a:rPr>
              <a:t>1.5 million </a:t>
            </a:r>
            <a:r>
              <a:rPr lang="en-MY" sz="2400" b="1" dirty="0" smtClean="0">
                <a:solidFill>
                  <a:schemeClr val="bg1"/>
                </a:solidFill>
                <a:latin typeface="Arial"/>
              </a:rPr>
              <a:t>die </a:t>
            </a:r>
            <a:r>
              <a:rPr lang="en-MY" sz="2400" b="1" dirty="0">
                <a:solidFill>
                  <a:schemeClr val="bg1"/>
                </a:solidFill>
                <a:latin typeface="Arial"/>
              </a:rPr>
              <a:t>from TB each year</a:t>
            </a:r>
            <a:endParaRPr lang="en-MY" sz="2400" b="1" dirty="0">
              <a:solidFill>
                <a:schemeClr val="bg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652120" y="80628"/>
            <a:ext cx="3305636" cy="1908212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accent1"/>
                </a:solidFill>
              </a:rPr>
              <a:t>(</a:t>
            </a:r>
            <a:r>
              <a:rPr lang="en-MY" sz="2000" b="1" dirty="0"/>
              <a:t>including </a:t>
            </a:r>
            <a:endParaRPr lang="en-MY" sz="2000" b="1" dirty="0" smtClean="0"/>
          </a:p>
          <a:p>
            <a:pPr algn="ctr"/>
            <a:r>
              <a:rPr lang="en-MY" sz="2000" b="1" dirty="0" smtClean="0"/>
              <a:t>251 </a:t>
            </a:r>
            <a:r>
              <a:rPr lang="en-MY" sz="2000" b="1" dirty="0"/>
              <a:t>000 people with HIV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4" y="4553730"/>
            <a:ext cx="52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TB is one of the </a:t>
            </a:r>
            <a:r>
              <a:rPr lang="en-MY" sz="2400" b="1" dirty="0">
                <a:solidFill>
                  <a:srgbClr val="FF0000"/>
                </a:solidFill>
              </a:rPr>
              <a:t>top 10 causes </a:t>
            </a:r>
            <a:r>
              <a:rPr lang="en-MY" sz="2400" b="1" dirty="0"/>
              <a:t>of death and the leading cause from a single infectious agent (above HIV/AIDS).</a:t>
            </a:r>
          </a:p>
        </p:txBody>
      </p:sp>
    </p:spTree>
    <p:extLst>
      <p:ext uri="{BB962C8B-B14F-4D97-AF65-F5344CB8AC3E}">
        <p14:creationId xmlns:p14="http://schemas.microsoft.com/office/powerpoint/2010/main" val="12076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r>
              <a:rPr lang="en-MY" dirty="0" smtClean="0"/>
              <a:t>In 2014 :</a:t>
            </a:r>
          </a:p>
          <a:p>
            <a:r>
              <a:rPr lang="en-MY" b="1" dirty="0" smtClean="0">
                <a:solidFill>
                  <a:srgbClr val="C00000"/>
                </a:solidFill>
              </a:rPr>
              <a:t>9.6 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7" y="2106315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5.4 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8174" y="2500081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3036" y="2778744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0918" y="2328752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: 3.2 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1283" y="2290792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1.0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2395406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126147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9.6 million</a:t>
              </a:r>
              <a:endParaRPr lang="en-MY" sz="2400" b="1" kern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6011" y="3670180"/>
            <a:ext cx="85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In 2014 :</a:t>
            </a:r>
          </a:p>
          <a:p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TB </a:t>
            </a:r>
            <a:r>
              <a:rPr lang="en-MY" sz="2800" b="1" dirty="0">
                <a:solidFill>
                  <a:srgbClr val="C00000"/>
                </a:solidFill>
              </a:rPr>
              <a:t>killed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 some </a:t>
            </a:r>
            <a:r>
              <a:rPr lang="en-MY" sz="2800" b="1" dirty="0">
                <a:solidFill>
                  <a:srgbClr val="C00000"/>
                </a:solidFill>
              </a:rPr>
              <a:t>1.5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 million people in the world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57962" y="4437112"/>
            <a:ext cx="3649942" cy="2376264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1.1 million HIV negative</a:t>
            </a:r>
            <a:endParaRPr lang="en-MY" sz="2400" b="1" dirty="0"/>
          </a:p>
        </p:txBody>
      </p:sp>
      <p:sp>
        <p:nvSpPr>
          <p:cNvPr id="33" name="Explosion 1 32"/>
          <p:cNvSpPr/>
          <p:nvPr/>
        </p:nvSpPr>
        <p:spPr>
          <a:xfrm>
            <a:off x="5386919" y="4338569"/>
            <a:ext cx="3357586" cy="2458068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0.4 million HIV positive</a:t>
            </a:r>
            <a:endParaRPr lang="en-MY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4" name="5-Point Star 3"/>
          <p:cNvSpPr/>
          <p:nvPr/>
        </p:nvSpPr>
        <p:spPr>
          <a:xfrm>
            <a:off x="8172400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56984" cy="579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>
                <a:cs typeface="Majalla UI"/>
              </a:rPr>
              <a:t>Nowadays,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TB is re-emerging </a:t>
            </a:r>
            <a:r>
              <a:rPr lang="en-US" sz="2800" b="1" dirty="0">
                <a:cs typeface="Majalla UI"/>
              </a:rPr>
              <a:t>as a major public health problem for the </a:t>
            </a:r>
            <a:r>
              <a:rPr lang="en-US" sz="2800" b="1" dirty="0">
                <a:solidFill>
                  <a:schemeClr val="tx2"/>
                </a:solidFill>
                <a:cs typeface="Majalla UI"/>
              </a:rPr>
              <a:t>following reasons: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Inadequate TB control program: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cs typeface="Majalla UI"/>
              </a:rPr>
              <a:t>The neglect of the disease by governments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has allowed tuberculosis control systems to deteriorate or even disappear in many parts of the world.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/>
                </a:solidFill>
                <a:cs typeface="Majalla UI"/>
              </a:rPr>
              <a:t>Poorly managed tuberculosis control programs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have contributed to an increase in the burden of disease as well as the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emergence of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multi-drug resistant tuberculosis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cs typeface="Majalla UI"/>
              </a:rPr>
              <a:t>The difficulty and the high expenses of treating multi-drug resistant cases of tuberculosis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often fails even in industrialized countries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2)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rapid population growth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consequences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malnutrition,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housing problems, 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overcrowding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bad ventilation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lack of health services) has contributed to the increase in number of tuberculosis cases.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cs typeface="Majalla UI"/>
              </a:rPr>
              <a:t>)</a:t>
            </a:r>
            <a:r>
              <a:rPr lang="en-US" sz="2800" b="1" dirty="0">
                <a:solidFill>
                  <a:srgbClr val="0070C0"/>
                </a:solidFill>
                <a:cs typeface="Majalla UI"/>
              </a:rPr>
              <a:t> Increase in life expectancy of the population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led to increasing opportunity for the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conversion of a latent TB infection into clinically evident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case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  4)The 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growing problem of HIV/AIDS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link with tuberculosis led to an explosion of tuberculosis cases in HIV/AIDS endemic areas.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HIV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infection activates tuberculosis in individuals who are infected with tuberculosis, accelerating the breakdown from infection to diseases.  </a:t>
            </a: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</a:t>
            </a:r>
            <a:r>
              <a:rPr lang="en-MY" sz="2800" b="1" dirty="0" smtClean="0">
                <a:solidFill>
                  <a:srgbClr val="C00000"/>
                </a:solidFill>
              </a:rPr>
              <a:t>The </a:t>
            </a:r>
            <a:r>
              <a:rPr lang="en-MY" sz="2800" b="1" dirty="0">
                <a:solidFill>
                  <a:srgbClr val="C00000"/>
                </a:solidFill>
              </a:rPr>
              <a:t>emergence of multidrug resistant </a:t>
            </a:r>
            <a:r>
              <a:rPr lang="en-MY" sz="2800" dirty="0"/>
              <a:t>tuberculosis (MDRTB)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82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20" y="162880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Incidence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of tuberculosis (per 100,000 people</a:t>
            </a:r>
            <a:r>
              <a:rPr lang="en-MY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was 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reported at </a:t>
            </a:r>
            <a:r>
              <a:rPr lang="en-MY" sz="2800" b="1" dirty="0">
                <a:solidFill>
                  <a:srgbClr val="FF0000"/>
                </a:solidFill>
              </a:rPr>
              <a:t>5.6 </a:t>
            </a:r>
            <a:r>
              <a:rPr lang="en-MY" sz="2800" b="1" dirty="0">
                <a:solidFill>
                  <a:srgbClr val="0070C0"/>
                </a:solidFill>
              </a:rPr>
              <a:t>i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800" b="1" dirty="0">
                <a:solidFill>
                  <a:srgbClr val="00B050"/>
                </a:solidFill>
              </a:rPr>
              <a:t>2016</a:t>
            </a:r>
            <a:r>
              <a:rPr lang="en-MY" sz="2800" b="1" dirty="0"/>
              <a:t>,</a:t>
            </a:r>
            <a:r>
              <a:rPr lang="en-MY" dirty="0"/>
              <a:t> </a:t>
            </a:r>
            <a:r>
              <a:rPr lang="en-MY" sz="1400" dirty="0"/>
              <a:t>according to the World Bank collection of </a:t>
            </a:r>
            <a:r>
              <a:rPr lang="en-MY" sz="1400" dirty="0" smtClean="0"/>
              <a:t>development</a:t>
            </a:r>
            <a:endParaRPr lang="en-MY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88100"/>
              </p:ext>
            </p:extLst>
          </p:nvPr>
        </p:nvGraphicFramePr>
        <p:xfrm>
          <a:off x="250404" y="2996952"/>
          <a:ext cx="8784976" cy="249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MY" sz="2400" dirty="0" smtClean="0"/>
                        <a:t>Estimated TB incidence by age and sex (thousands)*, 2017</a:t>
                      </a:r>
                      <a:endParaRPr lang="en-MY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0-14 years	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 14 years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0.035 (0.033-0.037)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 26 (0.22-0.29)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 (0.24-0.34  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0.039 (0.036-0.04</a:t>
                      </a:r>
                      <a:r>
                        <a:rPr lang="en-MY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</a:rPr>
                        <a:t>0. 33 (0.27-0.39 )</a:t>
                      </a:r>
                      <a:endParaRPr lang="en-MY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0.37 (0.3-0.44  )</a:t>
                      </a:r>
                      <a:endParaRPr lang="en-MY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53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0.074 (0.068-0.08)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0.58(0.45-0.72 )</a:t>
                      </a:r>
                      <a:r>
                        <a:rPr lang="en-MY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0.66(0.5-0.83  )</a:t>
                      </a:r>
                      <a:endParaRPr lang="en-MY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916188" y="439797"/>
            <a:ext cx="3600400" cy="50405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20688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5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763688" y="107921"/>
            <a:ext cx="4248472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3200" b="1" dirty="0"/>
              <a:t>Introduction</a:t>
            </a:r>
            <a:endParaRPr lang="en-MY" sz="3200" dirty="0"/>
          </a:p>
        </p:txBody>
      </p:sp>
      <p:sp>
        <p:nvSpPr>
          <p:cNvPr id="4" name="Rectangle 3"/>
          <p:cNvSpPr/>
          <p:nvPr/>
        </p:nvSpPr>
        <p:spPr>
          <a:xfrm>
            <a:off x="94382" y="692696"/>
            <a:ext cx="8879964" cy="347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Tuberculosis(TB) is a chronic  infectious disease 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that cause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by various strain of mycobacteria; usually</a:t>
            </a: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800" b="1" i="1" u="sng" dirty="0">
                <a:solidFill>
                  <a:srgbClr val="C0504D"/>
                </a:solidFill>
              </a:rPr>
              <a:t>Mycobacterium tuberculosis</a:t>
            </a:r>
            <a:r>
              <a:rPr lang="en-MY" sz="2800" b="1" i="1" u="sng" dirty="0" smtClean="0">
                <a:solidFill>
                  <a:srgbClr val="C0504D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MY" sz="2800" b="1" i="1" u="sng" dirty="0">
              <a:solidFill>
                <a:srgbClr val="C0504D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It is an </a:t>
            </a:r>
            <a:r>
              <a:rPr lang="en-MY" sz="2800" b="1" u="sng" dirty="0">
                <a:solidFill>
                  <a:srgbClr val="C0504D"/>
                </a:solidFill>
              </a:rPr>
              <a:t>airborne infection </a:t>
            </a: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spread </a:t>
            </a: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by </a:t>
            </a:r>
            <a:r>
              <a:rPr lang="en-MY" sz="2800" b="1" dirty="0" smtClean="0">
                <a:solidFill>
                  <a:srgbClr val="7030A0"/>
                </a:solidFill>
              </a:rPr>
              <a:t>droplets</a:t>
            </a: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 from</a:t>
            </a:r>
          </a:p>
          <a:p>
            <a:pPr lvl="0">
              <a:spcBef>
                <a:spcPct val="20000"/>
              </a:spcBef>
            </a:pP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people with </a:t>
            </a:r>
            <a:r>
              <a:rPr lang="en-MY" sz="2800" b="1" dirty="0">
                <a:solidFill>
                  <a:srgbClr val="FF0000"/>
                </a:solidFill>
              </a:rPr>
              <a:t>active TB disease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bacteria expelled by cough or 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sneezes</a:t>
            </a:r>
            <a:endParaRPr lang="en-MY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86" y="4160707"/>
            <a:ext cx="911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This infection mostly affects lungs </a:t>
            </a:r>
            <a:r>
              <a:rPr lang="en-MY" sz="2800" b="1" dirty="0">
                <a:solidFill>
                  <a:srgbClr val="FF0000"/>
                </a:solidFill>
              </a:rPr>
              <a:t>(pulmonary TB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other parts of the body can </a:t>
            </a:r>
            <a:r>
              <a:rPr lang="en-MY" sz="2800" b="1" dirty="0">
                <a:solidFill>
                  <a:prstClr val="black"/>
                </a:solidFill>
              </a:rPr>
              <a:t>be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affected (</a:t>
            </a:r>
            <a:r>
              <a:rPr lang="en-MY" sz="2800" b="1" dirty="0" err="1">
                <a:solidFill>
                  <a:srgbClr val="FF0000"/>
                </a:solidFill>
              </a:rPr>
              <a:t>extrapulmonary</a:t>
            </a:r>
            <a:r>
              <a:rPr lang="en-MY" sz="2800" b="1" dirty="0">
                <a:solidFill>
                  <a:srgbClr val="FF0000"/>
                </a:solidFill>
              </a:rPr>
              <a:t> TB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884" y="560330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993300"/>
                </a:solidFill>
                <a:latin typeface="Calibri" pitchFamily="34" charset="0"/>
                <a:cs typeface="Times New Roman" pitchFamily="18" charset="0"/>
              </a:rPr>
              <a:t>Pulmonary TB is common and is most important and is most important epidemiologically</a:t>
            </a:r>
            <a:endParaRPr lang="en-MY" sz="2800" dirty="0">
              <a:latin typeface="Calibri" pitchFamily="34" charset="0"/>
            </a:endParaRPr>
          </a:p>
        </p:txBody>
      </p:sp>
      <p:pic>
        <p:nvPicPr>
          <p:cNvPr id="7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39" y="2621966"/>
            <a:ext cx="120708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11560" y="47382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1" y="453006"/>
            <a:ext cx="9033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Incidence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 of tuberculosis (per 100,000 people</a:t>
            </a:r>
            <a:r>
              <a:rPr lang="en-MY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2400" b="1" dirty="0" smtClean="0">
                <a:solidFill>
                  <a:srgbClr val="FF0000"/>
                </a:solidFill>
              </a:rPr>
              <a:t>6.8 </a:t>
            </a:r>
            <a:r>
              <a:rPr lang="en-MY" sz="2400" b="1" dirty="0" smtClean="0">
                <a:solidFill>
                  <a:srgbClr val="0070C0"/>
                </a:solidFill>
              </a:rPr>
              <a:t>i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400" b="1" dirty="0" smtClean="0">
                <a:solidFill>
                  <a:srgbClr val="00B050"/>
                </a:solidFill>
              </a:rPr>
              <a:t>2017</a:t>
            </a:r>
            <a:r>
              <a:rPr lang="en-MY" sz="3600" b="1" dirty="0" smtClean="0"/>
              <a:t>,</a:t>
            </a:r>
            <a:r>
              <a:rPr lang="en-MY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sp>
        <p:nvSpPr>
          <p:cNvPr id="5" name="Rectangle 4"/>
          <p:cNvSpPr/>
          <p:nvPr/>
        </p:nvSpPr>
        <p:spPr>
          <a:xfrm>
            <a:off x="23308" y="1380366"/>
            <a:ext cx="928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Incidence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 of tuberculosis (per 100,000 people</a:t>
            </a:r>
            <a:r>
              <a:rPr lang="en-MY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2400" b="1" dirty="0">
                <a:solidFill>
                  <a:srgbClr val="FF0000"/>
                </a:solidFill>
              </a:rPr>
              <a:t>5 </a:t>
            </a:r>
            <a:r>
              <a:rPr lang="en-MY" sz="2400" b="1" dirty="0" smtClean="0">
                <a:solidFill>
                  <a:srgbClr val="0070C0"/>
                </a:solidFill>
              </a:rPr>
              <a:t>i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2400" b="1" dirty="0" smtClean="0">
                <a:solidFill>
                  <a:srgbClr val="00B050"/>
                </a:solidFill>
              </a:rPr>
              <a:t>2018</a:t>
            </a:r>
            <a:r>
              <a:rPr lang="en-MY" sz="3600" b="1" dirty="0" smtClean="0"/>
              <a:t>,</a:t>
            </a:r>
            <a:r>
              <a:rPr lang="en-MY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0" y="2424852"/>
            <a:ext cx="6953250" cy="295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393" y="2248997"/>
            <a:ext cx="674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All forms of TB are included, including cases in people living with HIV.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5424" y="5191023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Jordan - Incidence Of Tuberculosis (per 100,000 People)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1062369" y="5521146"/>
            <a:ext cx="7489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dirty="0">
                <a:solidFill>
                  <a:srgbClr val="202124"/>
                </a:solidFill>
                <a:cs typeface="arial" panose="020B0604020202020204" pitchFamily="34" charset="0"/>
              </a:rPr>
              <a:t>it tended to decrease through 2000 - 2019 period ending at 5.5 cases per 100,000 people in 2019.</a:t>
            </a:r>
          </a:p>
          <a:p>
            <a:r>
              <a:rPr lang="ar-JO" b="1" dirty="0">
                <a:solidFill>
                  <a:srgbClr val="202124"/>
                </a:solidFill>
                <a:cs typeface="arial" panose="020B0604020202020204" pitchFamily="34" charset="0"/>
              </a:rPr>
              <a:t>Tuberculosis death </a:t>
            </a:r>
            <a:r>
              <a:rPr lang="ar-JO" b="1" dirty="0" smtClean="0">
                <a:solidFill>
                  <a:srgbClr val="202124"/>
                </a:solidFill>
                <a:cs typeface="arial" panose="020B0604020202020204" pitchFamily="34" charset="0"/>
              </a:rPr>
              <a:t>rate:</a:t>
            </a:r>
            <a:r>
              <a:rPr lang="en-US" b="1" dirty="0" smtClean="0">
                <a:solidFill>
                  <a:srgbClr val="202124"/>
                </a:solidFill>
                <a:cs typeface="arial" panose="020B0604020202020204" pitchFamily="34" charset="0"/>
              </a:rPr>
              <a:t>0.1</a:t>
            </a:r>
            <a:r>
              <a:rPr lang="ar-JO" dirty="0" smtClean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dirty="0">
                <a:solidFill>
                  <a:srgbClr val="202124"/>
                </a:solidFill>
                <a:cs typeface="arial" panose="020B0604020202020204" pitchFamily="34" charset="0"/>
              </a:rPr>
              <a:t>cases per </a:t>
            </a:r>
            <a:r>
              <a:rPr lang="en-US" dirty="0" smtClean="0">
                <a:solidFill>
                  <a:srgbClr val="202124"/>
                </a:solidFill>
                <a:cs typeface="arial" panose="020B0604020202020204" pitchFamily="34" charset="0"/>
              </a:rPr>
              <a:t>100 000</a:t>
            </a:r>
            <a:endParaRPr lang="ar-JO" dirty="0">
              <a:solidFill>
                <a:srgbClr val="202124"/>
              </a:solidFill>
              <a:cs typeface="arial" panose="020B0604020202020204" pitchFamily="34" charset="0"/>
            </a:endParaRPr>
          </a:p>
          <a:p>
            <a:r>
              <a:rPr lang="ar-JO" b="1" dirty="0">
                <a:solidFill>
                  <a:srgbClr val="202124"/>
                </a:solidFill>
                <a:cs typeface="arial" panose="020B0604020202020204" pitchFamily="34" charset="0"/>
              </a:rPr>
              <a:t>AIDS estimated deaths: </a:t>
            </a:r>
            <a:r>
              <a:rPr lang="en-US" dirty="0" smtClean="0">
                <a:solidFill>
                  <a:srgbClr val="202124"/>
                </a:solidFill>
                <a:cs typeface="arial" panose="020B0604020202020204" pitchFamily="34" charset="0"/>
              </a:rPr>
              <a:t>100</a:t>
            </a:r>
            <a:r>
              <a:rPr lang="ar-JO" dirty="0" smtClean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dirty="0">
                <a:solidFill>
                  <a:srgbClr val="202124"/>
                </a:solidFill>
                <a:cs typeface="arial" panose="020B0604020202020204" pitchFamily="34" charset="0"/>
              </a:rPr>
              <a:t>persons</a:t>
            </a:r>
            <a:endParaRPr lang="ar-JO" b="0" i="0" dirty="0">
              <a:solidFill>
                <a:srgbClr val="202124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7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21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-108520" y="284571"/>
            <a:ext cx="936104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/>
              <a:t>            The </a:t>
            </a:r>
            <a:r>
              <a:rPr lang="en-MY" sz="2400" b="1" dirty="0"/>
              <a:t>Jordanian </a:t>
            </a:r>
            <a:r>
              <a:rPr lang="en-MY" sz="2400" b="1" dirty="0" smtClean="0"/>
              <a:t>Ministry  </a:t>
            </a:r>
            <a:r>
              <a:rPr lang="en-MY" sz="2400" b="1" dirty="0"/>
              <a:t>of Health</a:t>
            </a:r>
            <a:r>
              <a:rPr lang="en-MY" sz="2400" b="1" dirty="0" smtClean="0"/>
              <a:t>,</a:t>
            </a:r>
          </a:p>
          <a:p>
            <a:r>
              <a:rPr lang="en-MY" sz="2400" b="1" dirty="0"/>
              <a:t> </a:t>
            </a:r>
            <a:r>
              <a:rPr lang="en-MY" sz="2400" b="1" dirty="0" smtClean="0"/>
              <a:t>   reported </a:t>
            </a:r>
            <a:r>
              <a:rPr lang="en-MY" sz="2400" b="1" dirty="0"/>
              <a:t>that  the national TB </a:t>
            </a:r>
            <a:r>
              <a:rPr lang="en-MY" sz="2400" dirty="0" smtClean="0"/>
              <a:t>program </a:t>
            </a:r>
            <a:r>
              <a:rPr lang="en-MY" sz="2400" dirty="0"/>
              <a:t>seeks to eliminate </a:t>
            </a:r>
            <a:r>
              <a:rPr lang="en-MY" sz="2400" dirty="0" smtClean="0"/>
              <a:t>TB </a:t>
            </a:r>
            <a:r>
              <a:rPr lang="en-MY" sz="2400" dirty="0"/>
              <a:t>by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solidFill>
                  <a:srgbClr val="FF0000"/>
                </a:solidFill>
              </a:rPr>
              <a:t>Reducing</a:t>
            </a:r>
            <a:r>
              <a:rPr lang="en-MY" sz="2300" dirty="0" smtClean="0"/>
              <a:t> </a:t>
            </a:r>
            <a:r>
              <a:rPr lang="en-MY" sz="2300" dirty="0"/>
              <a:t>the </a:t>
            </a:r>
            <a:r>
              <a:rPr lang="en-MY" sz="2300" b="1" dirty="0">
                <a:solidFill>
                  <a:schemeClr val="tx2"/>
                </a:solidFill>
              </a:rPr>
              <a:t>incidence </a:t>
            </a:r>
            <a:r>
              <a:rPr lang="en-MY" sz="2200" dirty="0"/>
              <a:t>of the disease to less than </a:t>
            </a:r>
            <a:r>
              <a:rPr lang="en-MY" sz="2300" b="1" dirty="0" smtClean="0">
                <a:solidFill>
                  <a:srgbClr val="FF0000"/>
                </a:solidFill>
              </a:rPr>
              <a:t>one/100,000 </a:t>
            </a:r>
            <a:r>
              <a:rPr lang="en-MY" sz="2200" dirty="0"/>
              <a:t>population, </a:t>
            </a:r>
            <a:endParaRPr lang="en-MY" sz="22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</a:rPr>
              <a:t>and </a:t>
            </a:r>
            <a:r>
              <a:rPr lang="en-MY" sz="2400" dirty="0" smtClean="0"/>
              <a:t>reducing </a:t>
            </a:r>
            <a:r>
              <a:rPr lang="en-MY" sz="2400" dirty="0">
                <a:solidFill>
                  <a:schemeClr val="tx2"/>
                </a:solidFill>
              </a:rPr>
              <a:t>deaths </a:t>
            </a:r>
            <a:r>
              <a:rPr lang="en-MY" sz="2400" b="1" dirty="0">
                <a:solidFill>
                  <a:schemeClr val="tx2"/>
                </a:solidFill>
              </a:rPr>
              <a:t>to </a:t>
            </a:r>
            <a:r>
              <a:rPr lang="en-MY" sz="2400" b="1" dirty="0">
                <a:solidFill>
                  <a:srgbClr val="FF0000"/>
                </a:solidFill>
              </a:rPr>
              <a:t>less than two cases </a:t>
            </a:r>
            <a:r>
              <a:rPr lang="en-MY" sz="2400" dirty="0"/>
              <a:t>by the end of 2025</a:t>
            </a:r>
            <a:r>
              <a:rPr lang="en-MY" sz="2400" dirty="0" smtClean="0"/>
              <a:t>,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                 </a:t>
            </a:r>
            <a:r>
              <a:rPr lang="en-MY" sz="2400" dirty="0">
                <a:solidFill>
                  <a:schemeClr val="tx2"/>
                </a:solidFill>
              </a:rPr>
              <a:t>so that it no longer poses a threat to public </a:t>
            </a:r>
            <a:r>
              <a:rPr lang="en-MY" sz="2400" dirty="0" smtClean="0">
                <a:solidFill>
                  <a:schemeClr val="tx2"/>
                </a:solidFill>
              </a:rPr>
              <a:t>health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chemeClr val="tx2"/>
                </a:solidFill>
              </a:rPr>
              <a:t>           Among </a:t>
            </a:r>
            <a:r>
              <a:rPr lang="en-MY" sz="2400" b="1" dirty="0">
                <a:solidFill>
                  <a:schemeClr val="tx2"/>
                </a:solidFill>
              </a:rPr>
              <a:t>the Ministry’s strategies </a:t>
            </a:r>
            <a:r>
              <a:rPr lang="en-MY" sz="2400" b="1" dirty="0" smtClean="0">
                <a:solidFill>
                  <a:schemeClr val="tx2"/>
                </a:solidFill>
              </a:rPr>
              <a:t>is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</a:rPr>
              <a:t> </a:t>
            </a:r>
            <a:r>
              <a:rPr lang="en-MY" sz="2400" b="1" dirty="0">
                <a:solidFill>
                  <a:schemeClr val="tx2"/>
                </a:solidFill>
              </a:rPr>
              <a:t>t</a:t>
            </a:r>
            <a:r>
              <a:rPr lang="en-MY" sz="2400" dirty="0"/>
              <a:t>he </a:t>
            </a:r>
            <a:r>
              <a:rPr lang="en-MY" sz="2400" b="1" dirty="0">
                <a:solidFill>
                  <a:srgbClr val="FF0000"/>
                </a:solidFill>
              </a:rPr>
              <a:t>rapid diagnosis of TB</a:t>
            </a:r>
            <a:r>
              <a:rPr lang="en-MY" sz="2400" dirty="0"/>
              <a:t>, </a:t>
            </a:r>
            <a:r>
              <a:rPr lang="en-MY" sz="2400" b="1" dirty="0"/>
              <a:t>by offering the new and </a:t>
            </a:r>
            <a:r>
              <a:rPr lang="en-MY" sz="2400" b="1" dirty="0" smtClean="0"/>
              <a:t>advanced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</a:rPr>
              <a:t>“</a:t>
            </a:r>
            <a:r>
              <a:rPr lang="en-MY" sz="2400" b="1" dirty="0">
                <a:solidFill>
                  <a:srgbClr val="FF0000"/>
                </a:solidFill>
              </a:rPr>
              <a:t>Gene-</a:t>
            </a: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” </a:t>
            </a:r>
            <a:r>
              <a:rPr lang="en-MY" sz="2400" dirty="0"/>
              <a:t>test </a:t>
            </a:r>
            <a:r>
              <a:rPr lang="en-MY" sz="2400" b="1" dirty="0"/>
              <a:t>to those who </a:t>
            </a:r>
            <a:r>
              <a:rPr lang="en-MY" sz="2400" b="1" dirty="0">
                <a:solidFill>
                  <a:schemeClr val="tx2"/>
                </a:solidFill>
              </a:rPr>
              <a:t>show initial symptoms </a:t>
            </a:r>
            <a:r>
              <a:rPr lang="en-MY" sz="2400" b="1" dirty="0"/>
              <a:t>of the disease</a:t>
            </a:r>
            <a:r>
              <a:rPr lang="en-MY" sz="2400" dirty="0" smtClean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as </a:t>
            </a:r>
            <a:r>
              <a:rPr lang="en-MY" sz="2400" dirty="0"/>
              <a:t>well as </a:t>
            </a:r>
            <a:r>
              <a:rPr lang="en-MY" sz="2400" b="1" dirty="0">
                <a:solidFill>
                  <a:srgbClr val="FF0000"/>
                </a:solidFill>
              </a:rPr>
              <a:t>immediately providing them with a short-term </a:t>
            </a:r>
            <a:r>
              <a:rPr lang="en-MY" sz="2400" dirty="0" smtClean="0"/>
              <a:t>treatment</a:t>
            </a:r>
            <a:r>
              <a:rPr lang="en-MY" sz="24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The Ministry also carries out </a:t>
            </a:r>
            <a:r>
              <a:rPr lang="en-MY" sz="2400" b="1" dirty="0">
                <a:solidFill>
                  <a:srgbClr val="FF0000"/>
                </a:solidFill>
              </a:rPr>
              <a:t>regular awareness </a:t>
            </a:r>
            <a:r>
              <a:rPr lang="en-MY" sz="2400" b="1" dirty="0" smtClean="0">
                <a:solidFill>
                  <a:schemeClr val="tx2"/>
                </a:solidFill>
              </a:rPr>
              <a:t>campaigns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</a:rPr>
              <a:t>                                     </a:t>
            </a:r>
            <a:r>
              <a:rPr lang="en-MY" sz="2400" dirty="0"/>
              <a:t>in areas where TB is prevalent,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to </a:t>
            </a:r>
            <a:r>
              <a:rPr lang="en-MY" sz="2400" dirty="0"/>
              <a:t>encourage citizens to have their </a:t>
            </a:r>
            <a:r>
              <a:rPr lang="en-MY" sz="2400" dirty="0">
                <a:solidFill>
                  <a:srgbClr val="FF0000"/>
                </a:solidFill>
              </a:rPr>
              <a:t>lungs x-rayed </a:t>
            </a:r>
            <a:r>
              <a:rPr lang="en-MY" sz="2400" dirty="0"/>
              <a:t>and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 </a:t>
            </a:r>
            <a:r>
              <a:rPr lang="en-MY" sz="2400" dirty="0" smtClean="0"/>
              <a:t>undergo </a:t>
            </a:r>
            <a:r>
              <a:rPr lang="en-MY" sz="2400" dirty="0">
                <a:solidFill>
                  <a:srgbClr val="FF0000"/>
                </a:solidFill>
              </a:rPr>
              <a:t>laboratory tests</a:t>
            </a:r>
            <a:r>
              <a:rPr lang="en-MY" sz="2400" dirty="0"/>
              <a:t>, </a:t>
            </a:r>
            <a:endParaRPr lang="en-MY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01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324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   Who </a:t>
            </a:r>
            <a:r>
              <a:rPr lang="en-MY" sz="2800" b="1" dirty="0">
                <a:solidFill>
                  <a:srgbClr val="C00000"/>
                </a:solidFill>
              </a:rPr>
              <a:t>is most at risk</a:t>
            </a:r>
            <a:r>
              <a:rPr lang="en-MY" sz="2800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</a:rPr>
              <a:t>Closed TB </a:t>
            </a:r>
            <a:r>
              <a:rPr lang="en-MY" sz="2400" b="1" dirty="0" smtClean="0">
                <a:solidFill>
                  <a:srgbClr val="FF0000"/>
                </a:solidFill>
              </a:rPr>
              <a:t>contacts </a:t>
            </a:r>
            <a:r>
              <a:rPr lang="en-MY" sz="2400" b="1" dirty="0" smtClean="0">
                <a:solidFill>
                  <a:schemeClr val="tx2"/>
                </a:solidFill>
              </a:rPr>
              <a:t>,</a:t>
            </a:r>
            <a:r>
              <a:rPr lang="en-MY" sz="2400" dirty="0" smtClean="0"/>
              <a:t>However</a:t>
            </a:r>
            <a:r>
              <a:rPr lang="en-MY" sz="2400" dirty="0"/>
              <a:t>, all </a:t>
            </a:r>
            <a:r>
              <a:rPr lang="en-MY" sz="2400" b="1" dirty="0"/>
              <a:t>age groups are at risk</a:t>
            </a:r>
            <a:r>
              <a:rPr lang="en-MY" sz="2400" dirty="0" smtClean="0"/>
              <a:t>.</a:t>
            </a:r>
            <a:endParaRPr lang="en-MY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Tuberculosis mostly </a:t>
            </a:r>
            <a:r>
              <a:rPr lang="en-MY" sz="2400" b="1" dirty="0" smtClean="0"/>
              <a:t>affects adults </a:t>
            </a:r>
            <a:r>
              <a:rPr lang="en-MY" sz="2400" dirty="0" smtClean="0"/>
              <a:t>in their most productive years.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Prisoners,</a:t>
            </a:r>
            <a:r>
              <a:rPr lang="en-MY" sz="2400" b="1" dirty="0"/>
              <a:t> </a:t>
            </a:r>
            <a:r>
              <a:rPr lang="en-MY" sz="2400" b="1" dirty="0" smtClean="0"/>
              <a:t>Homelessness</a:t>
            </a:r>
            <a:endParaRPr lang="en-MY" sz="2400" dirty="0" smtClean="0"/>
          </a:p>
          <a:p>
            <a:r>
              <a:rPr lang="en-MY" dirty="0" smtClean="0"/>
              <a:t> Over 95% of cases and deaths are in developing countries.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C00000"/>
                </a:solidFill>
              </a:rPr>
              <a:t>The risk of active TB is also greater in</a:t>
            </a:r>
            <a:endParaRPr lang="en-MY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/>
              <a:t>People </a:t>
            </a:r>
            <a:r>
              <a:rPr lang="en-MY" sz="2400" b="1" dirty="0" smtClean="0">
                <a:solidFill>
                  <a:srgbClr val="FF0000"/>
                </a:solidFill>
              </a:rPr>
              <a:t>with </a:t>
            </a:r>
            <a:r>
              <a:rPr lang="en-MY" sz="2400" b="1" dirty="0">
                <a:solidFill>
                  <a:srgbClr val="FF0000"/>
                </a:solidFill>
              </a:rPr>
              <a:t>HIV </a:t>
            </a:r>
            <a:r>
              <a:rPr lang="en-MY" sz="2400" b="1" dirty="0"/>
              <a:t>are </a:t>
            </a:r>
            <a:r>
              <a:rPr lang="en-MY" sz="2400" b="1" dirty="0">
                <a:solidFill>
                  <a:srgbClr val="FF0000"/>
                </a:solidFill>
              </a:rPr>
              <a:t>19 times more </a:t>
            </a:r>
            <a:r>
              <a:rPr lang="en-MY" sz="2400" b="1" dirty="0"/>
              <a:t>likely to develop </a:t>
            </a:r>
            <a:r>
              <a:rPr lang="en-MY" sz="2400" b="1" dirty="0">
                <a:solidFill>
                  <a:srgbClr val="FF0000"/>
                </a:solidFill>
              </a:rPr>
              <a:t>active TB </a:t>
            </a:r>
            <a:endParaRPr lang="en-MY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 smtClean="0">
                <a:solidFill>
                  <a:schemeClr val="tx2"/>
                </a:solidFill>
              </a:rPr>
              <a:t>persons </a:t>
            </a:r>
            <a:r>
              <a:rPr lang="en-MY" sz="2200" b="1" dirty="0">
                <a:solidFill>
                  <a:schemeClr val="tx2"/>
                </a:solidFill>
              </a:rPr>
              <a:t>suffering </a:t>
            </a:r>
            <a:r>
              <a:rPr lang="en-MY" sz="2200" b="1" dirty="0"/>
              <a:t>from other conditions that impair the immune system</a:t>
            </a:r>
            <a:r>
              <a:rPr lang="en-MY" sz="2400" dirty="0"/>
              <a:t>.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DM, HIV infection, COPD,  </a:t>
            </a:r>
            <a:r>
              <a:rPr lang="en-MY" sz="2400" b="1" dirty="0"/>
              <a:t>End-stage renal </a:t>
            </a:r>
            <a:r>
              <a:rPr lang="en-MY" sz="2400" b="1" dirty="0" smtClean="0"/>
              <a:t>failure, Malignancy,</a:t>
            </a:r>
            <a:r>
              <a:rPr lang="en-MY" sz="2400" b="1" dirty="0"/>
              <a:t> </a:t>
            </a:r>
            <a:endParaRPr lang="en-MY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Immunosuppressant drugs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/>
              <a:t>People </a:t>
            </a:r>
            <a:r>
              <a:rPr lang="en-MY" sz="2400" b="1" dirty="0"/>
              <a:t>with </a:t>
            </a:r>
            <a:r>
              <a:rPr lang="en-MY" sz="2400" b="1" dirty="0" smtClean="0"/>
              <a:t>under nutrition </a:t>
            </a:r>
            <a:r>
              <a:rPr lang="en-MY" sz="2400" b="1" dirty="0"/>
              <a:t>are </a:t>
            </a:r>
            <a:r>
              <a:rPr lang="en-MY" sz="2400" b="1" dirty="0">
                <a:solidFill>
                  <a:srgbClr val="FF0000"/>
                </a:solidFill>
              </a:rPr>
              <a:t>3 times </a:t>
            </a:r>
            <a:r>
              <a:rPr lang="en-MY" sz="2400" b="1" dirty="0"/>
              <a:t>more at risk. </a:t>
            </a:r>
            <a:endParaRPr lang="en-MY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There </a:t>
            </a:r>
            <a:r>
              <a:rPr lang="en-MY" sz="2400" b="1" dirty="0"/>
              <a:t>were globally </a:t>
            </a:r>
            <a:r>
              <a:rPr lang="en-MY" sz="2400" b="1" dirty="0">
                <a:solidFill>
                  <a:srgbClr val="FF0000"/>
                </a:solidFill>
              </a:rPr>
              <a:t>2.3 million </a:t>
            </a:r>
            <a:r>
              <a:rPr lang="en-MY" sz="2400" b="1" dirty="0"/>
              <a:t>new TB cases in 2018 that </a:t>
            </a:r>
            <a:r>
              <a:rPr lang="en-MY" sz="2400" b="1" dirty="0" smtClean="0"/>
              <a:t>were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/>
              <a:t> </a:t>
            </a:r>
            <a:r>
              <a:rPr lang="en-MY" sz="2400" b="1" dirty="0"/>
              <a:t>attributable to </a:t>
            </a:r>
            <a:r>
              <a:rPr lang="en-MY" sz="2400" b="1" dirty="0" smtClean="0">
                <a:solidFill>
                  <a:srgbClr val="FF0000"/>
                </a:solidFill>
              </a:rPr>
              <a:t>under nutrition</a:t>
            </a:r>
            <a:r>
              <a:rPr lang="en-MY" sz="2400" b="1" dirty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MY" dirty="0"/>
              <a:t>1.1 million children (0–14 years of age) fell ill with </a:t>
            </a:r>
            <a:r>
              <a:rPr lang="en-MY" dirty="0" smtClean="0"/>
              <a:t>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</a:rPr>
              <a:t>Alcohol </a:t>
            </a:r>
            <a:r>
              <a:rPr lang="en-MY" sz="2400" b="1" dirty="0"/>
              <a:t>use disorder </a:t>
            </a:r>
            <a:r>
              <a:rPr lang="en-MY" sz="2400" b="1" dirty="0">
                <a:solidFill>
                  <a:srgbClr val="FF0000"/>
                </a:solidFill>
              </a:rPr>
              <a:t>increase the risk of TB </a:t>
            </a:r>
            <a:r>
              <a:rPr lang="en-MY" sz="2400" b="1" dirty="0" smtClean="0"/>
              <a:t>by </a:t>
            </a:r>
            <a:r>
              <a:rPr lang="en-MY" sz="2400" b="1" dirty="0"/>
              <a:t>a factor </a:t>
            </a:r>
            <a:r>
              <a:rPr lang="en-MY" sz="2400" b="1" dirty="0">
                <a:solidFill>
                  <a:srgbClr val="FF0000"/>
                </a:solidFill>
              </a:rPr>
              <a:t>of 3.3 </a:t>
            </a:r>
            <a:r>
              <a:rPr lang="en-MY" sz="2400" b="1" dirty="0" smtClean="0"/>
              <a:t>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tobacco</a:t>
            </a:r>
            <a:r>
              <a:rPr lang="en-MY" sz="2400" b="1" dirty="0" smtClean="0"/>
              <a:t> </a:t>
            </a:r>
            <a:r>
              <a:rPr lang="en-MY" sz="2400" b="1" dirty="0"/>
              <a:t>smoking increase the risk of TB disease by a factor </a:t>
            </a:r>
            <a:r>
              <a:rPr lang="en-MY" sz="2400" b="1" dirty="0" smtClean="0">
                <a:solidFill>
                  <a:srgbClr val="FF0000"/>
                </a:solidFill>
              </a:rPr>
              <a:t>1.6</a:t>
            </a:r>
          </a:p>
          <a:p>
            <a:r>
              <a:rPr lang="en-MY" sz="2000" b="1" i="1" dirty="0" smtClean="0">
                <a:solidFill>
                  <a:schemeClr val="accent1"/>
                </a:solidFill>
              </a:rPr>
              <a:t>In </a:t>
            </a:r>
            <a:r>
              <a:rPr lang="en-MY" sz="2000" b="1" i="1" dirty="0">
                <a:solidFill>
                  <a:schemeClr val="accent1"/>
                </a:solidFill>
              </a:rPr>
              <a:t>2018,</a:t>
            </a:r>
            <a:r>
              <a:rPr lang="en-MY" sz="2000" b="1" i="1" dirty="0">
                <a:solidFill>
                  <a:srgbClr val="FF0000"/>
                </a:solidFill>
              </a:rPr>
              <a:t> 0.83</a:t>
            </a:r>
            <a:r>
              <a:rPr lang="en-MY" sz="2000" b="1" i="1" dirty="0">
                <a:solidFill>
                  <a:schemeClr val="accent1"/>
                </a:solidFill>
              </a:rPr>
              <a:t> million new TB cases worldwide were attributable to </a:t>
            </a:r>
            <a:r>
              <a:rPr lang="en-MY" sz="2000" b="1" i="1" dirty="0">
                <a:solidFill>
                  <a:srgbClr val="FF0000"/>
                </a:solidFill>
              </a:rPr>
              <a:t>alcohol use </a:t>
            </a:r>
            <a:r>
              <a:rPr lang="en-MY" sz="2000" b="1" i="1" dirty="0">
                <a:solidFill>
                  <a:schemeClr val="accent1"/>
                </a:solidFill>
              </a:rPr>
              <a:t>disorder and </a:t>
            </a:r>
            <a:r>
              <a:rPr lang="en-MY" sz="2000" b="1" i="1" dirty="0">
                <a:solidFill>
                  <a:srgbClr val="FF0000"/>
                </a:solidFill>
              </a:rPr>
              <a:t>0.86</a:t>
            </a:r>
            <a:r>
              <a:rPr lang="en-MY" sz="2000" b="1" i="1" dirty="0">
                <a:solidFill>
                  <a:schemeClr val="accent1"/>
                </a:solidFill>
              </a:rPr>
              <a:t> million were attributable to </a:t>
            </a:r>
            <a:r>
              <a:rPr lang="en-MY" sz="2000" b="1" i="1" dirty="0">
                <a:solidFill>
                  <a:srgbClr val="FF0000"/>
                </a:solidFill>
              </a:rPr>
              <a:t>smoking</a:t>
            </a:r>
            <a:r>
              <a:rPr lang="en-MY" sz="2000" b="1" i="1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81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0681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Patients with </a:t>
            </a:r>
            <a:r>
              <a:rPr lang="en-MY" sz="2800" b="1" dirty="0">
                <a:solidFill>
                  <a:srgbClr val="C00000"/>
                </a:solidFill>
              </a:rPr>
              <a:t>active pulmonary </a:t>
            </a:r>
            <a:r>
              <a:rPr lang="en-MY" sz="2800" dirty="0"/>
              <a:t>tuberculosis (TB</a:t>
            </a:r>
            <a:r>
              <a:rPr lang="en-MY" sz="2800" dirty="0" smtClean="0"/>
              <a:t>)</a:t>
            </a:r>
          </a:p>
          <a:p>
            <a:r>
              <a:rPr lang="en-MY" sz="2800" dirty="0" smtClean="0"/>
              <a:t> </a:t>
            </a:r>
            <a:r>
              <a:rPr lang="en-MY" sz="2800" b="1" dirty="0">
                <a:solidFill>
                  <a:srgbClr val="C00000"/>
                </a:solidFill>
              </a:rPr>
              <a:t>infect </a:t>
            </a:r>
            <a:r>
              <a:rPr lang="en-MY" sz="2800" b="1" dirty="0" smtClean="0">
                <a:solidFill>
                  <a:srgbClr val="C00000"/>
                </a:solidFill>
              </a:rPr>
              <a:t>5-15 </a:t>
            </a:r>
            <a:r>
              <a:rPr lang="en-MY" sz="2800" b="1" dirty="0">
                <a:solidFill>
                  <a:srgbClr val="C00000"/>
                </a:solidFill>
              </a:rPr>
              <a:t>other persons </a:t>
            </a:r>
            <a:r>
              <a:rPr lang="en-MY" sz="2800" b="1" dirty="0"/>
              <a:t>per year</a:t>
            </a:r>
            <a:r>
              <a:rPr lang="en-MY" sz="2800" dirty="0" smtClean="0"/>
              <a:t>,</a:t>
            </a:r>
            <a:endParaRPr lang="en-MY" sz="2800" dirty="0"/>
          </a:p>
          <a:p>
            <a:r>
              <a:rPr lang="en-MY" sz="2800" dirty="0" smtClean="0"/>
              <a:t> </a:t>
            </a:r>
            <a:r>
              <a:rPr lang="en-MY" sz="2800" b="1" dirty="0"/>
              <a:t>making </a:t>
            </a:r>
            <a:r>
              <a:rPr lang="en-MY" sz="2800" b="1" dirty="0" smtClean="0"/>
              <a:t>the diagnosis of  </a:t>
            </a:r>
            <a:r>
              <a:rPr lang="en-MY" sz="2800" b="1" dirty="0"/>
              <a:t>active TB essential to both </a:t>
            </a:r>
            <a:endParaRPr lang="en-MY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 smtClean="0">
                <a:solidFill>
                  <a:srgbClr val="008000"/>
                </a:solidFill>
              </a:rPr>
              <a:t>curing </a:t>
            </a:r>
            <a:r>
              <a:rPr lang="en-MY" sz="2800" b="1" dirty="0">
                <a:solidFill>
                  <a:srgbClr val="008000"/>
                </a:solidFill>
              </a:rPr>
              <a:t>the patient and </a:t>
            </a:r>
            <a:endParaRPr lang="en-MY" sz="28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 smtClean="0">
                <a:solidFill>
                  <a:srgbClr val="FF0000"/>
                </a:solidFill>
              </a:rPr>
              <a:t>preventing </a:t>
            </a:r>
            <a:r>
              <a:rPr lang="en-MY" sz="2800" b="1" dirty="0">
                <a:solidFill>
                  <a:srgbClr val="FF0000"/>
                </a:solidFill>
              </a:rPr>
              <a:t>new infections. </a:t>
            </a:r>
            <a:endParaRPr lang="en-MY" sz="2800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</a:rPr>
              <a:t>Clinical </a:t>
            </a:r>
            <a:r>
              <a:rPr lang="en-MY" sz="2800" b="1" dirty="0">
                <a:solidFill>
                  <a:schemeClr val="tx2"/>
                </a:solidFill>
              </a:rPr>
              <a:t>Features</a:t>
            </a:r>
          </a:p>
          <a:p>
            <a:pPr marL="457200" lvl="0" indent="-457200" algn="ctr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</a:rPr>
              <a:t>Investigation</a:t>
            </a:r>
            <a:endParaRPr lang="en-MY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33561"/>
            <a:ext cx="2755883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r>
              <a:rPr lang="en-MY" sz="2800" b="1" dirty="0" smtClean="0"/>
              <a:t>Diagnosing of TB </a:t>
            </a:r>
            <a:endParaRPr lang="en-MY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23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27067"/>
              </p:ext>
            </p:extLst>
          </p:nvPr>
        </p:nvGraphicFramePr>
        <p:xfrm>
          <a:off x="1043608" y="3212976"/>
          <a:ext cx="7992888" cy="324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11560" y="3356992"/>
            <a:ext cx="2232248" cy="4900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dirty="0" smtClean="0"/>
              <a:t>Investigation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077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544"/>
            <a:ext cx="4032448" cy="50405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MY" sz="2800" b="1" dirty="0" smtClean="0">
                <a:solidFill>
                  <a:schemeClr val="bg1"/>
                </a:solidFill>
              </a:rPr>
              <a:t>Immunological Test</a:t>
            </a:r>
            <a:endParaRPr lang="en-MY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" y="548680"/>
            <a:ext cx="9036496" cy="587727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      </a:t>
            </a:r>
            <a:r>
              <a:rPr lang="en-MY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Mantoux</a:t>
            </a:r>
            <a:r>
              <a:rPr lang="en-MY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Test (Tuberculin skin test)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 A </a:t>
            </a:r>
            <a:r>
              <a:rPr lang="en-US" sz="2800" dirty="0">
                <a:cs typeface="Majalla UI"/>
              </a:rPr>
              <a:t>delayed hypersensitivity reaction that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assesses the prevalence of TB infection in </a:t>
            </a:r>
            <a:r>
              <a:rPr lang="en-US" sz="2800" dirty="0">
                <a:cs typeface="Majalla UI"/>
              </a:rPr>
              <a:t>the community. </a:t>
            </a:r>
            <a:endParaRPr lang="en-MY" sz="2800" b="1" u="sng" dirty="0" smtClean="0"/>
          </a:p>
          <a:p>
            <a:r>
              <a:rPr lang="en-MY" sz="2800" dirty="0"/>
              <a:t>The </a:t>
            </a:r>
            <a:r>
              <a:rPr lang="en-MY" sz="2800" dirty="0">
                <a:solidFill>
                  <a:schemeClr val="tx2"/>
                </a:solidFill>
              </a:rPr>
              <a:t>Tuberculin skin test </a:t>
            </a:r>
            <a:r>
              <a:rPr lang="en-MY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MY" sz="2800" dirty="0" smtClean="0"/>
              <a:t>TST) </a:t>
            </a:r>
            <a:r>
              <a:rPr lang="en-MY" sz="2800" dirty="0"/>
              <a:t>is performed by </a:t>
            </a:r>
            <a:r>
              <a:rPr lang="en-MY" sz="2800" dirty="0" smtClean="0"/>
              <a:t>injecting </a:t>
            </a:r>
            <a:r>
              <a:rPr lang="en-MY" sz="2800" dirty="0" err="1" smtClean="0">
                <a:solidFill>
                  <a:schemeClr val="tx2"/>
                </a:solidFill>
              </a:rPr>
              <a:t>i</a:t>
            </a:r>
            <a:r>
              <a:rPr lang="en-MY" sz="2800" b="1" dirty="0" err="1" smtClean="0">
                <a:solidFill>
                  <a:schemeClr val="tx2"/>
                </a:solidFill>
              </a:rPr>
              <a:t>ntradermally</a:t>
            </a:r>
            <a:r>
              <a:rPr lang="en-MY" sz="2800" dirty="0" smtClean="0"/>
              <a:t> of </a:t>
            </a:r>
            <a:r>
              <a:rPr lang="en-MY" sz="2800" b="1" dirty="0">
                <a:solidFill>
                  <a:srgbClr val="FF0000"/>
                </a:solidFill>
              </a:rPr>
              <a:t>0.1</a:t>
            </a:r>
            <a:r>
              <a:rPr lang="en-MY" sz="2800" dirty="0"/>
              <a:t> ml </a:t>
            </a:r>
            <a:r>
              <a:rPr lang="en-MY" sz="2800" b="1" dirty="0">
                <a:solidFill>
                  <a:srgbClr val="00B050"/>
                </a:solidFill>
              </a:rPr>
              <a:t>of tuberculin purified protein derivative </a:t>
            </a:r>
            <a:r>
              <a:rPr lang="en-MY" sz="2800" dirty="0"/>
              <a:t>(PPD) into the inner surface of </a:t>
            </a:r>
            <a:r>
              <a:rPr lang="en-MY" sz="2800" dirty="0" smtClean="0"/>
              <a:t>the forearm.</a:t>
            </a:r>
          </a:p>
          <a:p>
            <a:r>
              <a:rPr lang="en-MY" sz="2800" dirty="0" smtClean="0"/>
              <a:t>Skin reaction should </a:t>
            </a:r>
            <a:r>
              <a:rPr lang="en-MY" sz="2800" b="1" dirty="0" smtClean="0">
                <a:solidFill>
                  <a:schemeClr val="tx2"/>
                </a:solidFill>
              </a:rPr>
              <a:t>be read </a:t>
            </a:r>
            <a:r>
              <a:rPr lang="en-MY" sz="2800" dirty="0" smtClean="0"/>
              <a:t>within </a:t>
            </a:r>
            <a:r>
              <a:rPr lang="en-MY" sz="2800" b="1" dirty="0" smtClean="0">
                <a:solidFill>
                  <a:srgbClr val="FF0000"/>
                </a:solidFill>
              </a:rPr>
              <a:t>48-72 </a:t>
            </a:r>
            <a:r>
              <a:rPr lang="en-MY" sz="2800" dirty="0" smtClean="0"/>
              <a:t>hours</a:t>
            </a:r>
          </a:p>
          <a:p>
            <a:r>
              <a:rPr lang="en-MY" sz="2800" dirty="0" smtClean="0"/>
              <a:t>The reaction </a:t>
            </a:r>
            <a:r>
              <a:rPr lang="en-MY" sz="2800" dirty="0"/>
              <a:t>should be </a:t>
            </a:r>
            <a:r>
              <a:rPr lang="en-MY" sz="2800" b="1" dirty="0">
                <a:solidFill>
                  <a:schemeClr val="tx2"/>
                </a:solidFill>
              </a:rPr>
              <a:t>measured in </a:t>
            </a:r>
            <a:r>
              <a:rPr lang="en-MY" sz="2800" b="1" dirty="0" smtClean="0">
                <a:solidFill>
                  <a:schemeClr val="tx2"/>
                </a:solidFill>
              </a:rPr>
              <a:t>millimetres </a:t>
            </a:r>
            <a:r>
              <a:rPr lang="en-MY" sz="2800" dirty="0"/>
              <a:t>of the </a:t>
            </a:r>
            <a:r>
              <a:rPr lang="en-MY" sz="2800" b="1" dirty="0" smtClean="0">
                <a:solidFill>
                  <a:srgbClr val="FF0000"/>
                </a:solidFill>
              </a:rPr>
              <a:t>induration; </a:t>
            </a:r>
            <a:r>
              <a:rPr lang="en-MY" sz="2800" dirty="0" smtClean="0"/>
              <a:t>not the erythema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45737"/>
              </p:ext>
            </p:extLst>
          </p:nvPr>
        </p:nvGraphicFramePr>
        <p:xfrm>
          <a:off x="6804248" y="116632"/>
          <a:ext cx="2232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24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0" y="5145136"/>
            <a:ext cx="9173770" cy="95410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standard cut-off point for positive tuberculin test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</a:t>
            </a:r>
          </a:p>
          <a:p>
            <a:pPr marL="692150" indent="-60960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    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mm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area of indurations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b="1" dirty="0"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g6lr0010my_picturespp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64704"/>
            <a:ext cx="3600399" cy="4680520"/>
          </a:xfrm>
          <a:prstGeom prst="rect">
            <a:avLst/>
          </a:prstGeom>
        </p:spPr>
      </p:pic>
      <p:pic>
        <p:nvPicPr>
          <p:cNvPr id="3" name="Content Placeholder 3" descr="h9991648_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64" y="476672"/>
            <a:ext cx="4750248" cy="2470291"/>
          </a:xfrm>
        </p:spPr>
      </p:pic>
      <p:pic>
        <p:nvPicPr>
          <p:cNvPr id="4" name="Picture 3" descr="1280px-Mantoux_tuberculin_skin_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9"/>
            <a:ext cx="4463136" cy="2520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25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3995936" y="4766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26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Interpretation of tuberculin testing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692150" indent="-609600"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defRPr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Positive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MY" sz="2400" b="1" dirty="0">
                <a:solidFill>
                  <a:srgbClr val="C00000"/>
                </a:solidFill>
              </a:rPr>
              <a:t>TST</a:t>
            </a:r>
            <a:r>
              <a:rPr lang="en-MY" sz="2400" dirty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indicates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Sensitivity to tubercle bacilli resulting from: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previous BCG vaccination,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old healed primary lesion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active disease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3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63" y="1270794"/>
            <a:ext cx="1404884" cy="1222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0528" y="3531699"/>
            <a:ext cx="9324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     a 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cut-off level of 5 mm </a:t>
            </a:r>
            <a:r>
              <a:rPr lang="en-US" sz="2800" b="1" dirty="0">
                <a:cs typeface="Majalla UI"/>
              </a:rPr>
              <a:t>is considered 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positive test </a:t>
            </a:r>
            <a:r>
              <a:rPr lang="en-US" sz="2800" b="1" dirty="0">
                <a:cs typeface="Majalla UI"/>
              </a:rPr>
              <a:t>In the </a:t>
            </a:r>
            <a:r>
              <a:rPr lang="en-US" sz="2800" b="1" dirty="0" smtClean="0">
                <a:cs typeface="Majalla UI"/>
              </a:rPr>
              <a:t>    following </a:t>
            </a:r>
            <a:r>
              <a:rPr lang="en-US" sz="2800" b="1" dirty="0">
                <a:cs typeface="Majalla UI"/>
              </a:rPr>
              <a:t>situations 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cs typeface="Majalla UI"/>
              </a:rPr>
              <a:t>HIV </a:t>
            </a:r>
            <a:r>
              <a:rPr lang="en-US" sz="2800" dirty="0" smtClean="0">
                <a:cs typeface="Majalla UI"/>
              </a:rPr>
              <a:t>infection</a:t>
            </a:r>
            <a:endParaRPr lang="en-US" sz="2800" dirty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cs typeface="Majalla UI"/>
              </a:rPr>
              <a:t>Contacts</a:t>
            </a:r>
            <a:r>
              <a:rPr lang="en-US" sz="2800" dirty="0">
                <a:cs typeface="Majalla UI"/>
              </a:rPr>
              <a:t> of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smear positive </a:t>
            </a:r>
            <a:r>
              <a:rPr lang="en-US" sz="2800" dirty="0">
                <a:cs typeface="Majalla UI"/>
              </a:rPr>
              <a:t>pulmonary TB cases.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cs typeface="Majalla UI"/>
              </a:rPr>
              <a:t>Chest </a:t>
            </a:r>
            <a:r>
              <a:rPr lang="en-US" sz="2800" b="1" dirty="0">
                <a:solidFill>
                  <a:schemeClr val="tx2"/>
                </a:solidFill>
                <a:cs typeface="Majalla UI"/>
              </a:rPr>
              <a:t>radiographs c</a:t>
            </a:r>
            <a:r>
              <a:rPr lang="en-US" sz="2800" dirty="0">
                <a:cs typeface="Majalla UI"/>
              </a:rPr>
              <a:t>onsistent with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active </a:t>
            </a:r>
            <a:r>
              <a:rPr lang="en-US" sz="2800" dirty="0">
                <a:cs typeface="Majalla UI"/>
              </a:rPr>
              <a:t>or old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healed lesion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cs typeface="Majalla UI"/>
              </a:rPr>
              <a:t>Clinical </a:t>
            </a:r>
            <a:r>
              <a:rPr lang="en-US" sz="2800" dirty="0">
                <a:cs typeface="Majalla UI"/>
              </a:rPr>
              <a:t>evidence of TB</a:t>
            </a:r>
            <a:r>
              <a:rPr lang="en-US" sz="2800" dirty="0" smtClean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cs typeface="Majalla UI"/>
              </a:rPr>
              <a:t>  patient who  are  </a:t>
            </a:r>
            <a:r>
              <a:rPr lang="en-US" sz="2800" b="1" dirty="0" smtClean="0">
                <a:solidFill>
                  <a:schemeClr val="tx2"/>
                </a:solidFill>
                <a:cs typeface="Majalla UI"/>
              </a:rPr>
              <a:t>immunosuppressed</a:t>
            </a:r>
            <a:endParaRPr lang="en-US" sz="2800" b="1" dirty="0">
              <a:solidFill>
                <a:schemeClr val="tx2"/>
              </a:solidFill>
              <a:cs typeface="Majalla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26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04935" y="2649538"/>
            <a:ext cx="893156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standard cut-off point for positive tuberculin test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</a:t>
            </a:r>
          </a:p>
          <a:p>
            <a:pPr marL="692150" indent="-609600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mm area of indurations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sz="2000" b="1" dirty="0"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7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91658"/>
            <a:ext cx="8953635" cy="2308324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importance of </a:t>
            </a:r>
            <a:r>
              <a:rPr lang="en-MY" sz="2400" b="1" dirty="0">
                <a:solidFill>
                  <a:srgbClr val="C00000"/>
                </a:solidFill>
              </a:rPr>
              <a:t>TST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  <a:cs typeface="Majalla UI"/>
              </a:rPr>
              <a:t>Identify 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TB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negative </a:t>
            </a:r>
            <a:r>
              <a:rPr lang="en-US" sz="2400" dirty="0">
                <a:cs typeface="Majalla UI"/>
              </a:rPr>
              <a:t>who are eligible for vaccination. </a:t>
            </a:r>
            <a:endParaRPr lang="en-US" sz="2400" dirty="0" smtClean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cs typeface="Majalla UI"/>
              </a:rPr>
              <a:t>However </a:t>
            </a:r>
            <a:r>
              <a:rPr lang="en-US" sz="2400" dirty="0">
                <a:cs typeface="Majalla UI"/>
              </a:rPr>
              <a:t>BCG could be given to subjects whatever the tuberculin status.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Majalla UI"/>
              </a:rPr>
              <a:t>Evaluation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of BCG vaccination </a:t>
            </a:r>
            <a:r>
              <a:rPr lang="en-US" sz="2400" dirty="0">
                <a:cs typeface="Majalla UI"/>
              </a:rPr>
              <a:t>as it converts tuberculin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negative</a:t>
            </a:r>
            <a:r>
              <a:rPr lang="en-US" sz="2400" dirty="0">
                <a:cs typeface="Majalla UI"/>
              </a:rPr>
              <a:t> into </a:t>
            </a:r>
            <a:r>
              <a:rPr lang="en-US" sz="2400" b="1" dirty="0">
                <a:solidFill>
                  <a:srgbClr val="C00000"/>
                </a:solidFill>
                <a:cs typeface="Majalla UI"/>
              </a:rPr>
              <a:t>positive</a:t>
            </a:r>
            <a:r>
              <a:rPr lang="en-US" sz="2400" dirty="0">
                <a:cs typeface="Majalla UI"/>
              </a:rPr>
              <a:t> persons.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92" y="2996952"/>
            <a:ext cx="8927975" cy="1938992"/>
          </a:xfrm>
          <a:prstGeom prst="rect">
            <a:avLst/>
          </a:prstGeom>
          <a:ln w="28575"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dirty="0">
                <a:solidFill>
                  <a:srgbClr val="C00000"/>
                </a:solidFill>
              </a:rPr>
              <a:t>TST </a:t>
            </a:r>
            <a:r>
              <a:rPr lang="en-US" sz="2400" b="1" dirty="0" smtClean="0">
                <a:solidFill>
                  <a:srgbClr val="AF2727"/>
                </a:solidFill>
                <a:cs typeface="Majalla UI"/>
              </a:rPr>
              <a:t>is </a:t>
            </a:r>
            <a:r>
              <a:rPr lang="en-US" sz="2400" b="1" dirty="0">
                <a:solidFill>
                  <a:srgbClr val="AF2727"/>
                </a:solidFill>
                <a:cs typeface="Majalla UI"/>
              </a:rPr>
              <a:t>of little value as a diagnostic tool for case finding of TB because</a:t>
            </a:r>
            <a:r>
              <a:rPr lang="en-US" sz="2400" dirty="0">
                <a:solidFill>
                  <a:srgbClr val="AF2727"/>
                </a:solidFill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can not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be used to differentiate between natural infection and </a:t>
            </a:r>
            <a:r>
              <a:rPr lang="en-US" sz="2400" dirty="0">
                <a:cs typeface="Majalla UI"/>
              </a:rPr>
              <a:t>previous BCG vaccination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negative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positive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results</a:t>
            </a:r>
            <a:endParaRPr lang="en-MY" sz="2400" dirty="0"/>
          </a:p>
        </p:txBody>
      </p:sp>
      <p:pic>
        <p:nvPicPr>
          <p:cNvPr id="7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91658"/>
            <a:ext cx="1583159" cy="8816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2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40499"/>
              </p:ext>
            </p:extLst>
          </p:nvPr>
        </p:nvGraphicFramePr>
        <p:xfrm>
          <a:off x="7481394" y="56612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8962" y="188640"/>
            <a:ext cx="8835037" cy="2308324"/>
          </a:xfrm>
          <a:prstGeom prst="rect">
            <a:avLst/>
          </a:prstGeom>
          <a:ln w="28575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cs typeface="Majalla UI"/>
              </a:rPr>
              <a:t>Causes of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false 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  <a:cs typeface="Majalla UI"/>
              </a:rPr>
              <a:t>Ve</a:t>
            </a:r>
            <a:r>
              <a:rPr lang="en-US" sz="2400" b="1" dirty="0" smtClean="0">
                <a:solidFill>
                  <a:srgbClr val="00B050"/>
                </a:solidFill>
                <a:cs typeface="Majalla UI"/>
              </a:rPr>
              <a:t> </a:t>
            </a:r>
            <a:r>
              <a:rPr lang="en-MY" sz="2400" b="1" dirty="0" smtClean="0">
                <a:solidFill>
                  <a:srgbClr val="C00000"/>
                </a:solidFill>
              </a:rPr>
              <a:t>TST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Pre-allergic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state (incubation period of infection)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High fever and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exanthemaus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diseases (measles)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Advanced pulmonary TB, TB meningitis and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milliary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TB.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-suppression. 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late stage of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pregnancy.</a:t>
            </a:r>
            <a:endParaRPr lang="ar-EG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924944"/>
            <a:ext cx="5343158" cy="1569660"/>
          </a:xfrm>
          <a:prstGeom prst="rect">
            <a:avLst/>
          </a:prstGeom>
          <a:ln w="31750" cmpd="thinThick">
            <a:solidFill>
              <a:srgbClr val="E133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AF2727"/>
                </a:solidFill>
                <a:latin typeface="Garamond" pitchFamily="18" charset="0"/>
                <a:cs typeface="Majalla UI"/>
              </a:rPr>
              <a:t>Causes of false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TST 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+</a:t>
            </a:r>
            <a:r>
              <a:rPr lang="en-MY" sz="2400" b="1" dirty="0" err="1" smtClean="0">
                <a:solidFill>
                  <a:srgbClr val="C00000"/>
                </a:solidFill>
                <a:latin typeface="Garamond" pitchFamily="18" charset="0"/>
              </a:rPr>
              <a:t>Ve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AF2727"/>
                </a:solidFill>
                <a:latin typeface="Garamond" pitchFamily="18" charset="0"/>
                <a:cs typeface="Majalla UI"/>
              </a:rPr>
              <a:t>:</a:t>
            </a:r>
            <a:endParaRPr lang="ar-EG" sz="2400" b="1" dirty="0">
              <a:solidFill>
                <a:srgbClr val="AF2727"/>
              </a:solidFill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Infection with atypical mycobacterium.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Tuberculoid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 leprosy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Cutaneous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leshmaniasis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.</a:t>
            </a:r>
          </a:p>
        </p:txBody>
      </p:sp>
      <p:pic>
        <p:nvPicPr>
          <p:cNvPr id="5" name="Content Placeholder 3" descr="h9991648_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2362240"/>
            <a:ext cx="2088232" cy="18588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28</a:t>
            </a:fld>
            <a:endParaRPr lang="en-MY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088187"/>
              </p:ext>
            </p:extLst>
          </p:nvPr>
        </p:nvGraphicFramePr>
        <p:xfrm>
          <a:off x="7633794" y="58136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90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04" y="558619"/>
            <a:ext cx="9065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dirty="0"/>
              <a:t>Diagnosis of TB based </a:t>
            </a:r>
            <a:r>
              <a:rPr lang="en-MY" sz="2200" dirty="0">
                <a:sym typeface="Wingdings" pitchFamily="2" charset="2"/>
              </a:rPr>
              <a:t> d</a:t>
            </a:r>
            <a:r>
              <a:rPr lang="en-MY" sz="2200" dirty="0"/>
              <a:t>etection of AFB on smears and cultures from clinical specimens</a:t>
            </a:r>
            <a:r>
              <a:rPr lang="en-MY" sz="2200" dirty="0" smtClean="0"/>
              <a:t>.</a:t>
            </a:r>
            <a:r>
              <a:rPr lang="en-MY" sz="2200" dirty="0"/>
              <a:t> </a:t>
            </a:r>
            <a:r>
              <a:rPr lang="en-MY" sz="1050" dirty="0"/>
              <a:t>The TB bacillus is </a:t>
            </a:r>
            <a:r>
              <a:rPr lang="en-MY" sz="1050" b="1" dirty="0">
                <a:solidFill>
                  <a:srgbClr val="C00000"/>
                </a:solidFill>
              </a:rPr>
              <a:t>Gram-positive</a:t>
            </a:r>
            <a:r>
              <a:rPr lang="en-MY" sz="1050" dirty="0"/>
              <a:t>, but because of its waxy coat it does not stain with the standard procedure. </a:t>
            </a:r>
            <a:endParaRPr lang="en-MY" sz="1050" dirty="0" smtClean="0"/>
          </a:p>
          <a:p>
            <a:r>
              <a:rPr lang="en-MY" sz="2200" dirty="0" smtClean="0"/>
              <a:t>identification </a:t>
            </a:r>
            <a:r>
              <a:rPr lang="en-MY" sz="2200" dirty="0"/>
              <a:t>of </a:t>
            </a:r>
            <a:r>
              <a:rPr lang="en-MY" sz="2200" dirty="0" smtClean="0"/>
              <a:t>the</a:t>
            </a:r>
            <a:r>
              <a:rPr lang="en-MY" sz="2200" b="1" dirty="0" smtClean="0">
                <a:solidFill>
                  <a:schemeClr val="tx2"/>
                </a:solidFill>
              </a:rPr>
              <a:t> </a:t>
            </a:r>
            <a:r>
              <a:rPr lang="en-MY" sz="2200" b="1" dirty="0">
                <a:solidFill>
                  <a:schemeClr val="tx2"/>
                </a:solidFill>
              </a:rPr>
              <a:t>organism </a:t>
            </a:r>
            <a:r>
              <a:rPr lang="en-MY" sz="2200" dirty="0"/>
              <a:t>on </a:t>
            </a:r>
            <a:r>
              <a:rPr lang="en-MY" sz="2200" b="1" dirty="0" smtClean="0"/>
              <a:t>examination of </a:t>
            </a:r>
            <a:r>
              <a:rPr lang="en-MY" sz="2200" b="1" dirty="0" smtClean="0">
                <a:solidFill>
                  <a:srgbClr val="C00000"/>
                </a:solidFill>
              </a:rPr>
              <a:t>sputum </a:t>
            </a:r>
            <a:r>
              <a:rPr lang="en-MY" sz="2200" dirty="0" smtClean="0"/>
              <a:t>and other pathological specimens (CSF, urine, pleural fluid or gastric washings 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200" dirty="0" smtClean="0"/>
              <a:t>It </a:t>
            </a:r>
            <a:r>
              <a:rPr lang="en-MY" sz="2200" dirty="0"/>
              <a:t>is usually demonstrated by the </a:t>
            </a:r>
            <a:r>
              <a:rPr lang="en-MY" sz="2200" b="1" dirty="0" err="1">
                <a:solidFill>
                  <a:srgbClr val="00B0F0"/>
                </a:solidFill>
              </a:rPr>
              <a:t>Ziehl-Neelsen</a:t>
            </a:r>
            <a:r>
              <a:rPr lang="en-MY" sz="2200" b="1" dirty="0">
                <a:solidFill>
                  <a:srgbClr val="00B0F0"/>
                </a:solidFill>
              </a:rPr>
              <a:t> method</a:t>
            </a:r>
            <a:r>
              <a:rPr lang="en-MY" sz="2200" b="1" dirty="0" smtClean="0">
                <a:solidFill>
                  <a:srgbClr val="00B0F0"/>
                </a:solidFill>
              </a:rPr>
              <a:t>,</a:t>
            </a:r>
          </a:p>
          <a:p>
            <a:r>
              <a:rPr lang="en-MY" sz="2200" b="1" dirty="0" smtClean="0"/>
              <a:t>At </a:t>
            </a:r>
            <a:r>
              <a:rPr lang="en-MY" sz="2200" b="1" dirty="0"/>
              <a:t>least </a:t>
            </a:r>
            <a:r>
              <a:rPr lang="en-MY" sz="2200" b="1" dirty="0">
                <a:solidFill>
                  <a:srgbClr val="0070C0"/>
                </a:solidFill>
              </a:rPr>
              <a:t>2 sputum </a:t>
            </a:r>
            <a:r>
              <a:rPr lang="en-MY" sz="2200" b="1" dirty="0"/>
              <a:t>specimens </a:t>
            </a:r>
            <a:r>
              <a:rPr lang="en-MY" sz="2200" dirty="0"/>
              <a:t>for microscopic examination in all patients suspected of having pulmonary TB </a:t>
            </a:r>
            <a:endParaRPr lang="en-MY" sz="2200" dirty="0" smtClean="0"/>
          </a:p>
          <a:p>
            <a:r>
              <a:rPr lang="en-MY" sz="2200" b="1" dirty="0" smtClean="0">
                <a:solidFill>
                  <a:srgbClr val="0070C0"/>
                </a:solidFill>
              </a:rPr>
              <a:t>at </a:t>
            </a:r>
            <a:r>
              <a:rPr lang="en-MY" sz="2200" b="1" dirty="0">
                <a:solidFill>
                  <a:srgbClr val="0070C0"/>
                </a:solidFill>
              </a:rPr>
              <a:t>least one sputum from early </a:t>
            </a:r>
            <a:r>
              <a:rPr lang="en-MY" sz="2200" b="1" dirty="0" smtClean="0">
                <a:solidFill>
                  <a:srgbClr val="0070C0"/>
                </a:solidFill>
              </a:rPr>
              <a:t>morning</a:t>
            </a:r>
            <a:endParaRPr lang="en-MY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71046"/>
            <a:ext cx="2903295" cy="4616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n-MY" sz="2400" b="1" dirty="0">
                <a:solidFill>
                  <a:prstClr val="black"/>
                </a:solidFill>
              </a:rPr>
              <a:t>Laboratory diagnosis </a:t>
            </a:r>
            <a:endParaRPr lang="en-MY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58" y="4870321"/>
            <a:ext cx="5754758" cy="43088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MY" sz="2200" dirty="0"/>
              <a:t>detection requires at least 10,000 bacilli per 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29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8388424" y="-43462"/>
            <a:ext cx="45720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58218" y="3303008"/>
            <a:ext cx="8594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2200" b="1" dirty="0"/>
              <a:t>Fluorescence Microscopy</a:t>
            </a:r>
          </a:p>
          <a:p>
            <a:r>
              <a:rPr lang="en-MY" sz="2200" b="1" dirty="0"/>
              <a:t>is a common </a:t>
            </a:r>
            <a:r>
              <a:rPr lang="en-MY" sz="2200" dirty="0"/>
              <a:t>method in diagnosing pulmonary TB</a:t>
            </a:r>
          </a:p>
          <a:p>
            <a:pPr lvl="1"/>
            <a:r>
              <a:rPr lang="en-MY" sz="2200" dirty="0"/>
              <a:t>More sensitive</a:t>
            </a:r>
          </a:p>
          <a:p>
            <a:pPr lvl="1"/>
            <a:r>
              <a:rPr lang="en-MY" sz="2200" dirty="0"/>
              <a:t>Shorter time needed to get the result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5192" y="3359386"/>
            <a:ext cx="2085480" cy="830997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400" dirty="0" smtClean="0"/>
              <a:t>Than the light microscopy</a:t>
            </a:r>
            <a:endParaRPr lang="en-MY" sz="2400" dirty="0"/>
          </a:p>
        </p:txBody>
      </p:sp>
      <p:sp>
        <p:nvSpPr>
          <p:cNvPr id="9" name="Right Brace 8"/>
          <p:cNvSpPr/>
          <p:nvPr/>
        </p:nvSpPr>
        <p:spPr>
          <a:xfrm>
            <a:off x="5508104" y="3359386"/>
            <a:ext cx="852332" cy="914400"/>
          </a:xfrm>
          <a:prstGeom prst="rightBrace">
            <a:avLst>
              <a:gd name="adj1" fmla="val 8333"/>
              <a:gd name="adj2" fmla="val 39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239202" y="5517232"/>
            <a:ext cx="5184577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of a</a:t>
            </a: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positive smear result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does not exclude active TB infection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2121" y="44371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dirty="0"/>
              <a:t>The organism can be isolated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dirty="0"/>
              <a:t>on</a:t>
            </a:r>
            <a:r>
              <a:rPr lang="en-MY" b="1" dirty="0">
                <a:solidFill>
                  <a:srgbClr val="C00000"/>
                </a:solidFill>
              </a:rPr>
              <a:t> culture </a:t>
            </a:r>
            <a:r>
              <a:rPr lang="en-MY" dirty="0"/>
              <a:t>using </a:t>
            </a:r>
            <a:r>
              <a:rPr lang="en-MY" b="1" dirty="0">
                <a:solidFill>
                  <a:srgbClr val="008000"/>
                </a:solidFill>
              </a:rPr>
              <a:t>special media</a:t>
            </a:r>
            <a:r>
              <a:rPr lang="en-MY" dirty="0"/>
              <a:t>, </a:t>
            </a:r>
            <a:endParaRPr lang="en-MY" dirty="0" smtClean="0"/>
          </a:p>
          <a:p>
            <a:r>
              <a:rPr lang="en-MY" dirty="0"/>
              <a:t> </a:t>
            </a:r>
            <a:r>
              <a:rPr lang="en-MY" dirty="0" smtClean="0"/>
              <a:t>                        or</a:t>
            </a:r>
            <a:endParaRPr lang="en-MY" dirty="0"/>
          </a:p>
          <a:p>
            <a:pPr marL="457200" indent="-457200">
              <a:buFont typeface="Wingdings" pitchFamily="2" charset="2"/>
              <a:buChar char="§"/>
            </a:pPr>
            <a:r>
              <a:rPr lang="en-MY" dirty="0"/>
              <a:t> by </a:t>
            </a:r>
            <a:r>
              <a:rPr lang="en-MY" b="1" dirty="0"/>
              <a:t>inoculation into guinea pigs</a:t>
            </a:r>
            <a:r>
              <a:rPr lang="en-MY" dirty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dirty="0" smtClean="0">
                <a:solidFill>
                  <a:srgbClr val="C00000"/>
                </a:solidFill>
              </a:rPr>
              <a:t>DNA </a:t>
            </a:r>
            <a:r>
              <a:rPr lang="en-MY" dirty="0">
                <a:solidFill>
                  <a:srgbClr val="C00000"/>
                </a:solidFill>
              </a:rPr>
              <a:t>amplification by </a:t>
            </a:r>
            <a:r>
              <a:rPr lang="en-MY" dirty="0" smtClean="0">
                <a:solidFill>
                  <a:srgbClr val="C00000"/>
                </a:solidFill>
              </a:rPr>
              <a:t>PCR</a:t>
            </a:r>
          </a:p>
          <a:p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smtClean="0">
                <a:solidFill>
                  <a:srgbClr val="C00000"/>
                </a:solidFill>
              </a:rPr>
              <a:t>   </a:t>
            </a:r>
            <a:r>
              <a:rPr lang="en-MY" dirty="0"/>
              <a:t>are available in special centres.</a:t>
            </a:r>
          </a:p>
        </p:txBody>
      </p:sp>
    </p:spTree>
    <p:extLst>
      <p:ext uri="{BB962C8B-B14F-4D97-AF65-F5344CB8AC3E}">
        <p14:creationId xmlns:p14="http://schemas.microsoft.com/office/powerpoint/2010/main" val="645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332656"/>
            <a:ext cx="4680520" cy="504056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MY" sz="2800" b="1" i="1" dirty="0" smtClean="0"/>
              <a:t>Mycobacterium tuberculosis</a:t>
            </a:r>
            <a:endParaRPr lang="en-MY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7992888" cy="56612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MY" sz="8600" b="1" dirty="0" smtClean="0">
                <a:solidFill>
                  <a:srgbClr val="002060"/>
                </a:solidFill>
              </a:rPr>
              <a:t>Characteristic :</a:t>
            </a:r>
          </a:p>
          <a:p>
            <a:pPr>
              <a:buFont typeface="Wingdings" pitchFamily="2" charset="2"/>
              <a:buChar char="v"/>
            </a:pPr>
            <a:r>
              <a:rPr lang="en-MY" sz="8600" b="1" dirty="0" smtClean="0">
                <a:solidFill>
                  <a:srgbClr val="002060"/>
                </a:solidFill>
              </a:rPr>
              <a:t>Slow growing bacteria that can only live </a:t>
            </a:r>
            <a:r>
              <a:rPr lang="en-MY" sz="8600" b="1" dirty="0" smtClean="0">
                <a:solidFill>
                  <a:srgbClr val="002060"/>
                </a:solidFill>
              </a:rPr>
              <a:t>in people</a:t>
            </a:r>
            <a:endParaRPr lang="en-MY" sz="8600" b="1" dirty="0" smtClean="0">
              <a:solidFill>
                <a:srgbClr val="002060"/>
              </a:solidFill>
            </a:endParaRPr>
          </a:p>
          <a:p>
            <a:r>
              <a:rPr lang="en-MY" sz="8600" b="1" dirty="0" smtClean="0">
                <a:solidFill>
                  <a:srgbClr val="002060"/>
                </a:solidFill>
              </a:rPr>
              <a:t>Obligate aerobe – bacteria </a:t>
            </a:r>
          </a:p>
          <a:p>
            <a:pPr>
              <a:buFont typeface="Wingdings" pitchFamily="2" charset="2"/>
              <a:buChar char="v"/>
            </a:pPr>
            <a:r>
              <a:rPr lang="en-MY" sz="8600" b="1" dirty="0" smtClean="0">
                <a:solidFill>
                  <a:srgbClr val="002060"/>
                </a:solidFill>
              </a:rPr>
              <a:t>always found in the </a:t>
            </a:r>
            <a:r>
              <a:rPr lang="en-MY" sz="8600" b="1" dirty="0" smtClean="0">
                <a:solidFill>
                  <a:schemeClr val="accent2"/>
                </a:solidFill>
              </a:rPr>
              <a:t>upper lobes of lung</a:t>
            </a:r>
          </a:p>
          <a:p>
            <a:pPr>
              <a:buFont typeface="Wingdings" pitchFamily="2" charset="2"/>
              <a:buChar char="v"/>
            </a:pPr>
            <a:r>
              <a:rPr lang="en-MY" sz="8600" b="1" dirty="0" smtClean="0">
                <a:solidFill>
                  <a:srgbClr val="002060"/>
                </a:solidFill>
              </a:rPr>
              <a:t>Cell wall contain </a:t>
            </a:r>
            <a:r>
              <a:rPr lang="en-MY" sz="8600" b="1" dirty="0" err="1" smtClean="0">
                <a:solidFill>
                  <a:srgbClr val="002060"/>
                </a:solidFill>
              </a:rPr>
              <a:t>mycolic</a:t>
            </a:r>
            <a:r>
              <a:rPr lang="en-MY" sz="8600" b="1" dirty="0" smtClean="0">
                <a:solidFill>
                  <a:srgbClr val="002060"/>
                </a:solidFill>
              </a:rPr>
              <a:t> acid – </a:t>
            </a:r>
            <a:r>
              <a:rPr lang="en-MY" sz="8600" b="1" dirty="0" smtClean="0">
                <a:solidFill>
                  <a:srgbClr val="0033CC"/>
                </a:solidFill>
              </a:rPr>
              <a:t>resistance to</a:t>
            </a:r>
          </a:p>
          <a:p>
            <a:pPr>
              <a:buFont typeface="Wingdings" pitchFamily="2" charset="2"/>
              <a:buChar char="v"/>
            </a:pPr>
            <a:r>
              <a:rPr lang="en-MY" sz="8600" b="1" dirty="0" smtClean="0">
                <a:solidFill>
                  <a:srgbClr val="0033CC"/>
                </a:solidFill>
              </a:rPr>
              <a:t> many antibiotics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buFont typeface="Wingdings" pitchFamily="2" charset="2"/>
              <a:buChar char="v"/>
              <a:defRPr/>
            </a:pPr>
            <a:r>
              <a:rPr lang="en-US" sz="8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Resist </a:t>
            </a:r>
            <a:r>
              <a:rPr lang="en-US" sz="8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dryness for a long period</a:t>
            </a:r>
            <a:r>
              <a:rPr lang="en-US" sz="8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endParaRPr lang="en-US" sz="70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buFont typeface="Wingdings" pitchFamily="2" charset="2"/>
              <a:buChar char="q"/>
              <a:defRPr/>
            </a:pPr>
            <a:r>
              <a:rPr lang="en-US" sz="8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Sensitive to</a:t>
            </a:r>
            <a:r>
              <a:rPr lang="en-US" sz="86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86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sz="8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heat</a:t>
            </a:r>
            <a:r>
              <a:rPr lang="en-US" sz="8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sz="8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8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ultraviolet</a:t>
            </a:r>
            <a:r>
              <a:rPr lang="en-US" sz="86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rays </a:t>
            </a:r>
            <a:r>
              <a:rPr lang="en-US" sz="7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sz="8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sunlight</a:t>
            </a:r>
            <a:r>
              <a:rPr lang="en-US" sz="86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sz="8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defRPr/>
            </a:pPr>
            <a:r>
              <a:rPr lang="en-US" sz="8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8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chemical </a:t>
            </a:r>
            <a:r>
              <a:rPr lang="en-US" sz="8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agents </a:t>
            </a:r>
            <a:r>
              <a:rPr lang="en-US" sz="86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phenol</a:t>
            </a:r>
            <a:r>
              <a:rPr lang="en-US" sz="8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MY" sz="8600" b="1" dirty="0" smtClean="0">
              <a:solidFill>
                <a:srgbClr val="002060"/>
              </a:solidFill>
            </a:endParaRPr>
          </a:p>
          <a:p>
            <a:endParaRPr lang="en-MY" sz="8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MY" sz="7000" dirty="0"/>
          </a:p>
        </p:txBody>
      </p:sp>
      <p:pic>
        <p:nvPicPr>
          <p:cNvPr id="5" name="Content Placeholder 4" descr="Mycobacterium_tuberculosis_14313982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92663" y="3435602"/>
            <a:ext cx="2043943" cy="2784223"/>
          </a:xfrm>
        </p:spPr>
      </p:pic>
      <p:sp>
        <p:nvSpPr>
          <p:cNvPr id="6" name="Folded Corner 5"/>
          <p:cNvSpPr/>
          <p:nvPr/>
        </p:nvSpPr>
        <p:spPr>
          <a:xfrm>
            <a:off x="5643538" y="6381328"/>
            <a:ext cx="3500462" cy="28575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Centre For Disease Control And Prevention (Tuberculosis)</a:t>
            </a:r>
            <a:endParaRPr lang="en-MY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948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4040188" cy="639762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SMEAR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putu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3524742" cy="25218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/>
              <a:t>CULTURE</a:t>
            </a:r>
            <a:endParaRPr lang="en-MY" dirty="0"/>
          </a:p>
        </p:txBody>
      </p:sp>
      <p:pic>
        <p:nvPicPr>
          <p:cNvPr id="8" name="Content Placeholder 7" descr="biobiz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571744"/>
            <a:ext cx="4041775" cy="257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99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31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557437"/>
            <a:ext cx="9252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Tuberculosis (TB) causes 10 million cases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solidFill>
                  <a:schemeClr val="tx2"/>
                </a:solidFill>
              </a:rPr>
              <a:t>1.5 million deaths </a:t>
            </a:r>
            <a:r>
              <a:rPr lang="en-MY" sz="2400" dirty="0"/>
              <a:t>annually and it is estimated that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solidFill>
                  <a:schemeClr val="accent2"/>
                </a:solidFill>
              </a:rPr>
              <a:t>3 </a:t>
            </a:r>
            <a:r>
              <a:rPr lang="en-MY" sz="2400" dirty="0">
                <a:solidFill>
                  <a:schemeClr val="accent2"/>
                </a:solidFill>
              </a:rPr>
              <a:t>million </a:t>
            </a:r>
            <a:r>
              <a:rPr lang="en-MY" sz="2400" dirty="0"/>
              <a:t>cases go undiagnosed each </a:t>
            </a:r>
            <a:r>
              <a:rPr lang="en-MY" sz="2400" dirty="0" smtClean="0"/>
              <a:t>year</a:t>
            </a:r>
          </a:p>
          <a:p>
            <a:endParaRPr lang="en-MY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70C0"/>
                </a:solidFill>
              </a:rPr>
              <a:t>In 2011, WHO endorsed the use of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 MTB/RIF </a:t>
            </a:r>
            <a:r>
              <a:rPr lang="en-MY" sz="2400" dirty="0"/>
              <a:t>for diagnosis of TB and detection of RR, </a:t>
            </a:r>
            <a:r>
              <a:rPr lang="en-MY" sz="2400" b="1" i="1" dirty="0">
                <a:solidFill>
                  <a:schemeClr val="tx2"/>
                </a:solidFill>
              </a:rPr>
              <a:t>rapid </a:t>
            </a:r>
            <a:r>
              <a:rPr lang="en-MY" sz="2400" b="1" i="1" dirty="0" smtClean="0">
                <a:solidFill>
                  <a:schemeClr val="tx2"/>
                </a:solidFill>
              </a:rPr>
              <a:t>TB </a:t>
            </a:r>
            <a:r>
              <a:rPr lang="en-MY" sz="2200" b="1" i="1" dirty="0" smtClean="0">
                <a:solidFill>
                  <a:schemeClr val="tx2"/>
                </a:solidFill>
              </a:rPr>
              <a:t>diagnostics </a:t>
            </a:r>
            <a:r>
              <a:rPr lang="en-MY" sz="2200" b="1" i="1" dirty="0">
                <a:solidFill>
                  <a:schemeClr val="tx2"/>
                </a:solidFill>
              </a:rPr>
              <a:t>and drug susceptibility testing (DST</a:t>
            </a:r>
            <a:r>
              <a:rPr lang="en-MY" sz="2400" b="1" dirty="0" smtClean="0">
                <a:solidFill>
                  <a:schemeClr val="tx2"/>
                </a:solidFill>
              </a:rPr>
              <a:t>)</a:t>
            </a:r>
            <a:r>
              <a:rPr lang="en-MY" sz="2400" dirty="0"/>
              <a:t> </a:t>
            </a:r>
            <a:r>
              <a:rPr lang="en-MY" sz="1600" dirty="0"/>
              <a:t>The test </a:t>
            </a:r>
            <a:r>
              <a:rPr lang="en-MY" sz="1600" dirty="0" smtClean="0"/>
              <a:t>simultaneously detects</a:t>
            </a:r>
            <a:r>
              <a:rPr lang="en-MY" sz="1600" dirty="0"/>
              <a:t> </a:t>
            </a:r>
            <a:r>
              <a:rPr lang="en-MY" sz="1600" i="1" dirty="0" smtClean="0">
                <a:hlinkClick r:id="rId2" tooltip="Mycobacterium tuberculosis complex"/>
              </a:rPr>
              <a:t>Mycobacterium </a:t>
            </a:r>
            <a:r>
              <a:rPr lang="en-MY" sz="1600" i="1" dirty="0">
                <a:hlinkClick r:id="rId2" tooltip="Mycobacterium tuberculosis complex"/>
              </a:rPr>
              <a:t>tuberculosis </a:t>
            </a:r>
            <a:r>
              <a:rPr lang="en-MY" sz="1600" dirty="0" smtClean="0"/>
              <a:t>MTB) </a:t>
            </a:r>
            <a:r>
              <a:rPr lang="en-MY" sz="1600" dirty="0"/>
              <a:t>and resistance </a:t>
            </a:r>
            <a:r>
              <a:rPr lang="en-MY" sz="1600" dirty="0" smtClean="0"/>
              <a:t>to</a:t>
            </a:r>
            <a:r>
              <a:rPr lang="en-MY" sz="1600" dirty="0"/>
              <a:t>  </a:t>
            </a:r>
            <a:r>
              <a:rPr lang="en-MY" sz="1600" u="sng" dirty="0">
                <a:hlinkClick r:id="rId3"/>
              </a:rPr>
              <a:t>rifampicin</a:t>
            </a:r>
            <a:r>
              <a:rPr lang="en-MY" sz="1600" dirty="0"/>
              <a:t>  </a:t>
            </a:r>
            <a:r>
              <a:rPr lang="en-MY" sz="1600" dirty="0" smtClean="0"/>
              <a:t>(</a:t>
            </a:r>
            <a:r>
              <a:rPr lang="en-MY" sz="1600" dirty="0"/>
              <a:t>RIF) in less than 2 </a:t>
            </a:r>
            <a:r>
              <a:rPr lang="en-MY" sz="1600" dirty="0" smtClean="0"/>
              <a:t>hrs</a:t>
            </a:r>
            <a:r>
              <a:rPr lang="en-MY" sz="1600" dirty="0"/>
              <a:t>.</a:t>
            </a:r>
            <a:r>
              <a:rPr lang="en-MY" sz="1600" b="1" dirty="0" smtClean="0">
                <a:solidFill>
                  <a:schemeClr val="tx2"/>
                </a:solidFill>
              </a:rPr>
              <a:t> </a:t>
            </a:r>
            <a:endParaRPr lang="en-MY" sz="16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</a:rPr>
              <a:t>a major step </a:t>
            </a:r>
            <a:r>
              <a:rPr lang="en-MY" sz="2400" dirty="0"/>
              <a:t>forward for improving the diagnosis of TB and rifampicin resistance (RR) detection globally. </a:t>
            </a:r>
            <a:endParaRPr lang="en-MY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</a:rPr>
              <a:t>should </a:t>
            </a:r>
            <a:r>
              <a:rPr lang="en-MY" sz="2400" b="1" dirty="0">
                <a:solidFill>
                  <a:srgbClr val="FF0000"/>
                </a:solidFill>
              </a:rPr>
              <a:t>be available</a:t>
            </a:r>
            <a:r>
              <a:rPr lang="en-MY" sz="2400" b="1" dirty="0"/>
              <a:t> </a:t>
            </a:r>
            <a:r>
              <a:rPr lang="en-MY" sz="2400" dirty="0"/>
              <a:t>to all persons with signs and symptoms of </a:t>
            </a:r>
            <a:r>
              <a:rPr lang="en-MY" sz="2400" dirty="0" smtClean="0"/>
              <a:t>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2060"/>
                </a:solidFill>
              </a:rPr>
              <a:t>to </a:t>
            </a:r>
            <a:r>
              <a:rPr lang="en-MY" sz="2400" b="1" dirty="0">
                <a:solidFill>
                  <a:srgbClr val="002060"/>
                </a:solidFill>
              </a:rPr>
              <a:t>meet </a:t>
            </a:r>
            <a:r>
              <a:rPr lang="en-MY" sz="2400" dirty="0">
                <a:solidFill>
                  <a:srgbClr val="002060"/>
                </a:solidFill>
              </a:rPr>
              <a:t>the targets </a:t>
            </a:r>
            <a:r>
              <a:rPr lang="en-MY" sz="2400" dirty="0"/>
              <a:t>of </a:t>
            </a:r>
            <a:r>
              <a:rPr lang="en-MY" sz="2400" b="1" dirty="0">
                <a:solidFill>
                  <a:schemeClr val="accent1"/>
                </a:solidFill>
              </a:rPr>
              <a:t>the End TB Strategy</a:t>
            </a:r>
            <a:r>
              <a:rPr lang="en-MY" sz="2400" b="1" dirty="0" smtClean="0">
                <a:solidFill>
                  <a:schemeClr val="accent1"/>
                </a:solidFill>
              </a:rPr>
              <a:t>..</a:t>
            </a:r>
            <a:endParaRPr lang="en-MY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/>
              <a:t> </a:t>
            </a:r>
            <a:r>
              <a:rPr lang="en-MY" sz="2400" b="1" dirty="0">
                <a:solidFill>
                  <a:srgbClr val="FF0000"/>
                </a:solidFill>
              </a:rPr>
              <a:t>The </a:t>
            </a:r>
            <a:r>
              <a:rPr lang="en-MY" sz="2400" b="1" dirty="0" err="1">
                <a:solidFill>
                  <a:srgbClr val="FF0000"/>
                </a:solidFill>
              </a:rPr>
              <a:t>Xpert</a:t>
            </a:r>
            <a:r>
              <a:rPr lang="en-MY" sz="2400" b="1" dirty="0">
                <a:solidFill>
                  <a:srgbClr val="FF0000"/>
                </a:solidFill>
              </a:rPr>
              <a:t>® MTB/RIF Ultra assay </a:t>
            </a:r>
            <a:r>
              <a:rPr lang="en-MY" sz="2400" dirty="0"/>
              <a:t>(Ultra) has been developed </a:t>
            </a:r>
            <a:r>
              <a:rPr lang="en-MY" sz="2400" dirty="0" smtClean="0"/>
              <a:t>next-generation </a:t>
            </a:r>
            <a:r>
              <a:rPr lang="en-MY" sz="2400" dirty="0"/>
              <a:t>assay </a:t>
            </a:r>
            <a:r>
              <a:rPr lang="en-MY" sz="1600" dirty="0"/>
              <a:t>to overcome these limitations</a:t>
            </a:r>
            <a:r>
              <a:rPr lang="en-MY" sz="1600" dirty="0" smtClean="0"/>
              <a:t>,</a:t>
            </a:r>
            <a:r>
              <a:rPr lang="en-MY" sz="1200" dirty="0" smtClean="0"/>
              <a:t>.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683568" y="71046"/>
            <a:ext cx="2903295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n-MY" sz="2400" b="1" dirty="0">
                <a:solidFill>
                  <a:prstClr val="black"/>
                </a:solidFill>
              </a:rPr>
              <a:t>Laboratory diagnosis </a:t>
            </a:r>
            <a:endParaRPr lang="en-MY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8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Imaging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39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3071802" y="121442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32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34733"/>
              </p:ext>
            </p:extLst>
          </p:nvPr>
        </p:nvGraphicFramePr>
        <p:xfrm>
          <a:off x="6300192" y="116632"/>
          <a:ext cx="26642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86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834880" cy="36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71500" indent="-571500">
              <a:buAutoNum type="arabicPeriod"/>
            </a:pPr>
            <a:r>
              <a:rPr lang="en-MY" sz="2400" b="1" u="sng" dirty="0" smtClean="0"/>
              <a:t>Chest x-ray</a:t>
            </a:r>
          </a:p>
          <a:p>
            <a:pPr marL="571500" indent="-571500"/>
            <a:r>
              <a:rPr lang="en-MY" sz="2400" dirty="0" smtClean="0"/>
              <a:t>Remains the primary imaging modality for pulmonary TB</a:t>
            </a:r>
          </a:p>
          <a:p>
            <a:pPr marL="571500" indent="-571500"/>
            <a:r>
              <a:rPr lang="en-MY" sz="2400" b="1" dirty="0" smtClean="0">
                <a:solidFill>
                  <a:srgbClr val="0070C0"/>
                </a:solidFill>
              </a:rPr>
              <a:t>Consolidation</a:t>
            </a:r>
            <a:r>
              <a:rPr lang="en-MY" sz="2400" dirty="0" smtClean="0"/>
              <a:t> with </a:t>
            </a:r>
            <a:r>
              <a:rPr lang="en-MY" sz="2400" b="1" dirty="0" smtClean="0">
                <a:solidFill>
                  <a:srgbClr val="0070C0"/>
                </a:solidFill>
              </a:rPr>
              <a:t>cavitation</a:t>
            </a:r>
            <a:r>
              <a:rPr lang="en-MY" sz="2400" dirty="0"/>
              <a:t> </a:t>
            </a:r>
            <a:r>
              <a:rPr lang="en-MY" sz="2400" dirty="0" smtClean="0"/>
              <a:t>is hallmark of adult-type of pulmonary TB</a:t>
            </a:r>
          </a:p>
          <a:p>
            <a:pPr marL="571500" indent="-571500"/>
            <a:r>
              <a:rPr lang="en-MY" sz="2400" b="1" dirty="0" smtClean="0">
                <a:solidFill>
                  <a:schemeClr val="tx2"/>
                </a:solidFill>
              </a:rPr>
              <a:t>Normal chest </a:t>
            </a:r>
            <a:r>
              <a:rPr lang="en-MY" sz="2400" dirty="0" smtClean="0"/>
              <a:t>x-ray seen up to </a:t>
            </a:r>
            <a:r>
              <a:rPr lang="en-MY" sz="2400" b="1" dirty="0" smtClean="0">
                <a:solidFill>
                  <a:srgbClr val="C00000"/>
                </a:solidFill>
              </a:rPr>
              <a:t>15% </a:t>
            </a:r>
            <a:r>
              <a:rPr lang="en-MY" sz="2400" dirty="0" smtClean="0"/>
              <a:t>patient of primary TB</a:t>
            </a:r>
            <a:endParaRPr lang="en-MY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8614"/>
            <a:ext cx="3334682" cy="490066"/>
          </a:xfrm>
        </p:spPr>
        <p:txBody>
          <a:bodyPr>
            <a:noAutofit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pic>
        <p:nvPicPr>
          <p:cNvPr id="5" name="Content Placeholder 4" descr="winter08_pneumonia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2648" y="764704"/>
            <a:ext cx="3682752" cy="4176464"/>
          </a:xfrm>
        </p:spPr>
      </p:pic>
      <p:sp>
        <p:nvSpPr>
          <p:cNvPr id="7" name="Folded Corner 6"/>
          <p:cNvSpPr/>
          <p:nvPr/>
        </p:nvSpPr>
        <p:spPr>
          <a:xfrm>
            <a:off x="6948264" y="0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6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993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463615"/>
            <a:ext cx="5400600" cy="28213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MY" sz="2400" b="1" u="sng" dirty="0" smtClean="0"/>
              <a:t>2. CT scan</a:t>
            </a:r>
          </a:p>
          <a:p>
            <a:pPr marL="514350" indent="-514350"/>
            <a:r>
              <a:rPr lang="en-MY" sz="2400" dirty="0" smtClean="0"/>
              <a:t>More sensitive in demonstrating </a:t>
            </a:r>
            <a:r>
              <a:rPr lang="en-MY" sz="2400" b="1" dirty="0" err="1" smtClean="0">
                <a:solidFill>
                  <a:srgbClr val="B73AC4"/>
                </a:solidFill>
              </a:rPr>
              <a:t>endobronchial</a:t>
            </a:r>
            <a:r>
              <a:rPr lang="en-MY" sz="2400" b="1" dirty="0" smtClean="0">
                <a:solidFill>
                  <a:srgbClr val="B73AC4"/>
                </a:solidFill>
              </a:rPr>
              <a:t> spread</a:t>
            </a:r>
            <a:r>
              <a:rPr lang="en-MY" sz="2400" dirty="0" smtClean="0"/>
              <a:t>, </a:t>
            </a:r>
            <a:r>
              <a:rPr lang="en-MY" sz="2400" b="1" dirty="0" smtClean="0">
                <a:solidFill>
                  <a:srgbClr val="0070C0"/>
                </a:solidFill>
              </a:rPr>
              <a:t>lymphadenopathy</a:t>
            </a:r>
            <a:r>
              <a:rPr lang="en-MY" sz="2400" dirty="0" smtClean="0"/>
              <a:t> and </a:t>
            </a:r>
            <a:r>
              <a:rPr lang="en-MY" sz="2400" b="1" dirty="0" smtClean="0">
                <a:solidFill>
                  <a:srgbClr val="C00000"/>
                </a:solidFill>
              </a:rPr>
              <a:t>pleural complication </a:t>
            </a:r>
            <a:r>
              <a:rPr lang="en-MY" sz="2400" dirty="0" smtClean="0"/>
              <a:t>than chest radiography</a:t>
            </a:r>
          </a:p>
          <a:p>
            <a:pPr marL="514350" indent="-514350"/>
            <a:r>
              <a:rPr lang="en-MY" sz="2400" b="1" dirty="0" smtClean="0">
                <a:solidFill>
                  <a:srgbClr val="FF0000"/>
                </a:solidFill>
              </a:rPr>
              <a:t>Useful high </a:t>
            </a:r>
            <a:r>
              <a:rPr lang="en-MY" sz="2400" dirty="0" smtClean="0"/>
              <a:t>clinical </a:t>
            </a:r>
            <a:r>
              <a:rPr lang="en-MY" sz="2400" b="1" dirty="0" smtClean="0">
                <a:solidFill>
                  <a:srgbClr val="FF0000"/>
                </a:solidFill>
              </a:rPr>
              <a:t>suspicion </a:t>
            </a:r>
            <a:r>
              <a:rPr lang="en-MY" sz="2400" b="1" dirty="0" smtClean="0">
                <a:solidFill>
                  <a:schemeClr val="accent6">
                    <a:lumMod val="50000"/>
                  </a:schemeClr>
                </a:solidFill>
              </a:rPr>
              <a:t>of TB with </a:t>
            </a:r>
            <a:r>
              <a:rPr lang="en-MY" sz="2400" b="1" dirty="0" smtClean="0">
                <a:solidFill>
                  <a:srgbClr val="FF0000"/>
                </a:solidFill>
              </a:rPr>
              <a:t>normal chest x-ray</a:t>
            </a:r>
            <a:endParaRPr lang="en-MY" sz="24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16822t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0296" y="442898"/>
            <a:ext cx="3422184" cy="3130118"/>
          </a:xfrm>
        </p:spPr>
      </p:pic>
      <p:sp>
        <p:nvSpPr>
          <p:cNvPr id="6" name="Folded Corner 5"/>
          <p:cNvSpPr/>
          <p:nvPr/>
        </p:nvSpPr>
        <p:spPr>
          <a:xfrm>
            <a:off x="6286480" y="157146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34</a:t>
            </a:fld>
            <a:endParaRPr lang="en-MY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3789040"/>
            <a:ext cx="87849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MY" sz="2400" b="1" u="sng" dirty="0" smtClean="0"/>
              <a:t>3. MRI</a:t>
            </a:r>
          </a:p>
          <a:p>
            <a:r>
              <a:rPr lang="en-MY" sz="2400" b="1" dirty="0" smtClean="0">
                <a:solidFill>
                  <a:srgbClr val="008000"/>
                </a:solidFill>
              </a:rPr>
              <a:t>Consider in special circumstances </a:t>
            </a:r>
            <a:r>
              <a:rPr lang="en-MY" sz="2400" dirty="0" smtClean="0"/>
              <a:t>(children &amp; pregnant women) </a:t>
            </a:r>
            <a:r>
              <a:rPr lang="en-MY" sz="2400" dirty="0" smtClean="0">
                <a:sym typeface="Wingdings" pitchFamily="2" charset="2"/>
              </a:rPr>
              <a:t> </a:t>
            </a:r>
            <a:r>
              <a:rPr lang="en-MY" sz="2400" b="1" dirty="0" smtClean="0">
                <a:solidFill>
                  <a:srgbClr val="C00000"/>
                </a:solidFill>
                <a:sym typeface="Wingdings" pitchFamily="2" charset="2"/>
              </a:rPr>
              <a:t>no ionizing radiation</a:t>
            </a:r>
          </a:p>
          <a:p>
            <a:r>
              <a:rPr lang="en-MY" sz="2400" dirty="0" smtClean="0">
                <a:sym typeface="Wingdings" pitchFamily="2" charset="2"/>
              </a:rPr>
              <a:t>Has better soft tissue characterization  useful in </a:t>
            </a:r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assess pleural and lymph node complications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56292"/>
            <a:ext cx="367240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dirty="0"/>
              <a:t>MANAGEMENT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3374623" y="13215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Cure the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Reduce risk of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741359" cy="22322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35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059832" y="3142863"/>
            <a:ext cx="341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AF2727"/>
                </a:solidFill>
              </a:rPr>
              <a:t>Prevention  &amp; </a:t>
            </a:r>
            <a:r>
              <a:rPr lang="en-US" sz="2800" b="1" dirty="0">
                <a:solidFill>
                  <a:srgbClr val="C00000"/>
                </a:solidFill>
              </a:rPr>
              <a:t>Control</a:t>
            </a:r>
            <a:endParaRPr lang="en-MY" sz="2800" dirty="0"/>
          </a:p>
        </p:txBody>
      </p:sp>
      <p:sp>
        <p:nvSpPr>
          <p:cNvPr id="7" name="Rectangle 6"/>
          <p:cNvSpPr/>
          <p:nvPr/>
        </p:nvSpPr>
        <p:spPr>
          <a:xfrm>
            <a:off x="503328" y="3558207"/>
            <a:ext cx="255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2727"/>
                </a:solidFill>
              </a:rPr>
              <a:t>Prevention</a:t>
            </a:r>
            <a:endParaRPr lang="en-MY" sz="2400" dirty="0"/>
          </a:p>
        </p:txBody>
      </p:sp>
      <p:sp>
        <p:nvSpPr>
          <p:cNvPr id="8" name="Rectangle 7"/>
          <p:cNvSpPr/>
          <p:nvPr/>
        </p:nvSpPr>
        <p:spPr>
          <a:xfrm>
            <a:off x="251520" y="400337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Improving the socio-economic conditions.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Apply basic preventive measures of respiratory diseases.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vaccination</a:t>
            </a:r>
            <a:endParaRPr lang="en-MY" sz="2400" dirty="0"/>
          </a:p>
        </p:txBody>
      </p:sp>
      <p:sp>
        <p:nvSpPr>
          <p:cNvPr id="9" name="Rectangle 8"/>
          <p:cNvSpPr/>
          <p:nvPr/>
        </p:nvSpPr>
        <p:spPr>
          <a:xfrm>
            <a:off x="-31972" y="5472867"/>
            <a:ext cx="9289032" cy="461665"/>
          </a:xfrm>
          <a:prstGeom prst="rect">
            <a:avLst/>
          </a:prstGeom>
          <a:ln w="3175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control of TB should receive higher priority than its prevention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518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712" y="166053"/>
            <a:ext cx="352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  </a:t>
            </a:r>
            <a:r>
              <a:rPr lang="en-US" sz="2400" b="1" dirty="0">
                <a:solidFill>
                  <a:srgbClr val="AF2727"/>
                </a:solidFill>
                <a:cs typeface="Majalla UI"/>
              </a:rPr>
              <a:t>Chemotherapy: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37118" y="667717"/>
            <a:ext cx="92154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observation therapy with short course chemotherapy </a:t>
            </a: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(DOTS)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the recommended strategy for TB control.</a:t>
            </a:r>
          </a:p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cs typeface="Majalla UI"/>
              </a:rPr>
              <a:t>Criteria for potent DOTS</a:t>
            </a:r>
            <a:r>
              <a:rPr lang="en-US" sz="24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Short course therapy: the duration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six months.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Under observation of a health care worker either at home or in a health facility.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drugs: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(INH, rifampicin, Pyrazinamide,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ethambutol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in the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first initial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months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2400" b="1" dirty="0" smtClean="0"/>
              <a:t>Intensive phase)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aims to </a:t>
            </a:r>
            <a:r>
              <a:rPr lang="en-US" sz="2400" b="1" dirty="0">
                <a:solidFill>
                  <a:srgbClr val="C00000"/>
                </a:solidFill>
              </a:rPr>
              <a:t>kill the actively growing bacilli rapidly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followed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drugs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(INH and rifampicin) within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months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a continuation phase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sz="2400" b="1" dirty="0"/>
              <a:t> </a:t>
            </a:r>
            <a:r>
              <a:rPr lang="en-US" sz="2400" b="1" dirty="0" smtClean="0"/>
              <a:t>Maintenance </a:t>
            </a:r>
            <a:r>
              <a:rPr lang="en-US" sz="2400" b="1" dirty="0"/>
              <a:t>phase</a:t>
            </a:r>
            <a:r>
              <a:rPr lang="en-US" sz="2400" dirty="0"/>
              <a:t> -  aims to </a:t>
            </a:r>
            <a:r>
              <a:rPr lang="en-US" sz="2400" b="1" dirty="0">
                <a:solidFill>
                  <a:srgbClr val="0070C0"/>
                </a:solidFill>
              </a:rPr>
              <a:t>sterilize by destroying all the bacilli,</a:t>
            </a:r>
            <a:r>
              <a:rPr lang="en-US" sz="2400" dirty="0"/>
              <a:t> especially the intracellular ones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/>
              <a:t>In the case of </a:t>
            </a:r>
            <a:r>
              <a:rPr lang="en-MY" sz="2400" b="1" dirty="0">
                <a:solidFill>
                  <a:srgbClr val="FF0000"/>
                </a:solidFill>
              </a:rPr>
              <a:t>TB infection </a:t>
            </a:r>
            <a:r>
              <a:rPr lang="en-MY" sz="2400" dirty="0" smtClean="0"/>
              <a:t>(</a:t>
            </a:r>
            <a:r>
              <a:rPr lang="en-MY" dirty="0" smtClean="0"/>
              <a:t>the </a:t>
            </a:r>
            <a:r>
              <a:rPr lang="en-MY" dirty="0"/>
              <a:t>patient is infected with TB bacteria but not ill)</a:t>
            </a:r>
            <a:r>
              <a:rPr lang="en-MY" sz="2400" dirty="0"/>
              <a:t>,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b="1" dirty="0" smtClean="0"/>
              <a:t>TB </a:t>
            </a:r>
            <a:r>
              <a:rPr lang="en-MY" sz="2400" b="1" dirty="0"/>
              <a:t>preventive treatment </a:t>
            </a:r>
            <a:r>
              <a:rPr lang="en-MY" sz="2400" dirty="0"/>
              <a:t>can be given to stop the onset of disease. </a:t>
            </a:r>
            <a:r>
              <a:rPr lang="en-MY" sz="2400" dirty="0" smtClean="0"/>
              <a:t>Recent </a:t>
            </a:r>
            <a:r>
              <a:rPr lang="en-MY" sz="2400" dirty="0"/>
              <a:t>treatment options have shortened the duration to treatment </a:t>
            </a:r>
            <a:r>
              <a:rPr lang="en-MY" sz="2400" b="1" dirty="0">
                <a:solidFill>
                  <a:srgbClr val="FF0000"/>
                </a:solidFill>
              </a:rPr>
              <a:t>to only 1 or 3 months</a:t>
            </a:r>
            <a:r>
              <a:rPr lang="en-MY" sz="2400" dirty="0"/>
              <a:t>, as compared to 6 months in the past</a:t>
            </a:r>
            <a:r>
              <a:rPr lang="en-MY" sz="2400" dirty="0" smtClean="0"/>
              <a:t>.</a:t>
            </a:r>
            <a:r>
              <a:rPr lang="en-US" sz="2400" dirty="0" smtClean="0"/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0268"/>
            <a:ext cx="65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Control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program of TB</a:t>
            </a:r>
            <a:endParaRPr lang="en-MY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36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073729" y="-11497"/>
            <a:ext cx="927045" cy="6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5" y="2924944"/>
            <a:ext cx="9011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Advantages of DOTS: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Rapid cure: i.e. elimination of both rapid and slow multipliers from the patient’s body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Low failure rate.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Reduction of emerging drug resistant strains.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Improved patient’s compliance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660"/>
            <a:ext cx="8508524" cy="23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999" y="5445224"/>
            <a:ext cx="6100217" cy="523220"/>
          </a:xfrm>
          <a:prstGeom prst="rect">
            <a:avLst/>
          </a:prstGeom>
          <a:ln w="28575" cmpd="tri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only disadvantage is the high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37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350050" y="44624"/>
            <a:ext cx="165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  <a:cs typeface="Majalla UI"/>
              </a:rPr>
              <a:t>DOTS</a:t>
            </a:r>
            <a:endParaRPr lang="en-MY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244408" y="116632"/>
            <a:ext cx="71162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93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cs typeface="Majalla UI"/>
              </a:rPr>
              <a:t>Best </a:t>
            </a:r>
            <a:r>
              <a:rPr lang="en-US" sz="2400" b="1" dirty="0">
                <a:solidFill>
                  <a:srgbClr val="0070C0"/>
                </a:solidFill>
                <a:cs typeface="Majalla UI"/>
              </a:rPr>
              <a:t>control measure </a:t>
            </a:r>
            <a:r>
              <a:rPr lang="en-US" sz="2400" dirty="0">
                <a:solidFill>
                  <a:srgbClr val="0070C0"/>
                </a:solidFill>
                <a:cs typeface="Majalla UI"/>
              </a:rPr>
              <a:t>is </a:t>
            </a:r>
            <a:r>
              <a:rPr lang="en-US" sz="2400" b="1" dirty="0">
                <a:solidFill>
                  <a:srgbClr val="00B050"/>
                </a:solidFill>
                <a:cs typeface="Majalla UI"/>
              </a:rPr>
              <a:t>case finding </a:t>
            </a:r>
            <a:r>
              <a:rPr lang="en-US" sz="2400" b="1" dirty="0" smtClean="0">
                <a:solidFill>
                  <a:srgbClr val="0070C0"/>
                </a:solidFill>
                <a:cs typeface="Majalla UI"/>
              </a:rPr>
              <a:t>&amp;</a:t>
            </a:r>
            <a:r>
              <a:rPr lang="en-US" sz="2400" dirty="0" smtClean="0">
                <a:solidFill>
                  <a:srgbClr val="0070C0"/>
                </a:solidFill>
                <a:cs typeface="Majalla UI"/>
              </a:rPr>
              <a:t> </a:t>
            </a:r>
            <a:r>
              <a:rPr lang="en-US" sz="2400" b="1" dirty="0">
                <a:solidFill>
                  <a:srgbClr val="B73AC4"/>
                </a:solidFill>
                <a:cs typeface="Majalla UI"/>
              </a:rPr>
              <a:t>chemoprophylaxis</a:t>
            </a:r>
            <a:r>
              <a:rPr lang="en-US" sz="2400" b="1" dirty="0" smtClean="0">
                <a:solidFill>
                  <a:srgbClr val="B73AC4"/>
                </a:solidFill>
                <a:cs typeface="Majalla UI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romanUcPeriod"/>
              <a:defRPr/>
            </a:pPr>
            <a:r>
              <a:rPr lang="en-US" sz="2400" b="1" dirty="0">
                <a:solidFill>
                  <a:srgbClr val="C00000"/>
                </a:solidFill>
                <a:cs typeface="Majalla UI"/>
              </a:rPr>
              <a:t>Case finding: 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buFont typeface="Gill Sans MT" pitchFamily="34" charset="0"/>
              <a:buAutoNum type="alphaUcPeriod"/>
              <a:defRPr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>
                <a:solidFill>
                  <a:srgbClr val="008000"/>
                </a:solidFill>
                <a:cs typeface="Majalla UI"/>
              </a:rPr>
              <a:t>Sputum examination: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smear examination by direct microscopy of sputum of suspected cases for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consecutive specimens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sufficient to detect large number of infectious cases.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the method of choice for case finding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Reliable, easy  cheap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if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detects those excreting TB bacilli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their sputum who are the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main source of infection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52463" indent="-571500">
              <a:buClr>
                <a:srgbClr val="C00000"/>
              </a:buClr>
              <a:buSzPct val="103000"/>
              <a:buFont typeface="Gill Sans MT" pitchFamily="34" charset="0"/>
              <a:buAutoNum type="alphaUcPeriod" startAt="2"/>
              <a:defRPr/>
            </a:pPr>
            <a:r>
              <a:rPr lang="en-US" sz="2400" b="1" dirty="0">
                <a:solidFill>
                  <a:srgbClr val="008000"/>
                </a:solidFill>
                <a:cs typeface="Majalla UI"/>
              </a:rPr>
              <a:t>Sputum culture</a:t>
            </a:r>
            <a:r>
              <a:rPr lang="en-US" sz="24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Confirm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diagnosis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suspected cases whose sputum smear is negative.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 the sensitivity of bacilli to drugs especially in drug resistant cases.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endParaRPr 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Its limitations: </a:t>
            </a:r>
          </a:p>
          <a:p>
            <a:pPr marL="652463" indent="-571500">
              <a:buClr>
                <a:srgbClr val="C000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difficult, needs, special training, 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tedious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lengthy and expensive.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MY" sz="2400" b="1" dirty="0" smtClean="0">
                <a:solidFill>
                  <a:srgbClr val="C00000"/>
                </a:solidFill>
              </a:rPr>
              <a:t>C. </a:t>
            </a:r>
            <a:r>
              <a:rPr lang="en-MY" sz="2400" b="1" dirty="0" err="1" smtClean="0">
                <a:solidFill>
                  <a:srgbClr val="C00000"/>
                </a:solidFill>
              </a:rPr>
              <a:t>Xpert</a:t>
            </a:r>
            <a:r>
              <a:rPr lang="en-MY" sz="2400" b="1" dirty="0" smtClean="0">
                <a:solidFill>
                  <a:srgbClr val="C00000"/>
                </a:solidFill>
              </a:rPr>
              <a:t> </a:t>
            </a:r>
            <a:r>
              <a:rPr lang="en-MY" sz="2400" b="1" dirty="0">
                <a:solidFill>
                  <a:srgbClr val="C00000"/>
                </a:solidFill>
              </a:rPr>
              <a:t>MTB/RIF </a:t>
            </a:r>
            <a:r>
              <a:rPr lang="en-MY" sz="2400" dirty="0"/>
              <a:t>for diagnosis of TB and detection of RR, </a:t>
            </a:r>
            <a:r>
              <a:rPr lang="en-MY" b="1" i="1" dirty="0">
                <a:solidFill>
                  <a:schemeClr val="tx2"/>
                </a:solidFill>
              </a:rPr>
              <a:t>rapid TB diagnostics and drug susceptibility testing (DST</a:t>
            </a:r>
            <a:r>
              <a:rPr lang="en-MY" b="1" dirty="0">
                <a:solidFill>
                  <a:schemeClr val="tx2"/>
                </a:solidFill>
              </a:rPr>
              <a:t>)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sz="2800" b="1" dirty="0" err="1" smtClean="0">
                <a:solidFill>
                  <a:srgbClr val="AF2727"/>
                </a:solidFill>
                <a:cs typeface="Majalla UI"/>
              </a:rPr>
              <a:t>D.Tuberculin</a:t>
            </a:r>
            <a:r>
              <a:rPr lang="en-US" sz="2800" b="1" dirty="0" smtClean="0">
                <a:solidFill>
                  <a:srgbClr val="AF2727"/>
                </a:solidFill>
                <a:cs typeface="Majalla UI"/>
              </a:rPr>
              <a:t>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skin test:</a:t>
            </a:r>
            <a:r>
              <a:rPr lang="en-US" sz="2800" b="1" dirty="0">
                <a:cs typeface="Majalla UI"/>
              </a:rPr>
              <a:t> </a:t>
            </a:r>
          </a:p>
          <a:p>
            <a:pPr marL="366713" indent="-2857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 delayed hypersensitivity reaction that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assesses the prevalence of TB infection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the community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 </a:t>
            </a:r>
          </a:p>
          <a:p>
            <a:pPr marL="595313" indent="-5143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characterized by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indurations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(not erythematic) due to cell infiltration, reaches maximal Positive reaction after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48-72 hours.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570" y="-72970"/>
            <a:ext cx="65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Control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program of TB</a:t>
            </a:r>
            <a:endParaRPr lang="en-MY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71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903649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attenuated vaccine prepared from bovine TB bacilli.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 dose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(0.1) ml intra-dermal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 left deltoid region.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newborn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the dose is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(0.05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ml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because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skin is rather thin and intra-dermal injection with a full dose may penetrate the skin to deeper tissue leading to obsess formation and enlarged axillary's lymph nodes. 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immediately after birth since cell mediated maternal immunity can not be transferred to the fetus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MY" sz="2400" b="1" dirty="0" smtClean="0">
                <a:solidFill>
                  <a:schemeClr val="tx2"/>
                </a:solidFill>
              </a:rPr>
              <a:t>&gt;</a:t>
            </a:r>
            <a:r>
              <a:rPr lang="en-MY" sz="2400" b="1" dirty="0">
                <a:solidFill>
                  <a:schemeClr val="tx2"/>
                </a:solidFill>
              </a:rPr>
              <a:t>80%of neonates </a:t>
            </a:r>
            <a:r>
              <a:rPr lang="en-MY" sz="2400" dirty="0"/>
              <a:t>and infants in countries where it is part of the national childhood immunization programme.</a:t>
            </a:r>
            <a:endParaRPr lang="en-US" sz="2400" b="1" dirty="0">
              <a:solidFill>
                <a:srgbClr val="AF2727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59" y="3284984"/>
            <a:ext cx="8784975" cy="3416320"/>
          </a:xfrm>
          <a:prstGeom prst="rect">
            <a:avLst/>
          </a:prstGeom>
          <a:ln w="25400"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Efficacy of BCG: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more than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80 %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preventing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 and tubercle's meningitis in children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does not prevent infection in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adults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>
                <a:solidFill>
                  <a:srgbClr val="FF0000"/>
                </a:solidFill>
              </a:rPr>
              <a:t>It </a:t>
            </a:r>
            <a:r>
              <a:rPr lang="en-MY" sz="2400" dirty="0">
                <a:solidFill>
                  <a:srgbClr val="FF0000"/>
                </a:solidFill>
              </a:rPr>
              <a:t>does not prevent </a:t>
            </a:r>
            <a:r>
              <a:rPr lang="en-MY" sz="2400" dirty="0">
                <a:solidFill>
                  <a:srgbClr val="C00000"/>
                </a:solidFill>
              </a:rPr>
              <a:t>primary infection </a:t>
            </a:r>
            <a:r>
              <a:rPr lang="en-MY" sz="2400" dirty="0"/>
              <a:t>and, more importantly,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/>
              <a:t>does </a:t>
            </a:r>
            <a:r>
              <a:rPr lang="en-MY" sz="2400" dirty="0"/>
              <a:t>not prevent </a:t>
            </a:r>
            <a:r>
              <a:rPr lang="en-MY" sz="2400" dirty="0">
                <a:solidFill>
                  <a:srgbClr val="C00000"/>
                </a:solidFill>
              </a:rPr>
              <a:t>reactivation of latent pulmonary </a:t>
            </a:r>
            <a:r>
              <a:rPr lang="en-MY" sz="2400" dirty="0">
                <a:solidFill>
                  <a:srgbClr val="FF0000"/>
                </a:solidFill>
              </a:rPr>
              <a:t>infection</a:t>
            </a:r>
            <a:r>
              <a:rPr lang="en-MY" sz="2400" dirty="0"/>
              <a:t>, the principal source of bacillary spread in the community. </a:t>
            </a:r>
            <a:endParaRPr lang="en-MY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400" dirty="0" smtClean="0">
                <a:solidFill>
                  <a:schemeClr val="tx2"/>
                </a:solidFill>
              </a:rPr>
              <a:t>The </a:t>
            </a:r>
            <a:r>
              <a:rPr lang="en-MY" sz="2400" dirty="0">
                <a:solidFill>
                  <a:schemeClr val="tx2"/>
                </a:solidFill>
              </a:rPr>
              <a:t>impact of BCG vaccination on transmission of </a:t>
            </a:r>
            <a:r>
              <a:rPr lang="en-MY" sz="2400" dirty="0" err="1">
                <a:solidFill>
                  <a:schemeClr val="tx2"/>
                </a:solidFill>
              </a:rPr>
              <a:t>Mtb</a:t>
            </a:r>
            <a:r>
              <a:rPr lang="en-MY" sz="2400" dirty="0">
                <a:solidFill>
                  <a:schemeClr val="tx2"/>
                </a:solidFill>
              </a:rPr>
              <a:t> is therefore limited</a:t>
            </a:r>
            <a:endParaRPr lang="en-US" sz="2400" dirty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5848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 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vaccination (BCG):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5847" y="72207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Control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program of TB</a:t>
            </a:r>
            <a:endParaRPr lang="en-MY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39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91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46" y="627123"/>
            <a:ext cx="69976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/>
              <a:t>TRANSMISSION</a:t>
            </a:r>
          </a:p>
          <a:p>
            <a:r>
              <a:rPr lang="en-MY" sz="2800" dirty="0"/>
              <a:t>Transmission of infection is mainly air-borne by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/>
              <a:t>droplets,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/>
              <a:t>droplet nuclei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800" b="1" dirty="0" smtClean="0"/>
              <a:t>dust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912363"/>
            <a:ext cx="8725833" cy="954107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/>
              <a:t>thus it is </a:t>
            </a:r>
            <a:r>
              <a:rPr lang="en-MY" sz="2800" b="1" dirty="0">
                <a:solidFill>
                  <a:schemeClr val="accent2"/>
                </a:solidFill>
              </a:rPr>
              <a:t>enhanced by </a:t>
            </a:r>
            <a:r>
              <a:rPr lang="en-MY" sz="2800" b="1" dirty="0">
                <a:solidFill>
                  <a:srgbClr val="0070C0"/>
                </a:solidFill>
              </a:rPr>
              <a:t>overcrowding</a:t>
            </a:r>
            <a:r>
              <a:rPr lang="en-MY" sz="2800" b="1" dirty="0"/>
              <a:t> in </a:t>
            </a:r>
            <a:r>
              <a:rPr lang="en-MY" sz="2800" b="1" dirty="0">
                <a:solidFill>
                  <a:srgbClr val="0070C0"/>
                </a:solidFill>
              </a:rPr>
              <a:t>poorly </a:t>
            </a:r>
            <a:r>
              <a:rPr lang="en-MY" sz="2800" b="1" dirty="0" smtClean="0">
                <a:solidFill>
                  <a:srgbClr val="0070C0"/>
                </a:solidFill>
              </a:rPr>
              <a:t>ventilated </a:t>
            </a:r>
            <a:r>
              <a:rPr lang="en-MY" sz="2800" b="1" dirty="0" smtClean="0"/>
              <a:t>accommodation</a:t>
            </a:r>
            <a:endParaRPr lang="en-MY" sz="2800" b="1" dirty="0"/>
          </a:p>
        </p:txBody>
      </p:sp>
      <p:pic>
        <p:nvPicPr>
          <p:cNvPr id="6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6" y="980728"/>
            <a:ext cx="1945539" cy="18512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9792" y="284452"/>
            <a:ext cx="4643057" cy="53338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800" b="1" i="1" dirty="0" smtClean="0"/>
              <a:t>Mycobacterium tuberculosis</a:t>
            </a:r>
            <a:endParaRPr lang="en-MY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814110" y="3604860"/>
            <a:ext cx="355771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MY" sz="2800" b="1" dirty="0"/>
              <a:t>The incubation </a:t>
            </a:r>
            <a:r>
              <a:rPr lang="en-MY" sz="2800" b="1" dirty="0" smtClean="0"/>
              <a:t>period</a:t>
            </a:r>
            <a:endParaRPr lang="en-MY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6644" y="4128080"/>
            <a:ext cx="885264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Majalla UI"/>
              </a:rPr>
              <a:t>The period between the infections till the appearance of the primary lesion is about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4-12 weeks</a:t>
            </a:r>
            <a:r>
              <a:rPr lang="en-US" sz="2800" dirty="0">
                <a:solidFill>
                  <a:srgbClr val="FF0000"/>
                </a:solidFill>
                <a:cs typeface="Majalla UI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</a:t>
            </a:r>
          </a:p>
          <a:p>
            <a:pPr>
              <a:defRPr/>
            </a:pPr>
            <a:r>
              <a:rPr lang="en-US" sz="2800" dirty="0">
                <a:cs typeface="Majalla UI"/>
              </a:rPr>
              <a:t>the period between the infection till the development of progressive Pulmonary or extra pulmonary tuberculosis is about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6-12 months or may be longer. </a:t>
            </a:r>
            <a:endParaRPr lang="ar-E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024" y="685229"/>
            <a:ext cx="9217024" cy="4136517"/>
          </a:xfrm>
          <a:prstGeom prst="rect">
            <a:avLst/>
          </a:prstGeom>
          <a:ln w="31750">
            <a:solidFill>
              <a:schemeClr val="tx2">
                <a:lumMod val="75000"/>
                <a:alpha val="89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92150" indent="-609600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AF2727"/>
                </a:solidFill>
                <a:cs typeface="Majalla UI"/>
              </a:rPr>
              <a:t>     Indications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of BCG vaccination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5000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Majalla UI"/>
              </a:rPr>
              <a:t>    I. If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the prevalence of TB is high:</a:t>
            </a:r>
          </a:p>
          <a:p>
            <a:pPr marL="42545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Administration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at birth is recommended; thus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vaccine</a:t>
            </a:r>
          </a:p>
          <a:p>
            <a:pPr marL="692150" indent="-609600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to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newborns  (</a:t>
            </a:r>
            <a:r>
              <a:rPr lang="en-MY" b="1" i="1" dirty="0" smtClean="0">
                <a:solidFill>
                  <a:schemeClr val="tx2"/>
                </a:solidFill>
              </a:rPr>
              <a:t>&gt;80%of neonates </a:t>
            </a:r>
            <a:r>
              <a:rPr lang="en-MY" i="1" dirty="0" smtClean="0"/>
              <a:t>and infants in countries where it is part of the national childhood immunization programme</a:t>
            </a:r>
            <a:r>
              <a:rPr lang="en-MY" dirty="0" smtClean="0"/>
              <a:t>)</a:t>
            </a:r>
            <a:r>
              <a:rPr lang="en-MY" sz="2400" dirty="0" smtClean="0"/>
              <a:t>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newborn tuberculin test is not required before vaccination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part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the EPI</a:t>
            </a:r>
            <a:r>
              <a:rPr lang="en-MY" sz="2400" b="1" dirty="0"/>
              <a:t> Expanded Programme on </a:t>
            </a:r>
            <a:r>
              <a:rPr lang="en-MY" sz="2400" b="1" dirty="0" smtClean="0"/>
              <a:t>Immunization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255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Majalla UI"/>
              </a:rPr>
              <a:t>  II. If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the prevalence of TB is low: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0000"/>
              <a:defRPr/>
            </a:pPr>
            <a:r>
              <a:rPr lang="en-US" sz="2400" b="1" dirty="0" smtClean="0">
                <a:solidFill>
                  <a:srgbClr val="000099"/>
                </a:solidFill>
                <a:cs typeface="Majalla UI"/>
              </a:rPr>
              <a:t>      BCG  is </a:t>
            </a:r>
            <a:r>
              <a:rPr lang="en-US" sz="2400" b="1" dirty="0">
                <a:solidFill>
                  <a:srgbClr val="000099"/>
                </a:solidFill>
                <a:cs typeface="Majalla UI"/>
              </a:rPr>
              <a:t>restricted to the high risk groups as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care personnel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negative contacts of positive sputum pulmonary TB cases.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Industrial workers exposed to silica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49299"/>
            <a:ext cx="8912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Contraindications </a:t>
            </a:r>
            <a:r>
              <a:rPr lang="en-US" sz="24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vaccination: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Immuno-compromized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as HIV, cancer.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-suppressive drugs used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Patients suffering from eczema</a:t>
            </a:r>
            <a:endParaRPr lang="en-MY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40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2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62" y="116632"/>
            <a:ext cx="7419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Control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program of TB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Other measures for cases</a:t>
            </a:r>
            <a:r>
              <a:rPr lang="en-US" b="1" dirty="0">
                <a:solidFill>
                  <a:srgbClr val="AF2727"/>
                </a:solidFill>
                <a:cs typeface="Majalla UI"/>
              </a:rPr>
              <a:t>: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50640" y="1132295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Isolation:  </a:t>
            </a:r>
            <a:r>
              <a:rPr lang="en-US" sz="2400" dirty="0">
                <a:cs typeface="Majalla UI"/>
              </a:rPr>
              <a:t>isolation of cases at home if suitable is a cost effective strategy otherwise hospitalization is required.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Concurrent and terminal disinfection </a:t>
            </a:r>
            <a:r>
              <a:rPr lang="en-US" sz="2400" dirty="0">
                <a:cs typeface="Majalla UI"/>
              </a:rPr>
              <a:t>of patient sputum is recommended.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400" b="1" dirty="0">
                <a:cs typeface="Majalla UI"/>
              </a:rPr>
              <a:t>Rehabilitation: </a:t>
            </a:r>
            <a:r>
              <a:rPr lang="en-US" sz="2400" dirty="0">
                <a:cs typeface="Majalla UI"/>
              </a:rPr>
              <a:t>the aim is to help the patient to live as an active member in the society within his limited physical 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41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755576" y="3463386"/>
            <a:ext cx="62646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IV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Measures for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contacts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education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Investigations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testing.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470945" y="764704"/>
            <a:ext cx="860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Barriers to TB control programs in developing countries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8263" y="1484784"/>
            <a:ext cx="9036496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B73AC4"/>
                </a:solidFill>
                <a:cs typeface="Majalla UI"/>
              </a:rPr>
              <a:t>Unfavorable socio-economic </a:t>
            </a:r>
            <a:r>
              <a:rPr lang="en-US" sz="2800" dirty="0">
                <a:cs typeface="Majalla UI"/>
              </a:rPr>
              <a:t>conditions which are linked to dissemination of TB.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cs typeface="Majalla UI"/>
              </a:rPr>
              <a:t>Difficulties in case finding activities </a:t>
            </a:r>
            <a:r>
              <a:rPr lang="en-US" sz="2800" b="1" dirty="0">
                <a:cs typeface="Majalla UI"/>
              </a:rPr>
              <a:t>due to limited diagnostic resources both in quality and quantity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B050"/>
                </a:solidFill>
                <a:cs typeface="Majalla UI"/>
              </a:rPr>
              <a:t>Failure of treatment </a:t>
            </a:r>
            <a:r>
              <a:rPr lang="en-US" sz="2800" b="1" dirty="0">
                <a:cs typeface="Majalla UI"/>
              </a:rPr>
              <a:t>leads to substantial defaulters, who spread the infection to others.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Emergence of drug resistant strains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cs typeface="Majalla UI"/>
              </a:rPr>
              <a:t>The chronic nature of the disease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045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C0A530-C874-42F3-8435-40250A330571}" type="slidenum">
              <a:rPr lang="ar-SA" smtClean="0"/>
              <a:pPr eaLnBrk="1" hangingPunct="1"/>
              <a:t>43</a:t>
            </a:fld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5105400"/>
            <a:ext cx="2456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cs typeface="Arial" charset="0"/>
              </a:rPr>
              <a:t>Qs ???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832648" cy="70609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MY" sz="3200" b="1" dirty="0" smtClean="0">
                <a:solidFill>
                  <a:schemeClr val="tx1"/>
                </a:solidFill>
              </a:rPr>
              <a:t>Pathophysiology</a:t>
            </a:r>
            <a:endParaRPr lang="en-MY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MY" sz="2400" b="1" dirty="0" smtClean="0">
                <a:solidFill>
                  <a:srgbClr val="002060"/>
                </a:solidFill>
              </a:rPr>
              <a:t>Inhalation of bacilli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</a:p>
          <a:p>
            <a:r>
              <a:rPr lang="en-MY" sz="2400" b="1" dirty="0" smtClean="0">
                <a:sym typeface="Wingdings" pitchFamily="2" charset="2"/>
              </a:rPr>
              <a:t>Innate immune response </a:t>
            </a:r>
            <a:r>
              <a:rPr lang="en-MY" sz="2400" b="1" dirty="0" smtClean="0">
                <a:solidFill>
                  <a:srgbClr val="00B050"/>
                </a:solidFill>
                <a:sym typeface="Wingdings" pitchFamily="2" charset="2"/>
              </a:rPr>
              <a:t>clear bacilli </a:t>
            </a:r>
            <a:r>
              <a:rPr lang="en-MY" sz="2400" b="1" dirty="0" smtClean="0">
                <a:sym typeface="Wingdings" pitchFamily="2" charset="2"/>
              </a:rPr>
              <a:t>before reaching lymph node : </a:t>
            </a:r>
            <a:r>
              <a:rPr lang="en-MY" sz="2400" b="1" dirty="0" smtClean="0">
                <a:solidFill>
                  <a:srgbClr val="FF0000"/>
                </a:solidFill>
                <a:sym typeface="Wingdings" pitchFamily="2" charset="2"/>
              </a:rPr>
              <a:t>No infection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or memory response</a:t>
            </a:r>
          </a:p>
          <a:p>
            <a:pPr algn="ctr">
              <a:buNone/>
            </a:pPr>
            <a:r>
              <a:rPr lang="en-MY" sz="2400" b="1" dirty="0" smtClean="0">
                <a:solidFill>
                  <a:srgbClr val="7030A0"/>
                </a:solidFill>
                <a:sym typeface="Wingdings" pitchFamily="2" charset="2"/>
              </a:rPr>
              <a:t>OR</a:t>
            </a:r>
          </a:p>
          <a:p>
            <a:r>
              <a:rPr lang="en-MY" sz="2400" b="1" dirty="0" smtClean="0">
                <a:sym typeface="Wingdings" pitchFamily="2" charset="2"/>
              </a:rPr>
              <a:t>Formation of </a:t>
            </a:r>
            <a:r>
              <a:rPr lang="en-MY" sz="2400" b="1" dirty="0" err="1" smtClean="0">
                <a:solidFill>
                  <a:srgbClr val="C00000"/>
                </a:solidFill>
                <a:sym typeface="Wingdings" pitchFamily="2" charset="2"/>
              </a:rPr>
              <a:t>Ghon’s</a:t>
            </a:r>
            <a:r>
              <a:rPr lang="en-MY" sz="24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MY" sz="2400" b="1" dirty="0" smtClean="0">
                <a:solidFill>
                  <a:srgbClr val="C00000"/>
                </a:solidFill>
                <a:sym typeface="Wingdings" pitchFamily="2" charset="2"/>
              </a:rPr>
              <a:t>focus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or </a:t>
            </a:r>
            <a:r>
              <a:rPr lang="en-MY" sz="2400" b="1" dirty="0" err="1" smtClean="0">
                <a:solidFill>
                  <a:srgbClr val="002060"/>
                </a:solidFill>
                <a:sym typeface="Wingdings" pitchFamily="2" charset="2"/>
              </a:rPr>
              <a:t>Ghon’s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 complex </a:t>
            </a:r>
            <a:r>
              <a:rPr lang="en-MY" sz="2400" b="1" dirty="0" smtClean="0">
                <a:solidFill>
                  <a:srgbClr val="002060"/>
                </a:solidFill>
                <a:sym typeface="Wingdings" pitchFamily="2" charset="2"/>
              </a:rPr>
              <a:t>: Granulomatous inflammation. </a:t>
            </a:r>
          </a:p>
          <a:p>
            <a:r>
              <a:rPr lang="en-MY" sz="2600" b="1" dirty="0" smtClean="0">
                <a:sym typeface="Wingdings" pitchFamily="2" charset="2"/>
              </a:rPr>
              <a:t>This will produce :</a:t>
            </a:r>
          </a:p>
          <a:p>
            <a:pPr lvl="1"/>
            <a:r>
              <a:rPr lang="en-MY" sz="2600" b="1" dirty="0" smtClean="0">
                <a:solidFill>
                  <a:srgbClr val="00B050"/>
                </a:solidFill>
                <a:sym typeface="Wingdings" pitchFamily="2" charset="2"/>
              </a:rPr>
              <a:t>Primary active TB;   </a:t>
            </a:r>
            <a:r>
              <a:rPr lang="en-MY" sz="2600" b="1" dirty="0" smtClean="0">
                <a:solidFill>
                  <a:srgbClr val="002060"/>
                </a:solidFill>
                <a:sym typeface="Wingdings" pitchFamily="2" charset="2"/>
              </a:rPr>
              <a:t>or</a:t>
            </a:r>
          </a:p>
          <a:p>
            <a:pPr lvl="1"/>
            <a:r>
              <a:rPr lang="en-MY" sz="2600" b="1" dirty="0" smtClean="0">
                <a:solidFill>
                  <a:srgbClr val="002060"/>
                </a:solidFill>
                <a:sym typeface="Wingdings" pitchFamily="2" charset="2"/>
              </a:rPr>
              <a:t>Latent TB infection</a:t>
            </a:r>
            <a:endParaRPr lang="en-MY" sz="2600" b="1" dirty="0">
              <a:solidFill>
                <a:srgbClr val="00206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127612" y="85723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100" dirty="0" smtClean="0"/>
              <a:t>Kumar &amp; Clarks, Clinical Medicine;8</a:t>
            </a:r>
            <a:r>
              <a:rPr lang="en-MY" sz="1100" baseline="30000" dirty="0" smtClean="0"/>
              <a:t>th</a:t>
            </a:r>
            <a:r>
              <a:rPr lang="en-MY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</a:t>
            </a:fld>
            <a:endParaRPr lang="en-MY"/>
          </a:p>
        </p:txBody>
      </p:sp>
      <p:pic>
        <p:nvPicPr>
          <p:cNvPr id="7" name="Content Placeholder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918" y="3154223"/>
            <a:ext cx="4805652" cy="36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07904" y="188640"/>
            <a:ext cx="4896544" cy="55873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Pathophysiology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For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TB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96552" y="323762"/>
            <a:ext cx="93610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00B050"/>
                </a:solidFill>
              </a:rPr>
              <a:t>           Primary Infection</a:t>
            </a:r>
            <a:endParaRPr lang="en-MY" sz="2400" b="1" dirty="0">
              <a:solidFill>
                <a:srgbClr val="00B050"/>
              </a:solidFill>
            </a:endParaRPr>
          </a:p>
          <a:p>
            <a:r>
              <a:rPr lang="en-MY" sz="2400" b="1" dirty="0" smtClean="0">
                <a:solidFill>
                  <a:srgbClr val="FF0000"/>
                </a:solidFill>
              </a:rPr>
              <a:t>         On </a:t>
            </a:r>
            <a:r>
              <a:rPr lang="en-MY" sz="2400" b="1" dirty="0">
                <a:solidFill>
                  <a:srgbClr val="FF0000"/>
                </a:solidFill>
              </a:rPr>
              <a:t>first infection</a:t>
            </a:r>
            <a:r>
              <a:rPr lang="en-MY" sz="2400" dirty="0" smtClean="0"/>
              <a:t>,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initial infection usually </a:t>
            </a:r>
            <a:r>
              <a:rPr lang="en-US" sz="2400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goes unnoticed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asymptomatic primary lung lesions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Ghon's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complex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Commonly heal 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95%)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no residual change except for occasional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and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tracheo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-bronchial lymph node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calcifications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patients develop immunity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(cell-mediated type)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there is a possibility of </a:t>
            </a:r>
            <a:r>
              <a:rPr lang="en-US" sz="2400" b="1" dirty="0">
                <a:solidFill>
                  <a:srgbClr val="FF0000"/>
                </a:solidFill>
                <a:cs typeface="Majalla UI"/>
              </a:rPr>
              <a:t>reactivation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of the existing lesion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re-infection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may occur resulting 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destruction of lung parenchyma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fibrosis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&amp;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cavitation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hence the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characteristic symptoms appear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approximately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5 %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persons, initial infection may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progress directly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to active pulmonary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disease or disseminated leading to: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tuberculosis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meningitis or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extra-pulmonary lesions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ar-EG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3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377078" y="332656"/>
            <a:ext cx="8659418" cy="2016224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/>
              <a:t>Latent TB infection can be produce reactivate </a:t>
            </a:r>
          </a:p>
          <a:p>
            <a:pPr algn="ctr"/>
            <a:r>
              <a:rPr lang="en-MY" sz="2800" b="1" dirty="0" smtClean="0"/>
              <a:t>if immune system fails to kill bacteria </a:t>
            </a:r>
            <a:r>
              <a:rPr lang="en-MY" sz="2800" b="1" dirty="0" smtClean="0">
                <a:sym typeface="Wingdings" pitchFamily="2" charset="2"/>
              </a:rPr>
              <a:t> Reactivation TB</a:t>
            </a:r>
            <a:endParaRPr lang="en-MY" sz="2800" b="1" dirty="0" smtClean="0"/>
          </a:p>
        </p:txBody>
      </p:sp>
      <p:sp>
        <p:nvSpPr>
          <p:cNvPr id="8" name="Flowchart: Punched Tape 7"/>
          <p:cNvSpPr/>
          <p:nvPr/>
        </p:nvSpPr>
        <p:spPr>
          <a:xfrm>
            <a:off x="179512" y="2420888"/>
            <a:ext cx="8784976" cy="4176464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800" b="1" dirty="0">
                <a:solidFill>
                  <a:schemeClr val="tx1"/>
                </a:solidFill>
              </a:rPr>
              <a:t>Factors implicated </a:t>
            </a:r>
            <a:r>
              <a:rPr lang="en-MY" sz="2800" b="1" dirty="0" smtClean="0">
                <a:solidFill>
                  <a:schemeClr val="tx1"/>
                </a:solidFill>
              </a:rPr>
              <a:t>(</a:t>
            </a:r>
            <a:r>
              <a:rPr lang="en-MY" sz="2000" b="1" dirty="0" smtClean="0">
                <a:solidFill>
                  <a:schemeClr val="tx1"/>
                </a:solidFill>
              </a:rPr>
              <a:t>Involved</a:t>
            </a:r>
            <a:r>
              <a:rPr lang="en-MY" sz="2800" b="1" dirty="0" smtClean="0">
                <a:solidFill>
                  <a:schemeClr val="tx1"/>
                </a:solidFill>
              </a:rPr>
              <a:t>)in </a:t>
            </a:r>
            <a:r>
              <a:rPr lang="en-MY" sz="2800" b="1" dirty="0">
                <a:solidFill>
                  <a:schemeClr val="tx1"/>
                </a:solidFill>
              </a:rPr>
              <a:t>the reactivation of latent TB </a:t>
            </a:r>
            <a:r>
              <a:rPr lang="en-MY" sz="2800" b="1" dirty="0" smtClean="0">
                <a:solidFill>
                  <a:schemeClr val="tx1"/>
                </a:solidFill>
              </a:rPr>
              <a:t>:</a:t>
            </a:r>
          </a:p>
          <a:p>
            <a:endParaRPr lang="en-MY" sz="2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MY" sz="2800" dirty="0" smtClean="0"/>
              <a:t> </a:t>
            </a:r>
            <a:r>
              <a:rPr lang="en-MY" sz="2800" b="1" dirty="0">
                <a:solidFill>
                  <a:srgbClr val="C00000"/>
                </a:solidFill>
              </a:rPr>
              <a:t>HIV co-infection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Immunosuppressant therapy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Diabetes mellitus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MY" sz="2800" b="1" dirty="0">
                <a:solidFill>
                  <a:srgbClr val="C00000"/>
                </a:solidFill>
              </a:rPr>
              <a:t>End-stage chronic kidney disease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Malnutrition</a:t>
            </a:r>
          </a:p>
          <a:p>
            <a:pPr>
              <a:buFont typeface="Arial" pitchFamily="34" charset="0"/>
              <a:buChar char="•"/>
            </a:pPr>
            <a:r>
              <a:rPr lang="en-MY" sz="2800" b="1" dirty="0">
                <a:solidFill>
                  <a:srgbClr val="C00000"/>
                </a:solidFill>
              </a:rPr>
              <a:t> Ageing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1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44624"/>
            <a:ext cx="2871385" cy="46062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Clinical Features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3824" y="1579221"/>
            <a:ext cx="6248375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0099"/>
                </a:solidFill>
              </a:rPr>
              <a:t>History </a:t>
            </a:r>
            <a:r>
              <a:rPr lang="en-MY" sz="2600" b="1" dirty="0">
                <a:solidFill>
                  <a:srgbClr val="000099"/>
                </a:solidFill>
              </a:rPr>
              <a:t>of chest symptoms</a:t>
            </a:r>
          </a:p>
          <a:p>
            <a:pPr fontAlgn="t"/>
            <a:r>
              <a:rPr lang="en-MY" sz="2600" b="1" dirty="0" smtClean="0"/>
              <a:t>Productive </a:t>
            </a:r>
            <a:r>
              <a:rPr lang="en-MY" sz="2600" b="1" dirty="0"/>
              <a:t>cough (unexplained cough lasting </a:t>
            </a:r>
            <a:r>
              <a:rPr lang="en-MY" sz="2600" b="1" dirty="0">
                <a:solidFill>
                  <a:srgbClr val="FF0000"/>
                </a:solidFill>
              </a:rPr>
              <a:t>more than 2 weeks </a:t>
            </a:r>
            <a:r>
              <a:rPr lang="en-MY" sz="2600" b="1" dirty="0">
                <a:solidFill>
                  <a:srgbClr val="002060"/>
                </a:solidFill>
              </a:rPr>
              <a:t>with </a:t>
            </a:r>
            <a:r>
              <a:rPr lang="en-MY" sz="2600" b="1" dirty="0"/>
              <a:t>or </a:t>
            </a:r>
            <a:r>
              <a:rPr lang="en-MY" sz="2600" b="1" dirty="0">
                <a:solidFill>
                  <a:srgbClr val="002060"/>
                </a:solidFill>
              </a:rPr>
              <a:t>without</a:t>
            </a:r>
            <a:r>
              <a:rPr lang="en-MY" sz="2600" b="1" dirty="0"/>
              <a:t> </a:t>
            </a:r>
            <a:r>
              <a:rPr lang="en-MY" sz="2600" b="1" dirty="0" smtClean="0"/>
              <a:t>constitutional </a:t>
            </a:r>
            <a:r>
              <a:rPr lang="en-MY" sz="2600" b="1" dirty="0"/>
              <a:t>symptoms</a:t>
            </a:r>
          </a:p>
          <a:p>
            <a:pPr fontAlgn="t"/>
            <a:r>
              <a:rPr lang="en-MY" sz="2600" b="1" dirty="0"/>
              <a:t>haemoptysis</a:t>
            </a:r>
          </a:p>
          <a:p>
            <a:pPr fontAlgn="t"/>
            <a:r>
              <a:rPr lang="en-MY" sz="2600" b="1" dirty="0"/>
              <a:t>chest </a:t>
            </a:r>
            <a:r>
              <a:rPr lang="en-MY" sz="2600" b="1" dirty="0" smtClean="0"/>
              <a:t>pain</a:t>
            </a: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70432"/>
            <a:ext cx="289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MY" sz="2400" b="1" dirty="0" smtClean="0">
                <a:solidFill>
                  <a:srgbClr val="00B050"/>
                </a:solidFill>
              </a:rPr>
              <a:t>pulmonary </a:t>
            </a:r>
            <a:r>
              <a:rPr lang="en-MY" sz="2400" b="1" dirty="0">
                <a:solidFill>
                  <a:srgbClr val="00B050"/>
                </a:solidFill>
              </a:rPr>
              <a:t>TB : Adult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21" y="4322534"/>
            <a:ext cx="55214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</a:rPr>
              <a:t>Nonspecific </a:t>
            </a:r>
            <a:r>
              <a:rPr lang="en-MY" sz="2400" b="1" dirty="0" smtClean="0">
                <a:solidFill>
                  <a:schemeClr val="tx2"/>
                </a:solidFill>
              </a:rPr>
              <a:t>constitutional symptoms</a:t>
            </a:r>
          </a:p>
          <a:p>
            <a:pPr lvl="0">
              <a:buFont typeface="Arial" pitchFamily="34" charset="0"/>
              <a:buChar char="•"/>
            </a:pPr>
            <a:r>
              <a:rPr lang="en-MY" sz="2400" dirty="0">
                <a:solidFill>
                  <a:prstClr val="black"/>
                </a:solidFill>
              </a:rPr>
              <a:t> </a:t>
            </a:r>
            <a:r>
              <a:rPr lang="en-MY" sz="2600" b="1" dirty="0">
                <a:solidFill>
                  <a:prstClr val="black"/>
                </a:solidFill>
              </a:rPr>
              <a:t>loss of appetite</a:t>
            </a:r>
          </a:p>
          <a:p>
            <a:pPr lvl="0">
              <a:buFont typeface="Arial" pitchFamily="34" charset="0"/>
              <a:buChar char="•"/>
            </a:pPr>
            <a:r>
              <a:rPr lang="en-MY" sz="2600" b="1" dirty="0">
                <a:solidFill>
                  <a:prstClr val="black"/>
                </a:solidFill>
              </a:rPr>
              <a:t> unexplained weight loss</a:t>
            </a:r>
          </a:p>
          <a:p>
            <a:pPr lvl="0">
              <a:buFont typeface="Arial" pitchFamily="34" charset="0"/>
              <a:buChar char="•"/>
            </a:pPr>
            <a:r>
              <a:rPr lang="en-MY" sz="2600" b="1" dirty="0">
                <a:solidFill>
                  <a:prstClr val="black"/>
                </a:solidFill>
              </a:rPr>
              <a:t> fever</a:t>
            </a:r>
          </a:p>
          <a:p>
            <a:pPr lvl="0">
              <a:buFont typeface="Arial" pitchFamily="34" charset="0"/>
              <a:buChar char="•"/>
            </a:pPr>
            <a:r>
              <a:rPr lang="en-MY" sz="2600" b="1" dirty="0">
                <a:solidFill>
                  <a:prstClr val="black"/>
                </a:solidFill>
              </a:rPr>
              <a:t> night sweats</a:t>
            </a:r>
          </a:p>
          <a:p>
            <a:pPr lvl="0">
              <a:buFont typeface="Arial" pitchFamily="34" charset="0"/>
              <a:buChar char="•"/>
            </a:pPr>
            <a:r>
              <a:rPr lang="en-MY" sz="2600" b="1" dirty="0">
                <a:solidFill>
                  <a:prstClr val="black"/>
                </a:solidFill>
              </a:rPr>
              <a:t> </a:t>
            </a:r>
            <a:r>
              <a:rPr lang="en-MY" sz="2600" b="1" dirty="0" smtClean="0">
                <a:solidFill>
                  <a:prstClr val="black"/>
                </a:solidFill>
              </a:rPr>
              <a:t>fatigue</a:t>
            </a:r>
            <a:endParaRPr lang="en-MY" sz="26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Tuberculosis-sympto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96221"/>
            <a:ext cx="2664296" cy="3188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3356992"/>
            <a:ext cx="43039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C00000"/>
                </a:solidFill>
              </a:rPr>
              <a:t>     Pulmonary </a:t>
            </a:r>
            <a:r>
              <a:rPr lang="en-MY" sz="2600" b="1" dirty="0">
                <a:solidFill>
                  <a:srgbClr val="C00000"/>
                </a:solidFill>
              </a:rPr>
              <a:t>TB : </a:t>
            </a:r>
            <a:r>
              <a:rPr lang="en-MY" sz="2600" b="1" dirty="0" smtClean="0">
                <a:solidFill>
                  <a:srgbClr val="C00000"/>
                </a:solidFill>
              </a:rPr>
              <a:t>Children</a:t>
            </a:r>
          </a:p>
          <a:p>
            <a:r>
              <a:rPr lang="en-MY" sz="2600" b="1" dirty="0" smtClean="0"/>
              <a:t>             Suggestive </a:t>
            </a:r>
            <a:r>
              <a:rPr lang="en-MY" sz="2600" b="1" dirty="0"/>
              <a:t>of TB</a:t>
            </a:r>
          </a:p>
          <a:p>
            <a:r>
              <a:rPr lang="en-MY" sz="2600" b="1" dirty="0"/>
              <a:t> </a:t>
            </a:r>
            <a:r>
              <a:rPr lang="en-MY" sz="2600" b="1" dirty="0" smtClean="0"/>
              <a:t>            </a:t>
            </a:r>
            <a:r>
              <a:rPr lang="en-MY" sz="2600" b="1" dirty="0" smtClean="0">
                <a:solidFill>
                  <a:srgbClr val="FF0000"/>
                </a:solidFill>
              </a:rPr>
              <a:t>*</a:t>
            </a:r>
            <a:r>
              <a:rPr lang="en-MY" sz="2600" b="1" dirty="0" smtClean="0"/>
              <a:t>prolonged </a:t>
            </a:r>
            <a:r>
              <a:rPr lang="en-MY" sz="2600" b="1" dirty="0"/>
              <a:t>fever</a:t>
            </a:r>
          </a:p>
          <a:p>
            <a:r>
              <a:rPr lang="en-MY" sz="2600" b="1" dirty="0" smtClean="0"/>
              <a:t>                 </a:t>
            </a:r>
            <a:r>
              <a:rPr lang="en-MY" sz="2600" b="1" dirty="0" smtClean="0">
                <a:solidFill>
                  <a:srgbClr val="FF0000"/>
                </a:solidFill>
              </a:rPr>
              <a:t>*</a:t>
            </a:r>
            <a:r>
              <a:rPr lang="en-MY" sz="2600" b="1" dirty="0" smtClean="0"/>
              <a:t> failure to thrive</a:t>
            </a:r>
            <a:endParaRPr lang="en-MY" sz="2600" b="1" dirty="0"/>
          </a:p>
          <a:p>
            <a:r>
              <a:rPr lang="en-MY" sz="2600" b="1" dirty="0" smtClean="0"/>
              <a:t>  </a:t>
            </a:r>
            <a:r>
              <a:rPr lang="en-MY" sz="2600" b="1" dirty="0" smtClean="0">
                <a:solidFill>
                  <a:srgbClr val="FF0000"/>
                </a:solidFill>
              </a:rPr>
              <a:t> *</a:t>
            </a:r>
            <a:r>
              <a:rPr lang="en-MY" sz="2600" b="1" dirty="0" err="1" smtClean="0"/>
              <a:t>unresolving</a:t>
            </a:r>
            <a:r>
              <a:rPr lang="en-MY" sz="2600" b="1" dirty="0" smtClean="0"/>
              <a:t> </a:t>
            </a:r>
            <a:r>
              <a:rPr lang="en-MY" sz="2600" b="1" dirty="0"/>
              <a:t>pneumonia</a:t>
            </a:r>
          </a:p>
          <a:p>
            <a:r>
              <a:rPr lang="en-MY" sz="2600" b="1" dirty="0"/>
              <a:t> </a:t>
            </a:r>
            <a:r>
              <a:rPr lang="en-MY" sz="2600" b="1" dirty="0" smtClean="0"/>
              <a:t>              *loss </a:t>
            </a:r>
            <a:r>
              <a:rPr lang="en-MY" sz="2600" b="1" dirty="0"/>
              <a:t>of weight</a:t>
            </a:r>
          </a:p>
          <a:p>
            <a:r>
              <a:rPr lang="en-MY" sz="2600" b="1" dirty="0"/>
              <a:t>*</a:t>
            </a:r>
            <a:r>
              <a:rPr lang="en-MY" sz="2600" b="1" dirty="0" smtClean="0"/>
              <a:t>persistent lymphadenopathy</a:t>
            </a:r>
            <a:endParaRPr lang="en-MY" sz="2600" b="1" dirty="0"/>
          </a:p>
          <a:p>
            <a:endParaRPr lang="en-MY" sz="2600" dirty="0"/>
          </a:p>
        </p:txBody>
      </p:sp>
      <p:sp>
        <p:nvSpPr>
          <p:cNvPr id="8" name="Rectangle 7"/>
          <p:cNvSpPr/>
          <p:nvPr/>
        </p:nvSpPr>
        <p:spPr>
          <a:xfrm>
            <a:off x="323528" y="473275"/>
            <a:ext cx="6762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rgbClr val="FF0000"/>
                </a:solidFill>
              </a:rPr>
              <a:t>TB presents </a:t>
            </a:r>
            <a:r>
              <a:rPr lang="en-MY" sz="2400" dirty="0">
                <a:solidFill>
                  <a:srgbClr val="FF0000"/>
                </a:solidFill>
              </a:rPr>
              <a:t>a wide variety </a:t>
            </a:r>
            <a:endParaRPr lang="en-MY" sz="2400" dirty="0" smtClean="0">
              <a:solidFill>
                <a:srgbClr val="FF0000"/>
              </a:solidFill>
            </a:endParaRPr>
          </a:p>
          <a:p>
            <a:r>
              <a:rPr lang="en-MY" b="1" dirty="0" smtClean="0"/>
              <a:t>Epidemiologically ,pulmonary TB </a:t>
            </a:r>
            <a:r>
              <a:rPr lang="en-MY" b="1" dirty="0"/>
              <a:t>is most common </a:t>
            </a:r>
            <a:r>
              <a:rPr lang="en-MY" b="1" dirty="0" smtClean="0"/>
              <a:t>&amp; important</a:t>
            </a:r>
            <a:endParaRPr lang="en-MY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72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131887"/>
              </p:ext>
            </p:extLst>
          </p:nvPr>
        </p:nvGraphicFramePr>
        <p:xfrm>
          <a:off x="107504" y="980728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55776" y="116632"/>
            <a:ext cx="4608512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</a:rPr>
              <a:t>Standard cases definition</a:t>
            </a:r>
            <a:r>
              <a:rPr lang="en-US" sz="1100" b="1" dirty="0">
                <a:solidFill>
                  <a:srgbClr val="AF2727"/>
                </a:solidFill>
              </a:rPr>
              <a:t>:</a:t>
            </a:r>
            <a:endParaRPr lang="en-MY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9</a:t>
            </a:fld>
            <a:endParaRPr lang="en-MY"/>
          </a:p>
        </p:txBody>
      </p:sp>
      <p:sp>
        <p:nvSpPr>
          <p:cNvPr id="3" name="Right Arrow 2"/>
          <p:cNvSpPr/>
          <p:nvPr/>
        </p:nvSpPr>
        <p:spPr>
          <a:xfrm>
            <a:off x="6588224" y="5085184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Confirmed case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43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24350</TotalTime>
  <Words>3685</Words>
  <Application>Microsoft Office PowerPoint</Application>
  <PresentationFormat>On-screen Show (4:3)</PresentationFormat>
  <Paragraphs>516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</vt:lpstr>
      <vt:lpstr>Calibri</vt:lpstr>
      <vt:lpstr>Century Gothic</vt:lpstr>
      <vt:lpstr>Courier New</vt:lpstr>
      <vt:lpstr>Garamond</vt:lpstr>
      <vt:lpstr>Gill Sans MT</vt:lpstr>
      <vt:lpstr>Majalla UI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Mycobacterium tuberculosis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Epidemiology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Immunological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</vt:lpstr>
      <vt:lpstr>Imaging</vt:lpstr>
      <vt:lpstr>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DISEASE MANAGEMENT : TUBERCULOSIS IN THE COMMUNITY</dc:title>
  <dc:creator>Noorlida</dc:creator>
  <cp:lastModifiedBy>Admin</cp:lastModifiedBy>
  <cp:revision>462</cp:revision>
  <dcterms:created xsi:type="dcterms:W3CDTF">2015-12-02T15:24:20Z</dcterms:created>
  <dcterms:modified xsi:type="dcterms:W3CDTF">2021-10-14T11:23:50Z</dcterms:modified>
</cp:coreProperties>
</file>