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89" r:id="rId18"/>
    <p:sldId id="291" r:id="rId19"/>
    <p:sldId id="292" r:id="rId20"/>
    <p:sldId id="271" r:id="rId21"/>
    <p:sldId id="272" r:id="rId22"/>
    <p:sldId id="273" r:id="rId23"/>
    <p:sldId id="274" r:id="rId24"/>
    <p:sldId id="29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F45F3-2745-47CB-BC6C-6E6A408566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92E446C-5D70-4F52-A80B-A082B3ED7661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31750">
          <a:solidFill>
            <a:srgbClr val="002060"/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800" b="1" dirty="0" smtClean="0">
              <a:solidFill>
                <a:srgbClr val="000000"/>
              </a:solidFill>
            </a:rPr>
            <a:t>summary measures of spread</a:t>
          </a:r>
          <a:endParaRPr kumimoji="0" lang="en-US" sz="2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4B9CA64-DA1A-4883-A59F-4ACE792081A8}" type="parTrans" cxnId="{2EBEC871-DFC8-42EB-AC01-EC882844A64A}">
      <dgm:prSet/>
      <dgm:spPr/>
      <dgm:t>
        <a:bodyPr/>
        <a:lstStyle/>
        <a:p>
          <a:endParaRPr lang="en-MY"/>
        </a:p>
      </dgm:t>
    </dgm:pt>
    <dgm:pt modelId="{BC843A63-CCD9-4225-86D3-C12D5BF08A33}" type="sibTrans" cxnId="{2EBEC871-DFC8-42EB-AC01-EC882844A64A}">
      <dgm:prSet/>
      <dgm:spPr/>
      <dgm:t>
        <a:bodyPr/>
        <a:lstStyle/>
        <a:p>
          <a:endParaRPr lang="en-MY"/>
        </a:p>
      </dgm:t>
    </dgm:pt>
    <dgm:pt modelId="{EEC5E5F6-18D9-48F5-A448-0B946EAAB02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lang="en-US" sz="2800" b="1" dirty="0" smtClean="0">
              <a:solidFill>
                <a:srgbClr val="882A1A"/>
              </a:solidFill>
            </a:rPr>
            <a:t>Metric</a:t>
          </a:r>
          <a:r>
            <a:rPr lang="en-MY" sz="2800" b="1" dirty="0" smtClean="0">
              <a:solidFill>
                <a:srgbClr val="882A1A"/>
              </a:solidFill>
            </a:rPr>
            <a:t>(Quantitative) data</a:t>
          </a:r>
        </a:p>
      </dgm:t>
    </dgm:pt>
    <dgm:pt modelId="{5D5A72B9-D26B-4DC3-AFFF-D06B3A198D4A}" type="parTrans" cxnId="{65F98BE9-02D2-4A13-B009-28EDB8896B4F}">
      <dgm:prSet/>
      <dgm:spPr/>
      <dgm:t>
        <a:bodyPr/>
        <a:lstStyle/>
        <a:p>
          <a:endParaRPr lang="en-MY"/>
        </a:p>
      </dgm:t>
    </dgm:pt>
    <dgm:pt modelId="{C7B6A8E2-5B1C-4937-833E-F4DFCC8779AF}" type="sibTrans" cxnId="{65F98BE9-02D2-4A13-B009-28EDB8896B4F}">
      <dgm:prSet/>
      <dgm:spPr/>
      <dgm:t>
        <a:bodyPr/>
        <a:lstStyle/>
        <a:p>
          <a:endParaRPr lang="en-MY"/>
        </a:p>
      </dgm:t>
    </dgm:pt>
    <dgm:pt modelId="{729F63FE-DEED-4613-B6A0-330F89E35A39}" type="asst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b="1" dirty="0" smtClean="0">
              <a:solidFill>
                <a:srgbClr val="000000"/>
              </a:solidFill>
            </a:rPr>
            <a:t>Interquartile range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1B98392-8F97-43B6-96A2-1D407941D63E}" type="parTrans" cxnId="{1083D904-6D1F-4240-9CF1-38475B90D98F}">
      <dgm:prSet/>
      <dgm:spPr/>
      <dgm:t>
        <a:bodyPr/>
        <a:lstStyle/>
        <a:p>
          <a:endParaRPr lang="en-MY"/>
        </a:p>
      </dgm:t>
    </dgm:pt>
    <dgm:pt modelId="{B705A113-301B-4DE2-8DDC-A38D345FDBD7}" type="sibTrans" cxnId="{1083D904-6D1F-4240-9CF1-38475B90D98F}">
      <dgm:prSet/>
      <dgm:spPr/>
      <dgm:t>
        <a:bodyPr/>
        <a:lstStyle/>
        <a:p>
          <a:endParaRPr lang="en-MY"/>
        </a:p>
      </dgm:t>
    </dgm:pt>
    <dgm:pt modelId="{773DDBCF-7BB6-4475-AF6C-29F6905FC101}" type="asst">
      <dgm:prSet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b="1" dirty="0" smtClean="0">
              <a:solidFill>
                <a:srgbClr val="882A1A"/>
              </a:solidFill>
            </a:rPr>
            <a:t>±S.D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48E766B-F4E8-4C65-90AD-EA95F9E6C225}" type="parTrans" cxnId="{B33FDD7A-E60F-44F3-AC6C-B7699EFB91DE}">
      <dgm:prSet/>
      <dgm:spPr/>
      <dgm:t>
        <a:bodyPr/>
        <a:lstStyle/>
        <a:p>
          <a:endParaRPr lang="en-MY"/>
        </a:p>
      </dgm:t>
    </dgm:pt>
    <dgm:pt modelId="{4B3AD3E1-8529-4873-BCD4-25143798A6DB}" type="sibTrans" cxnId="{B33FDD7A-E60F-44F3-AC6C-B7699EFB91DE}">
      <dgm:prSet/>
      <dgm:spPr/>
      <dgm:t>
        <a:bodyPr/>
        <a:lstStyle/>
        <a:p>
          <a:endParaRPr lang="en-MY"/>
        </a:p>
      </dgm:t>
    </dgm:pt>
    <dgm:pt modelId="{782B83F1-6DCE-46ED-9984-0B5F4D65034E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400" b="1" dirty="0" smtClean="0">
              <a:solidFill>
                <a:srgbClr val="006600"/>
              </a:solidFill>
            </a:rPr>
            <a:t>ordinal data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06E80E1-2DAE-4249-B673-50BA3491D077}" type="parTrans" cxnId="{76E9692A-EB16-43AF-B937-BA703E4532FB}">
      <dgm:prSet/>
      <dgm:spPr/>
      <dgm:t>
        <a:bodyPr/>
        <a:lstStyle/>
        <a:p>
          <a:endParaRPr lang="en-MY"/>
        </a:p>
      </dgm:t>
    </dgm:pt>
    <dgm:pt modelId="{F6D3F954-AF55-4550-8845-C102A91D7E02}" type="sibTrans" cxnId="{76E9692A-EB16-43AF-B937-BA703E4532FB}">
      <dgm:prSet/>
      <dgm:spPr/>
      <dgm:t>
        <a:bodyPr/>
        <a:lstStyle/>
        <a:p>
          <a:endParaRPr lang="en-MY"/>
        </a:p>
      </dgm:t>
    </dgm:pt>
    <dgm:pt modelId="{F9907300-50D5-4858-8BA0-76F0031DEFC7}" type="asst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b="1" dirty="0" smtClean="0">
              <a:solidFill>
                <a:srgbClr val="000000"/>
              </a:solidFill>
            </a:rPr>
            <a:t>Interquartile range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B617855-F8FA-4DC6-8B6D-FA33DAF44A3C}" type="parTrans" cxnId="{9A42CC48-6667-4267-A3C2-8A893AA2D9B0}">
      <dgm:prSet/>
      <dgm:spPr/>
      <dgm:t>
        <a:bodyPr/>
        <a:lstStyle/>
        <a:p>
          <a:endParaRPr lang="en-MY"/>
        </a:p>
      </dgm:t>
    </dgm:pt>
    <dgm:pt modelId="{2C54CAD7-2D04-4D9D-A5CB-80FD6866E9A3}" type="sibTrans" cxnId="{9A42CC48-6667-4267-A3C2-8A893AA2D9B0}">
      <dgm:prSet/>
      <dgm:spPr/>
      <dgm:t>
        <a:bodyPr/>
        <a:lstStyle/>
        <a:p>
          <a:endParaRPr lang="en-MY"/>
        </a:p>
      </dgm:t>
    </dgm:pt>
    <dgm:pt modelId="{966A815C-E823-472A-90D8-6D73D0F64979}" type="asst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Range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F57FFC6-7360-480A-A602-BEC1B2568190}" type="parTrans" cxnId="{3CB5A043-FF57-4A0E-97F8-14BDD310FF00}">
      <dgm:prSet/>
      <dgm:spPr/>
      <dgm:t>
        <a:bodyPr/>
        <a:lstStyle/>
        <a:p>
          <a:endParaRPr lang="en-MY"/>
        </a:p>
      </dgm:t>
    </dgm:pt>
    <dgm:pt modelId="{316182D7-66C3-4B7A-BF98-2AF1A5BBB7D3}" type="sibTrans" cxnId="{3CB5A043-FF57-4A0E-97F8-14BDD310FF00}">
      <dgm:prSet/>
      <dgm:spPr/>
      <dgm:t>
        <a:bodyPr/>
        <a:lstStyle/>
        <a:p>
          <a:endParaRPr lang="en-MY"/>
        </a:p>
      </dgm:t>
    </dgm:pt>
    <dgm:pt modelId="{B71E00FB-4B54-4499-885E-C7A9D2294B4F}" type="pres">
      <dgm:prSet presAssocID="{68EF45F3-2745-47CB-BC6C-6E6A408566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DF214F-27F2-41E8-9A89-134A6A637B4E}" type="pres">
      <dgm:prSet presAssocID="{592E446C-5D70-4F52-A80B-A082B3ED7661}" presName="hierRoot1" presStyleCnt="0">
        <dgm:presLayoutVars>
          <dgm:hierBranch/>
        </dgm:presLayoutVars>
      </dgm:prSet>
      <dgm:spPr/>
    </dgm:pt>
    <dgm:pt modelId="{759D417D-47B9-4BBA-8D92-A0731947F334}" type="pres">
      <dgm:prSet presAssocID="{592E446C-5D70-4F52-A80B-A082B3ED7661}" presName="rootComposite1" presStyleCnt="0"/>
      <dgm:spPr/>
    </dgm:pt>
    <dgm:pt modelId="{FAF57D6C-C5E6-4F37-8788-115CB583D2BC}" type="pres">
      <dgm:prSet presAssocID="{592E446C-5D70-4F52-A80B-A082B3ED7661}" presName="rootText1" presStyleLbl="node0" presStyleIdx="0" presStyleCnt="1" custScaleX="278642" custLinFactNeighborX="-1388" custLinFactNeighborY="-909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32A68DD2-0DBB-4372-A27C-CACB05F19996}" type="pres">
      <dgm:prSet presAssocID="{592E446C-5D70-4F52-A80B-A082B3ED7661}" presName="rootConnector1" presStyleLbl="node1" presStyleIdx="0" presStyleCnt="0"/>
      <dgm:spPr/>
      <dgm:t>
        <a:bodyPr/>
        <a:lstStyle/>
        <a:p>
          <a:endParaRPr lang="en-MY"/>
        </a:p>
      </dgm:t>
    </dgm:pt>
    <dgm:pt modelId="{8B3D109C-2D96-45CC-A1D3-236BFBFC2AD8}" type="pres">
      <dgm:prSet presAssocID="{592E446C-5D70-4F52-A80B-A082B3ED7661}" presName="hierChild2" presStyleCnt="0"/>
      <dgm:spPr/>
    </dgm:pt>
    <dgm:pt modelId="{B2DE7E06-47EC-4D54-B556-CB47EF429472}" type="pres">
      <dgm:prSet presAssocID="{5D5A72B9-D26B-4DC3-AFFF-D06B3A198D4A}" presName="Name35" presStyleLbl="parChTrans1D2" presStyleIdx="0" presStyleCnt="2"/>
      <dgm:spPr/>
      <dgm:t>
        <a:bodyPr/>
        <a:lstStyle/>
        <a:p>
          <a:endParaRPr lang="en-MY"/>
        </a:p>
      </dgm:t>
    </dgm:pt>
    <dgm:pt modelId="{2D63CA2D-8ACC-4816-B5DF-7BE03733B4DA}" type="pres">
      <dgm:prSet presAssocID="{EEC5E5F6-18D9-48F5-A448-0B946EAAB02E}" presName="hierRoot2" presStyleCnt="0">
        <dgm:presLayoutVars>
          <dgm:hierBranch/>
        </dgm:presLayoutVars>
      </dgm:prSet>
      <dgm:spPr/>
    </dgm:pt>
    <dgm:pt modelId="{6320A424-9A1C-42B2-A8ED-0FBBC5BFE847}" type="pres">
      <dgm:prSet presAssocID="{EEC5E5F6-18D9-48F5-A448-0B946EAAB02E}" presName="rootComposite" presStyleCnt="0"/>
      <dgm:spPr/>
    </dgm:pt>
    <dgm:pt modelId="{CA784ADF-582F-4D4B-8BC2-5ED92B74B294}" type="pres">
      <dgm:prSet presAssocID="{EEC5E5F6-18D9-48F5-A448-0B946EAAB02E}" presName="rootText" presStyleLbl="node2" presStyleIdx="0" presStyleCnt="2" custScaleX="19524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9827023A-D78F-41F2-8D36-23952D4898D8}" type="pres">
      <dgm:prSet presAssocID="{EEC5E5F6-18D9-48F5-A448-0B946EAAB02E}" presName="rootConnector" presStyleLbl="node2" presStyleIdx="0" presStyleCnt="2"/>
      <dgm:spPr/>
      <dgm:t>
        <a:bodyPr/>
        <a:lstStyle/>
        <a:p>
          <a:endParaRPr lang="en-MY"/>
        </a:p>
      </dgm:t>
    </dgm:pt>
    <dgm:pt modelId="{B9A43217-C6C5-451A-B9CD-436E90A13793}" type="pres">
      <dgm:prSet presAssocID="{EEC5E5F6-18D9-48F5-A448-0B946EAAB02E}" presName="hierChild4" presStyleCnt="0"/>
      <dgm:spPr/>
    </dgm:pt>
    <dgm:pt modelId="{02769DE8-7230-44A2-BAB5-CDA79B797E23}" type="pres">
      <dgm:prSet presAssocID="{EEC5E5F6-18D9-48F5-A448-0B946EAAB02E}" presName="hierChild5" presStyleCnt="0"/>
      <dgm:spPr/>
    </dgm:pt>
    <dgm:pt modelId="{61C01947-E528-41AB-A451-EAC514277A48}" type="pres">
      <dgm:prSet presAssocID="{51B98392-8F97-43B6-96A2-1D407941D63E}" presName="Name111" presStyleLbl="parChTrans1D3" presStyleIdx="0" presStyleCnt="4"/>
      <dgm:spPr/>
      <dgm:t>
        <a:bodyPr/>
        <a:lstStyle/>
        <a:p>
          <a:endParaRPr lang="en-MY"/>
        </a:p>
      </dgm:t>
    </dgm:pt>
    <dgm:pt modelId="{E2E721F0-14F1-43E5-8CA1-AF8A8B0D68BD}" type="pres">
      <dgm:prSet presAssocID="{729F63FE-DEED-4613-B6A0-330F89E35A39}" presName="hierRoot3" presStyleCnt="0">
        <dgm:presLayoutVars>
          <dgm:hierBranch/>
        </dgm:presLayoutVars>
      </dgm:prSet>
      <dgm:spPr/>
    </dgm:pt>
    <dgm:pt modelId="{F5812A51-BCF0-4A33-925D-FF50F7A0029E}" type="pres">
      <dgm:prSet presAssocID="{729F63FE-DEED-4613-B6A0-330F89E35A39}" presName="rootComposite3" presStyleCnt="0"/>
      <dgm:spPr/>
    </dgm:pt>
    <dgm:pt modelId="{660D8654-0CFC-4914-A3B8-818FF8F814D5}" type="pres">
      <dgm:prSet presAssocID="{729F63FE-DEED-4613-B6A0-330F89E35A39}" presName="rootText3" presStyleLbl="asst2" presStyleIdx="0" presStyleCnt="4" custScaleX="10846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18D4599-5413-4D13-85D0-7EF106D83AEF}" type="pres">
      <dgm:prSet presAssocID="{729F63FE-DEED-4613-B6A0-330F89E35A39}" presName="rootConnector3" presStyleLbl="asst2" presStyleIdx="0" presStyleCnt="4"/>
      <dgm:spPr/>
      <dgm:t>
        <a:bodyPr/>
        <a:lstStyle/>
        <a:p>
          <a:endParaRPr lang="en-MY"/>
        </a:p>
      </dgm:t>
    </dgm:pt>
    <dgm:pt modelId="{22DDEBC8-1724-4C80-9A90-470C5B51E122}" type="pres">
      <dgm:prSet presAssocID="{729F63FE-DEED-4613-B6A0-330F89E35A39}" presName="hierChild6" presStyleCnt="0"/>
      <dgm:spPr/>
    </dgm:pt>
    <dgm:pt modelId="{7B64A8D5-1EAF-4D65-B056-B7FCB23445F2}" type="pres">
      <dgm:prSet presAssocID="{729F63FE-DEED-4613-B6A0-330F89E35A39}" presName="hierChild7" presStyleCnt="0"/>
      <dgm:spPr/>
    </dgm:pt>
    <dgm:pt modelId="{142699AF-2199-403A-994C-A0952DD6D07E}" type="pres">
      <dgm:prSet presAssocID="{948E766B-F4E8-4C65-90AD-EA95F9E6C225}" presName="Name111" presStyleLbl="parChTrans1D3" presStyleIdx="1" presStyleCnt="4"/>
      <dgm:spPr/>
      <dgm:t>
        <a:bodyPr/>
        <a:lstStyle/>
        <a:p>
          <a:endParaRPr lang="en-MY"/>
        </a:p>
      </dgm:t>
    </dgm:pt>
    <dgm:pt modelId="{877B4891-8D3A-4C72-BA35-5E7E6328C416}" type="pres">
      <dgm:prSet presAssocID="{773DDBCF-7BB6-4475-AF6C-29F6905FC101}" presName="hierRoot3" presStyleCnt="0">
        <dgm:presLayoutVars>
          <dgm:hierBranch/>
        </dgm:presLayoutVars>
      </dgm:prSet>
      <dgm:spPr/>
    </dgm:pt>
    <dgm:pt modelId="{BAA2EC4B-57D4-447F-AD82-8DA0097E1FC1}" type="pres">
      <dgm:prSet presAssocID="{773DDBCF-7BB6-4475-AF6C-29F6905FC101}" presName="rootComposite3" presStyleCnt="0"/>
      <dgm:spPr/>
    </dgm:pt>
    <dgm:pt modelId="{D4DAC4CB-E489-459E-A728-20E6D656DE85}" type="pres">
      <dgm:prSet presAssocID="{773DDBCF-7BB6-4475-AF6C-29F6905FC101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4DCC9DC-7996-44B4-B22F-2D9B6782F6EF}" type="pres">
      <dgm:prSet presAssocID="{773DDBCF-7BB6-4475-AF6C-29F6905FC101}" presName="rootConnector3" presStyleLbl="asst2" presStyleIdx="1" presStyleCnt="4"/>
      <dgm:spPr/>
      <dgm:t>
        <a:bodyPr/>
        <a:lstStyle/>
        <a:p>
          <a:endParaRPr lang="en-MY"/>
        </a:p>
      </dgm:t>
    </dgm:pt>
    <dgm:pt modelId="{9E21905A-2F04-4FEF-9326-38BEAB783625}" type="pres">
      <dgm:prSet presAssocID="{773DDBCF-7BB6-4475-AF6C-29F6905FC101}" presName="hierChild6" presStyleCnt="0"/>
      <dgm:spPr/>
    </dgm:pt>
    <dgm:pt modelId="{86D03A57-E4AD-4032-A8B7-AB5D01268F46}" type="pres">
      <dgm:prSet presAssocID="{773DDBCF-7BB6-4475-AF6C-29F6905FC101}" presName="hierChild7" presStyleCnt="0"/>
      <dgm:spPr/>
    </dgm:pt>
    <dgm:pt modelId="{9730B997-3A4F-438C-B44F-AF5B1A902296}" type="pres">
      <dgm:prSet presAssocID="{D06E80E1-2DAE-4249-B673-50BA3491D077}" presName="Name35" presStyleLbl="parChTrans1D2" presStyleIdx="1" presStyleCnt="2"/>
      <dgm:spPr/>
      <dgm:t>
        <a:bodyPr/>
        <a:lstStyle/>
        <a:p>
          <a:endParaRPr lang="en-MY"/>
        </a:p>
      </dgm:t>
    </dgm:pt>
    <dgm:pt modelId="{46B92342-72A7-4304-A0F8-379234F06C19}" type="pres">
      <dgm:prSet presAssocID="{782B83F1-6DCE-46ED-9984-0B5F4D65034E}" presName="hierRoot2" presStyleCnt="0">
        <dgm:presLayoutVars>
          <dgm:hierBranch/>
        </dgm:presLayoutVars>
      </dgm:prSet>
      <dgm:spPr/>
    </dgm:pt>
    <dgm:pt modelId="{EA0C2D48-6335-4658-BA93-D70967A536C5}" type="pres">
      <dgm:prSet presAssocID="{782B83F1-6DCE-46ED-9984-0B5F4D65034E}" presName="rootComposite" presStyleCnt="0"/>
      <dgm:spPr/>
    </dgm:pt>
    <dgm:pt modelId="{43CFB057-9587-416B-9725-0FFBE811A23D}" type="pres">
      <dgm:prSet presAssocID="{782B83F1-6DCE-46ED-9984-0B5F4D65034E}" presName="rootText" presStyleLbl="node2" presStyleIdx="1" presStyleCnt="2" custLinFactNeighborX="-1237" custLinFactNeighborY="1006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E4006B6-EC93-42F0-AB80-176877C79FDA}" type="pres">
      <dgm:prSet presAssocID="{782B83F1-6DCE-46ED-9984-0B5F4D65034E}" presName="rootConnector" presStyleLbl="node2" presStyleIdx="1" presStyleCnt="2"/>
      <dgm:spPr/>
      <dgm:t>
        <a:bodyPr/>
        <a:lstStyle/>
        <a:p>
          <a:endParaRPr lang="en-MY"/>
        </a:p>
      </dgm:t>
    </dgm:pt>
    <dgm:pt modelId="{9D0F7B6A-8581-41C4-84F6-FE6B8A9DFF8B}" type="pres">
      <dgm:prSet presAssocID="{782B83F1-6DCE-46ED-9984-0B5F4D65034E}" presName="hierChild4" presStyleCnt="0"/>
      <dgm:spPr/>
    </dgm:pt>
    <dgm:pt modelId="{87B596C7-72B7-45E2-B68B-B5B595DD9090}" type="pres">
      <dgm:prSet presAssocID="{782B83F1-6DCE-46ED-9984-0B5F4D65034E}" presName="hierChild5" presStyleCnt="0"/>
      <dgm:spPr/>
    </dgm:pt>
    <dgm:pt modelId="{595B296B-9807-4CEC-AC6E-0A29F3EEB7D8}" type="pres">
      <dgm:prSet presAssocID="{CB617855-F8FA-4DC6-8B6D-FA33DAF44A3C}" presName="Name111" presStyleLbl="parChTrans1D3" presStyleIdx="2" presStyleCnt="4"/>
      <dgm:spPr/>
      <dgm:t>
        <a:bodyPr/>
        <a:lstStyle/>
        <a:p>
          <a:endParaRPr lang="en-MY"/>
        </a:p>
      </dgm:t>
    </dgm:pt>
    <dgm:pt modelId="{1FAA82E2-78ED-4E45-8D91-997553FCF8D3}" type="pres">
      <dgm:prSet presAssocID="{F9907300-50D5-4858-8BA0-76F0031DEFC7}" presName="hierRoot3" presStyleCnt="0">
        <dgm:presLayoutVars>
          <dgm:hierBranch/>
        </dgm:presLayoutVars>
      </dgm:prSet>
      <dgm:spPr/>
    </dgm:pt>
    <dgm:pt modelId="{7238682F-7576-401B-B66F-C9BD40D196C5}" type="pres">
      <dgm:prSet presAssocID="{F9907300-50D5-4858-8BA0-76F0031DEFC7}" presName="rootComposite3" presStyleCnt="0"/>
      <dgm:spPr/>
    </dgm:pt>
    <dgm:pt modelId="{E537260E-7441-4427-92FF-E2C1805A7181}" type="pres">
      <dgm:prSet presAssocID="{F9907300-50D5-4858-8BA0-76F0031DEFC7}" presName="rootText3" presStyleLbl="asst2" presStyleIdx="2" presStyleCnt="4" custScaleX="11846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342FCD7-DDCF-4235-9377-408286A0CF1C}" type="pres">
      <dgm:prSet presAssocID="{F9907300-50D5-4858-8BA0-76F0031DEFC7}" presName="rootConnector3" presStyleLbl="asst2" presStyleIdx="2" presStyleCnt="4"/>
      <dgm:spPr/>
      <dgm:t>
        <a:bodyPr/>
        <a:lstStyle/>
        <a:p>
          <a:endParaRPr lang="en-MY"/>
        </a:p>
      </dgm:t>
    </dgm:pt>
    <dgm:pt modelId="{CA3C8A5D-D998-4C83-AD02-AC645CD57615}" type="pres">
      <dgm:prSet presAssocID="{F9907300-50D5-4858-8BA0-76F0031DEFC7}" presName="hierChild6" presStyleCnt="0"/>
      <dgm:spPr/>
    </dgm:pt>
    <dgm:pt modelId="{448D8D74-19BE-4DB3-9BB5-F793D37B36FE}" type="pres">
      <dgm:prSet presAssocID="{F9907300-50D5-4858-8BA0-76F0031DEFC7}" presName="hierChild7" presStyleCnt="0"/>
      <dgm:spPr/>
    </dgm:pt>
    <dgm:pt modelId="{D2D517FF-E3D6-4F4F-B6CC-7A7EE07D6DB6}" type="pres">
      <dgm:prSet presAssocID="{9F57FFC6-7360-480A-A602-BEC1B2568190}" presName="Name111" presStyleLbl="parChTrans1D3" presStyleIdx="3" presStyleCnt="4"/>
      <dgm:spPr/>
      <dgm:t>
        <a:bodyPr/>
        <a:lstStyle/>
        <a:p>
          <a:endParaRPr lang="en-MY"/>
        </a:p>
      </dgm:t>
    </dgm:pt>
    <dgm:pt modelId="{2213EF80-DAB3-49D3-845E-67C9B81B196E}" type="pres">
      <dgm:prSet presAssocID="{966A815C-E823-472A-90D8-6D73D0F64979}" presName="hierRoot3" presStyleCnt="0">
        <dgm:presLayoutVars>
          <dgm:hierBranch/>
        </dgm:presLayoutVars>
      </dgm:prSet>
      <dgm:spPr/>
    </dgm:pt>
    <dgm:pt modelId="{175F6D94-C3CB-4FB7-8C59-6D41D4A6A783}" type="pres">
      <dgm:prSet presAssocID="{966A815C-E823-472A-90D8-6D73D0F64979}" presName="rootComposite3" presStyleCnt="0"/>
      <dgm:spPr/>
    </dgm:pt>
    <dgm:pt modelId="{E9D72DD6-7778-4C9B-BD73-9C95B87FE850}" type="pres">
      <dgm:prSet presAssocID="{966A815C-E823-472A-90D8-6D73D0F64979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24CB676-6106-48FD-81E0-9C0EBE3C48CE}" type="pres">
      <dgm:prSet presAssocID="{966A815C-E823-472A-90D8-6D73D0F64979}" presName="rootConnector3" presStyleLbl="asst2" presStyleIdx="3" presStyleCnt="4"/>
      <dgm:spPr/>
      <dgm:t>
        <a:bodyPr/>
        <a:lstStyle/>
        <a:p>
          <a:endParaRPr lang="en-MY"/>
        </a:p>
      </dgm:t>
    </dgm:pt>
    <dgm:pt modelId="{38E721CC-4ECA-44F5-ADD8-0C51E7543546}" type="pres">
      <dgm:prSet presAssocID="{966A815C-E823-472A-90D8-6D73D0F64979}" presName="hierChild6" presStyleCnt="0"/>
      <dgm:spPr/>
    </dgm:pt>
    <dgm:pt modelId="{F046E564-A53B-45DE-B1C0-7F464EF9B1AC}" type="pres">
      <dgm:prSet presAssocID="{966A815C-E823-472A-90D8-6D73D0F64979}" presName="hierChild7" presStyleCnt="0"/>
      <dgm:spPr/>
    </dgm:pt>
    <dgm:pt modelId="{0D4DE577-C5C1-4DDE-B603-3279205E0929}" type="pres">
      <dgm:prSet presAssocID="{592E446C-5D70-4F52-A80B-A082B3ED7661}" presName="hierChild3" presStyleCnt="0"/>
      <dgm:spPr/>
    </dgm:pt>
  </dgm:ptLst>
  <dgm:cxnLst>
    <dgm:cxn modelId="{3CB5A043-FF57-4A0E-97F8-14BDD310FF00}" srcId="{782B83F1-6DCE-46ED-9984-0B5F4D65034E}" destId="{966A815C-E823-472A-90D8-6D73D0F64979}" srcOrd="1" destOrd="0" parTransId="{9F57FFC6-7360-480A-A602-BEC1B2568190}" sibTransId="{316182D7-66C3-4B7A-BF98-2AF1A5BBB7D3}"/>
    <dgm:cxn modelId="{B33FDD7A-E60F-44F3-AC6C-B7699EFB91DE}" srcId="{EEC5E5F6-18D9-48F5-A448-0B946EAAB02E}" destId="{773DDBCF-7BB6-4475-AF6C-29F6905FC101}" srcOrd="1" destOrd="0" parTransId="{948E766B-F4E8-4C65-90AD-EA95F9E6C225}" sibTransId="{4B3AD3E1-8529-4873-BCD4-25143798A6DB}"/>
    <dgm:cxn modelId="{98EAA4A3-0C43-4CDE-B376-03445A530C14}" type="presOf" srcId="{966A815C-E823-472A-90D8-6D73D0F64979}" destId="{524CB676-6106-48FD-81E0-9C0EBE3C48CE}" srcOrd="1" destOrd="0" presId="urn:microsoft.com/office/officeart/2005/8/layout/orgChart1"/>
    <dgm:cxn modelId="{9A42CC48-6667-4267-A3C2-8A893AA2D9B0}" srcId="{782B83F1-6DCE-46ED-9984-0B5F4D65034E}" destId="{F9907300-50D5-4858-8BA0-76F0031DEFC7}" srcOrd="0" destOrd="0" parTransId="{CB617855-F8FA-4DC6-8B6D-FA33DAF44A3C}" sibTransId="{2C54CAD7-2D04-4D9D-A5CB-80FD6866E9A3}"/>
    <dgm:cxn modelId="{636B1D71-AD05-4CDE-9CE3-5F8570645DC9}" type="presOf" srcId="{9F57FFC6-7360-480A-A602-BEC1B2568190}" destId="{D2D517FF-E3D6-4F4F-B6CC-7A7EE07D6DB6}" srcOrd="0" destOrd="0" presId="urn:microsoft.com/office/officeart/2005/8/layout/orgChart1"/>
    <dgm:cxn modelId="{30DCA2CE-0F68-4312-A90F-6E9B5A284B79}" type="presOf" srcId="{782B83F1-6DCE-46ED-9984-0B5F4D65034E}" destId="{EE4006B6-EC93-42F0-AB80-176877C79FDA}" srcOrd="1" destOrd="0" presId="urn:microsoft.com/office/officeart/2005/8/layout/orgChart1"/>
    <dgm:cxn modelId="{DEA03AFF-FF5A-4F90-80BA-B24649278E55}" type="presOf" srcId="{68EF45F3-2745-47CB-BC6C-6E6A408566C7}" destId="{B71E00FB-4B54-4499-885E-C7A9D2294B4F}" srcOrd="0" destOrd="0" presId="urn:microsoft.com/office/officeart/2005/8/layout/orgChart1"/>
    <dgm:cxn modelId="{054E61E7-C50C-4FD0-9D86-B09571630FB3}" type="presOf" srcId="{729F63FE-DEED-4613-B6A0-330F89E35A39}" destId="{B18D4599-5413-4D13-85D0-7EF106D83AEF}" srcOrd="1" destOrd="0" presId="urn:microsoft.com/office/officeart/2005/8/layout/orgChart1"/>
    <dgm:cxn modelId="{F2711E04-F3E7-476B-AC17-D661BF2BB428}" type="presOf" srcId="{5D5A72B9-D26B-4DC3-AFFF-D06B3A198D4A}" destId="{B2DE7E06-47EC-4D54-B556-CB47EF429472}" srcOrd="0" destOrd="0" presId="urn:microsoft.com/office/officeart/2005/8/layout/orgChart1"/>
    <dgm:cxn modelId="{65F98BE9-02D2-4A13-B009-28EDB8896B4F}" srcId="{592E446C-5D70-4F52-A80B-A082B3ED7661}" destId="{EEC5E5F6-18D9-48F5-A448-0B946EAAB02E}" srcOrd="0" destOrd="0" parTransId="{5D5A72B9-D26B-4DC3-AFFF-D06B3A198D4A}" sibTransId="{C7B6A8E2-5B1C-4937-833E-F4DFCC8779AF}"/>
    <dgm:cxn modelId="{9FB271DB-0C31-4555-9260-88EF73B1A317}" type="presOf" srcId="{966A815C-E823-472A-90D8-6D73D0F64979}" destId="{E9D72DD6-7778-4C9B-BD73-9C95B87FE850}" srcOrd="0" destOrd="0" presId="urn:microsoft.com/office/officeart/2005/8/layout/orgChart1"/>
    <dgm:cxn modelId="{76E9692A-EB16-43AF-B937-BA703E4532FB}" srcId="{592E446C-5D70-4F52-A80B-A082B3ED7661}" destId="{782B83F1-6DCE-46ED-9984-0B5F4D65034E}" srcOrd="1" destOrd="0" parTransId="{D06E80E1-2DAE-4249-B673-50BA3491D077}" sibTransId="{F6D3F954-AF55-4550-8845-C102A91D7E02}"/>
    <dgm:cxn modelId="{12FAC3D0-98AA-404D-83D5-F9BD9AB23FB9}" type="presOf" srcId="{51B98392-8F97-43B6-96A2-1D407941D63E}" destId="{61C01947-E528-41AB-A451-EAC514277A48}" srcOrd="0" destOrd="0" presId="urn:microsoft.com/office/officeart/2005/8/layout/orgChart1"/>
    <dgm:cxn modelId="{3756658E-FE16-4D2D-AAA3-71D8C19354DA}" type="presOf" srcId="{773DDBCF-7BB6-4475-AF6C-29F6905FC101}" destId="{D4DAC4CB-E489-459E-A728-20E6D656DE85}" srcOrd="0" destOrd="0" presId="urn:microsoft.com/office/officeart/2005/8/layout/orgChart1"/>
    <dgm:cxn modelId="{1BCEF85B-8FE9-4114-AF6A-662FD069507B}" type="presOf" srcId="{F9907300-50D5-4858-8BA0-76F0031DEFC7}" destId="{E537260E-7441-4427-92FF-E2C1805A7181}" srcOrd="0" destOrd="0" presId="urn:microsoft.com/office/officeart/2005/8/layout/orgChart1"/>
    <dgm:cxn modelId="{1083D904-6D1F-4240-9CF1-38475B90D98F}" srcId="{EEC5E5F6-18D9-48F5-A448-0B946EAAB02E}" destId="{729F63FE-DEED-4613-B6A0-330F89E35A39}" srcOrd="0" destOrd="0" parTransId="{51B98392-8F97-43B6-96A2-1D407941D63E}" sibTransId="{B705A113-301B-4DE2-8DDC-A38D345FDBD7}"/>
    <dgm:cxn modelId="{198436C9-49B8-4F05-9D6C-BEDEFB67D733}" type="presOf" srcId="{592E446C-5D70-4F52-A80B-A082B3ED7661}" destId="{32A68DD2-0DBB-4372-A27C-CACB05F19996}" srcOrd="1" destOrd="0" presId="urn:microsoft.com/office/officeart/2005/8/layout/orgChart1"/>
    <dgm:cxn modelId="{1BE88AA4-B7CA-446D-9196-AD8128175604}" type="presOf" srcId="{729F63FE-DEED-4613-B6A0-330F89E35A39}" destId="{660D8654-0CFC-4914-A3B8-818FF8F814D5}" srcOrd="0" destOrd="0" presId="urn:microsoft.com/office/officeart/2005/8/layout/orgChart1"/>
    <dgm:cxn modelId="{1348B40F-D870-4B18-9A3E-5997E3E23014}" type="presOf" srcId="{948E766B-F4E8-4C65-90AD-EA95F9E6C225}" destId="{142699AF-2199-403A-994C-A0952DD6D07E}" srcOrd="0" destOrd="0" presId="urn:microsoft.com/office/officeart/2005/8/layout/orgChart1"/>
    <dgm:cxn modelId="{9398EB0E-5FA9-4159-82B8-01F648144EFD}" type="presOf" srcId="{EEC5E5F6-18D9-48F5-A448-0B946EAAB02E}" destId="{CA784ADF-582F-4D4B-8BC2-5ED92B74B294}" srcOrd="0" destOrd="0" presId="urn:microsoft.com/office/officeart/2005/8/layout/orgChart1"/>
    <dgm:cxn modelId="{27811B2A-E8EA-484D-A9E8-F1789D80B725}" type="presOf" srcId="{F9907300-50D5-4858-8BA0-76F0031DEFC7}" destId="{0342FCD7-DDCF-4235-9377-408286A0CF1C}" srcOrd="1" destOrd="0" presId="urn:microsoft.com/office/officeart/2005/8/layout/orgChart1"/>
    <dgm:cxn modelId="{12832A12-D39A-4A44-A266-3C27C7229129}" type="presOf" srcId="{EEC5E5F6-18D9-48F5-A448-0B946EAAB02E}" destId="{9827023A-D78F-41F2-8D36-23952D4898D8}" srcOrd="1" destOrd="0" presId="urn:microsoft.com/office/officeart/2005/8/layout/orgChart1"/>
    <dgm:cxn modelId="{2EBEC871-DFC8-42EB-AC01-EC882844A64A}" srcId="{68EF45F3-2745-47CB-BC6C-6E6A408566C7}" destId="{592E446C-5D70-4F52-A80B-A082B3ED7661}" srcOrd="0" destOrd="0" parTransId="{84B9CA64-DA1A-4883-A59F-4ACE792081A8}" sibTransId="{BC843A63-CCD9-4225-86D3-C12D5BF08A33}"/>
    <dgm:cxn modelId="{5D5953BC-E6FE-4AD9-A20D-59C1DA804A65}" type="presOf" srcId="{773DDBCF-7BB6-4475-AF6C-29F6905FC101}" destId="{04DCC9DC-7996-44B4-B22F-2D9B6782F6EF}" srcOrd="1" destOrd="0" presId="urn:microsoft.com/office/officeart/2005/8/layout/orgChart1"/>
    <dgm:cxn modelId="{0E8ACC68-145B-498C-89A3-4A0D4563962D}" type="presOf" srcId="{592E446C-5D70-4F52-A80B-A082B3ED7661}" destId="{FAF57D6C-C5E6-4F37-8788-115CB583D2BC}" srcOrd="0" destOrd="0" presId="urn:microsoft.com/office/officeart/2005/8/layout/orgChart1"/>
    <dgm:cxn modelId="{E4F6852F-0CD9-4E7F-8A33-BC39C700DE42}" type="presOf" srcId="{CB617855-F8FA-4DC6-8B6D-FA33DAF44A3C}" destId="{595B296B-9807-4CEC-AC6E-0A29F3EEB7D8}" srcOrd="0" destOrd="0" presId="urn:microsoft.com/office/officeart/2005/8/layout/orgChart1"/>
    <dgm:cxn modelId="{10E62BB9-8EA5-4CEB-B764-462F0E32F662}" type="presOf" srcId="{782B83F1-6DCE-46ED-9984-0B5F4D65034E}" destId="{43CFB057-9587-416B-9725-0FFBE811A23D}" srcOrd="0" destOrd="0" presId="urn:microsoft.com/office/officeart/2005/8/layout/orgChart1"/>
    <dgm:cxn modelId="{21289822-5CED-42ED-A29B-E7C113D7A945}" type="presOf" srcId="{D06E80E1-2DAE-4249-B673-50BA3491D077}" destId="{9730B997-3A4F-438C-B44F-AF5B1A902296}" srcOrd="0" destOrd="0" presId="urn:microsoft.com/office/officeart/2005/8/layout/orgChart1"/>
    <dgm:cxn modelId="{1237A880-1BE7-4E62-87BC-5F7A4C9FAD71}" type="presParOf" srcId="{B71E00FB-4B54-4499-885E-C7A9D2294B4F}" destId="{8CDF214F-27F2-41E8-9A89-134A6A637B4E}" srcOrd="0" destOrd="0" presId="urn:microsoft.com/office/officeart/2005/8/layout/orgChart1"/>
    <dgm:cxn modelId="{0C8F2D36-676A-4423-88CC-886964508DF4}" type="presParOf" srcId="{8CDF214F-27F2-41E8-9A89-134A6A637B4E}" destId="{759D417D-47B9-4BBA-8D92-A0731947F334}" srcOrd="0" destOrd="0" presId="urn:microsoft.com/office/officeart/2005/8/layout/orgChart1"/>
    <dgm:cxn modelId="{510F0307-0DD1-498D-A77D-29FF68DA2DC7}" type="presParOf" srcId="{759D417D-47B9-4BBA-8D92-A0731947F334}" destId="{FAF57D6C-C5E6-4F37-8788-115CB583D2BC}" srcOrd="0" destOrd="0" presId="urn:microsoft.com/office/officeart/2005/8/layout/orgChart1"/>
    <dgm:cxn modelId="{BC3EF297-179E-4D4F-9624-CA3E8DE56308}" type="presParOf" srcId="{759D417D-47B9-4BBA-8D92-A0731947F334}" destId="{32A68DD2-0DBB-4372-A27C-CACB05F19996}" srcOrd="1" destOrd="0" presId="urn:microsoft.com/office/officeart/2005/8/layout/orgChart1"/>
    <dgm:cxn modelId="{7601F404-F8CB-448C-B52F-C39B37778E0D}" type="presParOf" srcId="{8CDF214F-27F2-41E8-9A89-134A6A637B4E}" destId="{8B3D109C-2D96-45CC-A1D3-236BFBFC2AD8}" srcOrd="1" destOrd="0" presId="urn:microsoft.com/office/officeart/2005/8/layout/orgChart1"/>
    <dgm:cxn modelId="{D97A1F65-C6B2-4261-A351-95911C7DDDAA}" type="presParOf" srcId="{8B3D109C-2D96-45CC-A1D3-236BFBFC2AD8}" destId="{B2DE7E06-47EC-4D54-B556-CB47EF429472}" srcOrd="0" destOrd="0" presId="urn:microsoft.com/office/officeart/2005/8/layout/orgChart1"/>
    <dgm:cxn modelId="{A54CCBCF-E23A-4AC8-997A-49B8E81F67BB}" type="presParOf" srcId="{8B3D109C-2D96-45CC-A1D3-236BFBFC2AD8}" destId="{2D63CA2D-8ACC-4816-B5DF-7BE03733B4DA}" srcOrd="1" destOrd="0" presId="urn:microsoft.com/office/officeart/2005/8/layout/orgChart1"/>
    <dgm:cxn modelId="{EDB7084C-58F6-48E9-A40E-5CBD3C53F16E}" type="presParOf" srcId="{2D63CA2D-8ACC-4816-B5DF-7BE03733B4DA}" destId="{6320A424-9A1C-42B2-A8ED-0FBBC5BFE847}" srcOrd="0" destOrd="0" presId="urn:microsoft.com/office/officeart/2005/8/layout/orgChart1"/>
    <dgm:cxn modelId="{629B06A8-482C-4933-9470-2187057B9150}" type="presParOf" srcId="{6320A424-9A1C-42B2-A8ED-0FBBC5BFE847}" destId="{CA784ADF-582F-4D4B-8BC2-5ED92B74B294}" srcOrd="0" destOrd="0" presId="urn:microsoft.com/office/officeart/2005/8/layout/orgChart1"/>
    <dgm:cxn modelId="{6A9512F1-3BF8-4B12-8627-8EB5A14B1F06}" type="presParOf" srcId="{6320A424-9A1C-42B2-A8ED-0FBBC5BFE847}" destId="{9827023A-D78F-41F2-8D36-23952D4898D8}" srcOrd="1" destOrd="0" presId="urn:microsoft.com/office/officeart/2005/8/layout/orgChart1"/>
    <dgm:cxn modelId="{83050664-72AF-4EB9-98AE-4F9F148E2B31}" type="presParOf" srcId="{2D63CA2D-8ACC-4816-B5DF-7BE03733B4DA}" destId="{B9A43217-C6C5-451A-B9CD-436E90A13793}" srcOrd="1" destOrd="0" presId="urn:microsoft.com/office/officeart/2005/8/layout/orgChart1"/>
    <dgm:cxn modelId="{E22A3348-4AF5-4206-9224-242191377542}" type="presParOf" srcId="{2D63CA2D-8ACC-4816-B5DF-7BE03733B4DA}" destId="{02769DE8-7230-44A2-BAB5-CDA79B797E23}" srcOrd="2" destOrd="0" presId="urn:microsoft.com/office/officeart/2005/8/layout/orgChart1"/>
    <dgm:cxn modelId="{FD9B576E-5465-4BE1-917B-1A326DDE3D8B}" type="presParOf" srcId="{02769DE8-7230-44A2-BAB5-CDA79B797E23}" destId="{61C01947-E528-41AB-A451-EAC514277A48}" srcOrd="0" destOrd="0" presId="urn:microsoft.com/office/officeart/2005/8/layout/orgChart1"/>
    <dgm:cxn modelId="{3533B2F4-1840-43E2-9175-1B7DE05A50F3}" type="presParOf" srcId="{02769DE8-7230-44A2-BAB5-CDA79B797E23}" destId="{E2E721F0-14F1-43E5-8CA1-AF8A8B0D68BD}" srcOrd="1" destOrd="0" presId="urn:microsoft.com/office/officeart/2005/8/layout/orgChart1"/>
    <dgm:cxn modelId="{4774DAB3-DB65-46D3-89E9-39DAEEF2676E}" type="presParOf" srcId="{E2E721F0-14F1-43E5-8CA1-AF8A8B0D68BD}" destId="{F5812A51-BCF0-4A33-925D-FF50F7A0029E}" srcOrd="0" destOrd="0" presId="urn:microsoft.com/office/officeart/2005/8/layout/orgChart1"/>
    <dgm:cxn modelId="{12154918-BC4A-41C5-B32F-155C783789EF}" type="presParOf" srcId="{F5812A51-BCF0-4A33-925D-FF50F7A0029E}" destId="{660D8654-0CFC-4914-A3B8-818FF8F814D5}" srcOrd="0" destOrd="0" presId="urn:microsoft.com/office/officeart/2005/8/layout/orgChart1"/>
    <dgm:cxn modelId="{0B6CF497-5D65-476E-B1B3-4942B4ED6E3E}" type="presParOf" srcId="{F5812A51-BCF0-4A33-925D-FF50F7A0029E}" destId="{B18D4599-5413-4D13-85D0-7EF106D83AEF}" srcOrd="1" destOrd="0" presId="urn:microsoft.com/office/officeart/2005/8/layout/orgChart1"/>
    <dgm:cxn modelId="{A8088FCF-0F21-4090-8922-7540E8929D4B}" type="presParOf" srcId="{E2E721F0-14F1-43E5-8CA1-AF8A8B0D68BD}" destId="{22DDEBC8-1724-4C80-9A90-470C5B51E122}" srcOrd="1" destOrd="0" presId="urn:microsoft.com/office/officeart/2005/8/layout/orgChart1"/>
    <dgm:cxn modelId="{62F1260F-8DD6-4198-86FB-A4EC20282D00}" type="presParOf" srcId="{E2E721F0-14F1-43E5-8CA1-AF8A8B0D68BD}" destId="{7B64A8D5-1EAF-4D65-B056-B7FCB23445F2}" srcOrd="2" destOrd="0" presId="urn:microsoft.com/office/officeart/2005/8/layout/orgChart1"/>
    <dgm:cxn modelId="{E6E478BA-2832-4FB2-9292-BDF66B77C568}" type="presParOf" srcId="{02769DE8-7230-44A2-BAB5-CDA79B797E23}" destId="{142699AF-2199-403A-994C-A0952DD6D07E}" srcOrd="2" destOrd="0" presId="urn:microsoft.com/office/officeart/2005/8/layout/orgChart1"/>
    <dgm:cxn modelId="{A52864A8-80F3-421D-A559-E89D7A4AD297}" type="presParOf" srcId="{02769DE8-7230-44A2-BAB5-CDA79B797E23}" destId="{877B4891-8D3A-4C72-BA35-5E7E6328C416}" srcOrd="3" destOrd="0" presId="urn:microsoft.com/office/officeart/2005/8/layout/orgChart1"/>
    <dgm:cxn modelId="{967EEDF6-6F71-4A28-82A5-3CEAFF781A00}" type="presParOf" srcId="{877B4891-8D3A-4C72-BA35-5E7E6328C416}" destId="{BAA2EC4B-57D4-447F-AD82-8DA0097E1FC1}" srcOrd="0" destOrd="0" presId="urn:microsoft.com/office/officeart/2005/8/layout/orgChart1"/>
    <dgm:cxn modelId="{B18A4C5F-C518-4BB6-BFE9-A337A18ED69A}" type="presParOf" srcId="{BAA2EC4B-57D4-447F-AD82-8DA0097E1FC1}" destId="{D4DAC4CB-E489-459E-A728-20E6D656DE85}" srcOrd="0" destOrd="0" presId="urn:microsoft.com/office/officeart/2005/8/layout/orgChart1"/>
    <dgm:cxn modelId="{5D6FD873-3E0A-429B-98B2-7495CD4F1EF5}" type="presParOf" srcId="{BAA2EC4B-57D4-447F-AD82-8DA0097E1FC1}" destId="{04DCC9DC-7996-44B4-B22F-2D9B6782F6EF}" srcOrd="1" destOrd="0" presId="urn:microsoft.com/office/officeart/2005/8/layout/orgChart1"/>
    <dgm:cxn modelId="{9DEA8DAA-DCC3-42B4-8347-D75DF9DE69A3}" type="presParOf" srcId="{877B4891-8D3A-4C72-BA35-5E7E6328C416}" destId="{9E21905A-2F04-4FEF-9326-38BEAB783625}" srcOrd="1" destOrd="0" presId="urn:microsoft.com/office/officeart/2005/8/layout/orgChart1"/>
    <dgm:cxn modelId="{F4406E68-4A19-4ABA-BF29-73BB57EAC703}" type="presParOf" srcId="{877B4891-8D3A-4C72-BA35-5E7E6328C416}" destId="{86D03A57-E4AD-4032-A8B7-AB5D01268F46}" srcOrd="2" destOrd="0" presId="urn:microsoft.com/office/officeart/2005/8/layout/orgChart1"/>
    <dgm:cxn modelId="{4E114545-9752-4376-889C-890BEEB0D838}" type="presParOf" srcId="{8B3D109C-2D96-45CC-A1D3-236BFBFC2AD8}" destId="{9730B997-3A4F-438C-B44F-AF5B1A902296}" srcOrd="2" destOrd="0" presId="urn:microsoft.com/office/officeart/2005/8/layout/orgChart1"/>
    <dgm:cxn modelId="{87BC5E68-0676-4B9C-A59C-0628DA725595}" type="presParOf" srcId="{8B3D109C-2D96-45CC-A1D3-236BFBFC2AD8}" destId="{46B92342-72A7-4304-A0F8-379234F06C19}" srcOrd="3" destOrd="0" presId="urn:microsoft.com/office/officeart/2005/8/layout/orgChart1"/>
    <dgm:cxn modelId="{E7E98055-0DFF-48E6-9EFA-47D6E5625528}" type="presParOf" srcId="{46B92342-72A7-4304-A0F8-379234F06C19}" destId="{EA0C2D48-6335-4658-BA93-D70967A536C5}" srcOrd="0" destOrd="0" presId="urn:microsoft.com/office/officeart/2005/8/layout/orgChart1"/>
    <dgm:cxn modelId="{B32614F3-545C-4C25-986C-0E33444D8BDC}" type="presParOf" srcId="{EA0C2D48-6335-4658-BA93-D70967A536C5}" destId="{43CFB057-9587-416B-9725-0FFBE811A23D}" srcOrd="0" destOrd="0" presId="urn:microsoft.com/office/officeart/2005/8/layout/orgChart1"/>
    <dgm:cxn modelId="{7FB5C6E4-4D1D-4BA8-8B61-E3C9AB37D396}" type="presParOf" srcId="{EA0C2D48-6335-4658-BA93-D70967A536C5}" destId="{EE4006B6-EC93-42F0-AB80-176877C79FDA}" srcOrd="1" destOrd="0" presId="urn:microsoft.com/office/officeart/2005/8/layout/orgChart1"/>
    <dgm:cxn modelId="{4272DFB2-2B9A-4933-B65B-5C366F5F8A55}" type="presParOf" srcId="{46B92342-72A7-4304-A0F8-379234F06C19}" destId="{9D0F7B6A-8581-41C4-84F6-FE6B8A9DFF8B}" srcOrd="1" destOrd="0" presId="urn:microsoft.com/office/officeart/2005/8/layout/orgChart1"/>
    <dgm:cxn modelId="{F498814B-0ADD-4170-A2EE-7EA310CCB2DB}" type="presParOf" srcId="{46B92342-72A7-4304-A0F8-379234F06C19}" destId="{87B596C7-72B7-45E2-B68B-B5B595DD9090}" srcOrd="2" destOrd="0" presId="urn:microsoft.com/office/officeart/2005/8/layout/orgChart1"/>
    <dgm:cxn modelId="{03D954F4-5E1B-48C9-ACF3-52D4DC9BBEA8}" type="presParOf" srcId="{87B596C7-72B7-45E2-B68B-B5B595DD9090}" destId="{595B296B-9807-4CEC-AC6E-0A29F3EEB7D8}" srcOrd="0" destOrd="0" presId="urn:microsoft.com/office/officeart/2005/8/layout/orgChart1"/>
    <dgm:cxn modelId="{65E16E84-D197-4B02-87FD-167F57EA7E88}" type="presParOf" srcId="{87B596C7-72B7-45E2-B68B-B5B595DD9090}" destId="{1FAA82E2-78ED-4E45-8D91-997553FCF8D3}" srcOrd="1" destOrd="0" presId="urn:microsoft.com/office/officeart/2005/8/layout/orgChart1"/>
    <dgm:cxn modelId="{D85236F7-C882-4E3A-8A08-67103C0D0F64}" type="presParOf" srcId="{1FAA82E2-78ED-4E45-8D91-997553FCF8D3}" destId="{7238682F-7576-401B-B66F-C9BD40D196C5}" srcOrd="0" destOrd="0" presId="urn:microsoft.com/office/officeart/2005/8/layout/orgChart1"/>
    <dgm:cxn modelId="{671C4B8F-FE52-4F32-A432-188FD09B298D}" type="presParOf" srcId="{7238682F-7576-401B-B66F-C9BD40D196C5}" destId="{E537260E-7441-4427-92FF-E2C1805A7181}" srcOrd="0" destOrd="0" presId="urn:microsoft.com/office/officeart/2005/8/layout/orgChart1"/>
    <dgm:cxn modelId="{C515E038-32E2-400D-8F5E-7CA702DC5608}" type="presParOf" srcId="{7238682F-7576-401B-B66F-C9BD40D196C5}" destId="{0342FCD7-DDCF-4235-9377-408286A0CF1C}" srcOrd="1" destOrd="0" presId="urn:microsoft.com/office/officeart/2005/8/layout/orgChart1"/>
    <dgm:cxn modelId="{F496FDBA-4721-4ACD-A6C3-F6868DB1B198}" type="presParOf" srcId="{1FAA82E2-78ED-4E45-8D91-997553FCF8D3}" destId="{CA3C8A5D-D998-4C83-AD02-AC645CD57615}" srcOrd="1" destOrd="0" presId="urn:microsoft.com/office/officeart/2005/8/layout/orgChart1"/>
    <dgm:cxn modelId="{A4F76054-5B52-4043-B1FD-291244F05AD4}" type="presParOf" srcId="{1FAA82E2-78ED-4E45-8D91-997553FCF8D3}" destId="{448D8D74-19BE-4DB3-9BB5-F793D37B36FE}" srcOrd="2" destOrd="0" presId="urn:microsoft.com/office/officeart/2005/8/layout/orgChart1"/>
    <dgm:cxn modelId="{6071CB78-67C8-4AB8-B44A-778FF6750D66}" type="presParOf" srcId="{87B596C7-72B7-45E2-B68B-B5B595DD9090}" destId="{D2D517FF-E3D6-4F4F-B6CC-7A7EE07D6DB6}" srcOrd="2" destOrd="0" presId="urn:microsoft.com/office/officeart/2005/8/layout/orgChart1"/>
    <dgm:cxn modelId="{0D2B2DB4-4849-48EF-A863-AED33AEA6624}" type="presParOf" srcId="{87B596C7-72B7-45E2-B68B-B5B595DD9090}" destId="{2213EF80-DAB3-49D3-845E-67C9B81B196E}" srcOrd="3" destOrd="0" presId="urn:microsoft.com/office/officeart/2005/8/layout/orgChart1"/>
    <dgm:cxn modelId="{BCC0F0D4-F8C3-4A1D-9EEE-DC108D7415EF}" type="presParOf" srcId="{2213EF80-DAB3-49D3-845E-67C9B81B196E}" destId="{175F6D94-C3CB-4FB7-8C59-6D41D4A6A783}" srcOrd="0" destOrd="0" presId="urn:microsoft.com/office/officeart/2005/8/layout/orgChart1"/>
    <dgm:cxn modelId="{DDEE30AF-C575-41E6-A941-52106E13F99F}" type="presParOf" srcId="{175F6D94-C3CB-4FB7-8C59-6D41D4A6A783}" destId="{E9D72DD6-7778-4C9B-BD73-9C95B87FE850}" srcOrd="0" destOrd="0" presId="urn:microsoft.com/office/officeart/2005/8/layout/orgChart1"/>
    <dgm:cxn modelId="{48315FFF-56A4-4294-8F97-6E275803D185}" type="presParOf" srcId="{175F6D94-C3CB-4FB7-8C59-6D41D4A6A783}" destId="{524CB676-6106-48FD-81E0-9C0EBE3C48CE}" srcOrd="1" destOrd="0" presId="urn:microsoft.com/office/officeart/2005/8/layout/orgChart1"/>
    <dgm:cxn modelId="{28FD884B-AC4D-460D-A456-91098B65408C}" type="presParOf" srcId="{2213EF80-DAB3-49D3-845E-67C9B81B196E}" destId="{38E721CC-4ECA-44F5-ADD8-0C51E7543546}" srcOrd="1" destOrd="0" presId="urn:microsoft.com/office/officeart/2005/8/layout/orgChart1"/>
    <dgm:cxn modelId="{8E404D75-B06A-4B82-BFAF-949B8CD29747}" type="presParOf" srcId="{2213EF80-DAB3-49D3-845E-67C9B81B196E}" destId="{F046E564-A53B-45DE-B1C0-7F464EF9B1AC}" srcOrd="2" destOrd="0" presId="urn:microsoft.com/office/officeart/2005/8/layout/orgChart1"/>
    <dgm:cxn modelId="{695CBD65-8093-4064-9C23-3D319C345A24}" type="presParOf" srcId="{8CDF214F-27F2-41E8-9A89-134A6A637B4E}" destId="{0D4DE577-C5C1-4DDE-B603-3279205E09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517FF-E3D6-4F4F-B6CC-7A7EE07D6DB6}">
      <dsp:nvSpPr>
        <dsp:cNvPr id="0" name=""/>
        <dsp:cNvSpPr/>
      </dsp:nvSpPr>
      <dsp:spPr>
        <a:xfrm>
          <a:off x="6408706" y="2508734"/>
          <a:ext cx="198730" cy="693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686"/>
              </a:lnTo>
              <a:lnTo>
                <a:pt x="198730" y="693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B296B-9807-4CEC-AC6E-0A29F3EEB7D8}">
      <dsp:nvSpPr>
        <dsp:cNvPr id="0" name=""/>
        <dsp:cNvSpPr/>
      </dsp:nvSpPr>
      <dsp:spPr>
        <a:xfrm>
          <a:off x="6251865" y="2508734"/>
          <a:ext cx="156841" cy="693686"/>
        </a:xfrm>
        <a:custGeom>
          <a:avLst/>
          <a:gdLst/>
          <a:ahLst/>
          <a:cxnLst/>
          <a:rect l="0" t="0" r="0" b="0"/>
          <a:pathLst>
            <a:path>
              <a:moveTo>
                <a:pt x="156841" y="0"/>
              </a:moveTo>
              <a:lnTo>
                <a:pt x="156841" y="693686"/>
              </a:lnTo>
              <a:lnTo>
                <a:pt x="0" y="6936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0B997-3A4F-438C-B44F-AF5B1A902296}">
      <dsp:nvSpPr>
        <dsp:cNvPr id="0" name=""/>
        <dsp:cNvSpPr/>
      </dsp:nvSpPr>
      <dsp:spPr>
        <a:xfrm>
          <a:off x="3797912" y="1144371"/>
          <a:ext cx="2610794" cy="51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977"/>
              </a:lnTo>
              <a:lnTo>
                <a:pt x="2610794" y="339977"/>
              </a:lnTo>
              <a:lnTo>
                <a:pt x="2610794" y="517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699AF-2199-403A-994C-A0952DD6D07E}">
      <dsp:nvSpPr>
        <dsp:cNvPr id="0" name=""/>
        <dsp:cNvSpPr/>
      </dsp:nvSpPr>
      <dsp:spPr>
        <a:xfrm>
          <a:off x="2019494" y="2423549"/>
          <a:ext cx="177785" cy="778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871"/>
              </a:lnTo>
              <a:lnTo>
                <a:pt x="177785" y="7788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01947-E528-41AB-A451-EAC514277A48}">
      <dsp:nvSpPr>
        <dsp:cNvPr id="0" name=""/>
        <dsp:cNvSpPr/>
      </dsp:nvSpPr>
      <dsp:spPr>
        <a:xfrm>
          <a:off x="1841708" y="2423549"/>
          <a:ext cx="177785" cy="778871"/>
        </a:xfrm>
        <a:custGeom>
          <a:avLst/>
          <a:gdLst/>
          <a:ahLst/>
          <a:cxnLst/>
          <a:rect l="0" t="0" r="0" b="0"/>
          <a:pathLst>
            <a:path>
              <a:moveTo>
                <a:pt x="177785" y="0"/>
              </a:moveTo>
              <a:lnTo>
                <a:pt x="177785" y="778871"/>
              </a:lnTo>
              <a:lnTo>
                <a:pt x="0" y="7788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E7E06-47EC-4D54-B556-CB47EF429472}">
      <dsp:nvSpPr>
        <dsp:cNvPr id="0" name=""/>
        <dsp:cNvSpPr/>
      </dsp:nvSpPr>
      <dsp:spPr>
        <a:xfrm>
          <a:off x="2019494" y="1144371"/>
          <a:ext cx="1778417" cy="432578"/>
        </a:xfrm>
        <a:custGeom>
          <a:avLst/>
          <a:gdLst/>
          <a:ahLst/>
          <a:cxnLst/>
          <a:rect l="0" t="0" r="0" b="0"/>
          <a:pathLst>
            <a:path>
              <a:moveTo>
                <a:pt x="1778417" y="0"/>
              </a:moveTo>
              <a:lnTo>
                <a:pt x="1778417" y="254792"/>
              </a:lnTo>
              <a:lnTo>
                <a:pt x="0" y="254792"/>
              </a:lnTo>
              <a:lnTo>
                <a:pt x="0" y="432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57D6C-C5E6-4F37-8788-115CB583D2BC}">
      <dsp:nvSpPr>
        <dsp:cNvPr id="0" name=""/>
        <dsp:cNvSpPr/>
      </dsp:nvSpPr>
      <dsp:spPr>
        <a:xfrm>
          <a:off x="1438930" y="297772"/>
          <a:ext cx="4717963" cy="846599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317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800" b="1" kern="1200" dirty="0" smtClean="0">
              <a:solidFill>
                <a:srgbClr val="000000"/>
              </a:solidFill>
            </a:rPr>
            <a:t>summary measures of spread</a:t>
          </a:r>
          <a:endParaRPr kumimoji="0" lang="en-US" sz="28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438930" y="297772"/>
        <a:ext cx="4717963" cy="846599"/>
      </dsp:txXfrm>
    </dsp:sp>
    <dsp:sp modelId="{CA784ADF-582F-4D4B-8BC2-5ED92B74B294}">
      <dsp:nvSpPr>
        <dsp:cNvPr id="0" name=""/>
        <dsp:cNvSpPr/>
      </dsp:nvSpPr>
      <dsp:spPr>
        <a:xfrm>
          <a:off x="366576" y="1576950"/>
          <a:ext cx="3305835" cy="84659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882A1A"/>
              </a:solidFill>
            </a:rPr>
            <a:t>Metric</a:t>
          </a:r>
          <a:r>
            <a:rPr lang="en-MY" sz="2800" b="1" kern="1200" dirty="0" smtClean="0">
              <a:solidFill>
                <a:srgbClr val="882A1A"/>
              </a:solidFill>
            </a:rPr>
            <a:t>(Quantitative) data</a:t>
          </a:r>
        </a:p>
      </dsp:txBody>
      <dsp:txXfrm>
        <a:off x="366576" y="1576950"/>
        <a:ext cx="3305835" cy="846599"/>
      </dsp:txXfrm>
    </dsp:sp>
    <dsp:sp modelId="{660D8654-0CFC-4914-A3B8-818FF8F814D5}">
      <dsp:nvSpPr>
        <dsp:cNvPr id="0" name=""/>
        <dsp:cNvSpPr/>
      </dsp:nvSpPr>
      <dsp:spPr>
        <a:xfrm>
          <a:off x="5163" y="2779121"/>
          <a:ext cx="1836545" cy="846599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600" b="1" kern="1200" dirty="0" smtClean="0">
              <a:solidFill>
                <a:srgbClr val="000000"/>
              </a:solidFill>
            </a:rPr>
            <a:t>Interquartile range</a:t>
          </a:r>
          <a:endParaRPr kumimoji="0" lang="en-US" sz="26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163" y="2779121"/>
        <a:ext cx="1836545" cy="846599"/>
      </dsp:txXfrm>
    </dsp:sp>
    <dsp:sp modelId="{D4DAC4CB-E489-459E-A728-20E6D656DE85}">
      <dsp:nvSpPr>
        <dsp:cNvPr id="0" name=""/>
        <dsp:cNvSpPr/>
      </dsp:nvSpPr>
      <dsp:spPr>
        <a:xfrm>
          <a:off x="2197280" y="2779121"/>
          <a:ext cx="1693198" cy="846599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600" b="1" kern="1200" dirty="0" smtClean="0">
              <a:solidFill>
                <a:srgbClr val="882A1A"/>
              </a:solidFill>
            </a:rPr>
            <a:t>±S.D</a:t>
          </a:r>
          <a:endParaRPr kumimoji="0" lang="en-US" sz="26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197280" y="2779121"/>
        <a:ext cx="1693198" cy="846599"/>
      </dsp:txXfrm>
    </dsp:sp>
    <dsp:sp modelId="{43CFB057-9587-416B-9725-0FFBE811A23D}">
      <dsp:nvSpPr>
        <dsp:cNvPr id="0" name=""/>
        <dsp:cNvSpPr/>
      </dsp:nvSpPr>
      <dsp:spPr>
        <a:xfrm>
          <a:off x="5562107" y="1662135"/>
          <a:ext cx="1693198" cy="846599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400" b="1" kern="1200" dirty="0" smtClean="0">
              <a:solidFill>
                <a:srgbClr val="006600"/>
              </a:solidFill>
            </a:rPr>
            <a:t>ordinal data</a:t>
          </a:r>
          <a:endParaRPr kumimoji="0" lang="en-US" sz="24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562107" y="1662135"/>
        <a:ext cx="1693198" cy="846599"/>
      </dsp:txXfrm>
    </dsp:sp>
    <dsp:sp modelId="{E537260E-7441-4427-92FF-E2C1805A7181}">
      <dsp:nvSpPr>
        <dsp:cNvPr id="0" name=""/>
        <dsp:cNvSpPr/>
      </dsp:nvSpPr>
      <dsp:spPr>
        <a:xfrm>
          <a:off x="4246051" y="2779121"/>
          <a:ext cx="2005814" cy="846599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600" b="1" kern="1200" dirty="0" smtClean="0">
              <a:solidFill>
                <a:srgbClr val="000000"/>
              </a:solidFill>
            </a:rPr>
            <a:t>Interquartile range</a:t>
          </a:r>
          <a:endParaRPr kumimoji="0" lang="en-US" sz="26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246051" y="2779121"/>
        <a:ext cx="2005814" cy="846599"/>
      </dsp:txXfrm>
    </dsp:sp>
    <dsp:sp modelId="{E9D72DD6-7778-4C9B-BD73-9C95B87FE850}">
      <dsp:nvSpPr>
        <dsp:cNvPr id="0" name=""/>
        <dsp:cNvSpPr/>
      </dsp:nvSpPr>
      <dsp:spPr>
        <a:xfrm>
          <a:off x="6607437" y="2779121"/>
          <a:ext cx="1693198" cy="846599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Range</a:t>
          </a:r>
          <a:endParaRPr kumimoji="0" lang="en-US" sz="2600" b="0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607437" y="2779121"/>
        <a:ext cx="1693198" cy="84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5.wmf"/><Relationship Id="rId1" Type="http://schemas.openxmlformats.org/officeDocument/2006/relationships/image" Target="../media/image9.wmf"/><Relationship Id="rId6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6.wmf"/><Relationship Id="rId9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5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16.wmf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5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3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140C-895F-4740-98FD-976FED561E81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36A7-6EBA-412F-A1F3-666B01283D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48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19BFE48-A93C-4634-8E88-CFDF53387997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8D9CD-E0A0-4C90-A8EF-8B794B7DE3DC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44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E60F52-792F-46AB-8569-7DBC188D595D}" type="slidenum">
              <a:rPr lang="ar-SA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8D9CD-E0A0-4C90-A8EF-8B794B7DE3DC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095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761AA26C-9B39-43AC-BB4A-71853413B3D7}" type="slidenum">
              <a:rPr lang="en-US" altLang="en-US" smtClean="0">
                <a:latin typeface="Arial" charset="0"/>
              </a:rPr>
              <a:pPr eaLnBrk="1" hangingPunct="1"/>
              <a:t>34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79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956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567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charset="0"/>
              </a:defRPr>
            </a:lvl1pPr>
          </a:lstStyle>
          <a:p>
            <a:pPr>
              <a:defRPr/>
            </a:pPr>
            <a:fld id="{803F9F02-9659-4ED3-B09D-88915D46CF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357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52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018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7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383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142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253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649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6B36-4E07-418E-BF0B-56A287C1B1B2}" type="datetimeFigureOut">
              <a:rPr lang="en-MY" smtClean="0"/>
              <a:t>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9163-E9AB-4202-936F-4CD20DFE15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97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image" Target="../media/image11.wmf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jpeg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6.wmf"/><Relationship Id="rId1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Relationship Id="rId1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5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7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32.wmf"/><Relationship Id="rId10" Type="http://schemas.openxmlformats.org/officeDocument/2006/relationships/image" Target="../media/image30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32.wmf"/><Relationship Id="rId10" Type="http://schemas.openxmlformats.org/officeDocument/2006/relationships/image" Target="../media/image30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jpeg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4C4BD4-235C-4FEC-B6C1-ECBEB755823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7/7/2020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 dirty="0">
                <a:solidFill>
                  <a:srgbClr val="FFFFFF"/>
                </a:solidFill>
              </a:rPr>
              <a:t>DR. Waqar Al – Kubaisy</a:t>
            </a:r>
            <a:r>
              <a:rPr lang="nl-NL" sz="3600" dirty="0">
                <a:solidFill>
                  <a:srgbClr val="E8E818"/>
                </a:solidFill>
              </a:rPr>
              <a:t> </a:t>
            </a:r>
          </a:p>
          <a:p>
            <a:endParaRPr lang="nl-NL" sz="1800" dirty="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3429000"/>
            <a:ext cx="478393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6CCC58-0400-406E-B098-45320232D105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8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Standard </a:t>
            </a:r>
            <a:r>
              <a:rPr lang="en-US" sz="2800" b="1" u="sng" dirty="0" smtClean="0">
                <a:solidFill>
                  <a:srgbClr val="FF0000"/>
                </a:solidFill>
              </a:rPr>
              <a:t>deviation</a:t>
            </a:r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mean </a:t>
            </a:r>
            <a:r>
              <a:rPr lang="en-US" sz="2800" b="1" dirty="0"/>
              <a:t>(average</a:t>
            </a:r>
            <a:r>
              <a:rPr lang="en-US" sz="2800" b="1" dirty="0">
                <a:solidFill>
                  <a:srgbClr val="FF0000"/>
                </a:solidFill>
              </a:rPr>
              <a:t>) distance </a:t>
            </a:r>
            <a:r>
              <a:rPr lang="en-US" sz="2800" b="1" dirty="0">
                <a:solidFill>
                  <a:srgbClr val="0070C0"/>
                </a:solidFill>
              </a:rPr>
              <a:t>of all data values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from the over all </a:t>
            </a:r>
            <a:r>
              <a:rPr lang="en-US" sz="2800" b="1" dirty="0">
                <a:solidFill>
                  <a:srgbClr val="FF0000"/>
                </a:solidFill>
              </a:rPr>
              <a:t>mean</a:t>
            </a:r>
            <a:r>
              <a:rPr lang="en-US" sz="2800" b="1" dirty="0"/>
              <a:t> of all values</a:t>
            </a:r>
            <a:endParaRPr lang="en-US" sz="2800" b="1" u="sng" dirty="0"/>
          </a:p>
          <a:p>
            <a:r>
              <a:rPr lang="en-MY" sz="2800" b="1" dirty="0">
                <a:solidFill>
                  <a:srgbClr val="0070C0"/>
                </a:solidFill>
              </a:rPr>
              <a:t>The smaller the mean distance is </a:t>
            </a:r>
          </a:p>
          <a:p>
            <a:r>
              <a:rPr lang="en-MY" sz="2800" b="1" dirty="0"/>
              <a:t> the </a:t>
            </a:r>
            <a:r>
              <a:rPr lang="en-MY" sz="2800" b="1" dirty="0">
                <a:solidFill>
                  <a:srgbClr val="0070C0"/>
                </a:solidFill>
              </a:rPr>
              <a:t>narrower the spread </a:t>
            </a:r>
            <a:r>
              <a:rPr lang="en-MY" sz="2800" b="1" dirty="0"/>
              <a:t>of values must be </a:t>
            </a:r>
          </a:p>
          <a:p>
            <a:r>
              <a:rPr lang="en-MY" sz="2800" b="1" dirty="0"/>
              <a:t>             and visa versa </a:t>
            </a:r>
          </a:p>
          <a:p>
            <a:r>
              <a:rPr lang="en-MY" sz="2800" b="1" dirty="0"/>
              <a:t>this is known as </a:t>
            </a:r>
            <a:r>
              <a:rPr lang="en-MY" sz="2800" b="1" dirty="0">
                <a:solidFill>
                  <a:srgbClr val="FF0000"/>
                </a:solidFill>
              </a:rPr>
              <a:t>standard </a:t>
            </a:r>
            <a:r>
              <a:rPr lang="en-MY" sz="2800" b="1" dirty="0" smtClean="0">
                <a:solidFill>
                  <a:srgbClr val="FF0000"/>
                </a:solidFill>
              </a:rPr>
              <a:t>deviation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470" y="3577137"/>
            <a:ext cx="6319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/>
              <a:t> </a:t>
            </a:r>
            <a:r>
              <a:rPr lang="en-MY" sz="2800" b="1" dirty="0"/>
              <a:t>m</a:t>
            </a:r>
            <a:r>
              <a:rPr lang="en-MY" sz="2800" b="1" dirty="0" smtClean="0"/>
              <a:t>arks of  6  students  6,2,4,1,3,2 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3547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75F306-75BC-48EC-9B2B-AF5DE6820EE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7/7/2020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82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5F4539D7-7B7B-4A50-B638-3FB26546C7EB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082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0492"/>
              </p:ext>
            </p:extLst>
          </p:nvPr>
        </p:nvGraphicFramePr>
        <p:xfrm>
          <a:off x="2810363" y="5968081"/>
          <a:ext cx="15128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609336" imgH="253890" progId="Equation.3">
                  <p:embed/>
                </p:oleObj>
              </mc:Choice>
              <mc:Fallback>
                <p:oleObj name="Equation" r:id="rId4" imgW="6093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363" y="5968081"/>
                        <a:ext cx="15128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6"/>
          <p:cNvGraphicFramePr>
            <a:graphicFrameLocks noChangeAspect="1"/>
          </p:cNvGraphicFramePr>
          <p:nvPr/>
        </p:nvGraphicFramePr>
        <p:xfrm>
          <a:off x="3810000" y="4419600"/>
          <a:ext cx="1397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" imgW="672808" imgH="215806" progId="Equation.3">
                  <p:embed/>
                </p:oleObj>
              </mc:Choice>
              <mc:Fallback>
                <p:oleObj name="Equation" r:id="rId6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1397000" cy="452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5"/>
          <p:cNvGraphicFramePr>
            <a:graphicFrameLocks noChangeAspect="1"/>
          </p:cNvGraphicFramePr>
          <p:nvPr/>
        </p:nvGraphicFramePr>
        <p:xfrm>
          <a:off x="6084888" y="4624388"/>
          <a:ext cx="28082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8" imgW="1269449" imgH="253890" progId="Equation.3">
                  <p:embed/>
                </p:oleObj>
              </mc:Choice>
              <mc:Fallback>
                <p:oleObj name="Equation" r:id="rId8" imgW="126944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624388"/>
                        <a:ext cx="2808287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4"/>
          <p:cNvGraphicFramePr>
            <a:graphicFrameLocks noChangeAspect="1"/>
          </p:cNvGraphicFramePr>
          <p:nvPr/>
        </p:nvGraphicFramePr>
        <p:xfrm>
          <a:off x="3810000" y="5029200"/>
          <a:ext cx="14398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10" imgW="444114" imgH="215713" progId="Equation.3">
                  <p:embed/>
                </p:oleObj>
              </mc:Choice>
              <mc:Fallback>
                <p:oleObj name="Equation" r:id="rId10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29200"/>
                        <a:ext cx="1439863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2" name="Rectangle 10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3" name="Rectangle 31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4" name="Rectangle 33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5" name="Rectangle 36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926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07965"/>
              </p:ext>
            </p:extLst>
          </p:nvPr>
        </p:nvGraphicFramePr>
        <p:xfrm>
          <a:off x="979488" y="90488"/>
          <a:ext cx="4456608" cy="3627435"/>
        </p:xfrm>
        <a:graphic>
          <a:graphicData uri="http://schemas.openxmlformats.org/drawingml/2006/table">
            <a:tbl>
              <a:tblPr/>
              <a:tblGrid>
                <a:gridCol w="1792312"/>
                <a:gridCol w="936104"/>
                <a:gridCol w="1728192"/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student  No.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score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 – 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+3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 – 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+1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 – 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-2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 – 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-1</a:t>
                      </a: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71" name="AutoShape 179"/>
          <p:cNvSpPr>
            <a:spLocks noChangeArrowheads="1"/>
          </p:cNvSpPr>
          <p:nvPr/>
        </p:nvSpPr>
        <p:spPr bwMode="auto">
          <a:xfrm>
            <a:off x="7391400" y="6096000"/>
            <a:ext cx="1509713" cy="485775"/>
          </a:xfrm>
          <a:prstGeom prst="notchedRightArrow">
            <a:avLst>
              <a:gd name="adj1" fmla="val 50000"/>
              <a:gd name="adj2" fmla="val 77696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272" name="Rectangle 13"/>
          <p:cNvSpPr>
            <a:spLocks noChangeArrowheads="1"/>
          </p:cNvSpPr>
          <p:nvPr/>
        </p:nvSpPr>
        <p:spPr bwMode="auto">
          <a:xfrm>
            <a:off x="6248400" y="53340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????</a:t>
            </a:r>
          </a:p>
        </p:txBody>
      </p:sp>
      <p:grpSp>
        <p:nvGrpSpPr>
          <p:cNvPr id="308273" name="Group 13"/>
          <p:cNvGrpSpPr>
            <a:grpSpLocks/>
          </p:cNvGrpSpPr>
          <p:nvPr/>
        </p:nvGrpSpPr>
        <p:grpSpPr bwMode="auto">
          <a:xfrm>
            <a:off x="228600" y="4176713"/>
            <a:ext cx="2743200" cy="2452687"/>
            <a:chOff x="4274" y="5964"/>
            <a:chExt cx="3500" cy="3081"/>
          </a:xfrm>
        </p:grpSpPr>
        <p:sp>
          <p:nvSpPr>
            <p:cNvPr id="308280" name="Oval 32"/>
            <p:cNvSpPr>
              <a:spLocks noChangeArrowheads="1"/>
            </p:cNvSpPr>
            <p:nvPr/>
          </p:nvSpPr>
          <p:spPr bwMode="auto">
            <a:xfrm>
              <a:off x="5331" y="6809"/>
              <a:ext cx="699" cy="6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81" name="Line 31"/>
            <p:cNvSpPr>
              <a:spLocks noChangeShapeType="1"/>
            </p:cNvSpPr>
            <p:nvPr/>
          </p:nvSpPr>
          <p:spPr bwMode="auto">
            <a:xfrm flipV="1">
              <a:off x="5889" y="6144"/>
              <a:ext cx="72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2" name="Line 30"/>
            <p:cNvSpPr>
              <a:spLocks noChangeShapeType="1"/>
            </p:cNvSpPr>
            <p:nvPr/>
          </p:nvSpPr>
          <p:spPr bwMode="auto">
            <a:xfrm>
              <a:off x="6064" y="719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3" name="Line 29"/>
            <p:cNvSpPr>
              <a:spLocks noChangeShapeType="1"/>
            </p:cNvSpPr>
            <p:nvPr/>
          </p:nvSpPr>
          <p:spPr bwMode="auto">
            <a:xfrm>
              <a:off x="6056" y="7197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4" name="Line 28"/>
            <p:cNvSpPr>
              <a:spLocks noChangeShapeType="1"/>
            </p:cNvSpPr>
            <p:nvPr/>
          </p:nvSpPr>
          <p:spPr bwMode="auto">
            <a:xfrm>
              <a:off x="5717" y="746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5" name="Line 27"/>
            <p:cNvSpPr>
              <a:spLocks noChangeShapeType="1"/>
            </p:cNvSpPr>
            <p:nvPr/>
          </p:nvSpPr>
          <p:spPr bwMode="auto">
            <a:xfrm flipH="1">
              <a:off x="4698" y="7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6" name="Line 26"/>
            <p:cNvSpPr>
              <a:spLocks noChangeShapeType="1"/>
            </p:cNvSpPr>
            <p:nvPr/>
          </p:nvSpPr>
          <p:spPr bwMode="auto">
            <a:xfrm flipH="1" flipV="1">
              <a:off x="4634" y="6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7" name="Text Box 25"/>
            <p:cNvSpPr txBox="1">
              <a:spLocks noChangeArrowheads="1"/>
            </p:cNvSpPr>
            <p:nvPr/>
          </p:nvSpPr>
          <p:spPr bwMode="auto">
            <a:xfrm>
              <a:off x="5450" y="850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8" name="Text Box 24"/>
            <p:cNvSpPr txBox="1">
              <a:spLocks noChangeArrowheads="1"/>
            </p:cNvSpPr>
            <p:nvPr/>
          </p:nvSpPr>
          <p:spPr bwMode="auto">
            <a:xfrm>
              <a:off x="7050" y="7567"/>
              <a:ext cx="72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9" name="Text Box 23"/>
            <p:cNvSpPr txBox="1">
              <a:spLocks noChangeArrowheads="1"/>
            </p:cNvSpPr>
            <p:nvPr/>
          </p:nvSpPr>
          <p:spPr bwMode="auto">
            <a:xfrm>
              <a:off x="7054" y="6948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0" name="Text Box 22"/>
            <p:cNvSpPr txBox="1">
              <a:spLocks noChangeArrowheads="1"/>
            </p:cNvSpPr>
            <p:nvPr/>
          </p:nvSpPr>
          <p:spPr bwMode="auto">
            <a:xfrm>
              <a:off x="5441" y="827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X4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1" name="Text Box 21"/>
            <p:cNvSpPr txBox="1">
              <a:spLocks noChangeArrowheads="1"/>
            </p:cNvSpPr>
            <p:nvPr/>
          </p:nvSpPr>
          <p:spPr bwMode="auto">
            <a:xfrm>
              <a:off x="4274" y="5964"/>
              <a:ext cx="7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2" name="Text Box 20"/>
            <p:cNvSpPr txBox="1">
              <a:spLocks noChangeArrowheads="1"/>
            </p:cNvSpPr>
            <p:nvPr/>
          </p:nvSpPr>
          <p:spPr bwMode="auto">
            <a:xfrm>
              <a:off x="4274" y="598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000066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000066"/>
                </a:solidFill>
              </a:endParaRPr>
            </a:p>
          </p:txBody>
        </p:sp>
        <p:sp>
          <p:nvSpPr>
            <p:cNvPr id="308293" name="Text Box 19"/>
            <p:cNvSpPr txBox="1">
              <a:spLocks noChangeArrowheads="1"/>
            </p:cNvSpPr>
            <p:nvPr/>
          </p:nvSpPr>
          <p:spPr bwMode="auto">
            <a:xfrm>
              <a:off x="5222" y="77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4" name="Text Box 18"/>
            <p:cNvSpPr txBox="1">
              <a:spLocks noChangeArrowheads="1"/>
            </p:cNvSpPr>
            <p:nvPr/>
          </p:nvSpPr>
          <p:spPr bwMode="auto">
            <a:xfrm>
              <a:off x="4734" y="728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5" name="Text Box 17"/>
            <p:cNvSpPr txBox="1">
              <a:spLocks noChangeArrowheads="1"/>
            </p:cNvSpPr>
            <p:nvPr/>
          </p:nvSpPr>
          <p:spPr bwMode="auto">
            <a:xfrm>
              <a:off x="4634" y="65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6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6" name="Text Box 16"/>
            <p:cNvSpPr txBox="1">
              <a:spLocks noChangeArrowheads="1"/>
            </p:cNvSpPr>
            <p:nvPr/>
          </p:nvSpPr>
          <p:spPr bwMode="auto">
            <a:xfrm>
              <a:off x="5682" y="6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7" name="Text Box 15"/>
            <p:cNvSpPr txBox="1">
              <a:spLocks noChangeArrowheads="1"/>
            </p:cNvSpPr>
            <p:nvPr/>
          </p:nvSpPr>
          <p:spPr bwMode="auto">
            <a:xfrm>
              <a:off x="6294" y="6776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8" name="Text Box 14"/>
            <p:cNvSpPr txBox="1">
              <a:spLocks noChangeArrowheads="1"/>
            </p:cNvSpPr>
            <p:nvPr/>
          </p:nvSpPr>
          <p:spPr bwMode="auto">
            <a:xfrm>
              <a:off x="6138" y="736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0066"/>
                </a:solidFill>
              </a:endParaRPr>
            </a:p>
          </p:txBody>
        </p:sp>
      </p:grpSp>
      <p:sp>
        <p:nvSpPr>
          <p:cNvPr id="308274" name="Text Box 20"/>
          <p:cNvSpPr txBox="1">
            <a:spLocks noChangeArrowheads="1"/>
          </p:cNvSpPr>
          <p:nvPr/>
        </p:nvSpPr>
        <p:spPr bwMode="auto">
          <a:xfrm>
            <a:off x="1828800" y="43434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1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5" name="Text Box 20"/>
          <p:cNvSpPr txBox="1">
            <a:spLocks noChangeArrowheads="1"/>
          </p:cNvSpPr>
          <p:nvPr/>
        </p:nvSpPr>
        <p:spPr bwMode="auto">
          <a:xfrm>
            <a:off x="2057400" y="48768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6" name="Text Box 20"/>
          <p:cNvSpPr txBox="1">
            <a:spLocks noChangeArrowheads="1"/>
          </p:cNvSpPr>
          <p:nvPr/>
        </p:nvSpPr>
        <p:spPr bwMode="auto">
          <a:xfrm>
            <a:off x="2133600" y="54102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3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7" name="Text Box 20"/>
          <p:cNvSpPr txBox="1">
            <a:spLocks noChangeArrowheads="1"/>
          </p:cNvSpPr>
          <p:nvPr/>
        </p:nvSpPr>
        <p:spPr bwMode="auto">
          <a:xfrm>
            <a:off x="228600" y="55626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5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CB2AEF1-8D81-4CE3-8AD0-61A7C4C0BDB1}" type="slidenum">
              <a:rPr lang="ar-SA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30827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8444"/>
            <a:ext cx="13255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1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36594E-390B-4D46-A576-9E41ACDC4D2C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7/7/2020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92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91D4A856-6EE9-4E31-9902-785B36FD2C8F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092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0662"/>
              </p:ext>
            </p:extLst>
          </p:nvPr>
        </p:nvGraphicFramePr>
        <p:xfrm>
          <a:off x="4835525" y="496136"/>
          <a:ext cx="1717675" cy="50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Microsoft Equation 3.0" r:id="rId4" imgW="698197" imgH="291973" progId="Equation.3">
                  <p:embed/>
                </p:oleObj>
              </mc:Choice>
              <mc:Fallback>
                <p:oleObj name="Microsoft Equation 3.0" r:id="rId4" imgW="69819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496136"/>
                        <a:ext cx="1717675" cy="504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816987"/>
              </p:ext>
            </p:extLst>
          </p:nvPr>
        </p:nvGraphicFramePr>
        <p:xfrm>
          <a:off x="1539081" y="4077073"/>
          <a:ext cx="172720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Microsoft Equation 3.0" r:id="rId6" imgW="672808" imgH="215806" progId="Equation.3">
                  <p:embed/>
                </p:oleObj>
              </mc:Choice>
              <mc:Fallback>
                <p:oleObj name="Microsoft Equation 3.0" r:id="rId6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081" y="4077073"/>
                        <a:ext cx="1727200" cy="43204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28136"/>
              </p:ext>
            </p:extLst>
          </p:nvPr>
        </p:nvGraphicFramePr>
        <p:xfrm>
          <a:off x="3401819" y="4149080"/>
          <a:ext cx="261034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Microsoft Equation 3.0" r:id="rId8" imgW="1269449" imgH="253890" progId="Equation.3">
                  <p:embed/>
                </p:oleObj>
              </mc:Choice>
              <mc:Fallback>
                <p:oleObj name="Microsoft Equation 3.0" r:id="rId8" imgW="126944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819" y="4149080"/>
                        <a:ext cx="2610341" cy="504056"/>
                      </a:xfrm>
                      <a:prstGeom prst="rect">
                        <a:avLst/>
                      </a:prstGeom>
                      <a:blipFill>
                        <a:blip r:embed="rId10"/>
                        <a:tile tx="0" ty="0" sx="100000" sy="100000" flip="none" algn="tl"/>
                      </a:blipFill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0733"/>
              </p:ext>
            </p:extLst>
          </p:nvPr>
        </p:nvGraphicFramePr>
        <p:xfrm>
          <a:off x="6660232" y="3645024"/>
          <a:ext cx="2160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Microsoft Equation 3.0" r:id="rId11" imgW="1193800" imgH="292100" progId="Equation.3">
                  <p:embed/>
                </p:oleObj>
              </mc:Choice>
              <mc:Fallback>
                <p:oleObj name="Microsoft Equation 3.0" r:id="rId11" imgW="1193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645024"/>
                        <a:ext cx="2160588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27606"/>
              </p:ext>
            </p:extLst>
          </p:nvPr>
        </p:nvGraphicFramePr>
        <p:xfrm>
          <a:off x="1834767" y="4581128"/>
          <a:ext cx="12969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Microsoft Equation 3.0" r:id="rId13" imgW="444114" imgH="215713" progId="Equation.3">
                  <p:embed/>
                </p:oleObj>
              </mc:Choice>
              <mc:Fallback>
                <p:oleObj name="Microsoft Equation 3.0" r:id="rId13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767" y="4581128"/>
                        <a:ext cx="1296988" cy="5032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8" name="Rectangle 8"/>
          <p:cNvSpPr>
            <a:spLocks noChangeArrowheads="1"/>
          </p:cNvSpPr>
          <p:nvPr/>
        </p:nvSpPr>
        <p:spPr bwMode="auto">
          <a:xfrm>
            <a:off x="61118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259" name="Rectangle 9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0" name="Rectangle 10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1" name="Rectangle 11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2" name="Rectangle 12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3" name="Rectangle 13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4" name="Rectangle 14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1030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46399"/>
              </p:ext>
            </p:extLst>
          </p:nvPr>
        </p:nvGraphicFramePr>
        <p:xfrm>
          <a:off x="394395" y="429468"/>
          <a:ext cx="6158805" cy="3575596"/>
        </p:xfrm>
        <a:graphic>
          <a:graphicData uri="http://schemas.openxmlformats.org/drawingml/2006/table">
            <a:tbl>
              <a:tblPr/>
              <a:tblGrid>
                <a:gridCol w="1670720"/>
                <a:gridCol w="1008112"/>
                <a:gridCol w="1714797"/>
                <a:gridCol w="1765176"/>
              </a:tblGrid>
              <a:tr h="64824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student No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Score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3 =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308" name="Rectangle 58"/>
          <p:cNvSpPr>
            <a:spLocks noChangeArrowheads="1"/>
          </p:cNvSpPr>
          <p:nvPr/>
        </p:nvSpPr>
        <p:spPr bwMode="auto">
          <a:xfrm>
            <a:off x="6115034" y="478272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400" b="1" u="sng" dirty="0"/>
              <a:t>16</a:t>
            </a:r>
            <a:endParaRPr lang="en-US" sz="2400" b="1" dirty="0"/>
          </a:p>
          <a:p>
            <a:pPr algn="ctr" rtl="0"/>
            <a:r>
              <a:rPr lang="en-US" sz="2400" b="1" dirty="0"/>
              <a:t>  5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9309" name="Rectangle 59"/>
          <p:cNvSpPr>
            <a:spLocks noChangeArrowheads="1"/>
          </p:cNvSpPr>
          <p:nvPr/>
        </p:nvSpPr>
        <p:spPr bwMode="auto">
          <a:xfrm>
            <a:off x="6357128" y="4985853"/>
            <a:ext cx="58181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lnSpc>
                <a:spcPct val="60000"/>
              </a:lnSpc>
            </a:pPr>
            <a:r>
              <a:rPr lang="en-US" sz="2400" b="1" dirty="0"/>
              <a:t>  2</a:t>
            </a:r>
            <a:r>
              <a:rPr lang="en-US" sz="2400" dirty="0"/>
              <a:t> </a:t>
            </a:r>
            <a:endParaRPr lang="en-US" sz="2400" b="1" dirty="0"/>
          </a:p>
          <a:p>
            <a:pPr rtl="0">
              <a:lnSpc>
                <a:spcPct val="60000"/>
              </a:lnSpc>
            </a:pPr>
            <a:r>
              <a:rPr lang="en-US" sz="2400" b="1" dirty="0"/>
              <a:t>S</a:t>
            </a:r>
            <a:r>
              <a:rPr lang="en-US" sz="2400" dirty="0"/>
              <a:t>=</a:t>
            </a:r>
          </a:p>
        </p:txBody>
      </p:sp>
      <p:sp>
        <p:nvSpPr>
          <p:cNvPr id="309310" name="Rectangle 60"/>
          <p:cNvSpPr>
            <a:spLocks noChangeArrowheads="1"/>
          </p:cNvSpPr>
          <p:nvPr/>
        </p:nvSpPr>
        <p:spPr bwMode="auto">
          <a:xfrm>
            <a:off x="5151422" y="5834062"/>
            <a:ext cx="2411412" cy="641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>
                <a:solidFill>
                  <a:srgbClr val="000000"/>
                </a:solidFill>
              </a:rPr>
              <a:t>                  </a:t>
            </a:r>
            <a:r>
              <a:rPr lang="en-US" sz="1600" b="1">
                <a:solidFill>
                  <a:srgbClr val="000000"/>
                </a:solidFill>
              </a:rPr>
              <a:t>2</a:t>
            </a:r>
          </a:p>
          <a:p>
            <a:pPr algn="justLow" rtl="0">
              <a:lnSpc>
                <a:spcPct val="60000"/>
              </a:lnSpc>
            </a:pPr>
            <a:r>
              <a:rPr lang="en-US">
                <a:solidFill>
                  <a:srgbClr val="000000"/>
                </a:solidFill>
              </a:rPr>
              <a:t>3.179  score</a:t>
            </a:r>
          </a:p>
        </p:txBody>
      </p:sp>
      <p:graphicFrame>
        <p:nvGraphicFramePr>
          <p:cNvPr id="3093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36722"/>
              </p:ext>
            </p:extLst>
          </p:nvPr>
        </p:nvGraphicFramePr>
        <p:xfrm>
          <a:off x="0" y="5410200"/>
          <a:ext cx="36576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15" imgW="1129810" imgH="444307" progId="Equation.3">
                  <p:embed/>
                </p:oleObj>
              </mc:Choice>
              <mc:Fallback>
                <p:oleObj name="Equation" r:id="rId15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10200"/>
                        <a:ext cx="3657600" cy="1150938"/>
                      </a:xfrm>
                      <a:prstGeom prst="rect">
                        <a:avLst/>
                      </a:prstGeom>
                      <a:blipFill>
                        <a:blip r:embed="rId17"/>
                        <a:tile tx="0" ty="0" sx="100000" sy="100000" flip="none" algn="tl"/>
                      </a:blip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13" name="Rectangle 5"/>
          <p:cNvSpPr>
            <a:spLocks noChangeArrowheads="1"/>
          </p:cNvSpPr>
          <p:nvPr/>
        </p:nvSpPr>
        <p:spPr bwMode="auto">
          <a:xfrm>
            <a:off x="7562834" y="6095999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9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7ABE74-4AC8-4ED5-8C31-4D5548B606B5}" type="slidenum">
              <a:rPr lang="ar-SA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309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81" y="583102"/>
            <a:ext cx="12398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53141"/>
              </p:ext>
            </p:extLst>
          </p:nvPr>
        </p:nvGraphicFramePr>
        <p:xfrm>
          <a:off x="3255864" y="3545"/>
          <a:ext cx="16573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Microsoft Equation 3.0" r:id="rId19" imgW="609336" imgH="253890" progId="Equation.3">
                  <p:embed/>
                </p:oleObj>
              </mc:Choice>
              <mc:Fallback>
                <p:oleObj name="Microsoft Equation 3.0" r:id="rId19" imgW="6093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864" y="3545"/>
                        <a:ext cx="16573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9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Variance    S</a:t>
            </a:r>
            <a:r>
              <a:rPr lang="en-US" sz="2400" b="1" u="sng" baseline="300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2</a:t>
            </a:r>
          </a:p>
          <a:p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It is the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Average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squared deviation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observation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from the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mean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in a set of data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endParaRPr lang="en-MY" sz="2400" dirty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4788024" y="1617898"/>
            <a:ext cx="1944216" cy="535531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                  2</a:t>
            </a:r>
          </a:p>
          <a:p>
            <a:pPr algn="justLow" rtl="0">
              <a:lnSpc>
                <a:spcPct val="6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3.179  score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11778"/>
              </p:ext>
            </p:extLst>
          </p:nvPr>
        </p:nvGraphicFramePr>
        <p:xfrm>
          <a:off x="539552" y="1666548"/>
          <a:ext cx="3312368" cy="118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66548"/>
                        <a:ext cx="3312368" cy="1186388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236296" y="1703481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????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94" y="2852936"/>
            <a:ext cx="8874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cs typeface="Times New Roman" pitchFamily="18" charset="0"/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Disadvantage or drawback of variance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400" b="1" dirty="0" smtClean="0">
                <a:cs typeface="Times New Roman" pitchFamily="18" charset="0"/>
              </a:rPr>
              <a:t>that </a:t>
            </a:r>
            <a:r>
              <a:rPr lang="en-US" sz="2400" b="1" dirty="0">
                <a:cs typeface="Times New Roman" pitchFamily="18" charset="0"/>
              </a:rPr>
              <a:t>its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unit is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squared </a:t>
            </a:r>
            <a:r>
              <a:rPr lang="en-US" sz="2400" b="1" dirty="0">
                <a:cs typeface="Times New Roman" pitchFamily="18" charset="0"/>
              </a:rPr>
              <a:t>Kg</a:t>
            </a:r>
            <a:r>
              <a:rPr lang="en-US" sz="2400" b="1" baseline="30000" dirty="0">
                <a:cs typeface="Times New Roman" pitchFamily="18" charset="0"/>
              </a:rPr>
              <a:t>2</a:t>
            </a:r>
            <a:r>
              <a:rPr lang="en-US" sz="2400" b="1" dirty="0">
                <a:cs typeface="Times New Roman" pitchFamily="18" charset="0"/>
              </a:rPr>
              <a:t> , bacteria</a:t>
            </a:r>
            <a:r>
              <a:rPr lang="en-US" sz="2400" b="1" baseline="30000" dirty="0">
                <a:cs typeface="Times New Roman" pitchFamily="18" charset="0"/>
              </a:rPr>
              <a:t>2</a:t>
            </a:r>
            <a:r>
              <a:rPr lang="en-US" sz="2400" b="1" dirty="0">
                <a:cs typeface="Times New Roman" pitchFamily="18" charset="0"/>
              </a:rPr>
              <a:t> ….., </a:t>
            </a:r>
            <a:endParaRPr lang="en-US" sz="2400" b="1" dirty="0" smtClean="0">
              <a:cs typeface="Times New Roman" pitchFamily="18" charset="0"/>
            </a:endParaRPr>
          </a:p>
          <a:p>
            <a:r>
              <a:rPr lang="en-US" sz="2400" b="1" dirty="0" smtClean="0">
                <a:cs typeface="Times New Roman" pitchFamily="18" charset="0"/>
              </a:rPr>
              <a:t>                                          So 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restore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squared </a:t>
            </a:r>
            <a:r>
              <a:rPr lang="en-US" sz="2400" b="1" dirty="0">
                <a:cs typeface="Times New Roman" pitchFamily="18" charset="0"/>
              </a:rPr>
              <a:t>unit</a:t>
            </a:r>
            <a:r>
              <a:rPr lang="en-US" sz="2400" dirty="0">
                <a:cs typeface="Times New Roman" pitchFamily="18" charset="0"/>
              </a:rPr>
              <a:t> into its </a:t>
            </a:r>
            <a:r>
              <a:rPr lang="en-US" sz="2400" b="1" dirty="0">
                <a:cs typeface="Times New Roman" pitchFamily="18" charset="0"/>
              </a:rPr>
              <a:t>original form by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taking the square</a:t>
            </a:r>
            <a:r>
              <a:rPr lang="en-US" sz="2400" b="1" dirty="0">
                <a:cs typeface="Times New Roman" pitchFamily="18" charset="0"/>
              </a:rPr>
              <a:t> root of this </a:t>
            </a:r>
            <a:r>
              <a:rPr lang="en-US" sz="2400" dirty="0">
                <a:cs typeface="Times New Roman" pitchFamily="18" charset="0"/>
              </a:rPr>
              <a:t>(S</a:t>
            </a:r>
            <a:r>
              <a:rPr lang="en-US" sz="2400" baseline="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) value, this is known as S.D .</a:t>
            </a:r>
          </a:p>
        </p:txBody>
      </p:sp>
    </p:spTree>
    <p:extLst>
      <p:ext uri="{BB962C8B-B14F-4D97-AF65-F5344CB8AC3E}">
        <p14:creationId xmlns:p14="http://schemas.microsoft.com/office/powerpoint/2010/main" val="27498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400" b="1" u="sng" dirty="0">
                <a:ea typeface="Times New Roman" pitchFamily="18" charset="0"/>
                <a:cs typeface="Simplified Arabic" pitchFamily="18" charset="-78"/>
              </a:rPr>
              <a:t>Standard Deviation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±</a:t>
            </a:r>
            <a:r>
              <a:rPr lang="en-US" sz="2400" b="1" u="sng" dirty="0">
                <a:ea typeface="Times New Roman" pitchFamily="18" charset="0"/>
                <a:cs typeface="Simplified Arabic" pitchFamily="18" charset="-78"/>
              </a:rPr>
              <a:t> S.D</a:t>
            </a:r>
            <a:r>
              <a:rPr lang="en-US" sz="2400" u="sng" dirty="0">
                <a:ea typeface="Times New Roman" pitchFamily="18" charset="0"/>
                <a:cs typeface="Simplified Arabic" pitchFamily="18" charset="-78"/>
              </a:rPr>
              <a:t>.</a:t>
            </a:r>
            <a:endParaRPr lang="en-US" sz="2400" dirty="0">
              <a:ea typeface="Times New Roman" pitchFamily="18" charset="0"/>
              <a:cs typeface="Simplified Arabic" pitchFamily="18" charset="-78"/>
            </a:endParaRPr>
          </a:p>
          <a:p>
            <a:pPr algn="justLow" eaLnBrk="0" hangingPunct="0"/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	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It is the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square root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of</a:t>
            </a:r>
            <a:r>
              <a:rPr lang="en-US" sz="2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b="1" dirty="0">
                <a:ea typeface="Times New Roman" pitchFamily="18" charset="0"/>
                <a:cs typeface="Simplified Arabic" pitchFamily="18" charset="-78"/>
              </a:rPr>
              <a:t>variance.</a:t>
            </a:r>
            <a:endParaRPr lang="en-US" sz="2400" dirty="0">
              <a:ea typeface="Times New Roman" pitchFamily="18" charset="0"/>
              <a:cs typeface="Simplified Arabic" pitchFamily="18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97134"/>
              </p:ext>
            </p:extLst>
          </p:nvPr>
        </p:nvGraphicFramePr>
        <p:xfrm>
          <a:off x="330424" y="1412776"/>
          <a:ext cx="279350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24" y="1412776"/>
                        <a:ext cx="2793503" cy="11521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44410"/>
              </p:ext>
            </p:extLst>
          </p:nvPr>
        </p:nvGraphicFramePr>
        <p:xfrm>
          <a:off x="4716016" y="1235661"/>
          <a:ext cx="3672408" cy="154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5" imgW="1574800" imgH="533400" progId="Equation.3">
                  <p:embed/>
                </p:oleObj>
              </mc:Choice>
              <mc:Fallback>
                <p:oleObj name="Equation" r:id="rId5" imgW="1574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235661"/>
                        <a:ext cx="3672408" cy="154526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3136884" y="1806406"/>
            <a:ext cx="1507123" cy="3600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95536" y="3501008"/>
            <a:ext cx="8135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± S.D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(S)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square root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of the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Average square deviation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of </a:t>
            </a:r>
            <a:r>
              <a:rPr lang="en-US" sz="2400" b="1" dirty="0">
                <a:cs typeface="Times New Roman" pitchFamily="18" charset="0"/>
              </a:rPr>
              <a:t>observation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660033"/>
                </a:solidFill>
                <a:cs typeface="Times New Roman" pitchFamily="18" charset="0"/>
              </a:rPr>
              <a:t>from the</a:t>
            </a:r>
            <a:r>
              <a:rPr lang="en-US" sz="2400" dirty="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660033"/>
                </a:solidFill>
                <a:cs typeface="Times New Roman" pitchFamily="18" charset="0"/>
              </a:rPr>
              <a:t>mean</a:t>
            </a:r>
            <a:r>
              <a:rPr lang="en-US" sz="2400" dirty="0">
                <a:solidFill>
                  <a:srgbClr val="660033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in a set of </a:t>
            </a:r>
            <a:r>
              <a:rPr lang="en-US" sz="2400" b="1" dirty="0" smtClean="0">
                <a:cs typeface="Times New Roman" pitchFamily="18" charset="0"/>
              </a:rPr>
              <a:t>data</a:t>
            </a:r>
          </a:p>
          <a:p>
            <a:endParaRPr lang="en-US" sz="2400" b="1" dirty="0">
              <a:cs typeface="Times New Roman" pitchFamily="18" charset="0"/>
            </a:endParaRPr>
          </a:p>
          <a:p>
            <a:r>
              <a:rPr lang="en-US" sz="2400" b="1" dirty="0"/>
              <a:t>One advantage of SD is that unlike the </a:t>
            </a:r>
            <a:r>
              <a:rPr lang="en-US" sz="2400" b="1" dirty="0" err="1"/>
              <a:t>iqr</a:t>
            </a:r>
            <a:endParaRPr lang="en-US" sz="2400" b="1" dirty="0"/>
          </a:p>
          <a:p>
            <a:r>
              <a:rPr lang="en-US" sz="2400" b="1" dirty="0"/>
              <a:t> it </a:t>
            </a:r>
            <a:r>
              <a:rPr lang="en-US" sz="2400" b="1" dirty="0">
                <a:solidFill>
                  <a:schemeClr val="tx2"/>
                </a:solidFill>
              </a:rPr>
              <a:t>uses all the information </a:t>
            </a:r>
            <a:r>
              <a:rPr lang="en-US" sz="2400" b="1" dirty="0"/>
              <a:t>in the </a:t>
            </a:r>
            <a:r>
              <a:rPr lang="en-US" sz="2400" b="1" dirty="0" smtClean="0"/>
              <a:t>data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76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08C0E0-35E9-4FD7-B35E-FFFC090EAA2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7/7/2020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23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7006612-F2F6-499E-800A-1C292BB2D91A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12324" name="Object 9"/>
          <p:cNvGraphicFramePr>
            <a:graphicFrameLocks noChangeAspect="1"/>
          </p:cNvGraphicFramePr>
          <p:nvPr/>
        </p:nvGraphicFramePr>
        <p:xfrm>
          <a:off x="4572000" y="476250"/>
          <a:ext cx="649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6250"/>
                        <a:ext cx="6492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8"/>
          <p:cNvGraphicFramePr>
            <a:graphicFrameLocks noChangeAspect="1"/>
          </p:cNvGraphicFramePr>
          <p:nvPr/>
        </p:nvGraphicFramePr>
        <p:xfrm>
          <a:off x="7451725" y="896938"/>
          <a:ext cx="1368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6" imgW="634725" imgH="253890" progId="Equation.3">
                  <p:embed/>
                </p:oleObj>
              </mc:Choice>
              <mc:Fallback>
                <p:oleObj name="Equation" r:id="rId6" imgW="63472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896938"/>
                        <a:ext cx="13684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31280"/>
              </p:ext>
            </p:extLst>
          </p:nvPr>
        </p:nvGraphicFramePr>
        <p:xfrm>
          <a:off x="6108700" y="1489571"/>
          <a:ext cx="1511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8" imgW="723586" imgH="291973" progId="Equation.3">
                  <p:embed/>
                </p:oleObj>
              </mc:Choice>
              <mc:Fallback>
                <p:oleObj name="Equation" r:id="rId8" imgW="723586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1489571"/>
                        <a:ext cx="15113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29314"/>
              </p:ext>
            </p:extLst>
          </p:nvPr>
        </p:nvGraphicFramePr>
        <p:xfrm>
          <a:off x="6705874" y="2069445"/>
          <a:ext cx="1152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10" imgW="926698" imgH="304668" progId="Equation.3">
                  <p:embed/>
                </p:oleObj>
              </mc:Choice>
              <mc:Fallback>
                <p:oleObj name="Equation" r:id="rId10" imgW="92669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874" y="2069445"/>
                        <a:ext cx="1152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54202"/>
              </p:ext>
            </p:extLst>
          </p:nvPr>
        </p:nvGraphicFramePr>
        <p:xfrm>
          <a:off x="2555776" y="5445224"/>
          <a:ext cx="3312368" cy="100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12" imgW="1574800" imgH="533400" progId="Equation.3">
                  <p:embed/>
                </p:oleObj>
              </mc:Choice>
              <mc:Fallback>
                <p:oleObj name="Equation" r:id="rId12" imgW="1574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445224"/>
                        <a:ext cx="3312368" cy="1001056"/>
                      </a:xfrm>
                      <a:prstGeom prst="rect">
                        <a:avLst/>
                      </a:prstGeom>
                      <a:blipFill>
                        <a:blip r:embed="rId14"/>
                        <a:tile tx="0" ty="0" sx="100000" sy="100000" flip="none" algn="tl"/>
                      </a:blipFill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9" name="Rectangle 10"/>
          <p:cNvSpPr>
            <a:spLocks noChangeArrowheads="1"/>
          </p:cNvSpPr>
          <p:nvPr/>
        </p:nvSpPr>
        <p:spPr bwMode="auto">
          <a:xfrm>
            <a:off x="0" y="218887"/>
            <a:ext cx="70199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Steps in calculating S.D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</a:pPr>
            <a:r>
              <a:rPr lang="en-US" sz="2400" b="1" dirty="0">
                <a:solidFill>
                  <a:schemeClr val="accent1"/>
                </a:solidFill>
                <a:cs typeface="Times New Roman" pitchFamily="18" charset="0"/>
              </a:rPr>
              <a:t>Determine</a:t>
            </a:r>
            <a:r>
              <a:rPr lang="en-US" sz="2400" b="1" dirty="0"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mean </a:t>
            </a:r>
          </a:p>
        </p:txBody>
      </p:sp>
      <p:sp>
        <p:nvSpPr>
          <p:cNvPr id="312330" name="Rectangle 11"/>
          <p:cNvSpPr>
            <a:spLocks noChangeArrowheads="1"/>
          </p:cNvSpPr>
          <p:nvPr/>
        </p:nvSpPr>
        <p:spPr bwMode="auto">
          <a:xfrm>
            <a:off x="0" y="1009799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2-Determine the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deviation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each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value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2331" name="Rectangle 12"/>
          <p:cNvSpPr>
            <a:spLocks noChangeArrowheads="1"/>
          </p:cNvSpPr>
          <p:nvPr/>
        </p:nvSpPr>
        <p:spPr bwMode="auto">
          <a:xfrm>
            <a:off x="0" y="1585119"/>
            <a:ext cx="7235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3-.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Square</a:t>
            </a:r>
            <a:r>
              <a:rPr lang="en-US" sz="2400" b="1" dirty="0">
                <a:cs typeface="Times New Roman" pitchFamily="18" charset="0"/>
              </a:rPr>
              <a:t> each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deviation of value </a:t>
            </a:r>
            <a:r>
              <a:rPr lang="en-US" sz="2400" b="1" dirty="0">
                <a:cs typeface="Times New Roman" pitchFamily="18" charset="0"/>
              </a:rPr>
              <a:t>from mean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sp>
        <p:nvSpPr>
          <p:cNvPr id="312332" name="Rectangle 13"/>
          <p:cNvSpPr>
            <a:spLocks noChangeArrowheads="1"/>
          </p:cNvSpPr>
          <p:nvPr/>
        </p:nvSpPr>
        <p:spPr bwMode="auto">
          <a:xfrm>
            <a:off x="0" y="21586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4-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Sum</a:t>
            </a:r>
            <a:r>
              <a:rPr lang="en-US" sz="2400" b="1" dirty="0">
                <a:cs typeface="Times New Roman" pitchFamily="18" charset="0"/>
              </a:rPr>
              <a:t> these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square deviation </a:t>
            </a:r>
            <a:r>
              <a:rPr lang="en-US" sz="2400" b="1" dirty="0">
                <a:cs typeface="Times New Roman" pitchFamily="18" charset="0"/>
              </a:rPr>
              <a:t>of value from mean</a:t>
            </a:r>
            <a:r>
              <a:rPr lang="en-US" sz="2400" dirty="0">
                <a:cs typeface="Times New Roman" pitchFamily="18" charset="0"/>
              </a:rPr>
              <a:t>   </a:t>
            </a:r>
          </a:p>
        </p:txBody>
      </p:sp>
      <p:sp>
        <p:nvSpPr>
          <p:cNvPr id="312333" name="Rectangle 14"/>
          <p:cNvSpPr>
            <a:spLocks noChangeArrowheads="1"/>
          </p:cNvSpPr>
          <p:nvPr/>
        </p:nvSpPr>
        <p:spPr bwMode="auto">
          <a:xfrm>
            <a:off x="157647" y="3021052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 eaLnBrk="0" hangingPunct="0"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5-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Divide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square deviation </a:t>
            </a:r>
            <a:r>
              <a:rPr lang="en-US" sz="2400" b="1" dirty="0">
                <a:cs typeface="Times New Roman" pitchFamily="18" charset="0"/>
              </a:rPr>
              <a:t>of value from mean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by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N-1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12334" name="Rectangle 15"/>
          <p:cNvSpPr>
            <a:spLocks noChangeArrowheads="1"/>
          </p:cNvSpPr>
          <p:nvPr/>
        </p:nvSpPr>
        <p:spPr bwMode="auto">
          <a:xfrm>
            <a:off x="107504" y="4572906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100" dirty="0">
              <a:solidFill>
                <a:srgbClr val="000000"/>
              </a:solidFill>
            </a:endParaRPr>
          </a:p>
          <a:p>
            <a:pPr algn="ctr" rtl="0" eaLnBrk="0" hangingPunct="0"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6-Take the square root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of  deviation of value from mean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by N-1</a:t>
            </a:r>
            <a:r>
              <a:rPr lang="en-US" sz="2400" dirty="0">
                <a:cs typeface="Times New Roman" pitchFamily="18" charset="0"/>
              </a:rPr>
              <a:t>   </a:t>
            </a:r>
            <a:endParaRPr lang="en-US" sz="2400" dirty="0"/>
          </a:p>
        </p:txBody>
      </p:sp>
      <p:sp>
        <p:nvSpPr>
          <p:cNvPr id="312335" name="Rectangle 16"/>
          <p:cNvSpPr>
            <a:spLocks noChangeArrowheads="1"/>
          </p:cNvSpPr>
          <p:nvPr/>
        </p:nvSpPr>
        <p:spPr bwMode="auto">
          <a:xfrm>
            <a:off x="2173288" y="5857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.</a:t>
            </a:r>
            <a:endParaRPr lang="en-US" sz="1800">
              <a:solidFill>
                <a:srgbClr val="000000"/>
              </a:solidFill>
            </a:endParaRPr>
          </a:p>
        </p:txBody>
      </p:sp>
      <p:graphicFrame>
        <p:nvGraphicFramePr>
          <p:cNvPr id="312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1236"/>
              </p:ext>
            </p:extLst>
          </p:nvPr>
        </p:nvGraphicFramePr>
        <p:xfrm>
          <a:off x="4067944" y="3482717"/>
          <a:ext cx="2016125" cy="109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15" imgW="952087" imgH="495085" progId="Equation.3">
                  <p:embed/>
                </p:oleObj>
              </mc:Choice>
              <mc:Fallback>
                <p:oleObj name="Equation" r:id="rId15" imgW="95208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482717"/>
                        <a:ext cx="2016125" cy="10901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64410"/>
              </p:ext>
            </p:extLst>
          </p:nvPr>
        </p:nvGraphicFramePr>
        <p:xfrm>
          <a:off x="4860032" y="2544308"/>
          <a:ext cx="180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Equation" r:id="rId17" imgW="926698" imgH="304668" progId="Equation.3">
                  <p:embed/>
                </p:oleObj>
              </mc:Choice>
              <mc:Fallback>
                <p:oleObj name="Equation" r:id="rId17" imgW="92669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544308"/>
                        <a:ext cx="1800225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52FCAF-FAC3-4220-983C-DC7C499D80DC}" type="slidenum">
              <a:rPr lang="ar-SA" sz="14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164" y="2435642"/>
            <a:ext cx="180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( </a:t>
            </a:r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sum of square)</a:t>
            </a:r>
            <a:r>
              <a:rPr lang="en-US" sz="11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1100" dirty="0">
                <a:cs typeface="Times New Roman" pitchFamily="18" charset="0"/>
              </a:rPr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58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22890"/>
              </p:ext>
            </p:extLst>
          </p:nvPr>
        </p:nvGraphicFramePr>
        <p:xfrm>
          <a:off x="30415" y="619125"/>
          <a:ext cx="495701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3" imgW="2819400" imgH="444500" progId="Equation.3">
                  <p:embed/>
                </p:oleObj>
              </mc:Choice>
              <mc:Fallback>
                <p:oleObj name="Equation" r:id="rId3" imgW="2819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5" y="619125"/>
                        <a:ext cx="495701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180401"/>
              </p:ext>
            </p:extLst>
          </p:nvPr>
        </p:nvGraphicFramePr>
        <p:xfrm>
          <a:off x="360040" y="1124744"/>
          <a:ext cx="403244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5" imgW="1129810" imgH="444307" progId="Equation.3">
                  <p:embed/>
                </p:oleObj>
              </mc:Choice>
              <mc:Fallback>
                <p:oleObj name="Equation" r:id="rId5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0" y="1124744"/>
                        <a:ext cx="4032448" cy="93610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FEFD1"/>
                          </a:gs>
                          <a:gs pos="64999">
                            <a:srgbClr val="F0EBD5"/>
                          </a:gs>
                          <a:gs pos="100000">
                            <a:srgbClr val="D1C39F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9512" y="9807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74254"/>
              </p:ext>
            </p:extLst>
          </p:nvPr>
        </p:nvGraphicFramePr>
        <p:xfrm>
          <a:off x="415425" y="2276872"/>
          <a:ext cx="424847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7" imgW="1968500" imgH="431800" progId="Equation.3">
                  <p:embed/>
                </p:oleObj>
              </mc:Choice>
              <mc:Fallback>
                <p:oleObj name="Equation" r:id="rId7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25" y="2276872"/>
                        <a:ext cx="4248472" cy="10801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49063"/>
              </p:ext>
            </p:extLst>
          </p:nvPr>
        </p:nvGraphicFramePr>
        <p:xfrm>
          <a:off x="402214" y="3633754"/>
          <a:ext cx="3672408" cy="125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9" imgW="1409700" imgH="609600" progId="Equation.3">
                  <p:embed/>
                </p:oleObj>
              </mc:Choice>
              <mc:Fallback>
                <p:oleObj name="Equation" r:id="rId9" imgW="14097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14" y="3633754"/>
                        <a:ext cx="3672408" cy="125375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FEFD1"/>
                          </a:gs>
                          <a:gs pos="64999">
                            <a:srgbClr val="F0EBD5"/>
                          </a:gs>
                          <a:gs pos="100000">
                            <a:srgbClr val="D1C39F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76695"/>
              </p:ext>
            </p:extLst>
          </p:nvPr>
        </p:nvGraphicFramePr>
        <p:xfrm>
          <a:off x="5364089" y="619125"/>
          <a:ext cx="3528391" cy="3823462"/>
        </p:xfrm>
        <a:graphic>
          <a:graphicData uri="http://schemas.openxmlformats.org/drawingml/2006/table">
            <a:tbl>
              <a:tblPr/>
              <a:tblGrid>
                <a:gridCol w="1296143"/>
                <a:gridCol w="1296144"/>
                <a:gridCol w="936104"/>
              </a:tblGrid>
              <a:tr h="64824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student 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X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Score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X2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98633"/>
              </p:ext>
            </p:extLst>
          </p:nvPr>
        </p:nvGraphicFramePr>
        <p:xfrm>
          <a:off x="7600900" y="4693468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11" imgW="444114" imgH="253780" progId="Equation.3">
                  <p:embed/>
                </p:oleObj>
              </mc:Choice>
              <mc:Fallback>
                <p:oleObj name="Equation" r:id="rId11" imgW="444114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00" y="4693468"/>
                        <a:ext cx="571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8172400" y="4653136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Times New Roman" pitchFamily="18" charset="0"/>
                <a:cs typeface="Simplified Arabic" pitchFamily="2" charset="-78"/>
              </a:rPr>
              <a:t>= 70</a:t>
            </a:r>
            <a:endParaRPr lang="en-MY" sz="24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11580"/>
              </p:ext>
            </p:extLst>
          </p:nvPr>
        </p:nvGraphicFramePr>
        <p:xfrm>
          <a:off x="5652120" y="4653136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Microsoft Equation 3.0" r:id="rId13" imgW="672808" imgH="215806" progId="Equation.3">
                  <p:embed/>
                </p:oleObj>
              </mc:Choice>
              <mc:Fallback>
                <p:oleObj name="Microsoft Equation 3.0" r:id="rId13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653136"/>
                        <a:ext cx="1727200" cy="431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92306" y="4910954"/>
            <a:ext cx="7204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70"/>
            </a:pPr>
            <a:r>
              <a:rPr lang="en-US" b="1" dirty="0" smtClean="0">
                <a:ea typeface="Times New Roman" pitchFamily="18" charset="0"/>
                <a:cs typeface="Simplified Arabic" pitchFamily="2" charset="-78"/>
              </a:rPr>
              <a:t>-   </a:t>
            </a:r>
            <a:r>
              <a:rPr lang="en-US" b="1" u="sng" dirty="0" smtClean="0">
                <a:ea typeface="Times New Roman" pitchFamily="18" charset="0"/>
                <a:cs typeface="Simplified Arabic" pitchFamily="2" charset="-78"/>
              </a:rPr>
              <a:t>18²</a:t>
            </a:r>
          </a:p>
          <a:p>
            <a:r>
              <a:rPr lang="en-US" b="1" u="sng" dirty="0">
                <a:cs typeface="Simplified Arabic" pitchFamily="2" charset="-78"/>
              </a:rPr>
              <a:t> </a:t>
            </a:r>
            <a:r>
              <a:rPr lang="en-US" b="1" u="sng" dirty="0" smtClean="0">
                <a:cs typeface="Simplified Arabic" pitchFamily="2" charset="-78"/>
              </a:rPr>
              <a:t>            6     </a:t>
            </a:r>
            <a:r>
              <a:rPr lang="en-US" b="1" dirty="0" smtClean="0">
                <a:cs typeface="Simplified Arabic" pitchFamily="2" charset="-78"/>
              </a:rPr>
              <a:t>.      =    </a:t>
            </a:r>
            <a:r>
              <a:rPr lang="en-US" b="1" u="sng" dirty="0" smtClean="0">
                <a:cs typeface="Simplified Arabic" pitchFamily="2" charset="-78"/>
              </a:rPr>
              <a:t>70- 54  </a:t>
            </a:r>
            <a:r>
              <a:rPr lang="en-US" b="1" dirty="0" smtClean="0">
                <a:cs typeface="Simplified Arabic" pitchFamily="2" charset="-78"/>
              </a:rPr>
              <a:t>   =       </a:t>
            </a:r>
            <a:r>
              <a:rPr lang="en-US" b="1" u="sng" dirty="0" smtClean="0">
                <a:cs typeface="Simplified Arabic" pitchFamily="2" charset="-78"/>
              </a:rPr>
              <a:t>16    </a:t>
            </a:r>
            <a:r>
              <a:rPr lang="en-US" b="1" dirty="0" smtClean="0">
                <a:cs typeface="Simplified Arabic" pitchFamily="2" charset="-78"/>
              </a:rPr>
              <a:t>=            3.2  score²      =1.789 score</a:t>
            </a:r>
          </a:p>
          <a:p>
            <a:r>
              <a:rPr lang="en-US" b="1" dirty="0">
                <a:cs typeface="Simplified Arabic" pitchFamily="2" charset="-78"/>
              </a:rPr>
              <a:t> </a:t>
            </a:r>
            <a:r>
              <a:rPr lang="en-US" b="1" dirty="0" smtClean="0">
                <a:cs typeface="Simplified Arabic" pitchFamily="2" charset="-78"/>
              </a:rPr>
              <a:t>        5                           5                   5</a:t>
            </a:r>
            <a:endParaRPr lang="en-MY" b="1" dirty="0"/>
          </a:p>
        </p:txBody>
      </p:sp>
      <p:sp>
        <p:nvSpPr>
          <p:cNvPr id="8" name="Rectangle 7"/>
          <p:cNvSpPr/>
          <p:nvPr/>
        </p:nvSpPr>
        <p:spPr>
          <a:xfrm>
            <a:off x="1403648" y="7834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Short Cut Method </a:t>
            </a:r>
            <a:endParaRPr lang="en-MY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861655"/>
              </p:ext>
            </p:extLst>
          </p:nvPr>
        </p:nvGraphicFramePr>
        <p:xfrm>
          <a:off x="1417113" y="652829"/>
          <a:ext cx="5315127" cy="33832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778623"/>
                <a:gridCol w="162560"/>
                <a:gridCol w="1637640"/>
                <a:gridCol w="1224136"/>
                <a:gridCol w="1512168"/>
              </a:tblGrid>
              <a:tr h="325755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Score 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Freq.(</a:t>
                      </a:r>
                      <a:r>
                        <a:rPr lang="en-US" sz="2400" dirty="0" err="1">
                          <a:effectLst/>
                        </a:rPr>
                        <a:t>No.of</a:t>
                      </a:r>
                      <a:r>
                        <a:rPr lang="en-US" sz="2400" dirty="0">
                          <a:effectLst/>
                        </a:rPr>
                        <a:t>    Students) 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XF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F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459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MY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=12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=72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60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MY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</a:rPr>
                        <a:t>=8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</a:rPr>
                        <a:t>=16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8620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MY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=12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=48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908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MY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r>
                        <a:rPr lang="en-US" sz="2400" dirty="0">
                          <a:effectLst/>
                        </a:rPr>
                        <a:t>=5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en-US" sz="2400" dirty="0">
                          <a:effectLst/>
                        </a:rPr>
                        <a:t>=5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331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MY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=6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=18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195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MY" sz="24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en-US" sz="2400" dirty="0">
                          <a:effectLst/>
                        </a:rPr>
                        <a:t>=12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en-US" sz="2400" dirty="0">
                          <a:effectLst/>
                        </a:rPr>
                        <a:t>=24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404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total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183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37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963372"/>
              </p:ext>
            </p:extLst>
          </p:nvPr>
        </p:nvGraphicFramePr>
        <p:xfrm>
          <a:off x="395536" y="4365104"/>
          <a:ext cx="237626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365104"/>
                        <a:ext cx="2376264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1283"/>
              </p:ext>
            </p:extLst>
          </p:nvPr>
        </p:nvGraphicFramePr>
        <p:xfrm>
          <a:off x="3419872" y="4077072"/>
          <a:ext cx="331236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5" imgW="1968500" imgH="431800" progId="Equation.3">
                  <p:embed/>
                </p:oleObj>
              </mc:Choice>
              <mc:Fallback>
                <p:oleObj name="Equation" r:id="rId5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077072"/>
                        <a:ext cx="3312368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39871"/>
              </p:ext>
            </p:extLst>
          </p:nvPr>
        </p:nvGraphicFramePr>
        <p:xfrm>
          <a:off x="6465291" y="5085184"/>
          <a:ext cx="25922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7" imgW="1409700" imgH="609600" progId="Equation.3">
                  <p:embed/>
                </p:oleObj>
              </mc:Choice>
              <mc:Fallback>
                <p:oleObj name="Equation" r:id="rId7" imgW="14097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291" y="5085184"/>
                        <a:ext cx="2592288" cy="115212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32872"/>
              </p:ext>
            </p:extLst>
          </p:nvPr>
        </p:nvGraphicFramePr>
        <p:xfrm>
          <a:off x="539552" y="5373216"/>
          <a:ext cx="496855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9" imgW="2324100" imgH="596900" progId="Equation.3">
                  <p:embed/>
                </p:oleObj>
              </mc:Choice>
              <mc:Fallback>
                <p:oleObj name="Equation" r:id="rId9" imgW="232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373216"/>
                        <a:ext cx="4968552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5652120" y="6093296"/>
            <a:ext cx="813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scor²</a:t>
            </a:r>
            <a:endParaRPr lang="en-MY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220072" y="93707"/>
            <a:ext cx="310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Short Cut Method </a:t>
            </a:r>
            <a:endParaRPr lang="en-MY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5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9512" y="414597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</a:rPr>
              <a:t>Short Cut Method for S.D</a:t>
            </a:r>
          </a:p>
          <a:p>
            <a:r>
              <a:rPr lang="en-MY" sz="2800" b="1" dirty="0" smtClean="0"/>
              <a:t>1</a:t>
            </a:r>
            <a:r>
              <a:rPr lang="en-MY" sz="2800" b="1" dirty="0" smtClean="0">
                <a:solidFill>
                  <a:srgbClr val="FF0000"/>
                </a:solidFill>
              </a:rPr>
              <a:t>-Square</a:t>
            </a:r>
            <a:r>
              <a:rPr lang="en-MY" sz="2800" b="1" dirty="0" smtClean="0"/>
              <a:t> </a:t>
            </a:r>
            <a:r>
              <a:rPr lang="en-MY" sz="2800" b="1" dirty="0">
                <a:solidFill>
                  <a:schemeClr val="tx2"/>
                </a:solidFill>
              </a:rPr>
              <a:t>each absolute </a:t>
            </a:r>
            <a:r>
              <a:rPr lang="en-MY" sz="2800" b="1" dirty="0"/>
              <a:t>individual value   </a:t>
            </a:r>
            <a:endParaRPr lang="en-MY" sz="2800" b="1" dirty="0" smtClean="0"/>
          </a:p>
          <a:p>
            <a:r>
              <a:rPr lang="en-MY" sz="2800" dirty="0" smtClean="0"/>
              <a:t>2-</a:t>
            </a:r>
            <a:r>
              <a:rPr lang="en-MY" sz="2800" b="1" dirty="0" smtClean="0">
                <a:solidFill>
                  <a:srgbClr val="FF0000"/>
                </a:solidFill>
              </a:rPr>
              <a:t>Sum</a:t>
            </a:r>
            <a:r>
              <a:rPr lang="en-MY" sz="2800" dirty="0" smtClean="0"/>
              <a:t> these </a:t>
            </a:r>
            <a:r>
              <a:rPr lang="en-MY" sz="2800" b="1" dirty="0" smtClean="0">
                <a:solidFill>
                  <a:srgbClr val="002060"/>
                </a:solidFill>
              </a:rPr>
              <a:t>squared values</a:t>
            </a:r>
            <a:r>
              <a:rPr lang="en-MY" sz="2800" dirty="0"/>
              <a:t>  ƩX² </a:t>
            </a:r>
            <a:r>
              <a:rPr lang="en-MY" sz="2800" dirty="0" smtClean="0"/>
              <a:t>                     .</a:t>
            </a:r>
          </a:p>
          <a:p>
            <a:r>
              <a:rPr lang="en-MY" sz="2800" b="1" dirty="0" smtClean="0">
                <a:solidFill>
                  <a:srgbClr val="FF0000"/>
                </a:solidFill>
              </a:rPr>
              <a:t>3-Sum</a:t>
            </a:r>
            <a:r>
              <a:rPr lang="en-MY" sz="2800" b="1" dirty="0" smtClean="0"/>
              <a:t> </a:t>
            </a:r>
            <a:r>
              <a:rPr lang="en-MY" sz="2800" b="1" dirty="0"/>
              <a:t>the all </a:t>
            </a:r>
            <a:r>
              <a:rPr lang="en-MY" sz="2800" b="1" dirty="0">
                <a:solidFill>
                  <a:srgbClr val="002060"/>
                </a:solidFill>
              </a:rPr>
              <a:t>absolute value </a:t>
            </a:r>
            <a:r>
              <a:rPr lang="en-MY" sz="2800" b="1" dirty="0"/>
              <a:t>of observation </a:t>
            </a:r>
            <a:r>
              <a:rPr lang="en-MY" sz="2800" dirty="0" smtClean="0"/>
              <a:t>.</a:t>
            </a:r>
            <a:endParaRPr lang="en-MY" sz="2800" dirty="0"/>
          </a:p>
          <a:p>
            <a:r>
              <a:rPr lang="en-MY" sz="2800" dirty="0" smtClean="0"/>
              <a:t>4-Square </a:t>
            </a:r>
            <a:r>
              <a:rPr lang="en-MY" sz="2800" dirty="0"/>
              <a:t>this sum of absolute </a:t>
            </a:r>
            <a:r>
              <a:rPr lang="en-MY" sz="2800" dirty="0" smtClean="0"/>
              <a:t>values</a:t>
            </a:r>
            <a:r>
              <a:rPr lang="en-MY" sz="2800" b="1" dirty="0"/>
              <a:t> </a:t>
            </a:r>
            <a:endParaRPr lang="en-MY" sz="2800" b="1" dirty="0" smtClean="0"/>
          </a:p>
          <a:p>
            <a:r>
              <a:rPr lang="en-MY" sz="2800" dirty="0" smtClean="0"/>
              <a:t>5</a:t>
            </a:r>
            <a:r>
              <a:rPr lang="en-MY" sz="2800" dirty="0" smtClean="0">
                <a:solidFill>
                  <a:srgbClr val="FF0000"/>
                </a:solidFill>
              </a:rPr>
              <a:t>-Divid</a:t>
            </a:r>
            <a:r>
              <a:rPr lang="en-MY" sz="2800" dirty="0" smtClean="0"/>
              <a:t>e this sum of absolute values by N                 .</a:t>
            </a:r>
          </a:p>
          <a:p>
            <a:endParaRPr lang="en-MY" sz="2800" dirty="0" smtClean="0"/>
          </a:p>
          <a:p>
            <a:r>
              <a:rPr lang="en-MY" sz="2800" dirty="0" smtClean="0"/>
              <a:t>6-Subtract              from                                      </a:t>
            </a:r>
          </a:p>
          <a:p>
            <a:endParaRPr lang="en-MY" sz="2800" dirty="0"/>
          </a:p>
          <a:p>
            <a:r>
              <a:rPr lang="en-MY" sz="2800" dirty="0" smtClean="0"/>
              <a:t>7-Divided </a:t>
            </a:r>
            <a:r>
              <a:rPr lang="en-MY" sz="2800" dirty="0"/>
              <a:t>all this result by N-1 ,    </a:t>
            </a:r>
            <a:endParaRPr lang="en-MY" sz="2800" dirty="0" smtClean="0"/>
          </a:p>
          <a:p>
            <a:endParaRPr lang="en-MY" sz="2800" dirty="0" smtClean="0"/>
          </a:p>
          <a:p>
            <a:r>
              <a:rPr lang="en-MY" sz="2800" dirty="0" smtClean="0"/>
              <a:t>8-</a:t>
            </a:r>
            <a:r>
              <a:rPr lang="en-MY" sz="2800" dirty="0"/>
              <a:t>	Take the square root of this last result</a:t>
            </a:r>
            <a:r>
              <a:rPr lang="en-MY" dirty="0"/>
              <a:t>, </a:t>
            </a:r>
          </a:p>
        </p:txBody>
      </p:sp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9361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94" y="3484980"/>
            <a:ext cx="787545" cy="44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74058"/>
              </p:ext>
            </p:extLst>
          </p:nvPr>
        </p:nvGraphicFramePr>
        <p:xfrm>
          <a:off x="6624228" y="1628800"/>
          <a:ext cx="232521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Equation" r:id="rId5" imgW="1651000" imgH="254000" progId="Equation.3">
                  <p:embed/>
                </p:oleObj>
              </mc:Choice>
              <mc:Fallback>
                <p:oleObj name="Equation" r:id="rId5" imgW="1651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228" y="1628800"/>
                        <a:ext cx="232521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-194561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76202"/>
              </p:ext>
            </p:extLst>
          </p:nvPr>
        </p:nvGraphicFramePr>
        <p:xfrm>
          <a:off x="5724128" y="2204864"/>
          <a:ext cx="108011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Equation" r:id="rId7" imgW="520474" imgH="253890" progId="Equation.3">
                  <p:embed/>
                </p:oleObj>
              </mc:Choice>
              <mc:Fallback>
                <p:oleObj name="Equation" r:id="rId7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204864"/>
                        <a:ext cx="1080119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20531"/>
              </p:ext>
            </p:extLst>
          </p:nvPr>
        </p:nvGraphicFramePr>
        <p:xfrm>
          <a:off x="6444208" y="2564904"/>
          <a:ext cx="140887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Equation" r:id="rId9" imgW="571252" imgH="444307" progId="Equation.3">
                  <p:embed/>
                </p:oleObj>
              </mc:Choice>
              <mc:Fallback>
                <p:oleObj name="Equation" r:id="rId9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564904"/>
                        <a:ext cx="1408870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" name="Rectangle 32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5" name="Object 52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548057"/>
              </p:ext>
            </p:extLst>
          </p:nvPr>
        </p:nvGraphicFramePr>
        <p:xfrm>
          <a:off x="1907704" y="3356992"/>
          <a:ext cx="1080120" cy="67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Equation" r:id="rId11" imgW="571252" imgH="444307" progId="Equation.3">
                  <p:embed/>
                </p:oleObj>
              </mc:Choice>
              <mc:Fallback>
                <p:oleObj name="Equation" r:id="rId11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356992"/>
                        <a:ext cx="1080120" cy="674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7" name="Object 52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89448"/>
              </p:ext>
            </p:extLst>
          </p:nvPr>
        </p:nvGraphicFramePr>
        <p:xfrm>
          <a:off x="4860032" y="3415293"/>
          <a:ext cx="1704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Equation" r:id="rId12" imgW="1066800" imgH="431800" progId="Equation.3">
                  <p:embed/>
                </p:oleObj>
              </mc:Choice>
              <mc:Fallback>
                <p:oleObj name="Equation" r:id="rId12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5293"/>
                        <a:ext cx="17049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41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29" name="Right Arrow 52228"/>
          <p:cNvSpPr/>
          <p:nvPr/>
        </p:nvSpPr>
        <p:spPr>
          <a:xfrm>
            <a:off x="4283968" y="3645024"/>
            <a:ext cx="618368" cy="16572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23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1" name="Object 52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86419"/>
              </p:ext>
            </p:extLst>
          </p:nvPr>
        </p:nvGraphicFramePr>
        <p:xfrm>
          <a:off x="4860032" y="3933056"/>
          <a:ext cx="247855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14" imgW="1473200" imgH="622300" progId="Equation.3">
                  <p:embed/>
                </p:oleObj>
              </mc:Choice>
              <mc:Fallback>
                <p:oleObj name="Equation" r:id="rId14" imgW="14732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33056"/>
                        <a:ext cx="247855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4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3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4" name="Object 52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353719"/>
              </p:ext>
            </p:extLst>
          </p:nvPr>
        </p:nvGraphicFramePr>
        <p:xfrm>
          <a:off x="5988330" y="5589240"/>
          <a:ext cx="296110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16" imgW="1714500" imgH="660400" progId="Equation.3">
                  <p:embed/>
                </p:oleObj>
              </mc:Choice>
              <mc:Fallback>
                <p:oleObj name="Equation" r:id="rId16" imgW="1714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330" y="5589240"/>
                        <a:ext cx="2961109" cy="10081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Rectangle 47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408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9512" y="548680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u="sng" dirty="0">
                <a:solidFill>
                  <a:srgbClr val="FF0000"/>
                </a:solidFill>
              </a:rPr>
              <a:t>Short Cut Method for S.D</a:t>
            </a:r>
          </a:p>
          <a:p>
            <a:r>
              <a:rPr lang="en-MY" sz="2800" b="1" dirty="0" smtClean="0"/>
              <a:t>1-</a:t>
            </a:r>
            <a:r>
              <a:rPr lang="en-MY" sz="2800" b="1" dirty="0" smtClean="0">
                <a:solidFill>
                  <a:srgbClr val="FF0000"/>
                </a:solidFill>
              </a:rPr>
              <a:t>Square</a:t>
            </a:r>
            <a:r>
              <a:rPr lang="en-MY" sz="2800" b="1" dirty="0" smtClean="0"/>
              <a:t> </a:t>
            </a:r>
            <a:r>
              <a:rPr lang="en-MY" sz="2800" b="1" dirty="0">
                <a:solidFill>
                  <a:schemeClr val="tx2"/>
                </a:solidFill>
              </a:rPr>
              <a:t>each absolute </a:t>
            </a:r>
            <a:r>
              <a:rPr lang="en-MY" sz="2800" b="1" dirty="0"/>
              <a:t>individual value   </a:t>
            </a:r>
            <a:r>
              <a:rPr lang="en-MY" sz="2800" b="1" dirty="0" smtClean="0"/>
              <a:t> </a:t>
            </a:r>
          </a:p>
          <a:p>
            <a:r>
              <a:rPr lang="en-MY" sz="2800" b="1" dirty="0" smtClean="0"/>
              <a:t>2-</a:t>
            </a:r>
            <a:r>
              <a:rPr lang="en-MY" sz="2800" b="1" dirty="0" smtClean="0">
                <a:solidFill>
                  <a:srgbClr val="FF0000"/>
                </a:solidFill>
              </a:rPr>
              <a:t>Sum</a:t>
            </a:r>
            <a:r>
              <a:rPr lang="en-MY" sz="2800" b="1" dirty="0" smtClean="0"/>
              <a:t> </a:t>
            </a:r>
            <a:r>
              <a:rPr lang="en-MY" sz="2800" b="1" dirty="0"/>
              <a:t>these </a:t>
            </a:r>
            <a:r>
              <a:rPr lang="en-MY" sz="2800" b="1" dirty="0">
                <a:solidFill>
                  <a:schemeClr val="tx2"/>
                </a:solidFill>
              </a:rPr>
              <a:t>squared values </a:t>
            </a:r>
            <a:r>
              <a:rPr lang="en-MY" sz="2800" dirty="0"/>
              <a:t>ƩX²</a:t>
            </a:r>
            <a:r>
              <a:rPr lang="en-MY" sz="2800" b="1" dirty="0" smtClean="0">
                <a:solidFill>
                  <a:schemeClr val="tx2"/>
                </a:solidFill>
              </a:rPr>
              <a:t>                    </a:t>
            </a:r>
          </a:p>
          <a:p>
            <a:r>
              <a:rPr lang="en-MY" sz="2800" b="1" dirty="0" smtClean="0"/>
              <a:t>3-</a:t>
            </a:r>
            <a:r>
              <a:rPr lang="en-MY" sz="2800" b="1" dirty="0" smtClean="0">
                <a:solidFill>
                  <a:srgbClr val="FF0000"/>
                </a:solidFill>
              </a:rPr>
              <a:t>Sum </a:t>
            </a:r>
            <a:r>
              <a:rPr lang="en-MY" sz="2800" b="1" dirty="0"/>
              <a:t>the all </a:t>
            </a:r>
            <a:r>
              <a:rPr lang="en-MY" sz="2800" b="1" dirty="0">
                <a:solidFill>
                  <a:schemeClr val="tx2"/>
                </a:solidFill>
              </a:rPr>
              <a:t>absolute value </a:t>
            </a:r>
            <a:r>
              <a:rPr lang="en-MY" sz="2800" b="1" dirty="0"/>
              <a:t>of observation       .</a:t>
            </a:r>
          </a:p>
          <a:p>
            <a:r>
              <a:rPr lang="en-MY" sz="2800" b="1" dirty="0" smtClean="0"/>
              <a:t>4-</a:t>
            </a:r>
            <a:r>
              <a:rPr lang="en-MY" sz="2800" b="1" dirty="0" smtClean="0">
                <a:solidFill>
                  <a:srgbClr val="FF0000"/>
                </a:solidFill>
              </a:rPr>
              <a:t>Square </a:t>
            </a:r>
            <a:r>
              <a:rPr lang="en-MY" sz="2800" b="1" dirty="0"/>
              <a:t>this </a:t>
            </a:r>
            <a:r>
              <a:rPr lang="en-MY" sz="2800" b="1" dirty="0">
                <a:solidFill>
                  <a:schemeClr val="tx2"/>
                </a:solidFill>
              </a:rPr>
              <a:t>sum of absolute </a:t>
            </a:r>
            <a:r>
              <a:rPr lang="en-MY" sz="2800" b="1" dirty="0" smtClean="0"/>
              <a:t>values</a:t>
            </a:r>
            <a:endParaRPr lang="en-MY" sz="2800" b="1" dirty="0"/>
          </a:p>
          <a:p>
            <a:r>
              <a:rPr lang="en-MY" sz="2800" b="1" dirty="0" smtClean="0"/>
              <a:t>5-</a:t>
            </a:r>
            <a:r>
              <a:rPr lang="en-MY" sz="2800" b="1" dirty="0" smtClean="0">
                <a:solidFill>
                  <a:srgbClr val="FF0000"/>
                </a:solidFill>
              </a:rPr>
              <a:t>Divide </a:t>
            </a:r>
            <a:r>
              <a:rPr lang="en-MY" sz="2800" b="1" dirty="0"/>
              <a:t>this sum of </a:t>
            </a:r>
            <a:r>
              <a:rPr lang="en-MY" sz="2800" b="1" dirty="0" smtClean="0"/>
              <a:t>Square absolute </a:t>
            </a:r>
            <a:r>
              <a:rPr lang="en-MY" sz="2800" b="1" dirty="0"/>
              <a:t>values by N                 </a:t>
            </a:r>
            <a:r>
              <a:rPr lang="en-MY" sz="2800" dirty="0"/>
              <a:t>.</a:t>
            </a:r>
          </a:p>
          <a:p>
            <a:endParaRPr lang="en-MY" sz="2800" dirty="0" smtClean="0"/>
          </a:p>
          <a:p>
            <a:r>
              <a:rPr lang="en-MY" sz="2800" dirty="0" smtClean="0"/>
              <a:t>6-Subtract              from                                      </a:t>
            </a:r>
            <a:endParaRPr lang="en-MY" sz="2800" dirty="0"/>
          </a:p>
          <a:p>
            <a:endParaRPr lang="en-MY" sz="2800" dirty="0" smtClean="0"/>
          </a:p>
          <a:p>
            <a:r>
              <a:rPr lang="en-MY" sz="2800" dirty="0" smtClean="0"/>
              <a:t>7-Divided </a:t>
            </a:r>
            <a:r>
              <a:rPr lang="en-MY" sz="2800" dirty="0"/>
              <a:t>all this result by N-1 ,    </a:t>
            </a:r>
            <a:endParaRPr lang="en-MY" sz="2800" dirty="0" smtClean="0"/>
          </a:p>
          <a:p>
            <a:endParaRPr lang="en-MY" sz="2800" dirty="0" smtClean="0"/>
          </a:p>
          <a:p>
            <a:r>
              <a:rPr lang="en-MY" sz="2800" dirty="0" smtClean="0"/>
              <a:t>8-Take </a:t>
            </a:r>
            <a:r>
              <a:rPr lang="en-MY" sz="2800" dirty="0"/>
              <a:t>the square root of this last result</a:t>
            </a:r>
            <a:r>
              <a:rPr lang="en-MY" dirty="0"/>
              <a:t>, </a:t>
            </a:r>
          </a:p>
        </p:txBody>
      </p:sp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9361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94" y="3484980"/>
            <a:ext cx="787545" cy="5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32439"/>
              </p:ext>
            </p:extLst>
          </p:nvPr>
        </p:nvGraphicFramePr>
        <p:xfrm>
          <a:off x="6804248" y="1844824"/>
          <a:ext cx="214519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5" imgW="1651000" imgH="254000" progId="Equation.3">
                  <p:embed/>
                </p:oleObj>
              </mc:Choice>
              <mc:Fallback>
                <p:oleObj name="Equation" r:id="rId5" imgW="1651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844824"/>
                        <a:ext cx="2145191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-194561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166987"/>
              </p:ext>
            </p:extLst>
          </p:nvPr>
        </p:nvGraphicFramePr>
        <p:xfrm>
          <a:off x="5868144" y="2276872"/>
          <a:ext cx="1076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7" imgW="520474" imgH="253890" progId="Equation.3">
                  <p:embed/>
                </p:oleObj>
              </mc:Choice>
              <mc:Fallback>
                <p:oleObj name="Equation" r:id="rId7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276872"/>
                        <a:ext cx="1076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53544"/>
              </p:ext>
            </p:extLst>
          </p:nvPr>
        </p:nvGraphicFramePr>
        <p:xfrm>
          <a:off x="7668344" y="2732878"/>
          <a:ext cx="1281095" cy="6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9" imgW="571252" imgH="444307" progId="Equation.3">
                  <p:embed/>
                </p:oleObj>
              </mc:Choice>
              <mc:Fallback>
                <p:oleObj name="Equation" r:id="rId9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732878"/>
                        <a:ext cx="1281095" cy="624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" name="Rectangle 32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5" name="Object 52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15458"/>
              </p:ext>
            </p:extLst>
          </p:nvPr>
        </p:nvGraphicFramePr>
        <p:xfrm>
          <a:off x="1763688" y="3527242"/>
          <a:ext cx="1224136" cy="62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11" imgW="571252" imgH="444307" progId="Equation.3">
                  <p:embed/>
                </p:oleObj>
              </mc:Choice>
              <mc:Fallback>
                <p:oleObj name="Equation" r:id="rId11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527242"/>
                        <a:ext cx="1224136" cy="62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7" name="Object 52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89448"/>
              </p:ext>
            </p:extLst>
          </p:nvPr>
        </p:nvGraphicFramePr>
        <p:xfrm>
          <a:off x="4860032" y="3415293"/>
          <a:ext cx="1704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12" imgW="1066800" imgH="431800" progId="Equation.3">
                  <p:embed/>
                </p:oleObj>
              </mc:Choice>
              <mc:Fallback>
                <p:oleObj name="Equation" r:id="rId12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5293"/>
                        <a:ext cx="17049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41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29" name="Right Arrow 52228"/>
          <p:cNvSpPr/>
          <p:nvPr/>
        </p:nvSpPr>
        <p:spPr>
          <a:xfrm>
            <a:off x="4262816" y="3734897"/>
            <a:ext cx="618368" cy="18288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23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1" name="Object 52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976166"/>
              </p:ext>
            </p:extLst>
          </p:nvPr>
        </p:nvGraphicFramePr>
        <p:xfrm>
          <a:off x="5076055" y="4149080"/>
          <a:ext cx="231939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14" imgW="1473200" imgH="622300" progId="Equation.3">
                  <p:embed/>
                </p:oleObj>
              </mc:Choice>
              <mc:Fallback>
                <p:oleObj name="Equation" r:id="rId14" imgW="14732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5" y="4149080"/>
                        <a:ext cx="2319397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4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3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4" name="Object 52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03181"/>
              </p:ext>
            </p:extLst>
          </p:nvPr>
        </p:nvGraphicFramePr>
        <p:xfrm>
          <a:off x="6372200" y="5199591"/>
          <a:ext cx="2577238" cy="110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tion" r:id="rId16" imgW="1714500" imgH="660400" progId="Equation.3">
                  <p:embed/>
                </p:oleObj>
              </mc:Choice>
              <mc:Fallback>
                <p:oleObj name="Equation" r:id="rId16" imgW="1714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199591"/>
                        <a:ext cx="2577238" cy="110972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Rectangle 47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408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6AD89E-BCDC-462C-9B79-D297A74892AC}" type="datetime1">
              <a:rPr lang="en-US" sz="1400" smtClean="0">
                <a:solidFill>
                  <a:schemeClr val="tx1"/>
                </a:solidFill>
              </a:rPr>
              <a:pPr eaLnBrk="1" hangingPunct="1"/>
              <a:t>7/7/2020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D146EE3-B896-41F1-BC6B-1E8123E64F4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358900" y="762000"/>
            <a:ext cx="6337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6600" b="1" dirty="0"/>
              <a:t>Biostatistics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533400" y="25146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Descriptive </a:t>
            </a:r>
            <a:r>
              <a:rPr lang="en-US" sz="4800" b="1" dirty="0" smtClean="0">
                <a:solidFill>
                  <a:srgbClr val="C00000"/>
                </a:solidFill>
              </a:rPr>
              <a:t>Biostatistics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228600" y="5085184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Prof.   Dr. WAQAR    AL-KUBAISY</a:t>
            </a:r>
            <a:r>
              <a:rPr lang="en-US" sz="32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B0AFF4-CA6D-4801-B280-193E7DC78C47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501008"/>
            <a:ext cx="3276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4B20A0"/>
                </a:solidFill>
              </a:rPr>
              <a:t>L  </a:t>
            </a:r>
            <a:r>
              <a:rPr lang="en-US" sz="5400" b="1" dirty="0" smtClean="0">
                <a:solidFill>
                  <a:srgbClr val="4B20A0"/>
                </a:solidFill>
              </a:rPr>
              <a:t>2</a:t>
            </a:r>
            <a:endParaRPr lang="en-US" sz="5400" b="1" dirty="0">
              <a:solidFill>
                <a:srgbClr val="4B2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4860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Disadvantage Limitation or Drawback of S.D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It is depend on the unit of measurement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b="1" dirty="0">
                <a:cs typeface="Times New Roman" pitchFamily="18" charset="0"/>
              </a:rPr>
              <a:t>we can't compare between two or more data to overcome this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/>
            <a:endParaRPr lang="en-US" sz="2400" b="1" u="sng" dirty="0"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Coefficient of Variation    C.V</a:t>
            </a:r>
            <a:endParaRPr lang="en-US" sz="2400" b="1" dirty="0">
              <a:solidFill>
                <a:srgbClr val="FF0000"/>
              </a:solidFill>
              <a:sym typeface="Symbol" pitchFamily="18" charset="2"/>
            </a:endParaRPr>
          </a:p>
          <a:p>
            <a:pPr eaLnBrk="0" hangingPunct="0"/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b="1" dirty="0">
                <a:cs typeface="Times New Roman" pitchFamily="18" charset="0"/>
                <a:sym typeface="Symbol" pitchFamily="18" charset="2"/>
              </a:rPr>
              <a:t>It is representing by measuring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the variation </a:t>
            </a:r>
            <a:r>
              <a:rPr lang="en-US" sz="2400" b="1" dirty="0">
                <a:cs typeface="Times New Roman" pitchFamily="18" charset="0"/>
                <a:sym typeface="Symbol" pitchFamily="18" charset="2"/>
              </a:rPr>
              <a:t>in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/>
            <a:r>
              <a:rPr lang="en-US" sz="2400" dirty="0"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400" b="1" dirty="0">
                <a:cs typeface="Times New Roman" pitchFamily="18" charset="0"/>
                <a:sym typeface="Symbol" pitchFamily="18" charset="2"/>
              </a:rPr>
              <a:t>relation to the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percentage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of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mean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cs typeface="Times New Roman" pitchFamily="18" charset="0"/>
                <a:sym typeface="Symbol" pitchFamily="18" charset="2"/>
              </a:rPr>
              <a:t>of that data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 </a:t>
            </a:r>
            <a:endParaRPr lang="en-MY" sz="2400" dirty="0"/>
          </a:p>
        </p:txBody>
      </p:sp>
      <p:sp>
        <p:nvSpPr>
          <p:cNvPr id="3" name="Down Arrow 2"/>
          <p:cNvSpPr/>
          <p:nvPr/>
        </p:nvSpPr>
        <p:spPr>
          <a:xfrm>
            <a:off x="4329684" y="1628800"/>
            <a:ext cx="2423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91495"/>
              </p:ext>
            </p:extLst>
          </p:nvPr>
        </p:nvGraphicFramePr>
        <p:xfrm>
          <a:off x="2807494" y="3143874"/>
          <a:ext cx="3529012" cy="104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3" imgW="1167893" imgH="431613" progId="Equation.3">
                  <p:embed/>
                </p:oleObj>
              </mc:Choice>
              <mc:Fallback>
                <p:oleObj name="Equation" r:id="rId3" imgW="116789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3143874"/>
                        <a:ext cx="3529012" cy="1046059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4187654"/>
            <a:ext cx="68610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C.V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is used</a:t>
            </a:r>
          </a:p>
          <a:p>
            <a:pPr algn="justLow">
              <a:buFontTx/>
              <a:buChar char="-"/>
            </a:pP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to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compare between two or more data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algn="justLow"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cs typeface="Times New Roman" pitchFamily="18" charset="0"/>
              </a:rPr>
              <a:t>with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different units of </a:t>
            </a:r>
            <a:r>
              <a:rPr lang="en-US" sz="2400" b="1" dirty="0">
                <a:solidFill>
                  <a:srgbClr val="000066"/>
                </a:solidFill>
                <a:cs typeface="Times New Roman" pitchFamily="18" charset="0"/>
              </a:rPr>
              <a:t>measurement</a:t>
            </a:r>
            <a:r>
              <a:rPr lang="en-US" sz="2400" dirty="0">
                <a:solidFill>
                  <a:srgbClr val="000066"/>
                </a:solidFill>
                <a:cs typeface="Times New Roman" pitchFamily="18" charset="0"/>
              </a:rPr>
              <a:t> .</a:t>
            </a:r>
          </a:p>
          <a:p>
            <a:pPr algn="justLow" eaLnBrk="0" hangingPunct="0">
              <a:buFontTx/>
              <a:buChar char="-"/>
            </a:pPr>
            <a:r>
              <a:rPr lang="en-US" sz="2400" b="1" dirty="0">
                <a:cs typeface="Times New Roman" pitchFamily="18" charset="0"/>
              </a:rPr>
              <a:t>data with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large difference</a:t>
            </a:r>
            <a:r>
              <a:rPr lang="en-US" sz="2400" b="1" dirty="0">
                <a:cs typeface="Times New Roman" pitchFamily="18" charset="0"/>
              </a:rPr>
              <a:t> between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their means </a:t>
            </a:r>
            <a:r>
              <a:rPr lang="en-US" sz="2400" b="1" dirty="0">
                <a:solidFill>
                  <a:srgbClr val="660033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533400"/>
            <a:ext cx="8883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lang="en-GB" sz="4400">
                <a:solidFill>
                  <a:srgbClr val="660066"/>
                </a:solidFill>
                <a:latin typeface="Tahoma" pitchFamily="34" charset="0"/>
                <a:cs typeface="+mn-cs"/>
              </a:rPr>
              <a:t>Interpreting Standard Deviation</a:t>
            </a:r>
            <a:endParaRPr kumimoji="1" lang="en-US" sz="3600">
              <a:solidFill>
                <a:srgbClr val="40458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61975" y="4419600"/>
            <a:ext cx="7956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For bell-shaped shaped distributions, the following statements hold:</a:t>
            </a:r>
          </a:p>
          <a:p>
            <a:pPr rtl="0">
              <a:buFontTx/>
              <a:buChar char="•"/>
              <a:defRPr/>
            </a:pP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68% of the data fall between               and </a:t>
            </a:r>
          </a:p>
          <a:p>
            <a:pPr rtl="0">
              <a:buFontTx/>
              <a:buChar char="•"/>
              <a:defRPr/>
            </a:pP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95% of the data fall between               and</a:t>
            </a:r>
          </a:p>
          <a:p>
            <a:pPr rtl="0">
              <a:buFontTx/>
              <a:buChar char="•"/>
              <a:defRPr/>
            </a:pP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99.7% of the data fall between              and</a:t>
            </a:r>
          </a:p>
        </p:txBody>
      </p:sp>
      <p:pic>
        <p:nvPicPr>
          <p:cNvPr id="315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78948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10857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110163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416550"/>
            <a:ext cx="760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410200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801688" y="3900488"/>
            <a:ext cx="721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449638" y="1828800"/>
            <a:ext cx="881062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4330700" y="1828800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2566988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5213350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1684338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6096000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pic>
        <p:nvPicPr>
          <p:cNvPr id="31540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932238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AutoShape 20"/>
          <p:cNvSpPr>
            <a:spLocks/>
          </p:cNvSpPr>
          <p:nvPr/>
        </p:nvSpPr>
        <p:spPr bwMode="auto">
          <a:xfrm rot="-5384055">
            <a:off x="5464969" y="2115344"/>
            <a:ext cx="381000" cy="722312"/>
          </a:xfrm>
          <a:prstGeom prst="rightBrace">
            <a:avLst>
              <a:gd name="adj1" fmla="val 1579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5437188" y="18700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1s</a:t>
            </a:r>
          </a:p>
        </p:txBody>
      </p:sp>
      <p:pic>
        <p:nvPicPr>
          <p:cNvPr id="31541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93223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3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937000"/>
            <a:ext cx="720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9465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5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9338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938588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7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51288"/>
            <a:ext cx="760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3529013" y="2590800"/>
            <a:ext cx="16049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1" name="Line 29"/>
          <p:cNvSpPr>
            <a:spLocks noChangeShapeType="1"/>
          </p:cNvSpPr>
          <p:nvPr/>
        </p:nvSpPr>
        <p:spPr bwMode="auto">
          <a:xfrm>
            <a:off x="2646363" y="3276600"/>
            <a:ext cx="3370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2" name="Line 30"/>
          <p:cNvSpPr>
            <a:spLocks noChangeShapeType="1"/>
          </p:cNvSpPr>
          <p:nvPr/>
        </p:nvSpPr>
        <p:spPr bwMode="auto">
          <a:xfrm>
            <a:off x="1763713" y="3840163"/>
            <a:ext cx="52149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3930650" y="22860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68%</a:t>
            </a:r>
          </a:p>
        </p:txBody>
      </p:sp>
      <p:sp>
        <p:nvSpPr>
          <p:cNvPr id="36894" name="Text Box 32"/>
          <p:cNvSpPr txBox="1">
            <a:spLocks noChangeArrowheads="1"/>
          </p:cNvSpPr>
          <p:nvPr/>
        </p:nvSpPr>
        <p:spPr bwMode="auto">
          <a:xfrm>
            <a:off x="3930650" y="29718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95%</a:t>
            </a:r>
          </a:p>
        </p:txBody>
      </p:sp>
      <p:sp>
        <p:nvSpPr>
          <p:cNvPr id="36895" name="Text Box 33"/>
          <p:cNvSpPr txBox="1">
            <a:spLocks noChangeArrowheads="1"/>
          </p:cNvSpPr>
          <p:nvPr/>
        </p:nvSpPr>
        <p:spPr bwMode="auto">
          <a:xfrm>
            <a:off x="3849688" y="3505200"/>
            <a:ext cx="9636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99.7%</a:t>
            </a:r>
          </a:p>
        </p:txBody>
      </p:sp>
      <p:sp>
        <p:nvSpPr>
          <p:cNvPr id="36896" name="Text Box 34"/>
          <p:cNvSpPr txBox="1">
            <a:spLocks noChangeArrowheads="1"/>
          </p:cNvSpPr>
          <p:nvPr/>
        </p:nvSpPr>
        <p:spPr bwMode="auto">
          <a:xfrm>
            <a:off x="517525" y="5719763"/>
            <a:ext cx="85359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For NORMAL distributions, the word ‘approximately’ may be removed from</a:t>
            </a:r>
          </a:p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The above statements.</a:t>
            </a:r>
          </a:p>
        </p:txBody>
      </p:sp>
      <p:sp>
        <p:nvSpPr>
          <p:cNvPr id="315425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BD26D1-00C7-4886-B4A2-816A76D0037B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21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375025" y="112713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257675" y="112713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2493963" y="1027113"/>
            <a:ext cx="881062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5140325" y="1027113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611313" y="1789113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endParaRPr lang="en-GB" sz="2400">
              <a:solidFill>
                <a:srgbClr val="40458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022975" y="1789113"/>
            <a:ext cx="881063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endParaRPr lang="en-GB" sz="2400">
              <a:solidFill>
                <a:srgbClr val="40458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6" name="AutoShape 10"/>
          <p:cNvSpPr>
            <a:spLocks/>
          </p:cNvSpPr>
          <p:nvPr/>
        </p:nvSpPr>
        <p:spPr bwMode="auto">
          <a:xfrm rot="-5384055">
            <a:off x="5390357" y="399256"/>
            <a:ext cx="381000" cy="722313"/>
          </a:xfrm>
          <a:prstGeom prst="rightBrace">
            <a:avLst>
              <a:gd name="adj1" fmla="val 1579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5364163" y="1539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1s</a:t>
            </a:r>
          </a:p>
        </p:txBody>
      </p:sp>
      <p:sp>
        <p:nvSpPr>
          <p:cNvPr id="37898" name="Line 18"/>
          <p:cNvSpPr>
            <a:spLocks noChangeShapeType="1"/>
          </p:cNvSpPr>
          <p:nvPr/>
        </p:nvSpPr>
        <p:spPr bwMode="auto">
          <a:xfrm>
            <a:off x="3455988" y="874713"/>
            <a:ext cx="16033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7899" name="Line 19"/>
          <p:cNvSpPr>
            <a:spLocks noChangeShapeType="1"/>
          </p:cNvSpPr>
          <p:nvPr/>
        </p:nvSpPr>
        <p:spPr bwMode="auto">
          <a:xfrm>
            <a:off x="2573338" y="1560513"/>
            <a:ext cx="33686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7900" name="Text Box 20"/>
          <p:cNvSpPr txBox="1">
            <a:spLocks noChangeArrowheads="1"/>
          </p:cNvSpPr>
          <p:nvPr/>
        </p:nvSpPr>
        <p:spPr bwMode="auto">
          <a:xfrm>
            <a:off x="3856038" y="569913"/>
            <a:ext cx="7223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68%</a:t>
            </a:r>
          </a:p>
        </p:txBody>
      </p:sp>
      <p:sp>
        <p:nvSpPr>
          <p:cNvPr id="37901" name="Text Box 21"/>
          <p:cNvSpPr txBox="1">
            <a:spLocks noChangeArrowheads="1"/>
          </p:cNvSpPr>
          <p:nvPr/>
        </p:nvSpPr>
        <p:spPr bwMode="auto">
          <a:xfrm>
            <a:off x="3856038" y="1255713"/>
            <a:ext cx="7223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95%</a:t>
            </a:r>
          </a:p>
        </p:txBody>
      </p:sp>
      <p:sp>
        <p:nvSpPr>
          <p:cNvPr id="37902" name="Text Box 22"/>
          <p:cNvSpPr txBox="1">
            <a:spLocks noChangeArrowheads="1"/>
          </p:cNvSpPr>
          <p:nvPr/>
        </p:nvSpPr>
        <p:spPr bwMode="auto">
          <a:xfrm>
            <a:off x="401638" y="2667000"/>
            <a:ext cx="830387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	Example: Suppose the </a:t>
            </a:r>
            <a:r>
              <a:rPr lang="en-US" sz="2200" dirty="0" err="1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Hb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 levels of 150 women has a roughly</a:t>
            </a:r>
          </a:p>
          <a:p>
            <a:pPr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 bell-shaped distribution with a mean of 12 mg/dl. </a:t>
            </a:r>
            <a:b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</a:b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and standard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deviation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of 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0.10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</a:rPr>
              <a:t>g/dl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.</a:t>
            </a:r>
          </a:p>
          <a:p>
            <a:pPr rtl="0">
              <a:defRPr/>
            </a:pPr>
            <a:endParaRPr lang="en-US" sz="2200" dirty="0" smtClean="0">
              <a:solidFill>
                <a:srgbClr val="40458C"/>
              </a:solidFill>
              <a:latin typeface="Times New Roman" pitchFamily="18" charset="0"/>
              <a:cs typeface="+mn-cs"/>
            </a:endParaRPr>
          </a:p>
          <a:p>
            <a:pPr>
              <a:buFontTx/>
              <a:buAutoNum type="alphaLcParenR"/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Give the interval of the amount of </a:t>
            </a:r>
            <a:r>
              <a:rPr lang="en-US" sz="2200" dirty="0" err="1">
                <a:solidFill>
                  <a:srgbClr val="40458C"/>
                </a:solidFill>
                <a:latin typeface="Times New Roman" pitchFamily="18" charset="0"/>
              </a:rPr>
              <a:t>Hb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 level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that approximately 68%</a:t>
            </a:r>
            <a:b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</a:b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of the women  will have</a:t>
            </a:r>
          </a:p>
          <a:p>
            <a:pPr rtl="0">
              <a:defRPr/>
            </a:pPr>
            <a:endParaRPr lang="en-US" sz="2200" dirty="0" smtClean="0">
              <a:solidFill>
                <a:srgbClr val="40458C"/>
              </a:solidFill>
              <a:latin typeface="Times New Roman" pitchFamily="18" charset="0"/>
              <a:cs typeface="+mn-cs"/>
            </a:endParaRPr>
          </a:p>
          <a:p>
            <a:pPr rtl="0">
              <a:defRPr/>
            </a:pPr>
            <a:endParaRPr lang="en-US" sz="2200" dirty="0" smtClean="0">
              <a:solidFill>
                <a:srgbClr val="40458C"/>
              </a:solidFill>
              <a:latin typeface="Times New Roman" pitchFamily="18" charset="0"/>
              <a:cs typeface="+mn-cs"/>
            </a:endParaRPr>
          </a:p>
          <a:p>
            <a:pPr>
              <a:buFontTx/>
              <a:buAutoNum type="alphaLcParenR" startAt="2"/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Give the interval of the amount of </a:t>
            </a:r>
            <a:r>
              <a:rPr lang="en-US" sz="2200" dirty="0" err="1">
                <a:solidFill>
                  <a:srgbClr val="40458C"/>
                </a:solidFill>
                <a:latin typeface="Times New Roman" pitchFamily="18" charset="0"/>
              </a:rPr>
              <a:t>Hb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 level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that approximately 95% </a:t>
            </a:r>
            <a:b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</a:b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of the 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women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will have</a:t>
            </a:r>
          </a:p>
        </p:txBody>
      </p:sp>
      <p:sp>
        <p:nvSpPr>
          <p:cNvPr id="37903" name="Text Box 23"/>
          <p:cNvSpPr txBox="1">
            <a:spLocks noChangeArrowheads="1"/>
          </p:cNvSpPr>
          <p:nvPr/>
        </p:nvSpPr>
        <p:spPr bwMode="auto">
          <a:xfrm>
            <a:off x="1025525" y="4765675"/>
            <a:ext cx="4655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12-0.1 to 12+0.1 = 11.9  to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12.1</a:t>
            </a: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</a:rPr>
              <a:t>g/dl</a:t>
            </a:r>
            <a:r>
              <a:rPr lang="en-US" dirty="0">
                <a:solidFill>
                  <a:srgbClr val="40458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7904" name="Text Box 24"/>
          <p:cNvSpPr txBox="1">
            <a:spLocks noChangeArrowheads="1"/>
          </p:cNvSpPr>
          <p:nvPr/>
        </p:nvSpPr>
        <p:spPr bwMode="auto">
          <a:xfrm>
            <a:off x="1042988" y="6096000"/>
            <a:ext cx="5373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12-2(0.1) to 12+2(0.1) = 11.8  to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12.2</a:t>
            </a: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</a:rPr>
              <a:t>g/dl</a:t>
            </a: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40458C"/>
              </a:solidFill>
              <a:latin typeface="Times New Roman" pitchFamily="18" charset="0"/>
            </a:endParaRPr>
          </a:p>
        </p:txBody>
      </p:sp>
      <p:pic>
        <p:nvPicPr>
          <p:cNvPr id="31643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205038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2205038"/>
            <a:ext cx="722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720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1932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20662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211388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224088"/>
            <a:ext cx="760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40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A84B-7689-418E-B646-D937BD736264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22</a:t>
            </a:fld>
            <a:endParaRPr lang="en-US" sz="1400" dirty="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Q1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400" dirty="0">
                <a:cs typeface="Times New Roman" pitchFamily="18" charset="0"/>
              </a:rPr>
              <a:t>Thirty (30) pregnant women attending Al- </a:t>
            </a:r>
            <a:r>
              <a:rPr lang="en-US" sz="2400" dirty="0" err="1">
                <a:cs typeface="Times New Roman" pitchFamily="18" charset="0"/>
              </a:rPr>
              <a:t>Karak</a:t>
            </a:r>
            <a:r>
              <a:rPr lang="en-US" sz="2400" dirty="0">
                <a:cs typeface="Times New Roman" pitchFamily="18" charset="0"/>
              </a:rPr>
              <a:t> antenatal clinic during 23-februry </a:t>
            </a:r>
            <a:r>
              <a:rPr lang="en-US" sz="2400" dirty="0" smtClean="0">
                <a:cs typeface="Times New Roman" pitchFamily="18" charset="0"/>
              </a:rPr>
              <a:t>2018 </a:t>
            </a:r>
            <a:r>
              <a:rPr lang="en-US" sz="2400" dirty="0">
                <a:cs typeface="Times New Roman" pitchFamily="18" charset="0"/>
              </a:rPr>
              <a:t>showing gain in weight as follows</a:t>
            </a:r>
            <a:endParaRPr lang="en-MY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21766"/>
              </p:ext>
            </p:extLst>
          </p:nvPr>
        </p:nvGraphicFramePr>
        <p:xfrm>
          <a:off x="457200" y="1600200"/>
          <a:ext cx="5410200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667000"/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Weight gain (</a:t>
                      </a: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kg)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NO.of</a:t>
                      </a: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women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3-5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MY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6-8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5</a:t>
                      </a:r>
                      <a:endParaRPr lang="en-MY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9-11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MY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12-14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8</a:t>
                      </a:r>
                      <a:endParaRPr lang="en-MY" sz="2400" dirty="0"/>
                    </a:p>
                  </a:txBody>
                  <a:tcPr/>
                </a:tc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15-17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4</a:t>
                      </a:r>
                      <a:endParaRPr lang="en-MY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1764" y="4440108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           </a:t>
            </a:r>
            <a:r>
              <a:rPr lang="en-US" sz="2400" b="1" dirty="0" smtClean="0">
                <a:cs typeface="Times New Roman" pitchFamily="18" charset="0"/>
              </a:rPr>
              <a:t>Present  </a:t>
            </a:r>
            <a:r>
              <a:rPr lang="en-US" sz="2400" b="1" dirty="0">
                <a:cs typeface="Times New Roman" pitchFamily="18" charset="0"/>
              </a:rPr>
              <a:t>this data graphically</a:t>
            </a:r>
            <a:r>
              <a:rPr lang="en-US" sz="2400" b="1" dirty="0" smtClean="0">
                <a:cs typeface="Times New Roman" pitchFamily="18" charset="0"/>
              </a:rPr>
              <a:t>,</a:t>
            </a:r>
            <a:endParaRPr lang="en-US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257800" algn="l"/>
              </a:tabLst>
            </a:pPr>
            <a:r>
              <a:rPr lang="en-US" sz="2400" b="1" dirty="0">
                <a:cs typeface="Times New Roman" pitchFamily="18" charset="0"/>
              </a:rPr>
              <a:t>Thirty (30) pregnant women attending Al- </a:t>
            </a:r>
            <a:r>
              <a:rPr lang="en-US" sz="2400" b="1" dirty="0" err="1">
                <a:cs typeface="Times New Roman" pitchFamily="18" charset="0"/>
              </a:rPr>
              <a:t>Karak</a:t>
            </a:r>
            <a:r>
              <a:rPr lang="en-US" sz="2400" b="1" dirty="0">
                <a:cs typeface="Times New Roman" pitchFamily="18" charset="0"/>
              </a:rPr>
              <a:t> antenatal clinic during 23-februry </a:t>
            </a:r>
            <a:r>
              <a:rPr lang="en-US" sz="2400" b="1" dirty="0" smtClean="0">
                <a:cs typeface="Times New Roman" pitchFamily="18" charset="0"/>
              </a:rPr>
              <a:t>2018 </a:t>
            </a:r>
            <a:r>
              <a:rPr lang="en-US" sz="2400" b="1" dirty="0">
                <a:cs typeface="Times New Roman" pitchFamily="18" charset="0"/>
              </a:rPr>
              <a:t>showing gain in weight as follows</a:t>
            </a:r>
            <a:endParaRPr lang="en-MY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13147"/>
              </p:ext>
            </p:extLst>
          </p:nvPr>
        </p:nvGraphicFramePr>
        <p:xfrm>
          <a:off x="457200" y="1600200"/>
          <a:ext cx="5410200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667000"/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Weight gain (</a:t>
                      </a: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kg)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en-MY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NO.of</a:t>
                      </a:r>
                      <a:r>
                        <a:rPr kumimoji="0" lang="en-US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women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MY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5</a:t>
                      </a:r>
                      <a:endParaRPr lang="en-MY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MY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8</a:t>
                      </a:r>
                      <a:endParaRPr lang="en-MY" sz="2400" dirty="0"/>
                    </a:p>
                  </a:txBody>
                  <a:tcPr/>
                </a:tc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4</a:t>
                      </a:r>
                      <a:endParaRPr lang="en-MY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1764" y="4440108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400" b="1" dirty="0">
                <a:cs typeface="Times New Roman" pitchFamily="18" charset="0"/>
              </a:rPr>
              <a:t>1</a:t>
            </a:r>
            <a:r>
              <a:rPr lang="en-US" sz="2400" b="1" dirty="0" smtClean="0">
                <a:cs typeface="Times New Roman" pitchFamily="18" charset="0"/>
              </a:rPr>
              <a:t>- </a:t>
            </a:r>
            <a:r>
              <a:rPr lang="en-US" sz="2400" b="1" dirty="0">
                <a:cs typeface="Times New Roman" pitchFamily="18" charset="0"/>
              </a:rPr>
              <a:t>Compute the measures of Central </a:t>
            </a:r>
            <a:r>
              <a:rPr lang="en-US" sz="2400" b="1" dirty="0" smtClean="0">
                <a:cs typeface="Times New Roman" pitchFamily="18" charset="0"/>
              </a:rPr>
              <a:t>tendency ?</a:t>
            </a:r>
            <a:endParaRPr lang="en-US" sz="2400" b="1" dirty="0">
              <a:cs typeface="Times New Roman" pitchFamily="18" charset="0"/>
            </a:endParaRPr>
          </a:p>
          <a:p>
            <a:pPr eaLnBrk="0" hangingPunct="0">
              <a:tabLst>
                <a:tab pos="5257800" algn="l"/>
              </a:tabLst>
            </a:pP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2- </a:t>
            </a:r>
            <a:r>
              <a:rPr lang="en-US" sz="2400" b="1" dirty="0">
                <a:cs typeface="Times New Roman" pitchFamily="18" charset="0"/>
              </a:rPr>
              <a:t>Compute Measures of </a:t>
            </a:r>
            <a:r>
              <a:rPr lang="en-US" sz="2400" b="1" dirty="0" smtClean="0">
                <a:cs typeface="Times New Roman" pitchFamily="18" charset="0"/>
              </a:rPr>
              <a:t>Dispersion</a:t>
            </a:r>
            <a:endParaRPr lang="en-US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1" y="404664"/>
            <a:ext cx="95770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u="sng" dirty="0">
                <a:solidFill>
                  <a:srgbClr val="FF0000"/>
                </a:solidFill>
              </a:rPr>
              <a:t>Calculation of percentile </a:t>
            </a:r>
            <a:r>
              <a:rPr lang="en-US" sz="3200" b="1" u="sng" dirty="0" smtClean="0">
                <a:solidFill>
                  <a:srgbClr val="FF0000"/>
                </a:solidFill>
              </a:rPr>
              <a:t>value</a:t>
            </a:r>
            <a:endParaRPr lang="en-US" sz="3200" b="1" u="sng" dirty="0">
              <a:solidFill>
                <a:srgbClr val="FF0000"/>
              </a:solidFill>
            </a:endParaRPr>
          </a:p>
          <a:p>
            <a:pPr marL="342900" indent="-342900"/>
            <a:r>
              <a:rPr lang="en-MY" sz="2400" b="1" dirty="0"/>
              <a:t>The </a:t>
            </a:r>
            <a:r>
              <a:rPr lang="en-MY" sz="2400" b="1" dirty="0" err="1"/>
              <a:t>pth</a:t>
            </a:r>
            <a:r>
              <a:rPr lang="en-MY" sz="2400" b="1" dirty="0"/>
              <a:t> percentile is</a:t>
            </a:r>
          </a:p>
          <a:p>
            <a:pPr marL="342900" indent="-342900"/>
            <a:r>
              <a:rPr lang="en-MY" sz="2400" dirty="0"/>
              <a:t> </a:t>
            </a:r>
            <a:r>
              <a:rPr lang="en-MY" sz="2400" b="1" dirty="0">
                <a:solidFill>
                  <a:srgbClr val="FF0000"/>
                </a:solidFill>
              </a:rPr>
              <a:t>the value </a:t>
            </a:r>
            <a:r>
              <a:rPr lang="en-MY" sz="2400" b="1" dirty="0">
                <a:solidFill>
                  <a:srgbClr val="002060"/>
                </a:solidFill>
              </a:rPr>
              <a:t>in the p/100 (n+1) </a:t>
            </a:r>
            <a:r>
              <a:rPr lang="en-MY" sz="2400" b="1" dirty="0" err="1">
                <a:solidFill>
                  <a:srgbClr val="002060"/>
                </a:solidFill>
              </a:rPr>
              <a:t>th</a:t>
            </a:r>
            <a:r>
              <a:rPr lang="en-MY" sz="2400" b="1" dirty="0">
                <a:solidFill>
                  <a:srgbClr val="002060"/>
                </a:solidFill>
              </a:rPr>
              <a:t>  </a:t>
            </a:r>
            <a:r>
              <a:rPr lang="en-MY" sz="2400" b="1" dirty="0" smtClean="0"/>
              <a:t>position</a:t>
            </a:r>
          </a:p>
          <a:p>
            <a:pPr marL="342900" indent="-342900"/>
            <a:r>
              <a:rPr lang="en-MY" sz="2400" dirty="0"/>
              <a:t>For example </a:t>
            </a:r>
          </a:p>
          <a:p>
            <a:pPr marL="342900" indent="-342900"/>
            <a:r>
              <a:rPr lang="en-MY" sz="2400" b="1" dirty="0">
                <a:solidFill>
                  <a:schemeClr val="tx2"/>
                </a:solidFill>
              </a:rPr>
              <a:t>the 20th </a:t>
            </a:r>
            <a:r>
              <a:rPr lang="en-MY" sz="2400" b="1" dirty="0" smtClean="0">
                <a:solidFill>
                  <a:schemeClr val="tx2"/>
                </a:solidFill>
              </a:rPr>
              <a:t>percentile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MY" sz="2400" b="1" dirty="0"/>
              <a:t>Calculation of percentile value</a:t>
            </a:r>
          </a:p>
          <a:p>
            <a:pPr marL="342900" indent="-342900"/>
            <a:r>
              <a:rPr lang="en-MY" sz="2400" b="1" dirty="0"/>
              <a:t>the birth weight( </a:t>
            </a:r>
            <a:r>
              <a:rPr lang="en-MY" sz="2400" b="1" dirty="0" smtClean="0"/>
              <a:t>g </a:t>
            </a:r>
            <a:r>
              <a:rPr lang="en-MY" sz="2400" b="1" dirty="0"/>
              <a:t>) of </a:t>
            </a:r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30 infants </a:t>
            </a:r>
            <a:r>
              <a:rPr lang="en-MY" sz="2400" b="1" dirty="0"/>
              <a:t>which </a:t>
            </a:r>
          </a:p>
          <a:p>
            <a:pPr marL="342900" indent="-342900"/>
            <a:r>
              <a:rPr lang="en-MY" sz="2400" b="1" dirty="0">
                <a:solidFill>
                  <a:schemeClr val="tx2"/>
                </a:solidFill>
              </a:rPr>
              <a:t>we put in ascending order</a:t>
            </a:r>
            <a:r>
              <a:rPr lang="en-MY" sz="2400" b="1" dirty="0" smtClean="0"/>
              <a:t>.</a:t>
            </a:r>
          </a:p>
          <a:p>
            <a:pPr marL="342900" indent="-342900"/>
            <a:r>
              <a:rPr lang="en-US" sz="2400" b="1" dirty="0"/>
              <a:t>2860    2994   3193    3266   </a:t>
            </a:r>
            <a:r>
              <a:rPr lang="en-US" sz="2400" b="1" dirty="0" smtClean="0"/>
              <a:t>3287  3303  </a:t>
            </a:r>
            <a:r>
              <a:rPr lang="en-US" sz="2400" b="1" dirty="0"/>
              <a:t>3388  3399  3400   3421 </a:t>
            </a:r>
          </a:p>
          <a:p>
            <a:pPr marL="457200" indent="-457200">
              <a:buAutoNum type="arabicPlain" startAt="3447"/>
            </a:pPr>
            <a:r>
              <a:rPr lang="en-US" sz="2400" b="1" dirty="0" smtClean="0"/>
              <a:t>   3508  </a:t>
            </a:r>
            <a:r>
              <a:rPr lang="en-US" sz="2400" b="1" dirty="0"/>
              <a:t>3541   3594   3613   3615  </a:t>
            </a:r>
            <a:r>
              <a:rPr lang="en-US" sz="2400" b="1" dirty="0" smtClean="0"/>
              <a:t> </a:t>
            </a:r>
            <a:r>
              <a:rPr lang="en-US" sz="2400" b="1" dirty="0"/>
              <a:t>3650    3666  </a:t>
            </a:r>
            <a:r>
              <a:rPr lang="en-US" sz="2400" b="1" dirty="0" smtClean="0"/>
              <a:t>3710  3798 </a:t>
            </a:r>
          </a:p>
          <a:p>
            <a:r>
              <a:rPr lang="en-US" sz="2400" b="1" dirty="0" smtClean="0"/>
              <a:t>3800 </a:t>
            </a:r>
            <a:r>
              <a:rPr lang="en-US" sz="2400" b="1" dirty="0"/>
              <a:t>3886    3896  </a:t>
            </a:r>
            <a:r>
              <a:rPr lang="en-US" sz="2400" b="1" dirty="0" smtClean="0"/>
              <a:t> </a:t>
            </a:r>
            <a:r>
              <a:rPr lang="en-US" sz="2400" b="1" dirty="0"/>
              <a:t>4006    4010  </a:t>
            </a:r>
            <a:r>
              <a:rPr lang="en-US" sz="2400" b="1" dirty="0" smtClean="0"/>
              <a:t> </a:t>
            </a:r>
            <a:r>
              <a:rPr lang="en-US" sz="2400" b="1" dirty="0"/>
              <a:t>4090    4094   4200   4206  </a:t>
            </a:r>
            <a:r>
              <a:rPr lang="en-US" sz="2400" b="1" dirty="0" smtClean="0"/>
              <a:t>4490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83468" y="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A50021"/>
                </a:solidFill>
              </a:rPr>
              <a:t>Interquartile rang  (i q r).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09301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1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u="sng" dirty="0">
                <a:solidFill>
                  <a:srgbClr val="FF0000"/>
                </a:solidFill>
              </a:rPr>
              <a:t>Calculation of percentile </a:t>
            </a:r>
            <a:r>
              <a:rPr lang="en-US" sz="2800" b="1" u="sng" dirty="0" smtClean="0">
                <a:solidFill>
                  <a:srgbClr val="FF0000"/>
                </a:solidFill>
              </a:rPr>
              <a:t>value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20th percentile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20/100(N+1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 with the BW values</a:t>
            </a:r>
          </a:p>
          <a:p>
            <a:pPr lvl="1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20/100 (30 +1)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       0.2x31 observations=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6.2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observatio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800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016" y="836712"/>
            <a:ext cx="7654516" cy="830997"/>
          </a:xfrm>
          <a:prstGeom prst="rect">
            <a:avLst/>
          </a:prstGeom>
          <a:solidFill>
            <a:schemeClr val="bg2"/>
          </a:solidFill>
          <a:ln w="2222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002060"/>
                </a:solidFill>
              </a:rPr>
              <a:t>The </a:t>
            </a:r>
            <a:r>
              <a:rPr lang="en-MY" sz="2400" b="1" dirty="0" err="1">
                <a:solidFill>
                  <a:srgbClr val="002060"/>
                </a:solidFill>
              </a:rPr>
              <a:t>pth</a:t>
            </a:r>
            <a:r>
              <a:rPr lang="en-MY" sz="2400" b="1" dirty="0">
                <a:solidFill>
                  <a:srgbClr val="002060"/>
                </a:solidFill>
              </a:rPr>
              <a:t> percentile is</a:t>
            </a:r>
          </a:p>
          <a:p>
            <a:r>
              <a:rPr lang="en-MY" sz="2400" b="1" dirty="0">
                <a:solidFill>
                  <a:srgbClr val="002060"/>
                </a:solidFill>
              </a:rPr>
              <a:t> the value in the p/100 (N+1) </a:t>
            </a:r>
            <a:r>
              <a:rPr lang="en-MY" sz="2400" b="1" dirty="0" err="1">
                <a:solidFill>
                  <a:srgbClr val="002060"/>
                </a:solidFill>
              </a:rPr>
              <a:t>th</a:t>
            </a:r>
            <a:r>
              <a:rPr lang="en-MY" sz="2400" b="1" dirty="0">
                <a:solidFill>
                  <a:srgbClr val="002060"/>
                </a:solidFill>
              </a:rPr>
              <a:t>  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24" y="3590643"/>
            <a:ext cx="8629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the birth weight of 30 infants which we put in ascending order.</a:t>
            </a:r>
          </a:p>
          <a:p>
            <a:r>
              <a:rPr lang="en-MY" sz="2400" dirty="0"/>
              <a:t> </a:t>
            </a:r>
            <a:r>
              <a:rPr lang="en-MY" sz="2400" b="1" dirty="0"/>
              <a:t>2860    2994   3193    3266    3287    3303    3388  3399  3400   3421    3447    3508  3541   3594   3613   3615    3650    3666     3710    3798   3800 3886    3896    4006    4010     4090    4094   4200   4206    4490</a:t>
            </a:r>
          </a:p>
        </p:txBody>
      </p:sp>
      <p:sp>
        <p:nvSpPr>
          <p:cNvPr id="6" name="Oval 5"/>
          <p:cNvSpPr/>
          <p:nvPr/>
        </p:nvSpPr>
        <p:spPr>
          <a:xfrm>
            <a:off x="4788024" y="4005064"/>
            <a:ext cx="1656186" cy="370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239000" y="6096000"/>
            <a:ext cx="1585913" cy="485775"/>
          </a:xfrm>
          <a:prstGeom prst="notchedRightArrow">
            <a:avLst>
              <a:gd name="adj1" fmla="val 50000"/>
              <a:gd name="adj2" fmla="val 8161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324" y="5373216"/>
            <a:ext cx="3156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chemeClr val="tx2"/>
                </a:solidFill>
              </a:rPr>
              <a:t>The 6th </a:t>
            </a:r>
            <a:r>
              <a:rPr lang="en-MY" sz="2400" b="1" dirty="0"/>
              <a:t>value is </a:t>
            </a:r>
            <a:r>
              <a:rPr lang="en-MY" sz="2400" b="1" dirty="0">
                <a:solidFill>
                  <a:srgbClr val="FF0000"/>
                </a:solidFill>
              </a:rPr>
              <a:t>3303 g</a:t>
            </a:r>
          </a:p>
          <a:p>
            <a:r>
              <a:rPr lang="en-MY" sz="2400" b="1" dirty="0">
                <a:solidFill>
                  <a:schemeClr val="tx2"/>
                </a:solidFill>
              </a:rPr>
              <a:t>the 7th </a:t>
            </a:r>
            <a:r>
              <a:rPr lang="en-MY" sz="2400" b="1" dirty="0"/>
              <a:t>value is </a:t>
            </a:r>
            <a:r>
              <a:rPr lang="en-MY" sz="2400" b="1" dirty="0">
                <a:solidFill>
                  <a:srgbClr val="FF0000"/>
                </a:solidFill>
              </a:rPr>
              <a:t>3388 g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7944" y="5604048"/>
            <a:ext cx="2697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b="1" dirty="0"/>
              <a:t>a difference of </a:t>
            </a:r>
            <a:r>
              <a:rPr lang="en-MY" sz="2400" b="1" dirty="0">
                <a:solidFill>
                  <a:srgbClr val="FF0000"/>
                </a:solidFill>
              </a:rPr>
              <a:t>85 g </a:t>
            </a:r>
          </a:p>
        </p:txBody>
      </p:sp>
    </p:spTree>
    <p:extLst>
      <p:ext uri="{BB962C8B-B14F-4D97-AF65-F5344CB8AC3E}">
        <p14:creationId xmlns:p14="http://schemas.microsoft.com/office/powerpoint/2010/main" val="30939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132" y="260648"/>
            <a:ext cx="3030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20th percentile is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3303 + 0.2 of 85 g </a:t>
            </a:r>
          </a:p>
          <a:p>
            <a:r>
              <a:rPr lang="en-US" sz="2400" b="1" dirty="0"/>
              <a:t>    which is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3303g +0.2x 85 g =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=3303g+17g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= 3320g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54868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99"/>
                </a:solidFill>
                <a:latin typeface="Arial" charset="0"/>
                <a:cs typeface="Arial" charset="0"/>
              </a:rPr>
              <a:t>the birth weight of 30 infants which we put in ascending order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 2860    2994   3193    3266    3287</a:t>
            </a:r>
            <a:r>
              <a:rPr lang="en-US" b="1" dirty="0">
                <a:solidFill>
                  <a:srgbClr val="996600"/>
                </a:solidFill>
                <a:latin typeface="Arial" charset="0"/>
                <a:cs typeface="Arial" charset="0"/>
              </a:rPr>
              <a:t>   3303</a:t>
            </a:r>
            <a:r>
              <a:rPr lang="en-US" b="1" dirty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" charset="0"/>
                <a:cs typeface="Arial" charset="0"/>
              </a:rPr>
              <a:t>    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FFFFFF"/>
                </a:solidFill>
                <a:latin typeface="Arial" charset="0"/>
                <a:cs typeface="Arial" charset="0"/>
              </a:rPr>
              <a:t>     </a:t>
            </a:r>
            <a:r>
              <a:rPr lang="en-US" b="1" dirty="0" smtClean="0">
                <a:solidFill>
                  <a:srgbClr val="660033"/>
                </a:solidFill>
                <a:latin typeface="Arial" charset="0"/>
                <a:cs typeface="Arial" charset="0"/>
              </a:rPr>
              <a:t>3388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3399  3400  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3421    3447    3508  3541   3594  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3613  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3615    3650    3666     3710    3798   3800 3886    3896    4006    4010     4090    4094   4200   4206    4490</a:t>
            </a:r>
          </a:p>
        </p:txBody>
      </p:sp>
      <p:sp>
        <p:nvSpPr>
          <p:cNvPr id="4" name="Pentagon 3"/>
          <p:cNvSpPr/>
          <p:nvPr/>
        </p:nvSpPr>
        <p:spPr>
          <a:xfrm>
            <a:off x="7524328" y="1297672"/>
            <a:ext cx="489204" cy="117138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40960" y="2857004"/>
            <a:ext cx="7467600" cy="830997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000000"/>
                </a:solidFill>
              </a:rPr>
              <a:t>pth</a:t>
            </a:r>
            <a:r>
              <a:rPr lang="en-US" sz="2400" b="1" dirty="0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the </a:t>
            </a:r>
            <a:r>
              <a:rPr lang="en-US" sz="2400" b="1" u="sng" dirty="0">
                <a:solidFill>
                  <a:srgbClr val="000000"/>
                </a:solidFill>
              </a:rPr>
              <a:t>value</a:t>
            </a:r>
            <a:r>
              <a:rPr lang="en-US" sz="2400" b="1" dirty="0">
                <a:solidFill>
                  <a:srgbClr val="000000"/>
                </a:solidFill>
              </a:rPr>
              <a:t> in the p/100 (n+1) </a:t>
            </a:r>
            <a:r>
              <a:rPr lang="en-US" sz="2400" b="1" dirty="0" err="1">
                <a:solidFill>
                  <a:srgbClr val="000000"/>
                </a:solidFill>
              </a:rPr>
              <a:t>th</a:t>
            </a:r>
            <a:r>
              <a:rPr lang="en-US" sz="2400" b="1" dirty="0">
                <a:solidFill>
                  <a:srgbClr val="000000"/>
                </a:solidFill>
              </a:rPr>
              <a:t>  position.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19212" y="3688001"/>
            <a:ext cx="849553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Similarly we could calculate </a:t>
            </a:r>
          </a:p>
          <a:p>
            <a:pPr lvl="0"/>
            <a:r>
              <a:rPr lang="en-MY" sz="2400" b="1" kern="0" dirty="0" smtClean="0"/>
              <a:t>the </a:t>
            </a:r>
            <a:r>
              <a:rPr lang="en-MY" sz="2400" b="1" kern="0" dirty="0" err="1">
                <a:solidFill>
                  <a:srgbClr val="FF0000"/>
                </a:solidFill>
              </a:rPr>
              <a:t>deciles</a:t>
            </a:r>
            <a:r>
              <a:rPr lang="en-MY" sz="2400" b="1" kern="0" dirty="0">
                <a:solidFill>
                  <a:srgbClr val="FF0000"/>
                </a:solidFill>
              </a:rPr>
              <a:t> </a:t>
            </a:r>
            <a:r>
              <a:rPr lang="en-MY" sz="2400" b="1" kern="0" dirty="0" smtClean="0"/>
              <a:t>which </a:t>
            </a:r>
            <a:r>
              <a:rPr lang="en-MY" sz="2400" b="1" kern="0" dirty="0"/>
              <a:t>subdivide the data values </a:t>
            </a:r>
          </a:p>
          <a:p>
            <a:pPr lvl="0"/>
            <a:r>
              <a:rPr lang="en-MY" sz="2400" b="1" kern="0" dirty="0">
                <a:solidFill>
                  <a:srgbClr val="FF0000"/>
                </a:solidFill>
              </a:rPr>
              <a:t>into 10 </a:t>
            </a:r>
            <a:r>
              <a:rPr lang="en-MY" sz="2400" b="1" kern="0" dirty="0"/>
              <a:t>(not 100 )equal division, </a:t>
            </a:r>
          </a:p>
          <a:p>
            <a:pPr lvl="0"/>
            <a:r>
              <a:rPr lang="en-MY" sz="2400" b="1" kern="0" dirty="0"/>
              <a:t>             </a:t>
            </a:r>
            <a:r>
              <a:rPr lang="en-MY" sz="2400" b="1" kern="0" dirty="0">
                <a:solidFill>
                  <a:srgbClr val="FF0000"/>
                </a:solidFill>
              </a:rPr>
              <a:t>and </a:t>
            </a:r>
          </a:p>
          <a:p>
            <a:pPr lvl="0"/>
            <a:r>
              <a:rPr lang="en-MY" sz="2400" b="1" kern="0" dirty="0">
                <a:solidFill>
                  <a:srgbClr val="FF0000"/>
                </a:solidFill>
              </a:rPr>
              <a:t>Quintiles</a:t>
            </a:r>
          </a:p>
          <a:p>
            <a:pPr lvl="0"/>
            <a:r>
              <a:rPr lang="en-MY" sz="2400" b="1" kern="0" dirty="0"/>
              <a:t> which </a:t>
            </a:r>
            <a:r>
              <a:rPr lang="en-MY" sz="2400" b="1" kern="0" dirty="0">
                <a:solidFill>
                  <a:schemeClr val="tx2"/>
                </a:solidFill>
              </a:rPr>
              <a:t>sub-divide the </a:t>
            </a:r>
            <a:r>
              <a:rPr lang="en-MY" sz="2400" b="1" kern="0" dirty="0" smtClean="0">
                <a:solidFill>
                  <a:schemeClr val="tx2"/>
                </a:solidFill>
              </a:rPr>
              <a:t>values</a:t>
            </a:r>
          </a:p>
          <a:p>
            <a:pPr lvl="0"/>
            <a:r>
              <a:rPr lang="en-MY" sz="2400" b="1" kern="0" dirty="0" smtClean="0">
                <a:solidFill>
                  <a:schemeClr val="tx2"/>
                </a:solidFill>
              </a:rPr>
              <a:t> into </a:t>
            </a:r>
            <a:r>
              <a:rPr lang="en-MY" sz="2400" b="1" kern="0" dirty="0" smtClean="0">
                <a:solidFill>
                  <a:srgbClr val="FF0000"/>
                </a:solidFill>
              </a:rPr>
              <a:t>five </a:t>
            </a:r>
            <a:r>
              <a:rPr lang="en-MY" sz="2400" b="1" kern="0" dirty="0">
                <a:solidFill>
                  <a:srgbClr val="FF0000"/>
                </a:solidFill>
              </a:rPr>
              <a:t>equal </a:t>
            </a:r>
            <a:r>
              <a:rPr lang="en-MY" sz="2400" b="1" kern="0" dirty="0"/>
              <a:t>–sized groups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0210" y="5027692"/>
            <a:ext cx="2670996" cy="156966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/>
              <a:t>Collectively we call</a:t>
            </a:r>
          </a:p>
          <a:p>
            <a:r>
              <a:rPr lang="en-MY" sz="2400" b="1" dirty="0"/>
              <a:t> percentiles,</a:t>
            </a:r>
          </a:p>
          <a:p>
            <a:r>
              <a:rPr lang="en-MY" sz="2400" b="1" dirty="0"/>
              <a:t> </a:t>
            </a:r>
            <a:r>
              <a:rPr lang="en-MY" sz="2400" b="1" dirty="0" err="1"/>
              <a:t>deciles</a:t>
            </a:r>
            <a:r>
              <a:rPr lang="en-MY" sz="2400" b="1" dirty="0"/>
              <a:t> and </a:t>
            </a:r>
          </a:p>
          <a:p>
            <a:r>
              <a:rPr lang="en-MY" sz="2400" b="1" dirty="0"/>
              <a:t>quintiles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24328" y="5325308"/>
            <a:ext cx="1350635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tx2"/>
                </a:solidFill>
              </a:rPr>
              <a:t>n-tiles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584968" y="5325308"/>
            <a:ext cx="1379584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93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6672"/>
            <a:ext cx="89289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Interquartile rang  (i q r).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One </a:t>
            </a:r>
            <a:r>
              <a:rPr lang="en-US" sz="2400" b="1" dirty="0"/>
              <a:t>solution to the problem of the sensitivity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to extreme value  (outlier) is to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/>
              <a:t>chop the quarter(25 percent) of the values of </a:t>
            </a:r>
            <a:endParaRPr lang="en-US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both </a:t>
            </a:r>
            <a:r>
              <a:rPr lang="en-US" sz="2400" b="1" dirty="0"/>
              <a:t>ends of the distribution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(which removes any troublesome </a:t>
            </a:r>
            <a:r>
              <a:rPr lang="en-US" sz="2400" b="1" u="sng" dirty="0"/>
              <a:t>outliers</a:t>
            </a:r>
            <a:r>
              <a:rPr lang="en-US" sz="2400" b="1" dirty="0"/>
              <a:t>)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then measure the range of the remaining values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</a:rPr>
              <a:t> this distance is called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interquartile range </a:t>
            </a:r>
            <a:r>
              <a:rPr lang="en-US" sz="2400" dirty="0" smtClean="0">
                <a:solidFill>
                  <a:srgbClr val="FF0000"/>
                </a:solidFill>
              </a:rPr>
              <a:t>or i q r 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4618740" y="188640"/>
            <a:ext cx="4535096" cy="707886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The </a:t>
            </a:r>
            <a:r>
              <a:rPr lang="en-US" sz="2000" b="1" dirty="0" err="1">
                <a:solidFill>
                  <a:srgbClr val="000000"/>
                </a:solidFill>
              </a:rPr>
              <a:t>pth</a:t>
            </a:r>
            <a:r>
              <a:rPr lang="en-US" sz="2000" b="1" dirty="0">
                <a:solidFill>
                  <a:srgbClr val="000000"/>
                </a:solidFill>
              </a:rPr>
              <a:t> percentile is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 the </a:t>
            </a:r>
            <a:r>
              <a:rPr lang="en-US" sz="2000" b="1" u="sng" dirty="0">
                <a:solidFill>
                  <a:srgbClr val="000000"/>
                </a:solidFill>
              </a:rPr>
              <a:t>value</a:t>
            </a:r>
            <a:r>
              <a:rPr lang="en-US" sz="2000" b="1" dirty="0">
                <a:solidFill>
                  <a:srgbClr val="000000"/>
                </a:solidFill>
              </a:rPr>
              <a:t> in the p/100 (n+1) </a:t>
            </a:r>
            <a:r>
              <a:rPr lang="en-US" sz="2000" b="1" dirty="0" err="1">
                <a:solidFill>
                  <a:srgbClr val="000000"/>
                </a:solidFill>
              </a:rPr>
              <a:t>th</a:t>
            </a:r>
            <a:r>
              <a:rPr lang="en-US" sz="2000" b="1" dirty="0">
                <a:solidFill>
                  <a:srgbClr val="000000"/>
                </a:solidFill>
              </a:rPr>
              <a:t>  position.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2267744" y="5762854"/>
            <a:ext cx="554461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6" name="Straight Connector 5"/>
          <p:cNvCxnSpPr/>
          <p:nvPr/>
        </p:nvCxnSpPr>
        <p:spPr>
          <a:xfrm>
            <a:off x="3491880" y="5614047"/>
            <a:ext cx="0" cy="5040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60232" y="5592996"/>
            <a:ext cx="0" cy="5040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6883181" y="4915178"/>
            <a:ext cx="624729" cy="1070625"/>
          </a:xfrm>
          <a:prstGeom prst="righ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35423"/>
            <a:ext cx="1224136" cy="79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19672" y="5984016"/>
            <a:ext cx="211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882A1A"/>
                </a:solidFill>
              </a:rPr>
              <a:t>first </a:t>
            </a:r>
            <a:r>
              <a:rPr lang="en-US" b="1" dirty="0" err="1">
                <a:solidFill>
                  <a:srgbClr val="882A1A"/>
                </a:solidFill>
              </a:rPr>
              <a:t>quarantile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882A1A"/>
                </a:solidFill>
              </a:rPr>
              <a:t>( </a:t>
            </a:r>
            <a:r>
              <a:rPr lang="en-US" b="1" dirty="0">
                <a:solidFill>
                  <a:srgbClr val="882A1A"/>
                </a:solidFill>
              </a:rPr>
              <a:t>Q1)</a:t>
            </a:r>
            <a:endParaRPr lang="en-US" dirty="0">
              <a:solidFill>
                <a:srgbClr val="882A1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8061" y="5978878"/>
            <a:ext cx="2165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/>
              <a:t>third  </a:t>
            </a:r>
            <a:r>
              <a:rPr lang="en-MY" dirty="0" err="1"/>
              <a:t>quarantile</a:t>
            </a:r>
            <a:r>
              <a:rPr lang="en-MY" dirty="0"/>
              <a:t> (Q3)</a:t>
            </a:r>
          </a:p>
        </p:txBody>
      </p:sp>
    </p:spTree>
    <p:extLst>
      <p:ext uri="{BB962C8B-B14F-4D97-AF65-F5344CB8AC3E}">
        <p14:creationId xmlns:p14="http://schemas.microsoft.com/office/powerpoint/2010/main" val="6610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6750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</a:rPr>
              <a:t>Calculation of </a:t>
            </a:r>
            <a:r>
              <a:rPr lang="en-MY" sz="2800" b="1" dirty="0" err="1">
                <a:solidFill>
                  <a:srgbClr val="FF0000"/>
                </a:solidFill>
              </a:rPr>
              <a:t>iqr</a:t>
            </a:r>
            <a:endParaRPr lang="en-MY" sz="2800" b="1" dirty="0">
              <a:solidFill>
                <a:srgbClr val="FF0000"/>
              </a:solidFill>
            </a:endParaRPr>
          </a:p>
          <a:p>
            <a:r>
              <a:rPr lang="en-MY" sz="2400" b="1" dirty="0">
                <a:solidFill>
                  <a:schemeClr val="tx2"/>
                </a:solidFill>
              </a:rPr>
              <a:t>To calculate </a:t>
            </a:r>
            <a:r>
              <a:rPr lang="en-MY" sz="2400" b="1" dirty="0" err="1">
                <a:solidFill>
                  <a:schemeClr val="tx2"/>
                </a:solidFill>
              </a:rPr>
              <a:t>iqr</a:t>
            </a:r>
            <a:r>
              <a:rPr lang="en-MY" sz="2400" b="1" dirty="0">
                <a:solidFill>
                  <a:schemeClr val="tx2"/>
                </a:solidFill>
              </a:rPr>
              <a:t> we need to determine two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014" y="1340768"/>
            <a:ext cx="3005826" cy="1569660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82A1A"/>
                </a:solidFill>
              </a:rPr>
              <a:t>first </a:t>
            </a:r>
            <a:r>
              <a:rPr lang="en-US" sz="2400" b="1" dirty="0" err="1">
                <a:solidFill>
                  <a:srgbClr val="882A1A"/>
                </a:solidFill>
              </a:rPr>
              <a:t>quarantile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882A1A"/>
                </a:solidFill>
              </a:rPr>
              <a:t>( </a:t>
            </a:r>
            <a:r>
              <a:rPr lang="en-US" sz="2400" b="1" dirty="0">
                <a:solidFill>
                  <a:srgbClr val="882A1A"/>
                </a:solidFill>
              </a:rPr>
              <a:t>Q1)</a:t>
            </a:r>
            <a:endParaRPr lang="en-US" sz="2400" dirty="0">
              <a:solidFill>
                <a:srgbClr val="882A1A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 value which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0066"/>
                </a:solidFill>
              </a:rPr>
              <a:t>cuts off the </a:t>
            </a:r>
            <a:r>
              <a:rPr lang="en-US" sz="2400" b="1" u="sng" dirty="0">
                <a:solidFill>
                  <a:srgbClr val="882A1A"/>
                </a:solidFill>
              </a:rPr>
              <a:t>bottom</a:t>
            </a:r>
            <a:r>
              <a:rPr lang="en-US" sz="2400" b="1" dirty="0">
                <a:solidFill>
                  <a:srgbClr val="882A1A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882A1A"/>
                </a:solidFill>
              </a:rPr>
              <a:t>25 percent of values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4283968" y="1339842"/>
            <a:ext cx="4752528" cy="120032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third  </a:t>
            </a:r>
            <a:r>
              <a:rPr lang="en-US" sz="2400" b="1" dirty="0" err="1">
                <a:solidFill>
                  <a:srgbClr val="000066"/>
                </a:solidFill>
              </a:rPr>
              <a:t>quarantile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(</a:t>
            </a:r>
            <a:r>
              <a:rPr lang="en-US" sz="2400" b="1" dirty="0">
                <a:solidFill>
                  <a:srgbClr val="000066"/>
                </a:solidFill>
              </a:rPr>
              <a:t>Q3)</a:t>
            </a:r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b="1" dirty="0">
                <a:solidFill>
                  <a:srgbClr val="006600"/>
                </a:solidFill>
              </a:rPr>
              <a:t>The value which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0066"/>
                </a:solidFill>
              </a:rPr>
              <a:t>cuts off the </a:t>
            </a:r>
            <a:r>
              <a:rPr lang="en-US" sz="2400" b="1" u="sng" dirty="0">
                <a:solidFill>
                  <a:srgbClr val="002060"/>
                </a:solidFill>
              </a:rPr>
              <a:t>top 25 </a:t>
            </a:r>
            <a:r>
              <a:rPr lang="en-US" sz="2400" b="1" dirty="0">
                <a:solidFill>
                  <a:srgbClr val="000066"/>
                </a:solidFill>
              </a:rPr>
              <a:t>percent of values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323528" y="3105835"/>
            <a:ext cx="8568952" cy="461665"/>
          </a:xfrm>
          <a:prstGeom prst="rect">
            <a:avLst/>
          </a:prstGeom>
          <a:solidFill>
            <a:schemeClr val="bg2"/>
          </a:solidFill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 interquartile range is then written as</a:t>
            </a:r>
            <a:r>
              <a:rPr lang="en-US" sz="2400" dirty="0">
                <a:solidFill>
                  <a:schemeClr val="tx2"/>
                </a:solidFill>
              </a:rPr>
              <a:t> (</a:t>
            </a:r>
            <a:r>
              <a:rPr lang="en-US" sz="2400" b="1" dirty="0">
                <a:solidFill>
                  <a:schemeClr val="tx2"/>
                </a:solidFill>
              </a:rPr>
              <a:t>Q1 to Q3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371703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the birth weight of 30 infants which we put in ascending order.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 2860    2994   3193    3266    3287    3303    </a:t>
            </a:r>
            <a:r>
              <a:rPr lang="en-US" sz="2400" b="1" dirty="0">
                <a:cs typeface="Arial" charset="0"/>
              </a:rPr>
              <a:t>3388  3399  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3400   3421    3447    3508  3541   3594   3613   3615    3650    3666     3710    3798   3800 3886    </a:t>
            </a:r>
            <a:r>
              <a:rPr lang="en-US" sz="2400" b="1" dirty="0">
                <a:cs typeface="Arial" charset="0"/>
              </a:rPr>
              <a:t>3896    4006    </a:t>
            </a:r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4010     4090    4094   4200   4206    4490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3933056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25/100(N+1 =0.25X31</a:t>
            </a: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=7.75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169232" y="4902823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dirty="0" smtClean="0"/>
              <a:t>75/100(N+1 </a:t>
            </a:r>
            <a:r>
              <a:rPr lang="en-MY" sz="2400" dirty="0"/>
              <a:t>=</a:t>
            </a:r>
            <a:r>
              <a:rPr lang="en-MY" sz="2400" dirty="0" smtClean="0"/>
              <a:t>0.27X31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=23.25</a:t>
            </a:r>
            <a:endParaRPr lang="en-MY" sz="2400" dirty="0"/>
          </a:p>
        </p:txBody>
      </p:sp>
      <p:sp>
        <p:nvSpPr>
          <p:cNvPr id="9" name="Oval 8"/>
          <p:cNvSpPr/>
          <p:nvPr/>
        </p:nvSpPr>
        <p:spPr>
          <a:xfrm>
            <a:off x="3635896" y="4777322"/>
            <a:ext cx="1472026" cy="54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Oval 9"/>
          <p:cNvSpPr/>
          <p:nvPr/>
        </p:nvSpPr>
        <p:spPr>
          <a:xfrm>
            <a:off x="6948264" y="5517232"/>
            <a:ext cx="1584176" cy="54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46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412776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Measures of Dispersion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/>
              <a:t>          </a:t>
            </a:r>
            <a:r>
              <a:rPr lang="en-US" sz="3200" b="1" dirty="0">
                <a:solidFill>
                  <a:schemeClr val="tx2"/>
                </a:solidFill>
              </a:rPr>
              <a:t>(Measures of Variation)</a:t>
            </a:r>
            <a:endParaRPr lang="en-US" sz="3200" dirty="0">
              <a:solidFill>
                <a:schemeClr val="tx2"/>
              </a:solidFill>
            </a:endParaRPr>
          </a:p>
          <a:p>
            <a:pPr algn="ctr"/>
            <a:r>
              <a:rPr lang="en-US" sz="3200" b="1" dirty="0"/>
              <a:t>                </a:t>
            </a:r>
            <a:r>
              <a:rPr lang="en-US" sz="3200" b="1" dirty="0">
                <a:solidFill>
                  <a:srgbClr val="660066"/>
                </a:solidFill>
              </a:rPr>
              <a:t>(Measures of Scattering</a:t>
            </a:r>
            <a:r>
              <a:rPr lang="en-US" sz="3200" dirty="0" smtClean="0">
                <a:solidFill>
                  <a:srgbClr val="660066"/>
                </a:solidFill>
              </a:rPr>
              <a:t>)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  <a:endParaRPr lang="en-US" sz="3200" b="1" dirty="0" smtClean="0">
              <a:solidFill>
                <a:srgbClr val="660066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measures </a:t>
            </a:r>
            <a:r>
              <a:rPr lang="en-US" sz="3200" b="1" dirty="0">
                <a:solidFill>
                  <a:srgbClr val="0070C0"/>
                </a:solidFill>
              </a:rPr>
              <a:t>of </a:t>
            </a:r>
            <a:r>
              <a:rPr lang="en-US" sz="3200" b="1" dirty="0" smtClean="0">
                <a:solidFill>
                  <a:srgbClr val="0070C0"/>
                </a:solidFill>
              </a:rPr>
              <a:t>spread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6064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7.75</a:t>
            </a:r>
            <a:r>
              <a:rPr lang="en-US" sz="2400" baseline="30000" dirty="0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  </a:t>
            </a:r>
            <a:r>
              <a:rPr lang="en-US" sz="2400" dirty="0" smtClean="0">
                <a:cs typeface="Times New Roman" pitchFamily="18" charset="0"/>
              </a:rPr>
              <a:t>3399-3388=11x.75=8.25+3388</a:t>
            </a:r>
          </a:p>
          <a:p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                   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3396.25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743" y="2124964"/>
            <a:ext cx="2801293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with the BW  data  </a:t>
            </a:r>
          </a:p>
          <a:p>
            <a:r>
              <a:rPr lang="en-US" sz="2400" b="1" dirty="0">
                <a:solidFill>
                  <a:srgbClr val="660066"/>
                </a:solidFill>
              </a:rPr>
              <a:t>Q1= 3396.25g </a:t>
            </a:r>
            <a:r>
              <a:rPr lang="en-US" sz="2400" b="1" dirty="0" smtClean="0">
                <a:solidFill>
                  <a:srgbClr val="660066"/>
                </a:solidFill>
              </a:rPr>
              <a:t>    and</a:t>
            </a:r>
            <a:endParaRPr lang="en-US" sz="2400" b="1" dirty="0">
              <a:solidFill>
                <a:srgbClr val="660066"/>
              </a:solidFill>
            </a:endParaRPr>
          </a:p>
          <a:p>
            <a:r>
              <a:rPr lang="en-US" sz="2400" b="1" dirty="0">
                <a:solidFill>
                  <a:srgbClr val="660066"/>
                </a:solidFill>
              </a:rPr>
              <a:t> Q3 = 3923.50 g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404664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25/100(N+1 =0.25X31</a:t>
            </a: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=7.75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0339" y="1124744"/>
            <a:ext cx="3050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b="1" dirty="0" smtClean="0">
                <a:solidFill>
                  <a:schemeClr val="tx2"/>
                </a:solidFill>
              </a:rPr>
              <a:t>75/100(N+1) </a:t>
            </a:r>
            <a:r>
              <a:rPr lang="en-MY" sz="2400" b="1" dirty="0">
                <a:solidFill>
                  <a:schemeClr val="tx2"/>
                </a:solidFill>
              </a:rPr>
              <a:t>=</a:t>
            </a:r>
            <a:r>
              <a:rPr lang="en-MY" sz="2400" b="1" dirty="0" smtClean="0">
                <a:solidFill>
                  <a:schemeClr val="tx2"/>
                </a:solidFill>
              </a:rPr>
              <a:t>0.75X31</a:t>
            </a:r>
            <a:endParaRPr lang="en-MY" sz="2400" b="1" dirty="0" smtClean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     =23.25</a:t>
            </a:r>
            <a:endParaRPr lang="en-MY" sz="24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108" y="1150555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23.25</a:t>
            </a:r>
            <a:r>
              <a:rPr lang="en-US" baseline="30000" dirty="0">
                <a:cs typeface="Times New Roman" pitchFamily="18" charset="0"/>
              </a:rPr>
              <a:t>th</a:t>
            </a:r>
            <a:r>
              <a:rPr lang="en-MY" b="1" dirty="0" smtClean="0">
                <a:solidFill>
                  <a:schemeClr val="tx2"/>
                </a:solidFill>
              </a:rPr>
              <a:t>   </a:t>
            </a:r>
            <a:r>
              <a:rPr lang="en-US" sz="2400" b="1" dirty="0" smtClean="0">
                <a:cs typeface="Arial" charset="0"/>
              </a:rPr>
              <a:t>4006- </a:t>
            </a:r>
            <a:r>
              <a:rPr lang="en-US" sz="2400" b="1" dirty="0">
                <a:cs typeface="Arial" charset="0"/>
              </a:rPr>
              <a:t>3896 </a:t>
            </a:r>
            <a:r>
              <a:rPr lang="en-US" sz="2400" b="1" dirty="0" smtClean="0">
                <a:cs typeface="Arial" charset="0"/>
              </a:rPr>
              <a:t>=110x.25=27.5+3896</a:t>
            </a:r>
          </a:p>
          <a:p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                           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=3923.50</a:t>
            </a:r>
            <a:endParaRPr lang="en-MY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293" y="2004341"/>
            <a:ext cx="5314187" cy="1200329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rgbClr val="FF0000"/>
                </a:solidFill>
              </a:rPr>
              <a:t>Therefore  </a:t>
            </a:r>
            <a:r>
              <a:rPr lang="en-MY" sz="2400" b="1" dirty="0" err="1">
                <a:solidFill>
                  <a:srgbClr val="FF0000"/>
                </a:solidFill>
              </a:rPr>
              <a:t>iqr</a:t>
            </a:r>
            <a:r>
              <a:rPr lang="en-MY" sz="2400" b="1" dirty="0">
                <a:solidFill>
                  <a:srgbClr val="FF0000"/>
                </a:solidFill>
              </a:rPr>
              <a:t> =    3369. 25 to </a:t>
            </a:r>
            <a:r>
              <a:rPr lang="en-MY" sz="2400" b="1" dirty="0" smtClean="0">
                <a:solidFill>
                  <a:srgbClr val="FF0000"/>
                </a:solidFill>
              </a:rPr>
              <a:t>3923.50  g</a:t>
            </a:r>
            <a:endParaRPr lang="en-MY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          =    </a:t>
            </a:r>
            <a:r>
              <a:rPr lang="en-US" sz="2400" b="1" dirty="0">
                <a:solidFill>
                  <a:schemeClr val="tx2"/>
                </a:solidFill>
              </a:rPr>
              <a:t>3369. 25 to </a:t>
            </a:r>
            <a:r>
              <a:rPr lang="en-US" sz="2400" b="1" dirty="0" smtClean="0">
                <a:solidFill>
                  <a:schemeClr val="tx2"/>
                </a:solidFill>
              </a:rPr>
              <a:t>3923.50 g</a:t>
            </a:r>
          </a:p>
          <a:p>
            <a:r>
              <a:rPr lang="en-US" sz="2400" b="1" dirty="0"/>
              <a:t>the middle 50 </a:t>
            </a:r>
            <a:r>
              <a:rPr lang="en-US" sz="2400" b="1" dirty="0" smtClean="0"/>
              <a:t>percent</a:t>
            </a:r>
            <a:endParaRPr lang="en-US" sz="2400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9198" y="61722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843808" y="3717032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/>
              <a:t>the birth weight of 30 infants which we put in ascending order.</a:t>
            </a:r>
          </a:p>
          <a:p>
            <a:r>
              <a:rPr lang="en-MY" dirty="0"/>
              <a:t> </a:t>
            </a:r>
            <a:r>
              <a:rPr lang="en-MY" b="1" dirty="0"/>
              <a:t>2860    2994   3193    3266    3287    3303    </a:t>
            </a:r>
            <a:r>
              <a:rPr lang="en-MY" b="1" dirty="0">
                <a:solidFill>
                  <a:srgbClr val="FF0000"/>
                </a:solidFill>
              </a:rPr>
              <a:t>3388  3399  </a:t>
            </a:r>
            <a:r>
              <a:rPr lang="en-MY" b="1" dirty="0"/>
              <a:t>3400   3421    3447    3508  3541   3594   3613  3615  3650    3666     3710    3798   3800 3886    </a:t>
            </a:r>
            <a:r>
              <a:rPr lang="en-MY" b="1" dirty="0">
                <a:solidFill>
                  <a:schemeClr val="tx2"/>
                </a:solidFill>
              </a:rPr>
              <a:t>3896    4006    </a:t>
            </a:r>
            <a:r>
              <a:rPr lang="en-MY" b="1" dirty="0"/>
              <a:t>4010     4090    4094   4200   4206    4490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69885" y="2669323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776" y="660884"/>
            <a:ext cx="802141" cy="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7879" y="1442229"/>
            <a:ext cx="80214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7808" y="5285436"/>
            <a:ext cx="825086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chemeClr val="tx2"/>
                </a:solidFill>
              </a:rPr>
              <a:t>This result tell us that </a:t>
            </a:r>
          </a:p>
          <a:p>
            <a:r>
              <a:rPr lang="en-MY" sz="2400" b="1" dirty="0"/>
              <a:t>the </a:t>
            </a:r>
            <a:r>
              <a:rPr lang="en-MY" sz="2400" b="1" dirty="0">
                <a:solidFill>
                  <a:srgbClr val="CC3300"/>
                </a:solidFill>
              </a:rPr>
              <a:t>middle 50 </a:t>
            </a:r>
            <a:r>
              <a:rPr lang="en-MY" sz="2400" b="1" dirty="0" err="1">
                <a:solidFill>
                  <a:srgbClr val="CC3300"/>
                </a:solidFill>
              </a:rPr>
              <a:t>percent</a:t>
            </a:r>
            <a:r>
              <a:rPr lang="en-MY" sz="2400" b="1" dirty="0">
                <a:solidFill>
                  <a:srgbClr val="CC3300"/>
                </a:solidFill>
              </a:rPr>
              <a:t> </a:t>
            </a:r>
            <a:r>
              <a:rPr lang="en-MY" sz="2400" b="1" dirty="0"/>
              <a:t>of infant weighed </a:t>
            </a:r>
          </a:p>
          <a:p>
            <a:r>
              <a:rPr lang="en-MY" sz="2400" b="1" dirty="0"/>
              <a:t>         between 3396.25 and 3923.50 g </a:t>
            </a:r>
          </a:p>
        </p:txBody>
      </p:sp>
    </p:spTree>
    <p:extLst>
      <p:ext uri="{BB962C8B-B14F-4D97-AF65-F5344CB8AC3E}">
        <p14:creationId xmlns:p14="http://schemas.microsoft.com/office/powerpoint/2010/main" val="35901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</a:rPr>
              <a:t>The </a:t>
            </a:r>
            <a:r>
              <a:rPr lang="en-MY" sz="2800" b="1" dirty="0">
                <a:solidFill>
                  <a:srgbClr val="FF0000"/>
                </a:solidFill>
              </a:rPr>
              <a:t>interquartile range </a:t>
            </a:r>
          </a:p>
          <a:p>
            <a:r>
              <a:rPr lang="en-MY" sz="2400" b="1" dirty="0">
                <a:solidFill>
                  <a:schemeClr val="tx2"/>
                </a:solidFill>
              </a:rPr>
              <a:t>indicate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/>
              <a:t>the spread of the middle 50%of the distribution,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/>
              <a:t> together with the median is  useful adjunct (accessory) to the range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/>
              <a:t>it is less sensitive to the size of the sample  </a:t>
            </a:r>
            <a:r>
              <a:rPr lang="en-MY" sz="2400" b="1" dirty="0" smtClean="0"/>
              <a:t>providing </a:t>
            </a:r>
            <a:r>
              <a:rPr lang="en-MY" sz="2400" b="1" dirty="0"/>
              <a:t>that  this is not too </a:t>
            </a:r>
            <a:r>
              <a:rPr lang="en-MY" sz="2400" b="1" dirty="0" smtClean="0"/>
              <a:t>small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is not affected either by</a:t>
            </a:r>
          </a:p>
          <a:p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2060"/>
                </a:solidFill>
              </a:rPr>
              <a:t>Outlier  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 skewers</a:t>
            </a:r>
          </a:p>
          <a:p>
            <a:r>
              <a:rPr lang="en-MY" sz="2400" b="1" dirty="0" smtClean="0"/>
              <a:t>                            </a:t>
            </a:r>
            <a:r>
              <a:rPr lang="en-MY" sz="2400" b="1" dirty="0" smtClean="0">
                <a:solidFill>
                  <a:srgbClr val="FF0000"/>
                </a:solidFill>
              </a:rPr>
              <a:t>But</a:t>
            </a:r>
            <a:endParaRPr lang="en-MY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/>
              <a:t>it does </a:t>
            </a:r>
            <a:r>
              <a:rPr lang="en-MY" sz="2400" b="1" dirty="0">
                <a:solidFill>
                  <a:srgbClr val="FF0000"/>
                </a:solidFill>
              </a:rPr>
              <a:t>not use all of the </a:t>
            </a:r>
            <a:r>
              <a:rPr lang="en-MY" sz="2400" b="1" dirty="0"/>
              <a:t>information in the data </a:t>
            </a:r>
            <a:r>
              <a:rPr lang="en-MY" sz="2400" b="1" dirty="0" smtClean="0"/>
              <a:t>set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smtClean="0"/>
              <a:t>since </a:t>
            </a:r>
            <a:r>
              <a:rPr lang="en-MY" sz="2400" b="1" dirty="0"/>
              <a:t>it </a:t>
            </a:r>
            <a:r>
              <a:rPr lang="en-MY" sz="2400" b="1" dirty="0">
                <a:solidFill>
                  <a:srgbClr val="FF0000"/>
                </a:solidFill>
              </a:rPr>
              <a:t>ignores </a:t>
            </a:r>
            <a:r>
              <a:rPr lang="en-MY" sz="2400" b="1" dirty="0"/>
              <a:t>the </a:t>
            </a:r>
            <a:r>
              <a:rPr lang="en-MY" sz="2400" b="1" dirty="0">
                <a:solidFill>
                  <a:schemeClr val="tx2"/>
                </a:solidFill>
              </a:rPr>
              <a:t>bottom</a:t>
            </a:r>
            <a:r>
              <a:rPr lang="en-MY" sz="2400" b="1" dirty="0"/>
              <a:t> and </a:t>
            </a:r>
            <a:r>
              <a:rPr lang="en-MY" sz="2400" b="1" dirty="0">
                <a:solidFill>
                  <a:schemeClr val="tx2"/>
                </a:solidFill>
              </a:rPr>
              <a:t>top </a:t>
            </a:r>
            <a:r>
              <a:rPr lang="en-MY" sz="2400" b="1" dirty="0"/>
              <a:t>quarter of values</a:t>
            </a:r>
          </a:p>
          <a:p>
            <a:endParaRPr lang="en-US" sz="2400" b="1" dirty="0"/>
          </a:p>
          <a:p>
            <a:pPr marL="342900" indent="-342900">
              <a:buFont typeface="Wingdings" pitchFamily="2" charset="2"/>
              <a:buChar char="Ø"/>
            </a:pP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2665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ChangeArrowheads="1"/>
          </p:cNvSpPr>
          <p:nvPr/>
        </p:nvSpPr>
        <p:spPr bwMode="auto">
          <a:xfrm>
            <a:off x="323528" y="5517232"/>
            <a:ext cx="6772999" cy="1225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don’t mix and –match measures-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standard deviation </a:t>
            </a:r>
            <a:r>
              <a:rPr lang="en-US" sz="2400" b="1" dirty="0"/>
              <a:t>goes with the </a:t>
            </a:r>
            <a:r>
              <a:rPr lang="en-US" sz="2400" b="1" dirty="0">
                <a:solidFill>
                  <a:srgbClr val="FF0000"/>
                </a:solidFill>
              </a:rPr>
              <a:t>mean</a:t>
            </a:r>
            <a:r>
              <a:rPr lang="en-US" sz="2400" b="1" dirty="0"/>
              <a:t>             and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iqr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/>
              <a:t>with the</a:t>
            </a:r>
            <a:r>
              <a:rPr lang="en-US" sz="2400" b="1" dirty="0">
                <a:solidFill>
                  <a:schemeClr val="tx2"/>
                </a:solidFill>
              </a:rPr>
              <a:t> median  </a:t>
            </a:r>
            <a:r>
              <a:rPr lang="en-US" sz="2400" b="1" dirty="0"/>
              <a:t>look at the </a:t>
            </a:r>
            <a:r>
              <a:rPr lang="en-US" sz="2400" b="1" dirty="0" smtClean="0"/>
              <a:t> above table</a:t>
            </a:r>
            <a:endParaRPr lang="en-US" sz="24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84941"/>
              </p:ext>
            </p:extLst>
          </p:nvPr>
        </p:nvGraphicFramePr>
        <p:xfrm>
          <a:off x="539552" y="0"/>
          <a:ext cx="83058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3789040"/>
            <a:ext cx="4032448" cy="156966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chemeClr val="tx2"/>
                </a:solidFill>
              </a:rPr>
              <a:t>distribution is skewed  and/or </a:t>
            </a:r>
          </a:p>
          <a:p>
            <a:r>
              <a:rPr lang="en-MY" sz="2400" b="1" dirty="0">
                <a:solidFill>
                  <a:schemeClr val="tx2"/>
                </a:solidFill>
              </a:rPr>
              <a:t>already selected the </a:t>
            </a:r>
            <a:endParaRPr lang="en-MY" sz="2400" b="1" dirty="0" smtClean="0">
              <a:solidFill>
                <a:schemeClr val="tx2"/>
              </a:solidFill>
            </a:endParaRPr>
          </a:p>
          <a:p>
            <a:r>
              <a:rPr lang="en-MY" sz="2400" b="1" dirty="0" smtClean="0">
                <a:solidFill>
                  <a:schemeClr val="tx2"/>
                </a:solidFill>
              </a:rPr>
              <a:t>median </a:t>
            </a:r>
            <a:r>
              <a:rPr lang="en-MY" sz="2400" b="1" dirty="0">
                <a:solidFill>
                  <a:schemeClr val="tx2"/>
                </a:solidFill>
              </a:rPr>
              <a:t>as preferred</a:t>
            </a:r>
          </a:p>
          <a:p>
            <a:r>
              <a:rPr lang="en-MY" sz="2400" b="1" dirty="0">
                <a:solidFill>
                  <a:schemeClr val="tx2"/>
                </a:solidFill>
              </a:rPr>
              <a:t>measure of location</a:t>
            </a: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1818928" y="3414190"/>
            <a:ext cx="304800" cy="600075"/>
          </a:xfrm>
          <a:prstGeom prst="downArrow">
            <a:avLst>
              <a:gd name="adj1" fmla="val 50000"/>
              <a:gd name="adj2" fmla="val 50732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6944127" y="2571227"/>
            <a:ext cx="304800" cy="1143000"/>
          </a:xfrm>
          <a:prstGeom prst="downArrow">
            <a:avLst>
              <a:gd name="adj1" fmla="val 50000"/>
              <a:gd name="adj2" fmla="val 93750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7957" y="3861048"/>
            <a:ext cx="4164523" cy="1200329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S.D </a:t>
            </a:r>
            <a:r>
              <a:rPr lang="en-US" sz="2400" b="1" dirty="0" smtClean="0">
                <a:solidFill>
                  <a:schemeClr val="tx2"/>
                </a:solidFill>
              </a:rPr>
              <a:t>is </a:t>
            </a:r>
            <a:r>
              <a:rPr lang="en-US" sz="2400" b="1" dirty="0">
                <a:solidFill>
                  <a:schemeClr val="tx2"/>
                </a:solidFill>
              </a:rPr>
              <a:t>not appropriate because of </a:t>
            </a:r>
            <a:r>
              <a:rPr lang="en-US" sz="2400" b="1" dirty="0" smtClean="0">
                <a:solidFill>
                  <a:schemeClr val="tx2"/>
                </a:solidFill>
              </a:rPr>
              <a:t> the </a:t>
            </a:r>
            <a:r>
              <a:rPr lang="en-US" sz="2400" b="1" dirty="0">
                <a:solidFill>
                  <a:schemeClr val="tx2"/>
                </a:solidFill>
              </a:rPr>
              <a:t>non-numeric nature of ordinal data</a:t>
            </a:r>
            <a:r>
              <a:rPr lang="en-US" sz="2400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528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8640"/>
            <a:ext cx="435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cs typeface="Times New Roman" pitchFamily="18" charset="0"/>
              </a:rPr>
              <a:t>Choosing an appropriate measure of spread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42257"/>
              </p:ext>
            </p:extLst>
          </p:nvPr>
        </p:nvGraphicFramePr>
        <p:xfrm>
          <a:off x="453542" y="1988840"/>
          <a:ext cx="8305800" cy="2468124"/>
        </p:xfrm>
        <a:graphic>
          <a:graphicData uri="http://schemas.openxmlformats.org/drawingml/2006/table">
            <a:tbl>
              <a:tblPr rtl="1">
                <a:effectLst>
                  <a:outerShdw blurRad="50800" dist="50800" dir="5400000" algn="ctr" rotWithShape="0">
                    <a:schemeClr val="accent2"/>
                  </a:outerShdw>
                </a:effectLst>
              </a:tblPr>
              <a:tblGrid>
                <a:gridCol w="2308166"/>
                <a:gridCol w="2659650"/>
                <a:gridCol w="1030034"/>
                <a:gridCol w="2307950"/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Standard deviation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Interquartile range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Range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Type of variable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Nominal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C3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C3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Ordinal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74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C3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 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skewed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C3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C3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Metric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8786" y="557972"/>
            <a:ext cx="8423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don’t mix and –match measures-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standard deviation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goes with the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mean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   and 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MY" sz="2400" b="1" dirty="0" err="1">
                <a:solidFill>
                  <a:srgbClr val="FF0000"/>
                </a:solidFill>
              </a:rPr>
              <a:t>iqr</a:t>
            </a:r>
            <a:r>
              <a:rPr lang="en-MY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with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median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 look at the following table</a:t>
            </a:r>
          </a:p>
        </p:txBody>
      </p:sp>
    </p:spTree>
    <p:extLst>
      <p:ext uri="{BB962C8B-B14F-4D97-AF65-F5344CB8AC3E}">
        <p14:creationId xmlns:p14="http://schemas.microsoft.com/office/powerpoint/2010/main" val="156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435F742-E06F-48C8-8E88-1A2AFE8037BD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34</a:t>
            </a:fld>
            <a:endParaRPr lang="en-US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0"/>
            <a:ext cx="8229600" cy="9906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attention </a:t>
            </a:r>
          </a:p>
        </p:txBody>
      </p:sp>
      <p:pic>
        <p:nvPicPr>
          <p:cNvPr id="57348" name="Picture 10" descr="MPj039963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65175"/>
            <a:ext cx="89646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picture of physical exercise  - healthy habits post it illustration design over white - JPG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270298"/>
            <a:ext cx="2591966" cy="230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76256" y="3811586"/>
            <a:ext cx="1497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dirty="0"/>
              <a:t>Stay home</a:t>
            </a:r>
          </a:p>
        </p:txBody>
      </p:sp>
    </p:spTree>
    <p:extLst>
      <p:ext uri="{BB962C8B-B14F-4D97-AF65-F5344CB8AC3E}">
        <p14:creationId xmlns:p14="http://schemas.microsoft.com/office/powerpoint/2010/main" val="27046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CC8BB1F-584F-4AA1-A27A-0B1D64D0DD3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7/7/2020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94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EDDA9A4-DB7C-4B20-BDD4-F15A445A71BF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971550" y="549275"/>
            <a:ext cx="3097213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19493" name="Rectangle 9"/>
          <p:cNvSpPr>
            <a:spLocks noChangeArrowheads="1"/>
          </p:cNvSpPr>
          <p:nvPr/>
        </p:nvSpPr>
        <p:spPr bwMode="auto">
          <a:xfrm>
            <a:off x="1789113" y="42497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9494" name="Oval 10"/>
          <p:cNvSpPr>
            <a:spLocks noChangeArrowheads="1"/>
          </p:cNvSpPr>
          <p:nvPr/>
        </p:nvSpPr>
        <p:spPr bwMode="auto">
          <a:xfrm>
            <a:off x="7380288" y="2133600"/>
            <a:ext cx="914400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1800" b="1" dirty="0">
                <a:solidFill>
                  <a:srgbClr val="000000"/>
                </a:solidFill>
              </a:rPr>
              <a:t>Sample </a:t>
            </a:r>
          </a:p>
        </p:txBody>
      </p:sp>
      <p:sp>
        <p:nvSpPr>
          <p:cNvPr id="319497" name="Rectangle 16"/>
          <p:cNvSpPr>
            <a:spLocks noChangeArrowheads="1"/>
          </p:cNvSpPr>
          <p:nvPr/>
        </p:nvSpPr>
        <p:spPr bwMode="auto">
          <a:xfrm>
            <a:off x="4500563" y="1914525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b="1" dirty="0">
                <a:solidFill>
                  <a:srgbClr val="FFFFFF"/>
                </a:solidFill>
              </a:rPr>
              <a:t>probability </a:t>
            </a:r>
          </a:p>
        </p:txBody>
      </p:sp>
      <p:sp>
        <p:nvSpPr>
          <p:cNvPr id="319498" name="Rectangle 17"/>
          <p:cNvSpPr>
            <a:spLocks noChangeArrowheads="1"/>
          </p:cNvSpPr>
          <p:nvPr/>
        </p:nvSpPr>
        <p:spPr bwMode="auto">
          <a:xfrm>
            <a:off x="4787900" y="2847509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/>
              <a:t>NDC </a:t>
            </a:r>
          </a:p>
        </p:txBody>
      </p:sp>
      <p:sp>
        <p:nvSpPr>
          <p:cNvPr id="319499" name="Oval 18"/>
          <p:cNvSpPr>
            <a:spLocks noChangeArrowheads="1"/>
          </p:cNvSpPr>
          <p:nvPr/>
        </p:nvSpPr>
        <p:spPr bwMode="auto">
          <a:xfrm>
            <a:off x="971550" y="549275"/>
            <a:ext cx="3097213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19500" name="Oval 19"/>
          <p:cNvSpPr>
            <a:spLocks noChangeArrowheads="1"/>
          </p:cNvSpPr>
          <p:nvPr/>
        </p:nvSpPr>
        <p:spPr bwMode="auto">
          <a:xfrm>
            <a:off x="1042988" y="549275"/>
            <a:ext cx="3097212" cy="287972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19501" name="Rectangle 20"/>
          <p:cNvSpPr>
            <a:spLocks noChangeArrowheads="1"/>
          </p:cNvSpPr>
          <p:nvPr/>
        </p:nvSpPr>
        <p:spPr bwMode="auto">
          <a:xfrm>
            <a:off x="1547813" y="1624013"/>
            <a:ext cx="208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solidFill>
                  <a:srgbClr val="C00000"/>
                </a:solidFill>
              </a:rPr>
              <a:t>Population </a:t>
            </a:r>
          </a:p>
        </p:txBody>
      </p:sp>
      <p:sp>
        <p:nvSpPr>
          <p:cNvPr id="3195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787111-A826-43E8-93E4-206176AFF95B}" type="slidenum">
              <a:rPr lang="ar-SA" sz="1400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672961" y="1902767"/>
            <a:ext cx="215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400" b="1" dirty="0"/>
              <a:t>probability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40200" y="2256726"/>
            <a:ext cx="3373999" cy="12438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59300" y="2528607"/>
            <a:ext cx="3373999" cy="124386"/>
          </a:xfrm>
          <a:prstGeom prst="line">
            <a:avLst/>
          </a:prstGeom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340768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640000"/>
                </a:solidFill>
              </a:rPr>
              <a:t>Normal Distribution Curve</a:t>
            </a:r>
          </a:p>
        </p:txBody>
      </p:sp>
    </p:spTree>
    <p:extLst>
      <p:ext uri="{BB962C8B-B14F-4D97-AF65-F5344CB8AC3E}">
        <p14:creationId xmlns:p14="http://schemas.microsoft.com/office/powerpoint/2010/main" val="1434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b="1" dirty="0" smtClean="0">
              <a:latin typeface="System"/>
            </a:endParaRPr>
          </a:p>
          <a:p>
            <a:pPr eaLnBrk="1" hangingPunct="1"/>
            <a:endParaRPr lang="en-US" b="1" dirty="0" smtClean="0">
              <a:latin typeface="System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914400" y="1600200"/>
            <a:ext cx="2971800" cy="2971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6" name="Oval 5"/>
          <p:cNvSpPr>
            <a:spLocks noChangeAspect="1" noChangeArrowheads="1"/>
          </p:cNvSpPr>
          <p:nvPr/>
        </p:nvSpPr>
        <p:spPr bwMode="auto">
          <a:xfrm>
            <a:off x="1219200" y="1905000"/>
            <a:ext cx="2360613" cy="2376488"/>
          </a:xfrm>
          <a:prstGeom prst="ellipse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7" name="Oval 6"/>
          <p:cNvSpPr>
            <a:spLocks noChangeAspect="1" noChangeArrowheads="1"/>
          </p:cNvSpPr>
          <p:nvPr/>
        </p:nvSpPr>
        <p:spPr bwMode="auto">
          <a:xfrm>
            <a:off x="1524000" y="2209800"/>
            <a:ext cx="1752600" cy="175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8" name="Oval 7"/>
          <p:cNvSpPr>
            <a:spLocks noChangeAspect="1" noChangeArrowheads="1"/>
          </p:cNvSpPr>
          <p:nvPr/>
        </p:nvSpPr>
        <p:spPr bwMode="auto">
          <a:xfrm>
            <a:off x="1828800" y="2514600"/>
            <a:ext cx="1139825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9" name="Oval 8"/>
          <p:cNvSpPr>
            <a:spLocks noChangeAspect="1" noChangeArrowheads="1"/>
          </p:cNvSpPr>
          <p:nvPr/>
        </p:nvSpPr>
        <p:spPr bwMode="auto">
          <a:xfrm>
            <a:off x="2057400" y="2747963"/>
            <a:ext cx="685800" cy="668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09825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928688" y="31099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1447800" y="1981200"/>
            <a:ext cx="1981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1447800" y="1905000"/>
            <a:ext cx="1905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1676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213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2667000" y="2057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2667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grpSp>
        <p:nvGrpSpPr>
          <p:cNvPr id="294935" name="Group 24"/>
          <p:cNvGrpSpPr>
            <a:grpSpLocks/>
          </p:cNvGrpSpPr>
          <p:nvPr/>
        </p:nvGrpSpPr>
        <p:grpSpPr bwMode="auto">
          <a:xfrm>
            <a:off x="4953000" y="1600200"/>
            <a:ext cx="2986088" cy="2971800"/>
            <a:chOff x="768" y="912"/>
            <a:chExt cx="1881" cy="1872"/>
          </a:xfrm>
        </p:grpSpPr>
        <p:sp>
          <p:nvSpPr>
            <p:cNvPr id="28712" name="Oval 25"/>
            <p:cNvSpPr>
              <a:spLocks noChangeArrowheads="1"/>
            </p:cNvSpPr>
            <p:nvPr/>
          </p:nvSpPr>
          <p:spPr bwMode="auto">
            <a:xfrm>
              <a:off x="768" y="912"/>
              <a:ext cx="1872" cy="187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3" name="Oval 26"/>
            <p:cNvSpPr>
              <a:spLocks noChangeAspect="1" noChangeArrowheads="1"/>
            </p:cNvSpPr>
            <p:nvPr/>
          </p:nvSpPr>
          <p:spPr bwMode="auto">
            <a:xfrm>
              <a:off x="960" y="1104"/>
              <a:ext cx="1487" cy="1497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4" name="Oval 27"/>
            <p:cNvSpPr>
              <a:spLocks noChangeAspect="1" noChangeArrowheads="1"/>
            </p:cNvSpPr>
            <p:nvPr/>
          </p:nvSpPr>
          <p:spPr bwMode="auto">
            <a:xfrm>
              <a:off x="1152" y="1296"/>
              <a:ext cx="1104" cy="110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5" name="Oval 28"/>
            <p:cNvSpPr>
              <a:spLocks noChangeAspect="1" noChangeArrowheads="1"/>
            </p:cNvSpPr>
            <p:nvPr/>
          </p:nvSpPr>
          <p:spPr bwMode="auto">
            <a:xfrm>
              <a:off x="1344" y="1488"/>
              <a:ext cx="718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6" name="Oval 29"/>
            <p:cNvSpPr>
              <a:spLocks noChangeAspect="1" noChangeArrowheads="1"/>
            </p:cNvSpPr>
            <p:nvPr/>
          </p:nvSpPr>
          <p:spPr bwMode="auto">
            <a:xfrm>
              <a:off x="1488" y="1635"/>
              <a:ext cx="432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7" name="Line 30"/>
            <p:cNvSpPr>
              <a:spLocks noChangeShapeType="1"/>
            </p:cNvSpPr>
            <p:nvPr/>
          </p:nvSpPr>
          <p:spPr bwMode="auto">
            <a:xfrm>
              <a:off x="1710" y="91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8" name="Line 31"/>
            <p:cNvSpPr>
              <a:spLocks noChangeShapeType="1"/>
            </p:cNvSpPr>
            <p:nvPr/>
          </p:nvSpPr>
          <p:spPr bwMode="auto">
            <a:xfrm>
              <a:off x="777" y="1863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9" name="Line 32"/>
            <p:cNvSpPr>
              <a:spLocks noChangeShapeType="1"/>
            </p:cNvSpPr>
            <p:nvPr/>
          </p:nvSpPr>
          <p:spPr bwMode="auto">
            <a:xfrm flipH="1">
              <a:off x="1104" y="1152"/>
              <a:ext cx="124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20" name="Line 33"/>
            <p:cNvSpPr>
              <a:spLocks noChangeShapeType="1"/>
            </p:cNvSpPr>
            <p:nvPr/>
          </p:nvSpPr>
          <p:spPr bwMode="auto">
            <a:xfrm>
              <a:off x="1104" y="1104"/>
              <a:ext cx="120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8696" name="Oval 34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7" name="Oval 35"/>
          <p:cNvSpPr>
            <a:spLocks noChangeArrowheads="1"/>
          </p:cNvSpPr>
          <p:nvPr/>
        </p:nvSpPr>
        <p:spPr bwMode="auto">
          <a:xfrm>
            <a:off x="6705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8" name="Oval 36"/>
          <p:cNvSpPr>
            <a:spLocks noChangeArrowheads="1"/>
          </p:cNvSpPr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9" name="Oval 37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1" name="Oval 39"/>
          <p:cNvSpPr>
            <a:spLocks noChangeArrowheads="1"/>
          </p:cNvSpPr>
          <p:nvPr/>
        </p:nvSpPr>
        <p:spPr bwMode="auto">
          <a:xfrm>
            <a:off x="61722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2" name="Oval 40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3" name="Oval 41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4" name="Oval 42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5" name="Oval 43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6" name="Oval 44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7" name="Text Box 45"/>
          <p:cNvSpPr txBox="1">
            <a:spLocks noChangeArrowheads="1"/>
          </p:cNvSpPr>
          <p:nvPr/>
        </p:nvSpPr>
        <p:spPr bwMode="auto">
          <a:xfrm>
            <a:off x="1390650" y="4771292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A</a:t>
            </a:r>
          </a:p>
        </p:txBody>
      </p:sp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5695156" y="4771292"/>
            <a:ext cx="186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B</a:t>
            </a:r>
          </a:p>
        </p:txBody>
      </p:sp>
      <p:sp>
        <p:nvSpPr>
          <p:cNvPr id="28709" name="Text Box 48"/>
          <p:cNvSpPr txBox="1">
            <a:spLocks noChangeArrowheads="1"/>
          </p:cNvSpPr>
          <p:nvPr/>
        </p:nvSpPr>
        <p:spPr bwMode="auto">
          <a:xfrm>
            <a:off x="1189340" y="5193010"/>
            <a:ext cx="64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i="1" dirty="0" smtClean="0">
                <a:latin typeface="Times New Roman" pitchFamily="18" charset="0"/>
                <a:cs typeface="+mn-cs"/>
              </a:rPr>
              <a:t>Both shooters are hitting around the “</a:t>
            </a:r>
            <a:r>
              <a:rPr lang="en-US" b="1" i="1" dirty="0" err="1" smtClean="0">
                <a:latin typeface="Times New Roman" pitchFamily="18" charset="0"/>
                <a:cs typeface="+mn-cs"/>
              </a:rPr>
              <a:t>centre</a:t>
            </a:r>
            <a:r>
              <a:rPr lang="en-US" b="1" i="1" dirty="0" smtClean="0">
                <a:latin typeface="Times New Roman" pitchFamily="18" charset="0"/>
                <a:cs typeface="+mn-cs"/>
              </a:rPr>
              <a:t>” </a:t>
            </a:r>
            <a:endParaRPr lang="en-GB" b="1" i="1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28710" name="Text Box 49"/>
          <p:cNvSpPr txBox="1">
            <a:spLocks noChangeArrowheads="1"/>
          </p:cNvSpPr>
          <p:nvPr/>
        </p:nvSpPr>
        <p:spPr bwMode="auto">
          <a:xfrm>
            <a:off x="517525" y="533400"/>
            <a:ext cx="43761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3200" dirty="0" smtClean="0">
                <a:solidFill>
                  <a:srgbClr val="660066"/>
                </a:solidFill>
                <a:cs typeface="+mn-cs"/>
              </a:rPr>
              <a:t>Measures of Dispersion</a:t>
            </a:r>
            <a:endParaRPr lang="en-US" sz="3200" dirty="0" smtClean="0">
              <a:solidFill>
                <a:srgbClr val="40458C"/>
              </a:solidFill>
              <a:cs typeface="+mn-cs"/>
            </a:endParaRPr>
          </a:p>
        </p:txBody>
      </p:sp>
      <p:sp>
        <p:nvSpPr>
          <p:cNvPr id="29495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CE5025-CD9B-43C5-AE9C-02820235CFB7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4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8684" y="5805264"/>
            <a:ext cx="4401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660066"/>
                </a:solidFill>
              </a:rPr>
              <a:t>but shooter B is more “accurate” </a:t>
            </a:r>
          </a:p>
        </p:txBody>
      </p:sp>
    </p:spTree>
    <p:extLst>
      <p:ext uri="{BB962C8B-B14F-4D97-AF65-F5344CB8AC3E}">
        <p14:creationId xmlns:p14="http://schemas.microsoft.com/office/powerpoint/2010/main" val="31622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0518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Measures of Dispersion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(Measures of Variation)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(Measures of Scattering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         </a:t>
            </a:r>
            <a:r>
              <a:rPr lang="en-US" sz="2400" b="1" dirty="0" smtClean="0">
                <a:solidFill>
                  <a:schemeClr val="tx2"/>
                </a:solidFill>
              </a:rPr>
              <a:t>                               measures </a:t>
            </a:r>
            <a:r>
              <a:rPr lang="en-US" sz="2400" b="1" dirty="0">
                <a:solidFill>
                  <a:schemeClr val="tx2"/>
                </a:solidFill>
              </a:rPr>
              <a:t>of spread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rgbClr val="640000"/>
                </a:solidFill>
              </a:rPr>
              <a:t>1-</a:t>
            </a:r>
            <a:r>
              <a:rPr lang="en-US" sz="2400" b="1" dirty="0">
                <a:solidFill>
                  <a:srgbClr val="640000"/>
                </a:solidFill>
              </a:rPr>
              <a:t> </a:t>
            </a:r>
            <a:r>
              <a:rPr lang="en-US" sz="2400" b="1" dirty="0" smtClean="0">
                <a:solidFill>
                  <a:srgbClr val="640000"/>
                </a:solidFill>
              </a:rPr>
              <a:t>Range</a:t>
            </a:r>
            <a:endParaRPr lang="en-US" sz="2400" b="1" dirty="0">
              <a:solidFill>
                <a:srgbClr val="640000"/>
              </a:solidFill>
            </a:endParaRPr>
          </a:p>
          <a:p>
            <a:r>
              <a:rPr lang="en-US" sz="2400" b="1" dirty="0">
                <a:solidFill>
                  <a:srgbClr val="640000"/>
                </a:solidFill>
              </a:rPr>
              <a:t>         2-Interquartile </a:t>
            </a:r>
            <a:r>
              <a:rPr lang="en-US" sz="2400" b="1" dirty="0" smtClean="0">
                <a:solidFill>
                  <a:srgbClr val="640000"/>
                </a:solidFill>
              </a:rPr>
              <a:t>range</a:t>
            </a:r>
            <a:endParaRPr lang="en-US" sz="2400" dirty="0">
              <a:solidFill>
                <a:srgbClr val="640000"/>
              </a:solidFill>
            </a:endParaRPr>
          </a:p>
          <a:p>
            <a:r>
              <a:rPr lang="en-US" sz="2400" dirty="0">
                <a:solidFill>
                  <a:srgbClr val="640000"/>
                </a:solidFill>
              </a:rPr>
              <a:t>                         </a:t>
            </a:r>
            <a:r>
              <a:rPr lang="en-US" sz="2400" b="1" dirty="0">
                <a:solidFill>
                  <a:srgbClr val="640000"/>
                </a:solidFill>
              </a:rPr>
              <a:t>3- Variance</a:t>
            </a:r>
            <a:r>
              <a:rPr lang="en-US" sz="2400" dirty="0">
                <a:solidFill>
                  <a:srgbClr val="640000"/>
                </a:solidFill>
              </a:rPr>
              <a:t> </a:t>
            </a:r>
          </a:p>
          <a:p>
            <a:r>
              <a:rPr lang="en-US" sz="2400" dirty="0">
                <a:solidFill>
                  <a:srgbClr val="640000"/>
                </a:solidFill>
              </a:rPr>
              <a:t>                                 </a:t>
            </a:r>
            <a:r>
              <a:rPr lang="en-US" sz="2400" b="1" dirty="0">
                <a:solidFill>
                  <a:srgbClr val="640000"/>
                </a:solidFill>
              </a:rPr>
              <a:t>4- Stander Deviation</a:t>
            </a:r>
            <a:r>
              <a:rPr lang="en-US" sz="2400" dirty="0">
                <a:solidFill>
                  <a:srgbClr val="640000"/>
                </a:solidFill>
              </a:rPr>
              <a:t>  </a:t>
            </a:r>
          </a:p>
          <a:p>
            <a:r>
              <a:rPr lang="en-US" sz="2400" dirty="0">
                <a:solidFill>
                  <a:srgbClr val="640000"/>
                </a:solidFill>
              </a:rPr>
              <a:t>                                       </a:t>
            </a:r>
            <a:r>
              <a:rPr lang="en-US" sz="2400" b="1" dirty="0">
                <a:solidFill>
                  <a:srgbClr val="640000"/>
                </a:solidFill>
              </a:rPr>
              <a:t>5- Coefficient of variance</a:t>
            </a:r>
            <a:r>
              <a:rPr lang="en-US" sz="2400" dirty="0">
                <a:solidFill>
                  <a:srgbClr val="640000"/>
                </a:solidFill>
              </a:rPr>
              <a:t> </a:t>
            </a:r>
            <a:endParaRPr lang="en-MY" sz="2400" dirty="0">
              <a:solidFill>
                <a:srgbClr val="64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5766355"/>
            <a:ext cx="781286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58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the choice of the most appropriate measure of </a:t>
            </a:r>
            <a:r>
              <a:rPr lang="en-US" sz="2400" b="1" dirty="0">
                <a:solidFill>
                  <a:srgbClr val="FF0000"/>
                </a:solidFill>
              </a:rPr>
              <a:t>Dispersion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  depends crucially on the </a:t>
            </a:r>
            <a:r>
              <a:rPr lang="en-US" sz="2400" b="1" dirty="0">
                <a:solidFill>
                  <a:srgbClr val="FF0000"/>
                </a:solidFill>
              </a:rPr>
              <a:t>type of data </a:t>
            </a:r>
            <a:r>
              <a:rPr lang="en-US" sz="2400" b="1" dirty="0"/>
              <a:t>involved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41635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 smtClean="0"/>
          </a:p>
          <a:p>
            <a:r>
              <a:rPr lang="en-US" sz="2400" b="1" u="sng" dirty="0" smtClean="0"/>
              <a:t>measures </a:t>
            </a:r>
            <a:r>
              <a:rPr lang="en-US" sz="2400" b="1" u="sng" dirty="0"/>
              <a:t>of </a:t>
            </a:r>
            <a:r>
              <a:rPr lang="en-US" sz="2400" b="1" u="sng" dirty="0" smtClean="0"/>
              <a:t>spread</a:t>
            </a:r>
            <a:endParaRPr lang="en-US" sz="2400" dirty="0"/>
          </a:p>
          <a:p>
            <a:r>
              <a:rPr lang="en-US" sz="2400" b="1" dirty="0">
                <a:solidFill>
                  <a:schemeClr val="tx2"/>
                </a:solidFill>
              </a:rPr>
              <a:t>Measuring of spread are very useful. </a:t>
            </a:r>
          </a:p>
          <a:p>
            <a:r>
              <a:rPr lang="en-US" sz="2400" dirty="0"/>
              <a:t>There are </a:t>
            </a:r>
            <a:r>
              <a:rPr lang="en-US" sz="2400" b="1" u="sng" dirty="0">
                <a:solidFill>
                  <a:srgbClr val="FF0000"/>
                </a:solidFill>
              </a:rPr>
              <a:t>three main </a:t>
            </a:r>
            <a:r>
              <a:rPr lang="en-US" sz="2400" b="1" dirty="0">
                <a:solidFill>
                  <a:srgbClr val="FF0000"/>
                </a:solidFill>
              </a:rPr>
              <a:t>measures </a:t>
            </a:r>
            <a:r>
              <a:rPr lang="en-US" sz="2400" dirty="0"/>
              <a:t>in common use . </a:t>
            </a:r>
          </a:p>
          <a:p>
            <a:r>
              <a:rPr lang="en-US" sz="2400" b="1" dirty="0"/>
              <a:t>once again the type of data influence the choice of an appropriate measure</a:t>
            </a:r>
          </a:p>
        </p:txBody>
      </p:sp>
    </p:spTree>
    <p:extLst>
      <p:ext uri="{BB962C8B-B14F-4D97-AF65-F5344CB8AC3E}">
        <p14:creationId xmlns:p14="http://schemas.microsoft.com/office/powerpoint/2010/main" val="26515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The Range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/>
              <a:t>simplest</a:t>
            </a: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most obvious one of dispersion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b="1" dirty="0"/>
              <a:t>It is the distance from the </a:t>
            </a:r>
            <a:r>
              <a:rPr lang="en-US" sz="2400" b="1" dirty="0">
                <a:solidFill>
                  <a:srgbClr val="FF0000"/>
                </a:solidFill>
              </a:rPr>
              <a:t>smallest</a:t>
            </a:r>
            <a:r>
              <a:rPr lang="en-US" sz="2400" b="1" dirty="0"/>
              <a:t> to the </a:t>
            </a:r>
            <a:r>
              <a:rPr lang="en-US" sz="2400" b="1" dirty="0">
                <a:solidFill>
                  <a:srgbClr val="FF0000"/>
                </a:solidFill>
              </a:rPr>
              <a:t>largest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/>
              <a:t>     </a:t>
            </a:r>
            <a:r>
              <a:rPr lang="en-US" sz="2400" b="1" dirty="0">
                <a:solidFill>
                  <a:srgbClr val="002060"/>
                </a:solidFill>
              </a:rPr>
              <a:t>It </a:t>
            </a:r>
            <a:r>
              <a:rPr lang="en-US" sz="2400" b="1" i="1" dirty="0">
                <a:solidFill>
                  <a:srgbClr val="002060"/>
                </a:solidFill>
              </a:rPr>
              <a:t>Obtained by   </a:t>
            </a:r>
          </a:p>
          <a:p>
            <a:r>
              <a:rPr lang="en-US" sz="2400" b="1" i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subtracting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lowest value </a:t>
            </a:r>
            <a:r>
              <a:rPr lang="en-US" sz="2400" b="1" dirty="0"/>
              <a:t>from the </a:t>
            </a:r>
            <a:r>
              <a:rPr lang="en-US" sz="2400" b="1" dirty="0">
                <a:solidFill>
                  <a:srgbClr val="002060"/>
                </a:solidFill>
              </a:rPr>
              <a:t>highest value </a:t>
            </a:r>
            <a:r>
              <a:rPr lang="en-US" sz="2400" b="1" dirty="0"/>
              <a:t>in a set of data .</a:t>
            </a:r>
          </a:p>
          <a:p>
            <a:endParaRPr lang="en-US" sz="2400" b="1" dirty="0"/>
          </a:p>
          <a:p>
            <a:r>
              <a:rPr lang="en-US" sz="2400" b="1" dirty="0"/>
              <a:t>     Pulse rate</a:t>
            </a:r>
            <a:r>
              <a:rPr lang="en-US" sz="2400" dirty="0"/>
              <a:t>   </a:t>
            </a:r>
            <a:r>
              <a:rPr lang="en-US" sz="2400" b="1" dirty="0"/>
              <a:t>70   76    74    78    72     74     76</a:t>
            </a:r>
            <a:endParaRPr lang="en-US" sz="2400" dirty="0"/>
          </a:p>
          <a:p>
            <a:r>
              <a:rPr lang="en-US" sz="2400" dirty="0"/>
              <a:t>     </a:t>
            </a:r>
            <a:r>
              <a:rPr lang="en-US" sz="2400" b="1" dirty="0">
                <a:solidFill>
                  <a:srgbClr val="FF0000"/>
                </a:solidFill>
              </a:rPr>
              <a:t>Range</a:t>
            </a:r>
            <a:r>
              <a:rPr lang="en-US" sz="2400" dirty="0">
                <a:solidFill>
                  <a:srgbClr val="FF0000"/>
                </a:solidFill>
              </a:rPr>
              <a:t> =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78 – 70    = </a:t>
            </a:r>
            <a:r>
              <a:rPr lang="en-US" sz="2400" b="1" dirty="0" smtClean="0">
                <a:solidFill>
                  <a:srgbClr val="002060"/>
                </a:solidFill>
              </a:rPr>
              <a:t>8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/>
              <a:t>The range is best written </a:t>
            </a:r>
          </a:p>
          <a:p>
            <a:r>
              <a:rPr lang="en-US" sz="2400" b="1" dirty="0"/>
              <a:t>like rang of data (from- to)   70-78</a:t>
            </a:r>
          </a:p>
          <a:p>
            <a:r>
              <a:rPr lang="en-US" sz="2400" b="1" dirty="0"/>
              <a:t> rather than single-valued difference  which is much less informative</a:t>
            </a:r>
            <a:r>
              <a:rPr lang="en-US" sz="2400" dirty="0"/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037" y="0"/>
            <a:ext cx="2714963" cy="1508105"/>
          </a:xfrm>
          <a:prstGeom prst="rec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1-</a:t>
            </a:r>
            <a:r>
              <a:rPr lang="en-US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Range</a:t>
            </a:r>
            <a:r>
              <a:rPr lang="en-US" sz="2000" dirty="0"/>
              <a:t> </a:t>
            </a:r>
            <a:r>
              <a:rPr lang="en-US" sz="2000" b="1" dirty="0"/>
              <a:t>         </a:t>
            </a:r>
          </a:p>
          <a:p>
            <a:r>
              <a:rPr lang="en-US" b="1" dirty="0"/>
              <a:t> 2-Interquartile range</a:t>
            </a:r>
            <a:r>
              <a:rPr lang="en-US" dirty="0"/>
              <a:t>           </a:t>
            </a:r>
          </a:p>
          <a:p>
            <a:r>
              <a:rPr lang="en-US" dirty="0"/>
              <a:t>   </a:t>
            </a:r>
            <a:r>
              <a:rPr lang="en-US" b="1" dirty="0"/>
              <a:t>3- Variance</a:t>
            </a:r>
            <a:r>
              <a:rPr lang="en-US" dirty="0"/>
              <a:t> </a:t>
            </a:r>
          </a:p>
          <a:p>
            <a:r>
              <a:rPr lang="en-US" b="1" dirty="0"/>
              <a:t>4- Stander Deviation</a:t>
            </a:r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b="1" dirty="0"/>
              <a:t>5- Coefficient of varian</a:t>
            </a:r>
            <a:r>
              <a:rPr lang="en-US" b="1" dirty="0">
                <a:solidFill>
                  <a:srgbClr val="FFFFFF"/>
                </a:solidFill>
              </a:rPr>
              <a:t>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cs typeface="Arial" charset="0"/>
              </a:rPr>
              <a:t>The range is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not affected </a:t>
            </a:r>
            <a:r>
              <a:rPr lang="en-US" sz="2400" b="1" dirty="0">
                <a:cs typeface="Arial" charset="0"/>
              </a:rPr>
              <a:t>by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skewness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,    </a:t>
            </a:r>
            <a:r>
              <a:rPr lang="en-US" sz="2400" b="1" dirty="0">
                <a:cs typeface="Arial" charset="0"/>
              </a:rPr>
              <a:t>but </a:t>
            </a:r>
          </a:p>
          <a:p>
            <a:pPr>
              <a:buClr>
                <a:srgbClr val="CC3300"/>
              </a:buClr>
              <a:defRPr/>
            </a:pPr>
            <a:r>
              <a:rPr lang="en-US" sz="2400" b="1" dirty="0">
                <a:cs typeface="Arial" charset="0"/>
              </a:rPr>
              <a:t>       70 72    74    76    76    78    78                      78-70   </a:t>
            </a:r>
          </a:p>
          <a:p>
            <a:pPr marL="342900" indent="-342900">
              <a:buClr>
                <a:srgbClr val="CC3300"/>
              </a:buClr>
              <a:defRPr/>
            </a:pPr>
            <a:endParaRPr lang="en-US" sz="2400" b="1" dirty="0">
              <a:cs typeface="Arial" charset="0"/>
            </a:endParaRPr>
          </a:p>
          <a:p>
            <a:pPr marL="342900" indent="-342900">
              <a:buClr>
                <a:srgbClr val="CC3300"/>
              </a:buClr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sensitive</a:t>
            </a:r>
            <a:r>
              <a:rPr lang="en-US" sz="2400" b="1" dirty="0">
                <a:cs typeface="Arial" charset="0"/>
              </a:rPr>
              <a:t> to the addition or removal of an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outlier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value</a:t>
            </a:r>
            <a:endParaRPr lang="en-US" sz="2400" b="1" dirty="0">
              <a:cs typeface="Arial" charset="0"/>
            </a:endParaRPr>
          </a:p>
          <a:p>
            <a:pPr marL="342900" indent="-342900">
              <a:buClr>
                <a:srgbClr val="CC3300"/>
              </a:buClr>
              <a:defRPr/>
            </a:pPr>
            <a:r>
              <a:rPr lang="en-US" sz="2400" b="1" dirty="0">
                <a:cs typeface="Arial" charset="0"/>
              </a:rPr>
              <a:t>     66 70  74     90, 100  120 124         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124-66</a:t>
            </a:r>
          </a:p>
          <a:p>
            <a:pPr marL="342900" indent="-342900">
              <a:buClr>
                <a:srgbClr val="CC3300"/>
              </a:buClr>
              <a:defRPr/>
            </a:pPr>
            <a:r>
              <a:rPr lang="en-US" sz="2400" b="1" dirty="0">
                <a:cs typeface="Arial" charset="0"/>
              </a:rPr>
              <a:t> 66 70  74     90, 100  </a:t>
            </a:r>
            <a:r>
              <a:rPr lang="en-US" sz="2400" b="1" dirty="0" smtClean="0">
                <a:cs typeface="Arial" charset="0"/>
              </a:rPr>
              <a:t>120 </a:t>
            </a:r>
            <a:r>
              <a:rPr lang="en-US" sz="2400" b="1" strike="sngStrike" dirty="0">
                <a:cs typeface="Arial" charset="0"/>
              </a:rPr>
              <a:t>124</a:t>
            </a:r>
            <a:r>
              <a:rPr lang="en-US" sz="2400" b="1" dirty="0" smtClean="0">
                <a:cs typeface="Arial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120-66</a:t>
            </a:r>
          </a:p>
          <a:p>
            <a:pPr marL="342900" indent="-342900">
              <a:buClr>
                <a:srgbClr val="CC3300"/>
              </a:buClr>
              <a:defRPr/>
            </a:pPr>
            <a:r>
              <a:rPr lang="en-US" sz="2400" b="1" dirty="0">
                <a:cs typeface="Arial" charset="0"/>
              </a:rPr>
              <a:t> 66 70  74     90, 100  120 </a:t>
            </a:r>
            <a:r>
              <a:rPr lang="en-US" sz="2400" b="1" dirty="0" smtClean="0">
                <a:cs typeface="Arial" charset="0"/>
              </a:rPr>
              <a:t>194       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194-66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en-MY" sz="2400" b="1" dirty="0" smtClean="0">
                <a:solidFill>
                  <a:srgbClr val="FF0000"/>
                </a:solidFill>
                <a:cs typeface="Arial" charset="0"/>
              </a:rPr>
              <a:t>Its </a:t>
            </a:r>
            <a:r>
              <a:rPr lang="en-MY" sz="2400" b="1" dirty="0">
                <a:solidFill>
                  <a:srgbClr val="FF0000"/>
                </a:solidFill>
                <a:cs typeface="Arial" charset="0"/>
              </a:rPr>
              <a:t>disadvantage that 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MY" sz="2400" b="1" dirty="0">
                <a:cs typeface="Arial" charset="0"/>
              </a:rPr>
              <a:t> it is based on only </a:t>
            </a:r>
            <a:r>
              <a:rPr lang="en-MY" sz="2400" b="1" dirty="0">
                <a:solidFill>
                  <a:srgbClr val="FF0000"/>
                </a:solidFill>
                <a:cs typeface="Arial" charset="0"/>
              </a:rPr>
              <a:t>two observations </a:t>
            </a:r>
            <a:r>
              <a:rPr lang="en-MY" sz="2400" b="1" dirty="0">
                <a:cs typeface="Arial" charset="0"/>
              </a:rPr>
              <a:t>(the lowest and highest value) and 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MY" sz="2400" b="1" dirty="0">
                <a:cs typeface="Arial" charset="0"/>
              </a:rPr>
              <a:t> give no idea about others</a:t>
            </a:r>
            <a:r>
              <a:rPr lang="en-MY" sz="2400" b="1" dirty="0" smtClean="0">
                <a:cs typeface="Arial" charset="0"/>
              </a:rPr>
              <a:t>,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MY" sz="2400" b="1" dirty="0" smtClean="0">
                <a:cs typeface="Arial" charset="0"/>
              </a:rPr>
              <a:t> not </a:t>
            </a:r>
            <a:r>
              <a:rPr lang="en-MY" sz="2400" b="1" dirty="0">
                <a:cs typeface="Arial" charset="0"/>
              </a:rPr>
              <a:t>take into consideration other values in data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v"/>
              <a:defRPr/>
            </a:pPr>
            <a:r>
              <a:rPr lang="en-MY" sz="2400" b="1" dirty="0">
                <a:cs typeface="Arial" charset="0"/>
              </a:rPr>
              <a:t>sensitive to an outlier </a:t>
            </a:r>
            <a:r>
              <a:rPr lang="en-MY" sz="2400" b="1" dirty="0" smtClean="0">
                <a:cs typeface="Arial" charset="0"/>
              </a:rPr>
              <a:t>value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It is </a:t>
            </a:r>
            <a:r>
              <a:rPr lang="en-US" sz="2400" b="1" u="sng" dirty="0">
                <a:solidFill>
                  <a:schemeClr val="tx2"/>
                </a:solidFill>
              </a:rPr>
              <a:t>not very </a:t>
            </a:r>
            <a:r>
              <a:rPr lang="en-US" sz="2400" b="1" dirty="0">
                <a:solidFill>
                  <a:schemeClr val="tx2"/>
                </a:solidFill>
              </a:rPr>
              <a:t>useful measures of variation,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      </a:t>
            </a:r>
            <a:r>
              <a:rPr lang="en-US" sz="2400" b="1" dirty="0">
                <a:solidFill>
                  <a:schemeClr val="tx2"/>
                </a:solidFill>
              </a:rPr>
              <a:t>because it does not use  other observation</a:t>
            </a:r>
            <a:endParaRPr lang="en-MY" sz="2400" b="1" dirty="0">
              <a:solidFill>
                <a:schemeClr val="tx2"/>
              </a:solidFill>
              <a:cs typeface="Arial" charset="0"/>
            </a:endParaRPr>
          </a:p>
          <a:p>
            <a:pPr marL="342900" indent="-342900">
              <a:buClr>
                <a:srgbClr val="CC3300"/>
              </a:buClr>
              <a:defRPr/>
            </a:pPr>
            <a:endParaRPr lang="en-US" sz="2400" b="1" dirty="0" smtClean="0">
              <a:solidFill>
                <a:schemeClr val="accent1"/>
              </a:solidFill>
              <a:cs typeface="Arial" charset="0"/>
            </a:endParaRPr>
          </a:p>
          <a:p>
            <a:pPr marL="342900" indent="-342900">
              <a:buClr>
                <a:srgbClr val="CC3300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                                                                    Therefore 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812360" y="6309320"/>
            <a:ext cx="11944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52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57301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Sensitive an outlier </a:t>
            </a:r>
            <a:r>
              <a:rPr lang="en-US" sz="2400" b="1" dirty="0" smtClean="0">
                <a:solidFill>
                  <a:schemeClr val="tx2"/>
                </a:solidFill>
              </a:rPr>
              <a:t>value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Interquartile rang  (I q r)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847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400" b="1" i="1" dirty="0">
                <a:solidFill>
                  <a:schemeClr val="tx2"/>
                </a:solidFill>
              </a:rPr>
              <a:t>measure the variation of one observation from the other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FF0000"/>
                </a:solidFill>
              </a:rPr>
              <a:t>Standard deviation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3728" y="620688"/>
            <a:ext cx="2412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6699FF"/>
                </a:solidFill>
              </a:rPr>
              <a:t>Therefore</a:t>
            </a:r>
            <a:endParaRPr lang="en-MY" sz="2400" dirty="0"/>
          </a:p>
        </p:txBody>
      </p:sp>
      <p:sp>
        <p:nvSpPr>
          <p:cNvPr id="5" name="Rectangle 4"/>
          <p:cNvSpPr/>
          <p:nvPr/>
        </p:nvSpPr>
        <p:spPr>
          <a:xfrm>
            <a:off x="2123728" y="263691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Black" pitchFamily="34" charset="0"/>
              </a:rPr>
              <a:t>60, 65, 55, 70, 75, 75, ,70, 80</a:t>
            </a:r>
            <a:r>
              <a:rPr lang="en-US" sz="2400" dirty="0">
                <a:latin typeface="Arial Black" pitchFamily="34" charset="0"/>
              </a:rPr>
              <a:t>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5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2A03FCB-75B9-4570-B127-491E8B45FD10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7/7/2020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51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5E9563C9-5846-48A2-824D-3E20A8E9581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179388" y="1147286"/>
            <a:ext cx="8964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endParaRPr lang="en-US" dirty="0">
              <a:solidFill>
                <a:srgbClr val="00FF00"/>
              </a:solidFill>
              <a:latin typeface="Arial Black" pitchFamily="34" charset="0"/>
            </a:endParaRPr>
          </a:p>
          <a:p>
            <a:pPr rtl="0"/>
            <a:r>
              <a:rPr lang="en-US" dirty="0">
                <a:latin typeface="Arial Black" pitchFamily="34" charset="0"/>
              </a:rPr>
              <a:t>75, 70, 75. 80, 85.          </a:t>
            </a:r>
            <a:r>
              <a:rPr lang="en-US" b="1" dirty="0"/>
              <a:t>Mean =  </a:t>
            </a:r>
            <a:r>
              <a:rPr lang="en-US" b="1" dirty="0">
                <a:solidFill>
                  <a:srgbClr val="FF0000"/>
                </a:solidFill>
              </a:rPr>
              <a:t>????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  <a:p>
            <a:pPr rtl="0"/>
            <a:endParaRPr lang="en-US" dirty="0">
              <a:latin typeface="Arial Black" pitchFamily="34" charset="0"/>
            </a:endParaRPr>
          </a:p>
          <a:p>
            <a:pPr rtl="0"/>
            <a:endParaRPr lang="en-US" dirty="0">
              <a:latin typeface="Arial Black" pitchFamily="34" charset="0"/>
            </a:endParaRPr>
          </a:p>
          <a:p>
            <a:pPr rtl="0"/>
            <a:r>
              <a:rPr lang="en-US" b="1" dirty="0">
                <a:latin typeface="Arial Black" pitchFamily="34" charset="0"/>
              </a:rPr>
              <a:t> 60, 65, 55, 70, 75, 75, ,70, 80</a:t>
            </a:r>
            <a:r>
              <a:rPr lang="en-US" dirty="0">
                <a:latin typeface="Arial Black" pitchFamily="34" charset="0"/>
              </a:rPr>
              <a:t>, </a:t>
            </a:r>
            <a:r>
              <a:rPr lang="en-US" b="1" dirty="0">
                <a:latin typeface="Arial Black" pitchFamily="34" charset="0"/>
              </a:rPr>
              <a:t>Mean</a:t>
            </a:r>
            <a:r>
              <a:rPr lang="en-US" dirty="0">
                <a:latin typeface="Arial Black" pitchFamily="34" charset="0"/>
              </a:rPr>
              <a:t>=  </a:t>
            </a:r>
            <a:r>
              <a:rPr lang="en-US" dirty="0" smtClean="0">
                <a:latin typeface="Arial Black" pitchFamily="34" charset="0"/>
              </a:rPr>
              <a:t>???? 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3275256" y="3165900"/>
            <a:ext cx="1164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400" b="1" u="sng" dirty="0"/>
              <a:t>∑  X</a:t>
            </a:r>
            <a:endParaRPr lang="en-US" sz="2400" b="1" dirty="0"/>
          </a:p>
          <a:p>
            <a:pPr algn="ctr" rtl="0"/>
            <a:r>
              <a:rPr lang="en-US" sz="2400" b="1" dirty="0"/>
              <a:t>N</a:t>
            </a:r>
            <a:r>
              <a:rPr lang="en-US" sz="2400" dirty="0"/>
              <a:t>  </a:t>
            </a:r>
            <a:r>
              <a:rPr lang="en-US" sz="1800" dirty="0">
                <a:solidFill>
                  <a:srgbClr val="000000"/>
                </a:solidFill>
              </a:rPr>
              <a:t>   </a:t>
            </a: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453544"/>
              </p:ext>
            </p:extLst>
          </p:nvPr>
        </p:nvGraphicFramePr>
        <p:xfrm>
          <a:off x="2339975" y="3305175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305175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2900362" y="3342419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dirty="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305160" name="Straight Arrow Connector 9"/>
          <p:cNvCxnSpPr>
            <a:cxnSpLocks noChangeShapeType="1"/>
          </p:cNvCxnSpPr>
          <p:nvPr/>
        </p:nvCxnSpPr>
        <p:spPr bwMode="auto">
          <a:xfrm>
            <a:off x="30480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1" name="Straight Arrow Connector 10"/>
          <p:cNvCxnSpPr>
            <a:cxnSpLocks noChangeShapeType="1"/>
          </p:cNvCxnSpPr>
          <p:nvPr/>
        </p:nvCxnSpPr>
        <p:spPr bwMode="auto">
          <a:xfrm>
            <a:off x="1524000" y="31242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2" name="Straight Arrow Connector 11"/>
          <p:cNvCxnSpPr>
            <a:cxnSpLocks noChangeShapeType="1"/>
          </p:cNvCxnSpPr>
          <p:nvPr/>
        </p:nvCxnSpPr>
        <p:spPr bwMode="auto">
          <a:xfrm>
            <a:off x="21336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3" name="Straight Arrow Connector 12"/>
          <p:cNvCxnSpPr>
            <a:cxnSpLocks noChangeShapeType="1"/>
          </p:cNvCxnSpPr>
          <p:nvPr/>
        </p:nvCxnSpPr>
        <p:spPr bwMode="auto">
          <a:xfrm>
            <a:off x="1427285" y="25146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4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2209800" y="2705100"/>
            <a:ext cx="7620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5" name="Straight Arrow Connector 14"/>
          <p:cNvCxnSpPr>
            <a:cxnSpLocks noChangeShapeType="1"/>
          </p:cNvCxnSpPr>
          <p:nvPr/>
        </p:nvCxnSpPr>
        <p:spPr bwMode="auto">
          <a:xfrm rot="5400000">
            <a:off x="4419600" y="3048000"/>
            <a:ext cx="1295400" cy="990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6" name="Straight Arrow Connector 15"/>
          <p:cNvCxnSpPr>
            <a:cxnSpLocks noChangeShapeType="1"/>
          </p:cNvCxnSpPr>
          <p:nvPr/>
        </p:nvCxnSpPr>
        <p:spPr bwMode="auto">
          <a:xfrm rot="5400000">
            <a:off x="4000500" y="3390900"/>
            <a:ext cx="1219200" cy="3810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7" name="Straight Arrow Connector 16"/>
          <p:cNvCxnSpPr>
            <a:cxnSpLocks noChangeShapeType="1"/>
          </p:cNvCxnSpPr>
          <p:nvPr/>
        </p:nvCxnSpPr>
        <p:spPr bwMode="auto">
          <a:xfrm>
            <a:off x="8100392" y="4026877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1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0CE703-05E0-4043-BCF0-27D4193F29D5}" type="slidenum">
              <a:rPr lang="ar-SA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 smtClean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3"/>
          <p:cNvCxnSpPr>
            <a:cxnSpLocks noChangeShapeType="1"/>
          </p:cNvCxnSpPr>
          <p:nvPr/>
        </p:nvCxnSpPr>
        <p:spPr bwMode="auto">
          <a:xfrm flipH="1">
            <a:off x="3132138" y="2514599"/>
            <a:ext cx="286237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3"/>
          <p:cNvCxnSpPr>
            <a:cxnSpLocks noChangeShapeType="1"/>
          </p:cNvCxnSpPr>
          <p:nvPr/>
        </p:nvCxnSpPr>
        <p:spPr bwMode="auto">
          <a:xfrm>
            <a:off x="2857500" y="2514600"/>
            <a:ext cx="130175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1828800" y="2675791"/>
            <a:ext cx="7620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3"/>
          <p:cNvCxnSpPr>
            <a:cxnSpLocks noChangeShapeType="1"/>
            <a:endCxn id="305158" idx="3"/>
          </p:cNvCxnSpPr>
          <p:nvPr/>
        </p:nvCxnSpPr>
        <p:spPr bwMode="auto">
          <a:xfrm flipH="1">
            <a:off x="3132138" y="2485290"/>
            <a:ext cx="570400" cy="107229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3"/>
          <p:cNvCxnSpPr>
            <a:cxnSpLocks noChangeShapeType="1"/>
          </p:cNvCxnSpPr>
          <p:nvPr/>
        </p:nvCxnSpPr>
        <p:spPr bwMode="auto">
          <a:xfrm>
            <a:off x="1046285" y="2485290"/>
            <a:ext cx="1295400" cy="10961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3"/>
          <p:cNvCxnSpPr>
            <a:cxnSpLocks noChangeShapeType="1"/>
          </p:cNvCxnSpPr>
          <p:nvPr/>
        </p:nvCxnSpPr>
        <p:spPr bwMode="auto">
          <a:xfrm>
            <a:off x="668216" y="2552700"/>
            <a:ext cx="1732084" cy="1257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781908"/>
              </p:ext>
            </p:extLst>
          </p:nvPr>
        </p:nvGraphicFramePr>
        <p:xfrm>
          <a:off x="6642630" y="4191001"/>
          <a:ext cx="520169" cy="390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630" y="4191001"/>
                        <a:ext cx="520169" cy="390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444208" y="3902333"/>
            <a:ext cx="105841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2" name="Straight Arrow Connector 13"/>
          <p:cNvCxnSpPr>
            <a:cxnSpLocks noChangeShapeType="1"/>
          </p:cNvCxnSpPr>
          <p:nvPr/>
        </p:nvCxnSpPr>
        <p:spPr bwMode="auto">
          <a:xfrm flipH="1">
            <a:off x="7334800" y="2974728"/>
            <a:ext cx="570400" cy="107229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13"/>
          <p:cNvCxnSpPr>
            <a:cxnSpLocks noChangeShapeType="1"/>
            <a:endCxn id="8" idx="6"/>
          </p:cNvCxnSpPr>
          <p:nvPr/>
        </p:nvCxnSpPr>
        <p:spPr bwMode="auto">
          <a:xfrm flipH="1">
            <a:off x="7502624" y="3366184"/>
            <a:ext cx="808128" cy="99334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13"/>
          <p:cNvCxnSpPr>
            <a:cxnSpLocks noChangeShapeType="1"/>
          </p:cNvCxnSpPr>
          <p:nvPr/>
        </p:nvCxnSpPr>
        <p:spPr bwMode="auto">
          <a:xfrm flipH="1">
            <a:off x="5940662" y="4484077"/>
            <a:ext cx="570400" cy="107229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13"/>
          <p:cNvCxnSpPr>
            <a:cxnSpLocks noChangeShapeType="1"/>
          </p:cNvCxnSpPr>
          <p:nvPr/>
        </p:nvCxnSpPr>
        <p:spPr bwMode="auto">
          <a:xfrm>
            <a:off x="6732240" y="2957145"/>
            <a:ext cx="108992" cy="94370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13"/>
          <p:cNvCxnSpPr>
            <a:cxnSpLocks noChangeShapeType="1"/>
          </p:cNvCxnSpPr>
          <p:nvPr/>
        </p:nvCxnSpPr>
        <p:spPr bwMode="auto">
          <a:xfrm flipH="1">
            <a:off x="6786736" y="4774008"/>
            <a:ext cx="223947" cy="107229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13"/>
          <p:cNvCxnSpPr>
            <a:cxnSpLocks noChangeShapeType="1"/>
          </p:cNvCxnSpPr>
          <p:nvPr/>
        </p:nvCxnSpPr>
        <p:spPr bwMode="auto">
          <a:xfrm>
            <a:off x="7502624" y="4484077"/>
            <a:ext cx="597768" cy="14049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13"/>
          <p:cNvCxnSpPr>
            <a:cxnSpLocks noChangeShapeType="1"/>
          </p:cNvCxnSpPr>
          <p:nvPr/>
        </p:nvCxnSpPr>
        <p:spPr bwMode="auto">
          <a:xfrm>
            <a:off x="5796136" y="3276600"/>
            <a:ext cx="727196" cy="1097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6457994" y="2580393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X1</a:t>
            </a:r>
            <a:r>
              <a:rPr lang="en-US" sz="2400" baseline="-30000" dirty="0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27692" y="2667632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X2</a:t>
            </a:r>
            <a:r>
              <a:rPr lang="en-US" sz="2400" baseline="-30000" dirty="0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8254044" y="3088257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X3</a:t>
            </a:r>
            <a:r>
              <a:rPr lang="en-US" sz="2400" baseline="-30000" dirty="0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7801508" y="5560138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66"/>
                </a:solidFill>
                <a:cs typeface="Times New Roman" pitchFamily="18" charset="0"/>
              </a:rPr>
              <a:t>X4</a:t>
            </a:r>
            <a:r>
              <a:rPr lang="en-US" sz="2400" baseline="-30000" dirty="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6366320" y="5731507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X5</a:t>
            </a:r>
            <a:r>
              <a:rPr lang="en-US" sz="2400" baseline="-30000" dirty="0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5618766" y="5096022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X6</a:t>
            </a:r>
            <a:r>
              <a:rPr lang="en-US" sz="2400" baseline="-30000" dirty="0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5544397" y="3095941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X7</a:t>
            </a:r>
            <a:r>
              <a:rPr lang="en-US" sz="2400" baseline="-30000" dirty="0" smtClean="0">
                <a:solidFill>
                  <a:srgbClr val="FFFFFF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2240" y="31242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d1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916161" y="361375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d1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85018" y="472669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d1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790818" y="516821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d1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412757" y="324032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d1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96136" y="458934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d1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75957" y="35814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Black" pitchFamily="34" charset="0"/>
              </a:rPr>
              <a:t>d1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16632"/>
            <a:ext cx="5617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75, 75, 75, 75, 75, 75,          Mean =  ????</a:t>
            </a:r>
          </a:p>
          <a:p>
            <a:r>
              <a:rPr lang="en-US" sz="2000" b="1" dirty="0"/>
              <a:t>75, 70, 75. 80, 85.                   Mean =  ????</a:t>
            </a:r>
          </a:p>
          <a:p>
            <a:r>
              <a:rPr lang="en-US" sz="2000" b="1" dirty="0"/>
              <a:t> 60, 65, 55, 70, 75, 75, ,70, 80, Mean=  ????</a:t>
            </a:r>
          </a:p>
        </p:txBody>
      </p:sp>
    </p:spTree>
    <p:extLst>
      <p:ext uri="{BB962C8B-B14F-4D97-AF65-F5344CB8AC3E}">
        <p14:creationId xmlns:p14="http://schemas.microsoft.com/office/powerpoint/2010/main" val="19540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2261</Words>
  <Application>Microsoft Office PowerPoint</Application>
  <PresentationFormat>On-screen Show (4:3)</PresentationFormat>
  <Paragraphs>547</Paragraphs>
  <Slides>36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2020-06-30T18:03:44Z</dcterms:created>
  <dcterms:modified xsi:type="dcterms:W3CDTF">2020-07-06T20:46:09Z</dcterms:modified>
</cp:coreProperties>
</file>