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60" r:id="rId5"/>
    <p:sldId id="284" r:id="rId6"/>
    <p:sldId id="262" r:id="rId7"/>
    <p:sldId id="285" r:id="rId8"/>
    <p:sldId id="263" r:id="rId9"/>
    <p:sldId id="286" r:id="rId10"/>
    <p:sldId id="264" r:id="rId11"/>
    <p:sldId id="265" r:id="rId12"/>
    <p:sldId id="287" r:id="rId13"/>
    <p:sldId id="267" r:id="rId14"/>
    <p:sldId id="268" r:id="rId15"/>
    <p:sldId id="270" r:id="rId16"/>
    <p:sldId id="297" r:id="rId17"/>
    <p:sldId id="271" r:id="rId18"/>
    <p:sldId id="272" r:id="rId19"/>
    <p:sldId id="295" r:id="rId20"/>
    <p:sldId id="274" r:id="rId21"/>
    <p:sldId id="275" r:id="rId22"/>
    <p:sldId id="276" r:id="rId23"/>
    <p:sldId id="277" r:id="rId24"/>
    <p:sldId id="290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1FD38-98B4-40D0-8190-85AA508A94CF}" v="25" dt="2021-05-10T07:43:1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دانا بدر" userId="S::420181501643@mutah.edu.jo::934b6c31-f7bd-4d7f-b9e4-7828d0025e5c" providerId="AD" clId="Web-{2E61FD38-98B4-40D0-8190-85AA508A94CF}"/>
    <pc:docChg chg="delSld modSld">
      <pc:chgData name="دانا بدر" userId="S::420181501643@mutah.edu.jo::934b6c31-f7bd-4d7f-b9e4-7828d0025e5c" providerId="AD" clId="Web-{2E61FD38-98B4-40D0-8190-85AA508A94CF}" dt="2021-05-10T07:43:15.232" v="24"/>
      <pc:docMkLst>
        <pc:docMk/>
      </pc:docMkLst>
      <pc:sldChg chg="del">
        <pc:chgData name="دانا بدر" userId="S::420181501643@mutah.edu.jo::934b6c31-f7bd-4d7f-b9e4-7828d0025e5c" providerId="AD" clId="Web-{2E61FD38-98B4-40D0-8190-85AA508A94CF}" dt="2021-05-10T07:41:35.074" v="0"/>
        <pc:sldMkLst>
          <pc:docMk/>
          <pc:sldMk cId="3774237808" sldId="258"/>
        </pc:sldMkLst>
      </pc:sldChg>
      <pc:sldChg chg="delSp modSp">
        <pc:chgData name="دانا بدر" userId="S::420181501643@mutah.edu.jo::934b6c31-f7bd-4d7f-b9e4-7828d0025e5c" providerId="AD" clId="Web-{2E61FD38-98B4-40D0-8190-85AA508A94CF}" dt="2021-05-10T07:41:50.449" v="2"/>
        <pc:sldMkLst>
          <pc:docMk/>
          <pc:sldMk cId="2090940817" sldId="260"/>
        </pc:sldMkLst>
        <pc:spChg chg="del mod">
          <ac:chgData name="دانا بدر" userId="S::420181501643@mutah.edu.jo::934b6c31-f7bd-4d7f-b9e4-7828d0025e5c" providerId="AD" clId="Web-{2E61FD38-98B4-40D0-8190-85AA508A94CF}" dt="2021-05-10T07:41:50.449" v="2"/>
          <ac:spMkLst>
            <pc:docMk/>
            <pc:sldMk cId="2090940817" sldId="260"/>
            <ac:spMk id="4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00.340" v="5"/>
        <pc:sldMkLst>
          <pc:docMk/>
          <pc:sldMk cId="455582844" sldId="262"/>
        </pc:sldMkLst>
        <pc:spChg chg="del">
          <ac:chgData name="دانا بدر" userId="S::420181501643@mutah.edu.jo::934b6c31-f7bd-4d7f-b9e4-7828d0025e5c" providerId="AD" clId="Web-{2E61FD38-98B4-40D0-8190-85AA508A94CF}" dt="2021-05-10T07:42:00.340" v="5"/>
          <ac:spMkLst>
            <pc:docMk/>
            <pc:sldMk cId="455582844" sldId="262"/>
            <ac:spMk id="4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08.324" v="8"/>
        <pc:sldMkLst>
          <pc:docMk/>
          <pc:sldMk cId="336603711" sldId="263"/>
        </pc:sldMkLst>
        <pc:spChg chg="del">
          <ac:chgData name="دانا بدر" userId="S::420181501643@mutah.edu.jo::934b6c31-f7bd-4d7f-b9e4-7828d0025e5c" providerId="AD" clId="Web-{2E61FD38-98B4-40D0-8190-85AA508A94CF}" dt="2021-05-10T07:42:06.981" v="7"/>
          <ac:spMkLst>
            <pc:docMk/>
            <pc:sldMk cId="336603711" sldId="263"/>
            <ac:spMk id="4" creationId="{00000000-0000-0000-0000-000000000000}"/>
          </ac:spMkLst>
        </pc:spChg>
        <pc:spChg chg="del">
          <ac:chgData name="دانا بدر" userId="S::420181501643@mutah.edu.jo::934b6c31-f7bd-4d7f-b9e4-7828d0025e5c" providerId="AD" clId="Web-{2E61FD38-98B4-40D0-8190-85AA508A94CF}" dt="2021-05-10T07:42:08.324" v="8"/>
          <ac:spMkLst>
            <pc:docMk/>
            <pc:sldMk cId="336603711" sldId="263"/>
            <ac:spMk id="5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22.684" v="11"/>
        <pc:sldMkLst>
          <pc:docMk/>
          <pc:sldMk cId="1845739598" sldId="265"/>
        </pc:sldMkLst>
        <pc:spChg chg="del">
          <ac:chgData name="دانا بدر" userId="S::420181501643@mutah.edu.jo::934b6c31-f7bd-4d7f-b9e4-7828d0025e5c" providerId="AD" clId="Web-{2E61FD38-98B4-40D0-8190-85AA508A94CF}" dt="2021-05-10T07:42:22.684" v="11"/>
          <ac:spMkLst>
            <pc:docMk/>
            <pc:sldMk cId="1845739598" sldId="265"/>
            <ac:spMk id="3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25.637" v="12"/>
        <pc:sldMkLst>
          <pc:docMk/>
          <pc:sldMk cId="1173263336" sldId="267"/>
        </pc:sldMkLst>
        <pc:spChg chg="del">
          <ac:chgData name="دانا بدر" userId="S::420181501643@mutah.edu.jo::934b6c31-f7bd-4d7f-b9e4-7828d0025e5c" providerId="AD" clId="Web-{2E61FD38-98B4-40D0-8190-85AA508A94CF}" dt="2021-05-10T07:42:25.637" v="12"/>
          <ac:spMkLst>
            <pc:docMk/>
            <pc:sldMk cId="1173263336" sldId="267"/>
            <ac:spMk id="5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30.013" v="13"/>
        <pc:sldMkLst>
          <pc:docMk/>
          <pc:sldMk cId="3336234444" sldId="268"/>
        </pc:sldMkLst>
        <pc:spChg chg="del">
          <ac:chgData name="دانا بدر" userId="S::420181501643@mutah.edu.jo::934b6c31-f7bd-4d7f-b9e4-7828d0025e5c" providerId="AD" clId="Web-{2E61FD38-98B4-40D0-8190-85AA508A94CF}" dt="2021-05-10T07:42:30.013" v="13"/>
          <ac:spMkLst>
            <pc:docMk/>
            <pc:sldMk cId="3336234444" sldId="268"/>
            <ac:spMk id="3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35.388" v="14"/>
        <pc:sldMkLst>
          <pc:docMk/>
          <pc:sldMk cId="1666637727" sldId="270"/>
        </pc:sldMkLst>
        <pc:spChg chg="del">
          <ac:chgData name="دانا بدر" userId="S::420181501643@mutah.edu.jo::934b6c31-f7bd-4d7f-b9e4-7828d0025e5c" providerId="AD" clId="Web-{2E61FD38-98B4-40D0-8190-85AA508A94CF}" dt="2021-05-10T07:42:35.388" v="14"/>
          <ac:spMkLst>
            <pc:docMk/>
            <pc:sldMk cId="1666637727" sldId="270"/>
            <ac:spMk id="4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40.060" v="15"/>
        <pc:sldMkLst>
          <pc:docMk/>
          <pc:sldMk cId="874815918" sldId="271"/>
        </pc:sldMkLst>
        <pc:spChg chg="del">
          <ac:chgData name="دانا بدر" userId="S::420181501643@mutah.edu.jo::934b6c31-f7bd-4d7f-b9e4-7828d0025e5c" providerId="AD" clId="Web-{2E61FD38-98B4-40D0-8190-85AA508A94CF}" dt="2021-05-10T07:42:40.060" v="15"/>
          <ac:spMkLst>
            <pc:docMk/>
            <pc:sldMk cId="874815918" sldId="271"/>
            <ac:spMk id="4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41.685" v="16"/>
        <pc:sldMkLst>
          <pc:docMk/>
          <pc:sldMk cId="3739189786" sldId="272"/>
        </pc:sldMkLst>
        <pc:spChg chg="del">
          <ac:chgData name="دانا بدر" userId="S::420181501643@mutah.edu.jo::934b6c31-f7bd-4d7f-b9e4-7828d0025e5c" providerId="AD" clId="Web-{2E61FD38-98B4-40D0-8190-85AA508A94CF}" dt="2021-05-10T07:42:41.685" v="16"/>
          <ac:spMkLst>
            <pc:docMk/>
            <pc:sldMk cId="3739189786" sldId="272"/>
            <ac:spMk id="5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47.044" v="17"/>
        <pc:sldMkLst>
          <pc:docMk/>
          <pc:sldMk cId="919284784" sldId="274"/>
        </pc:sldMkLst>
        <pc:spChg chg="del">
          <ac:chgData name="دانا بدر" userId="S::420181501643@mutah.edu.jo::934b6c31-f7bd-4d7f-b9e4-7828d0025e5c" providerId="AD" clId="Web-{2E61FD38-98B4-40D0-8190-85AA508A94CF}" dt="2021-05-10T07:42:47.044" v="17"/>
          <ac:spMkLst>
            <pc:docMk/>
            <pc:sldMk cId="919284784" sldId="274"/>
            <ac:spMk id="3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48.451" v="18"/>
        <pc:sldMkLst>
          <pc:docMk/>
          <pc:sldMk cId="2896451373" sldId="275"/>
        </pc:sldMkLst>
        <pc:picChg chg="del">
          <ac:chgData name="دانا بدر" userId="S::420181501643@mutah.edu.jo::934b6c31-f7bd-4d7f-b9e4-7828d0025e5c" providerId="AD" clId="Web-{2E61FD38-98B4-40D0-8190-85AA508A94CF}" dt="2021-05-10T07:42:48.451" v="18"/>
          <ac:picMkLst>
            <pc:docMk/>
            <pc:sldMk cId="2896451373" sldId="275"/>
            <ac:picMk id="5" creationId="{00000000-0000-0000-0000-000000000000}"/>
          </ac:picMkLst>
        </pc:picChg>
      </pc:sldChg>
      <pc:sldChg chg="delSp">
        <pc:chgData name="دانا بدر" userId="S::420181501643@mutah.edu.jo::934b6c31-f7bd-4d7f-b9e4-7828d0025e5c" providerId="AD" clId="Web-{2E61FD38-98B4-40D0-8190-85AA508A94CF}" dt="2021-05-10T07:42:58.295" v="20"/>
        <pc:sldMkLst>
          <pc:docMk/>
          <pc:sldMk cId="1016949092" sldId="276"/>
        </pc:sldMkLst>
        <pc:spChg chg="del">
          <ac:chgData name="دانا بدر" userId="S::420181501643@mutah.edu.jo::934b6c31-f7bd-4d7f-b9e4-7828d0025e5c" providerId="AD" clId="Web-{2E61FD38-98B4-40D0-8190-85AA508A94CF}" dt="2021-05-10T07:42:58.295" v="20"/>
          <ac:spMkLst>
            <pc:docMk/>
            <pc:sldMk cId="1016949092" sldId="276"/>
            <ac:spMk id="4" creationId="{00000000-0000-0000-0000-000000000000}"/>
          </ac:spMkLst>
        </pc:spChg>
        <pc:spChg chg="del">
          <ac:chgData name="دانا بدر" userId="S::420181501643@mutah.edu.jo::934b6c31-f7bd-4d7f-b9e4-7828d0025e5c" providerId="AD" clId="Web-{2E61FD38-98B4-40D0-8190-85AA508A94CF}" dt="2021-05-10T07:42:56.138" v="19"/>
          <ac:spMkLst>
            <pc:docMk/>
            <pc:sldMk cId="1016949092" sldId="276"/>
            <ac:spMk id="6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3:04.467" v="21"/>
        <pc:sldMkLst>
          <pc:docMk/>
          <pc:sldMk cId="2844678278" sldId="277"/>
        </pc:sldMkLst>
        <pc:spChg chg="del">
          <ac:chgData name="دانا بدر" userId="S::420181501643@mutah.edu.jo::934b6c31-f7bd-4d7f-b9e4-7828d0025e5c" providerId="AD" clId="Web-{2E61FD38-98B4-40D0-8190-85AA508A94CF}" dt="2021-05-10T07:43:04.467" v="21"/>
          <ac:spMkLst>
            <pc:docMk/>
            <pc:sldMk cId="2844678278" sldId="277"/>
            <ac:spMk id="3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3:10.389" v="23"/>
        <pc:sldMkLst>
          <pc:docMk/>
          <pc:sldMk cId="410567748" sldId="278"/>
        </pc:sldMkLst>
        <pc:spChg chg="del">
          <ac:chgData name="دانا بدر" userId="S::420181501643@mutah.edu.jo::934b6c31-f7bd-4d7f-b9e4-7828d0025e5c" providerId="AD" clId="Web-{2E61FD38-98B4-40D0-8190-85AA508A94CF}" dt="2021-05-10T07:43:10.389" v="23"/>
          <ac:spMkLst>
            <pc:docMk/>
            <pc:sldMk cId="410567748" sldId="278"/>
            <ac:spMk id="2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1:57.871" v="4"/>
        <pc:sldMkLst>
          <pc:docMk/>
          <pc:sldMk cId="207507327" sldId="284"/>
        </pc:sldMkLst>
        <pc:spChg chg="del">
          <ac:chgData name="دانا بدر" userId="S::420181501643@mutah.edu.jo::934b6c31-f7bd-4d7f-b9e4-7828d0025e5c" providerId="AD" clId="Web-{2E61FD38-98B4-40D0-8190-85AA508A94CF}" dt="2021-05-10T07:41:57.871" v="4"/>
          <ac:spMkLst>
            <pc:docMk/>
            <pc:sldMk cId="207507327" sldId="284"/>
            <ac:spMk id="4" creationId="{00000000-0000-0000-0000-000000000000}"/>
          </ac:spMkLst>
        </pc:spChg>
        <pc:spChg chg="del">
          <ac:chgData name="دانا بدر" userId="S::420181501643@mutah.edu.jo::934b6c31-f7bd-4d7f-b9e4-7828d0025e5c" providerId="AD" clId="Web-{2E61FD38-98B4-40D0-8190-85AA508A94CF}" dt="2021-05-10T07:41:54.215" v="3"/>
          <ac:spMkLst>
            <pc:docMk/>
            <pc:sldMk cId="207507327" sldId="284"/>
            <ac:spMk id="6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04.356" v="6"/>
        <pc:sldMkLst>
          <pc:docMk/>
          <pc:sldMk cId="1271934456" sldId="285"/>
        </pc:sldMkLst>
        <pc:spChg chg="del">
          <ac:chgData name="دانا بدر" userId="S::420181501643@mutah.edu.jo::934b6c31-f7bd-4d7f-b9e4-7828d0025e5c" providerId="AD" clId="Web-{2E61FD38-98B4-40D0-8190-85AA508A94CF}" dt="2021-05-10T07:42:04.356" v="6"/>
          <ac:spMkLst>
            <pc:docMk/>
            <pc:sldMk cId="1271934456" sldId="285"/>
            <ac:spMk id="3" creationId="{00000000-0000-0000-0000-000000000000}"/>
          </ac:spMkLst>
        </pc:spChg>
      </pc:sldChg>
      <pc:sldChg chg="delSp">
        <pc:chgData name="دانا بدر" userId="S::420181501643@mutah.edu.jo::934b6c31-f7bd-4d7f-b9e4-7828d0025e5c" providerId="AD" clId="Web-{2E61FD38-98B4-40D0-8190-85AA508A94CF}" dt="2021-05-10T07:42:14.325" v="10"/>
        <pc:sldMkLst>
          <pc:docMk/>
          <pc:sldMk cId="1990793613" sldId="286"/>
        </pc:sldMkLst>
        <pc:spChg chg="del">
          <ac:chgData name="دانا بدر" userId="S::420181501643@mutah.edu.jo::934b6c31-f7bd-4d7f-b9e4-7828d0025e5c" providerId="AD" clId="Web-{2E61FD38-98B4-40D0-8190-85AA508A94CF}" dt="2021-05-10T07:42:14.325" v="10"/>
          <ac:spMkLst>
            <pc:docMk/>
            <pc:sldMk cId="1990793613" sldId="286"/>
            <ac:spMk id="6" creationId="{00000000-0000-0000-0000-000000000000}"/>
          </ac:spMkLst>
        </pc:spChg>
        <pc:picChg chg="del">
          <ac:chgData name="دانا بدر" userId="S::420181501643@mutah.edu.jo::934b6c31-f7bd-4d7f-b9e4-7828d0025e5c" providerId="AD" clId="Web-{2E61FD38-98B4-40D0-8190-85AA508A94CF}" dt="2021-05-10T07:42:12.996" v="9"/>
          <ac:picMkLst>
            <pc:docMk/>
            <pc:sldMk cId="1990793613" sldId="286"/>
            <ac:picMk id="3" creationId="{00000000-0000-0000-0000-000000000000}"/>
          </ac:picMkLst>
        </pc:picChg>
      </pc:sldChg>
      <pc:sldChg chg="delSp">
        <pc:chgData name="دانا بدر" userId="S::420181501643@mutah.edu.jo::934b6c31-f7bd-4d7f-b9e4-7828d0025e5c" providerId="AD" clId="Web-{2E61FD38-98B4-40D0-8190-85AA508A94CF}" dt="2021-05-10T07:43:08.185" v="22"/>
        <pc:sldMkLst>
          <pc:docMk/>
          <pc:sldMk cId="2142890119" sldId="290"/>
        </pc:sldMkLst>
        <pc:spChg chg="del">
          <ac:chgData name="دانا بدر" userId="S::420181501643@mutah.edu.jo::934b6c31-f7bd-4d7f-b9e4-7828d0025e5c" providerId="AD" clId="Web-{2E61FD38-98B4-40D0-8190-85AA508A94CF}" dt="2021-05-10T07:43:08.185" v="22"/>
          <ac:spMkLst>
            <pc:docMk/>
            <pc:sldMk cId="2142890119" sldId="290"/>
            <ac:spMk id="3" creationId="{00000000-0000-0000-0000-000000000000}"/>
          </ac:spMkLst>
        </pc:spChg>
      </pc:sldChg>
      <pc:sldChg chg="del">
        <pc:chgData name="دانا بدر" userId="S::420181501643@mutah.edu.jo::934b6c31-f7bd-4d7f-b9e4-7828d0025e5c" providerId="AD" clId="Web-{2E61FD38-98B4-40D0-8190-85AA508A94CF}" dt="2021-05-10T07:43:15.232" v="24"/>
        <pc:sldMkLst>
          <pc:docMk/>
          <pc:sldMk cId="2037235714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CDE1D-8ABF-4718-B68B-F45AAB173CC5}" type="datetimeFigureOut">
              <a:rPr lang="en-MY" smtClean="0"/>
              <a:t>10/5/2021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7CFDF-54DC-42E7-A40E-589A483C78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262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70E10-40DB-48DF-A0CA-8E1269733DE7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606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D749-6EF8-41D7-BC59-764E3DCC2734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94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345B-BDEF-4411-86C6-771E7BB03520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234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F0F8-3CE5-4DCC-8278-C80F6D48790E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27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71BAC-41B3-4F32-9C40-E3CBC26CD6C7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380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19F5-F928-4BF4-B4F0-0947B49751F0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121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4A5F-8D33-44EB-ACCB-2182733C9A26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847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073-5C0E-431B-92F1-0E7C84128141}" type="datetime1">
              <a:rPr lang="en-MY" smtClean="0"/>
              <a:t>10/5/2021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42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ADC5-5FFF-4B46-A9C3-7BC00177E9BA}" type="datetime1">
              <a:rPr lang="en-MY" smtClean="0"/>
              <a:t>10/5/2021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829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5B54-0552-484D-9AD6-DC52B5ACD370}" type="datetime1">
              <a:rPr lang="en-MY" smtClean="0"/>
              <a:t>10/5/2021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026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C01D-20ED-4BEF-87B0-8E92D9235D45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275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97F5-490A-4E78-968A-B1D297D672E9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70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1D711-3F2A-4964-8A03-C2236F428B95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9AE0-71D4-4371-9358-6A9226271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8761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530079"/>
            <a:ext cx="9073008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Mercury</a:t>
            </a:r>
            <a:r>
              <a:rPr lang="en-MY" sz="2400" dirty="0"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is a naturally occurring metal, that is in many products everyday, </a:t>
            </a:r>
            <a:r>
              <a:rPr lang="en-MY" sz="2300" b="1" dirty="0">
                <a:latin typeface="Garamond" pitchFamily="18" charset="0"/>
              </a:rPr>
              <a:t>although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in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tiny amounts</a:t>
            </a:r>
          </a:p>
          <a:p>
            <a:endParaRPr lang="en-MY" sz="2300" b="1" dirty="0">
              <a:solidFill>
                <a:srgbClr val="FF0000"/>
              </a:solidFill>
              <a:latin typeface="Garamond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Small amounts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of mercury are present in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everyday foods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and products, which may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not affect our health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. </a:t>
            </a:r>
          </a:p>
          <a:p>
            <a:pPr lvl="0"/>
            <a:endParaRPr lang="en-MY" sz="2300" dirty="0">
              <a:latin typeface="Garamond" pitchFamily="18" charset="0"/>
              <a:ea typeface="Calibri"/>
              <a:cs typeface="Times New Roman" pitchFamily="18" charset="0"/>
            </a:endParaRPr>
          </a:p>
          <a:p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             Mercury itself is naturally occurring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but the amounts in the environment 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have 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been on the rise from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industrialization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It is often a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 by-product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of industrial processes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such as burning coal   for power.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Mercury is a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liquid at room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temperature 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readily vaporizes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into the air around it.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Vaporized mercury </a:t>
            </a:r>
            <a:r>
              <a:rPr lang="en-MY" sz="2300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can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make its way into the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rain, soil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water  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and </a:t>
            </a:r>
            <a:endParaRPr lang="en-MY" sz="2300" b="1" dirty="0">
              <a:solidFill>
                <a:srgbClr val="FF0000"/>
              </a:solidFill>
              <a:latin typeface="Garamond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where it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poses a risk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to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 humans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.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plants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animals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, like </a:t>
            </a:r>
            <a:r>
              <a:rPr lang="en-MY" sz="2300" b="1" dirty="0">
                <a:solidFill>
                  <a:schemeClr val="accent1"/>
                </a:solidFill>
                <a:latin typeface="Garamond" pitchFamily="18" charset="0"/>
                <a:ea typeface="Calibri"/>
                <a:cs typeface="Times New Roman" pitchFamily="18" charset="0"/>
              </a:rPr>
              <a:t>fish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3808" y="221627"/>
            <a:ext cx="35285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2800" b="1" i="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Mercury Poisoning</a:t>
            </a:r>
            <a:endParaRPr lang="en-MY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45B8-C2E3-4476-A2A6-FA755ADE12A5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0940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4056"/>
            <a:ext cx="3744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Health Effects: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5" y="1988840"/>
            <a:ext cx="8928991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Short Term Exposure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Harmful effects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are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rarely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seen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any more because of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strict controls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used in workplaces where mercury exposure   might occur.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Historically,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short-term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exposur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concentrations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of mercury 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vapor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caused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harmful effects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on the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571500" indent="-571500">
              <a:buFont typeface="+mj-lt"/>
              <a:buAutoNum type="romanLcPeriod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 Nervous, </a:t>
            </a:r>
          </a:p>
          <a:p>
            <a:pPr marL="571500" indent="-571500">
              <a:buFont typeface="+mj-lt"/>
              <a:buAutoNum type="romanLcPeriod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Digestive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571500" indent="-571500">
              <a:buFont typeface="+mj-lt"/>
              <a:buAutoNum type="romanLcPeriod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Respiratory systems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and </a:t>
            </a:r>
          </a:p>
          <a:p>
            <a:pPr marL="571500" indent="-571500">
              <a:buFont typeface="+mj-lt"/>
              <a:buAutoNum type="romanLcPeriod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the kidneys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 most cases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, exposure occurred when mercury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was heated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23728" y="997276"/>
            <a:ext cx="382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Short Term exposure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long Term exposure</a:t>
            </a:r>
            <a:endParaRPr lang="en-US" sz="2300" dirty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25EC-91B3-4035-BF83-C389D1F1AF59}" type="datetime1">
              <a:rPr lang="en-MY" smtClean="0"/>
              <a:t>10/5/2021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3263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83" y="495499"/>
            <a:ext cx="9153097" cy="558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II. long term exposure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It is caused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by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inhalation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exposure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Mercury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liquid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vapor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are absorbed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through the skin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small amounts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this can contribute to the overall exposure.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Effects following absorption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through the skin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are expected to be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similar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 those reported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 long-term inhalation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exposure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3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300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Mercury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levels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 urine </a:t>
            </a:r>
            <a:r>
              <a:rPr lang="en-US" sz="23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are often used as a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general indicator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of how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much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to mercury has occurred. 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As a result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urine mercury levels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rather than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airborne levels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provided in some of the reports which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compare mercury exposures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 specific health effects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US" sz="23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Urine mercury levels are reported in </a:t>
            </a:r>
            <a:r>
              <a:rPr lang="en-US" sz="23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microgram /gr of </a:t>
            </a:r>
            <a:r>
              <a:rPr lang="en-US" sz="23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creatinine</a:t>
            </a:r>
            <a:endParaRPr lang="en-US" sz="23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The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relationship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between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airborne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mercury levels</a:t>
            </a:r>
            <a:r>
              <a:rPr lang="en-US" sz="23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urine mercury levels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complicated and depends on many factors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including other sources of mercury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exposure &amp;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individual differences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5243" y="340108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Cont.  ..Health Effects: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8772E-C1CC-4B59-A2DF-26F9F3641B15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6234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28" y="2060848"/>
            <a:ext cx="913247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Urine mercury levels in adults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without occupational exposure are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typically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less than 3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micrograms/gram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300" b="1" dirty="0" err="1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80000"/>
              </a:lnSpc>
              <a:defRPr/>
            </a:pP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Urinary mercury levels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below 35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Garamond" pitchFamily="18" charset="0"/>
                <a:cs typeface="Times New Roman" pitchFamily="18" charset="0"/>
              </a:rPr>
              <a:t>micgr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/gram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300" b="1" dirty="0" err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endParaRPr lang="en-US" sz="23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are considered to reflect relatively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low mercury exposure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; </a:t>
            </a:r>
          </a:p>
          <a:p>
            <a:pPr>
              <a:lnSpc>
                <a:spcPct val="90000"/>
              </a:lnSpc>
              <a:defRPr/>
            </a:pP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35 to 50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micrograms/gram  of </a:t>
            </a:r>
            <a:r>
              <a:rPr lang="en-US" sz="2300" b="1" dirty="0" err="1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reflects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   moderate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exposure;</a:t>
            </a:r>
          </a:p>
          <a:p>
            <a:pPr>
              <a:lnSpc>
                <a:spcPct val="90000"/>
              </a:lnSpc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50 to 100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micrograms/gram of </a:t>
            </a:r>
            <a:r>
              <a:rPr lang="en-US" sz="2300" b="1" dirty="0" err="1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reflects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moderately high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exposure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300" b="1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above 100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micrograms/gram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300" b="1" dirty="0" err="1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reflects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high exposure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80000"/>
              </a:lnSpc>
              <a:defRPr/>
            </a:pPr>
            <a:endParaRPr lang="en-US" sz="23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1792" y="6406796"/>
            <a:ext cx="115608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0.01=14.8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531" y="267939"/>
            <a:ext cx="8568952" cy="32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Urine mercury levels are reported in </a:t>
            </a:r>
            <a:r>
              <a:rPr lang="en-US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microgr</a:t>
            </a:r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/gr of </a:t>
            </a:r>
            <a:r>
              <a:rPr lang="en-US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Cont.  ….</a:t>
            </a:r>
            <a:endParaRPr lang="en-US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057" y="1100052"/>
            <a:ext cx="8951943" cy="65864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airborne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exposure of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0.025 mg/m3 mercury,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compares to approximately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37 micrograms of mercury/gr of </a:t>
            </a:r>
            <a:r>
              <a:rPr lang="en-US" sz="2300" b="1" dirty="0" err="1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 urine.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9680" y="705646"/>
            <a:ext cx="5398504" cy="374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Several studies indicate that an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AE77-978A-4E85-9C8F-09F1D69B282C}" type="datetime1">
              <a:rPr lang="en-MY" smtClean="0"/>
              <a:t>10/5/2021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12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7505203" y="5665649"/>
            <a:ext cx="153129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0.01=14.8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0.04=59.2</a:t>
            </a:r>
          </a:p>
        </p:txBody>
      </p:sp>
    </p:spTree>
    <p:extLst>
      <p:ext uri="{BB962C8B-B14F-4D97-AF65-F5344CB8AC3E}">
        <p14:creationId xmlns:p14="http://schemas.microsoft.com/office/powerpoint/2010/main" val="166663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95638"/>
              </p:ext>
            </p:extLst>
          </p:nvPr>
        </p:nvGraphicFramePr>
        <p:xfrm>
          <a:off x="107504" y="1196752"/>
          <a:ext cx="8856984" cy="43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4020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Urinary mercury levels </a:t>
                      </a:r>
                      <a:endParaRPr lang="en-MY" sz="2300" b="1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bg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Level of mercury exposure</a:t>
                      </a:r>
                      <a:endParaRPr lang="en-MY" sz="2300" b="1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020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less than 3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micrograms/gram</a:t>
                      </a:r>
                      <a:r>
                        <a:rPr lang="en-US" sz="2300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chemeClr val="tx2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of </a:t>
                      </a:r>
                      <a:r>
                        <a:rPr lang="en-US" sz="2300" b="1" dirty="0" err="1">
                          <a:solidFill>
                            <a:schemeClr val="tx2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creatinine</a:t>
                      </a:r>
                      <a:endParaRPr lang="en-MY" sz="2300" dirty="0"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2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adults 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without occupational exposure</a:t>
                      </a:r>
                      <a:endParaRPr lang="en-MY" sz="2300" b="1" dirty="0"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344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below 35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micrograms/gram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of </a:t>
                      </a:r>
                      <a:r>
                        <a:rPr lang="en-US" sz="2300" b="1" dirty="0" err="1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creatinine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endParaRPr lang="en-MY" sz="2300" dirty="0"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low</a:t>
                      </a:r>
                      <a:r>
                        <a:rPr lang="en-US" sz="2300" b="1" dirty="0">
                          <a:solidFill>
                            <a:srgbClr val="00206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mercury exposure</a:t>
                      </a:r>
                      <a:endParaRPr lang="en-MY" sz="2300" b="1" dirty="0"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51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35 to 50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micrograms/gram</a:t>
                      </a:r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of </a:t>
                      </a:r>
                      <a:r>
                        <a:rPr lang="en-US" sz="2300" b="1" dirty="0" err="1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creatinine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endParaRPr lang="en-MY" sz="2300" dirty="0">
                        <a:solidFill>
                          <a:srgbClr val="0070C0"/>
                        </a:solidFill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moderate</a:t>
                      </a:r>
                      <a:r>
                        <a:rPr lang="en-US" sz="2300" b="1" dirty="0">
                          <a:solidFill>
                            <a:srgbClr val="00206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exposure;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065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50 to 100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micrograms/gram</a:t>
                      </a:r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en-US" sz="2300" b="1" baseline="0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creatinine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endParaRPr lang="en-MY" sz="2300" dirty="0">
                        <a:solidFill>
                          <a:srgbClr val="0070C0"/>
                        </a:solidFill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moderately</a:t>
                      </a:r>
                      <a:r>
                        <a:rPr lang="en-US" sz="2300" b="1" dirty="0">
                          <a:solidFill>
                            <a:srgbClr val="00206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high 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exposure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142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above 100</a:t>
                      </a:r>
                      <a:r>
                        <a:rPr lang="en-US" sz="2300" b="1" dirty="0"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micrograms/gram</a:t>
                      </a:r>
                      <a:r>
                        <a:rPr lang="en-US" sz="2300" b="1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>
                          <a:solidFill>
                            <a:srgbClr val="CC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2300" b="1" dirty="0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lang="en-US" sz="2300" b="1" dirty="0" err="1">
                          <a:solidFill>
                            <a:srgbClr val="0070C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creatinine</a:t>
                      </a:r>
                      <a:endParaRPr lang="en-MY" sz="2300" b="1" dirty="0">
                        <a:solidFill>
                          <a:srgbClr val="0070C0"/>
                        </a:solidFill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high </a:t>
                      </a:r>
                      <a:r>
                        <a:rPr lang="en-US" sz="2300" b="1" dirty="0">
                          <a:solidFill>
                            <a:srgbClr val="002060"/>
                          </a:solidFill>
                          <a:latin typeface="Garamond" pitchFamily="18" charset="0"/>
                          <a:cs typeface="Times New Roman" pitchFamily="18" charset="0"/>
                        </a:rPr>
                        <a:t>exposure</a:t>
                      </a:r>
                      <a:endParaRPr lang="en-MY" sz="2300" b="1" dirty="0"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33920"/>
            <a:ext cx="9144000" cy="760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Urine mercury levels are reported in </a:t>
            </a: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micrograms/gram of </a:t>
            </a:r>
            <a:r>
              <a:rPr lang="en-US" sz="24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creatinine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(a component of the urine).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0A5FA-F40A-47E1-84E4-8FD8E867D853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419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5856"/>
            <a:ext cx="91440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Initial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 to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high concentrations of mercury vapor </a:t>
            </a:r>
            <a:r>
              <a:rPr lang="en-US" sz="2300" b="1" dirty="0">
                <a:solidFill>
                  <a:srgbClr val="00B0F0"/>
                </a:solidFill>
                <a:latin typeface="Garamond" pitchFamily="18" charset="0"/>
                <a:cs typeface="Times New Roman" pitchFamily="18" charset="0"/>
              </a:rPr>
              <a:t>produces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symptoms similar to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"metal fume fever"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including fatigue, fever, chills, </a:t>
            </a:r>
            <a:r>
              <a:rPr lang="en-MY" sz="2300" dirty="0">
                <a:latin typeface="Garamond" pitchFamily="18" charset="0"/>
              </a:rPr>
              <a:t> </a:t>
            </a:r>
            <a:r>
              <a:rPr lang="en-MY" sz="2300" b="1" dirty="0">
                <a:latin typeface="Garamond" pitchFamily="18" charset="0"/>
              </a:rPr>
              <a:t>nausea ,headache,  muscle joint pains</a:t>
            </a:r>
            <a:r>
              <a:rPr lang="en-MY" sz="2300" dirty="0">
                <a:latin typeface="Garamond" pitchFamily="18" charset="0"/>
              </a:rPr>
              <a:t> 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300" b="1" dirty="0">
                <a:latin typeface="Garamond" pitchFamily="18" charset="0"/>
              </a:rPr>
              <a:t>lack of appetite in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latin typeface="Garamond" pitchFamily="18" charset="0"/>
              </a:rPr>
              <a:t>addition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</a:rPr>
              <a:t>metallic taste in the mouth may also be reported,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Respiratory system </a:t>
            </a:r>
            <a:r>
              <a:rPr lang="en-US" sz="23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effects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include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cough, shortness of breath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   tightness and burning pains in the chest and inflammation of the lungs.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Occupational exposure to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1-44 mg/m3</a:t>
            </a:r>
            <a:r>
              <a:rPr lang="en-US" sz="23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of mercury vapor 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for </a:t>
            </a:r>
          </a:p>
          <a:p>
            <a:pPr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    4 to 8 hours</a:t>
            </a:r>
            <a:r>
              <a:rPr lang="en-US" sz="23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cause 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chest pain</a:t>
            </a:r>
            <a:r>
              <a:rPr lang="en-US" sz="23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cough, coughing up blood, impaired</a:t>
            </a:r>
          </a:p>
          <a:p>
            <a:pPr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   lung function</a:t>
            </a:r>
            <a:r>
              <a:rPr lang="en-US" sz="23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and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inflammation of the lungs</a:t>
            </a:r>
            <a:r>
              <a:rPr lang="en-US" sz="2300" b="1" dirty="0">
                <a:solidFill>
                  <a:srgbClr val="00B0F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In some cases,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pulmonary edema 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may  occurred potentially life threatening</a:t>
            </a:r>
          </a:p>
          <a:p>
            <a:pPr>
              <a:defRPr/>
            </a:pP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Exposure </a:t>
            </a:r>
            <a:r>
              <a:rPr lang="en-US" sz="23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 high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but unspecified, concentrations of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mercury vapor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will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cause death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due to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respiratory failure.</a:t>
            </a:r>
          </a:p>
          <a:p>
            <a:pPr>
              <a:defRPr/>
            </a:pP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All of the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reported deaths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resulted from inhaling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mercury vapors 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formed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upon heating mercury</a:t>
            </a:r>
          </a:p>
        </p:txBody>
      </p:sp>
      <p:sp>
        <p:nvSpPr>
          <p:cNvPr id="3" name="Rectangle 2"/>
          <p:cNvSpPr/>
          <p:nvPr/>
        </p:nvSpPr>
        <p:spPr>
          <a:xfrm>
            <a:off x="3312368" y="106579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Garamond" pitchFamily="18" charset="0"/>
              </a:rPr>
              <a:t>Health Effects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F854-5D4D-4E93-85CE-8065757302EB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481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244205"/>
            <a:ext cx="925252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2.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Harmful nervous system effects: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Effects on muscle coordination,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mood, behavior,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memory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feeling ,and nerve conduction</a:t>
            </a:r>
          </a:p>
          <a:p>
            <a:pPr>
              <a:defRPr/>
            </a:pP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These effects are often observed in employees with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moderately high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xposure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 mercury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</a:t>
            </a:r>
          </a:p>
          <a:p>
            <a:pPr>
              <a:defRPr/>
            </a:pPr>
            <a:endParaRPr lang="en-US" sz="23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Tremors</a:t>
            </a:r>
            <a:r>
              <a:rPr lang="en-US" sz="23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(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initially affecting the hands and sometimes spreading to other  parts of the body),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Emotional Instability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(including irritability, excessive shyness, a loss of confidence and nervousness),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Sleeplessness,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Memory loss, Muscle weakness, Headaches,  slow reflexes and a loss of feeling or numbness.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US" sz="23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22646" y="0"/>
            <a:ext cx="19736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nervous,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b="1" dirty="0">
                <a:latin typeface="Garamond" pitchFamily="18" charset="0"/>
                <a:cs typeface="Times New Roman" pitchFamily="18" charset="0"/>
              </a:rPr>
              <a:t>  digestive </a:t>
            </a:r>
            <a:r>
              <a:rPr lang="en-US" sz="1400" dirty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b="1" dirty="0">
                <a:latin typeface="Garamond" pitchFamily="18" charset="0"/>
                <a:cs typeface="Times New Roman" pitchFamily="18" charset="0"/>
              </a:rPr>
              <a:t>  respiratory systems</a:t>
            </a:r>
            <a:r>
              <a:rPr lang="en-US" sz="14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b="1" dirty="0">
                <a:latin typeface="Garamond" pitchFamily="18" charset="0"/>
                <a:cs typeface="Times New Roman" pitchFamily="18" charset="0"/>
              </a:rPr>
              <a:t>  the kidneys</a:t>
            </a:r>
            <a:endParaRPr lang="en-MY" sz="1400" dirty="0"/>
          </a:p>
        </p:txBody>
      </p:sp>
      <p:sp>
        <p:nvSpPr>
          <p:cNvPr id="4" name="Rectangle 3"/>
          <p:cNvSpPr/>
          <p:nvPr/>
        </p:nvSpPr>
        <p:spPr>
          <a:xfrm>
            <a:off x="4067944" y="-20287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Health Effects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FEC2-F11A-4538-A2FE-7D623BD632FF}" type="datetime1">
              <a:rPr lang="en-MY" smtClean="0"/>
              <a:t>10/5/2021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9189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42" y="476672"/>
            <a:ext cx="916427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Damage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to the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nerves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of the arms and legs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(poly-neuropathy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)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has been reported in employees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with high exposures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endParaRPr lang="en-US" sz="23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Reduced sensation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strength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in the arms and legs, muscle cramps 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decreased nerve conduction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have been observed. 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Employees with episodes of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very high exposure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appear to be more At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risk of developing these effects</a:t>
            </a:r>
          </a:p>
          <a:p>
            <a:pPr>
              <a:defRPr/>
            </a:pP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Pathogenesis of Mercury Neurotoxicity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Selectively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accumulates in </a:t>
            </a:r>
          </a:p>
          <a:p>
            <a:pPr lvl="0"/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3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hippocampus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basal ganglia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cerebral cortex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Prevents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presynaptic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serotonin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release and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inhibits serotonin transport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; causes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calcium disruptions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Causes </a:t>
            </a:r>
            <a:r>
              <a:rPr lang="en-MY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demylinating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neuropathy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Causes abnormal neuronal </a:t>
            </a:r>
            <a:r>
              <a:rPr lang="en-MY" sz="2300" b="1" dirty="0" err="1">
                <a:latin typeface="Garamond" pitchFamily="18" charset="0"/>
                <a:cs typeface="Times New Roman" pitchFamily="18" charset="0"/>
              </a:rPr>
              <a:t>cytoarchitecture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; </a:t>
            </a:r>
          </a:p>
          <a:p>
            <a:pPr lvl="0"/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      disrupts neuronal migration, microtubules, and cell division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5656" y="116632"/>
            <a:ext cx="4243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Harmful nervous system effects Cont.  …</a:t>
            </a:r>
            <a:endParaRPr lang="en-US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8F72-FF59-42A7-A27D-75A5DA6C6554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8223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71" y="496658"/>
            <a:ext cx="878640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Kidney injury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is common following exposure to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concentrations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of mercury.      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Effects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range from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increased protein in the urine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kidney failure. </a:t>
            </a:r>
            <a:endParaRPr lang="en-US" sz="2300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Exposure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to high concentrations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of mercury has also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caused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increased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blood pressure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heart rate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Effect when come in </a:t>
            </a:r>
            <a:r>
              <a:rPr lang="en-US" sz="23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contact with skin: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Elemental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mercury is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known to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directly irritate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the skin.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However, an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allergic skin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reaction may develop following contact with mercury.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Elemental mercury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liquid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vapor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can be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absorbed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through the skin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may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contribute to the overall 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absorption and toxicity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3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Pregnancy – </a:t>
            </a:r>
            <a:r>
              <a:rPr lang="en-MY" sz="23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the risky group </a:t>
            </a:r>
          </a:p>
          <a:p>
            <a:pPr lvl="0"/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 first term pregnancies in the mercury exposed group </a:t>
            </a:r>
          </a:p>
          <a:p>
            <a:pPr lvl="0"/>
            <a:r>
              <a:rPr lang="en-MY" sz="2300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Spontaneous abortion</a:t>
            </a:r>
            <a:r>
              <a:rPr lang="en-MY" sz="23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Stillbirth</a:t>
            </a:r>
            <a:r>
              <a:rPr lang="en-MY" sz="23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MY" sz="23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Congenital malformations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300" b="1" dirty="0" err="1">
                <a:latin typeface="Garamond" pitchFamily="18" charset="0"/>
                <a:cs typeface="Times New Roman" pitchFamily="18" charset="0"/>
              </a:rPr>
              <a:t>spina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bifida and intra-atrial defect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9952" y="158104"/>
            <a:ext cx="3168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Health Effects  Cont. 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FF24-9DB0-452F-AEEA-E65154006F34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9284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69127"/>
            <a:ext cx="5935740" cy="497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/>
              </a:rPr>
              <a:t>Diagnosing mercury poisoning</a:t>
            </a:r>
            <a:endParaRPr lang="en-MY" sz="2400" dirty="0">
              <a:latin typeface="Garamond" pitchFamily="18" charset="0"/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1328693"/>
            <a:ext cx="4572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Physical exam and</a:t>
            </a:r>
            <a:r>
              <a:rPr lang="en-MY" sz="2300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blood 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 urine test</a:t>
            </a:r>
            <a:endParaRPr lang="en-MY" sz="2300" dirty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490" y="2492896"/>
            <a:ext cx="9065871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400" dirty="0">
                <a:latin typeface="Garamond" pitchFamily="18" charset="0"/>
                <a:cs typeface="Times New Roman" pitchFamily="18" charset="0"/>
              </a:rPr>
              <a:t>       Few words on </a:t>
            </a: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investigation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Blood mercury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only useful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within 3 days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of exposure 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it is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more reliable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MY" sz="2300" b="1" dirty="0" err="1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methylmercury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high concentrations in RBCs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) 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800" dirty="0">
              <a:latin typeface="Garamond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 24-hour urine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specimen is a good indicator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 inorganic mercury poisoning 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3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dirty="0">
                <a:latin typeface="Garamond" pitchFamily="18" charset="0"/>
                <a:cs typeface="Times New Roman" pitchFamily="18" charset="0"/>
              </a:rPr>
              <a:t>•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Hair mercury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level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has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 role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in acute Hg toxicity</a:t>
            </a:r>
            <a:r>
              <a:rPr lang="en-MY" sz="2300" b="1" dirty="0">
                <a:latin typeface="Garamond" pitchFamily="18" charset="0"/>
              </a:rPr>
              <a:t>              </a:t>
            </a:r>
            <a:r>
              <a:rPr lang="en-MY" sz="1100" dirty="0">
                <a:latin typeface="Garamond" pitchFamily="18" charset="0"/>
              </a:rPr>
              <a:t>WHO, 2002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A9F-C58E-4ECB-B623-9F6DC9DF4232}" type="datetime1">
              <a:rPr lang="en-MY" smtClean="0"/>
              <a:t>10/5/2021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6451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77802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Mercury Poisoning Treatment</a:t>
            </a:r>
            <a:endParaRPr lang="en-MY" sz="2600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758" y="618874"/>
            <a:ext cx="9143999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There’s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 cure for mercury poisoning.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Neurologica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l effects from mercury toxicity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are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often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permanent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When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detected early,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mercury poisoning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can be halted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endParaRPr lang="en-MY" sz="23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 best way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is to stop exposure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to the metal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Eat a lot of mercury-containing seafood, stop immediately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If toxicity is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linked to workplace,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Remove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from the area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prevent further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effects of poisoning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If mercury levels reach a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certain point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start</a:t>
            </a:r>
            <a:r>
              <a:rPr lang="en-MY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chelation therapy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MY" sz="17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Chelating agents </a:t>
            </a:r>
            <a:r>
              <a:rPr lang="en-MY" sz="1700" b="1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are: drugs that remove the metal from organs and help body dispose of them</a:t>
            </a:r>
            <a:r>
              <a:rPr lang="en-MY" sz="1700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 inhalational </a:t>
            </a:r>
            <a:r>
              <a:rPr lang="en-MY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mercury </a:t>
            </a:r>
          </a:p>
          <a:p>
            <a:pPr lvl="0"/>
            <a:r>
              <a:rPr lang="en-MY" sz="2300" b="1" dirty="0">
                <a:latin typeface="Garamond" pitchFamily="18" charset="0"/>
                <a:cs typeface="Times New Roman" pitchFamily="18" charset="0"/>
              </a:rPr>
              <a:t>• No role of inducing emesis </a:t>
            </a:r>
          </a:p>
          <a:p>
            <a:pPr lvl="0"/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• Oral steroid is a common practice but without substantial evidence </a:t>
            </a:r>
            <a:endParaRPr lang="en-MY" sz="2300" b="1" dirty="0">
              <a:latin typeface="Garamond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Most inhalational form are self limited </a:t>
            </a:r>
            <a:endParaRPr lang="en-MY" sz="2300" dirty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If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mercury levels reach a certain point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start chelation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therapy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Hemodialysis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is used in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severe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cases of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toxicity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when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renal function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has declined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14A-B01E-43C8-AF7D-2CEC43507A22}" type="datetime1">
              <a:rPr lang="en-MY" smtClean="0"/>
              <a:t>10/5/2021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694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13" y="1052736"/>
            <a:ext cx="8877335" cy="444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Consuming foods with mercury 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is the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most common cause of this type of poisoning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ea typeface="Calibri"/>
                <a:cs typeface="Times New Roman" pitchFamily="18" charset="0"/>
              </a:rPr>
              <a:t>The most common cause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mercury poisoning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is from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consuming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too much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methyl mercury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organic mercury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, which is linked to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eating seafood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Children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 and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unborn babies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are the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most vulnerable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to the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effects of mercury poisoning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300" b="1" dirty="0">
              <a:solidFill>
                <a:schemeClr val="tx2"/>
              </a:solidFill>
              <a:latin typeface="Garamond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Ingesting or coming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into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contact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 with too much mercury can 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cause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poisonous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Mercury is a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type of toxic metal </a:t>
            </a:r>
            <a:r>
              <a:rPr lang="en-MY" sz="2300" dirty="0">
                <a:latin typeface="Garamond" pitchFamily="18" charset="0"/>
                <a:ea typeface="Calibri"/>
                <a:cs typeface="Times New Roman" pitchFamily="18" charset="0"/>
              </a:rPr>
              <a:t>that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comes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in different forms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within the environment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2270364" y="188640"/>
            <a:ext cx="23711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b="1" i="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Helvetica Neue"/>
              </a:rPr>
              <a:t>Mercury Poisoning</a:t>
            </a:r>
            <a:endParaRPr lang="en-MY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3538-A0F6-41BF-8124-B96F7F19BCD7}" type="datetime1">
              <a:rPr lang="en-MY" smtClean="0"/>
              <a:t>10/5/2021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507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69" y="116632"/>
            <a:ext cx="9026927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C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Control hazardous conditions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Mercury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a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VERY TOXIC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liquid. It is also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CORROSIVE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to many metals.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It also forms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amalgams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with some metals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like gold jewelry.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Controlling mercury exposure is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best accomplished through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substituting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with a non-toxic chemical, </a:t>
            </a:r>
            <a:r>
              <a:rPr lang="en-US" sz="2000" i="1" dirty="0">
                <a:latin typeface="Garamond" pitchFamily="18" charset="0"/>
                <a:cs typeface="Times New Roman" pitchFamily="18" charset="0"/>
              </a:rPr>
              <a:t>depending on the application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000" i="1" dirty="0">
                <a:latin typeface="Garamond" pitchFamily="18" charset="0"/>
                <a:cs typeface="Times New Roman" pitchFamily="18" charset="0"/>
              </a:rPr>
              <a:t>If not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engineering,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administrative,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personal protective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equipment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(PPE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) 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                               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Engineering methods include: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Mechanical ventilation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(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dilution and local exhaust), 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Process or personnel enclosure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Garamond" pitchFamily="18" charset="0"/>
                <a:cs typeface="Times New Roman" pitchFamily="18" charset="0"/>
              </a:rPr>
              <a:t>control of process conditions, and process modification  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Stringent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ar-AE" sz="1400" b="1" dirty="0">
                <a:latin typeface="Garamond" pitchFamily="18" charset="0"/>
                <a:cs typeface="Times New Roman" pitchFamily="18" charset="0"/>
              </a:rPr>
              <a:t>صارم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control measures (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closed handling system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or 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isolation may be necessary.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Use a corrosion-resistant local exhaust ventilation system </a:t>
            </a:r>
            <a:endParaRPr lang="en-US" sz="2400" b="1" u="sng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separate</a:t>
            </a:r>
            <a:r>
              <a:rPr lang="en-US" sz="2400" u="sng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from other exhaust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ventilation systems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Cleaning of contaminated exhaust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air before release </a:t>
            </a:r>
            <a:r>
              <a:rPr lang="en-US" sz="2400" b="1" i="1" dirty="0">
                <a:latin typeface="Garamond" pitchFamily="18" charset="0"/>
                <a:cs typeface="Times New Roman" pitchFamily="18" charset="0"/>
              </a:rPr>
              <a:t>to the outdoors may be necessary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D5AF-27BE-4DCA-825F-0AB5E054D69A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4678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5" y="404664"/>
            <a:ext cx="930651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Personal protective measures include: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Have appropriate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PPE</a:t>
            </a:r>
            <a:endParaRPr lang="en-US" sz="2300" b="1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Approved respiratory protection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If respiratory protection is required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institute a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complete respiratory protection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program including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selection, fit testing, training, maintenance and inspection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 face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shield may also be necessary to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protect eye and face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Chemical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protective gloves, coveralls, boots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and/or other chemical protective clothing are required </a:t>
            </a:r>
            <a:r>
              <a:rPr 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to protect skin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 chemical protective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full-body encapsulating suit 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respiratory protection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may be required in some operations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R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emove contaminated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clothing immediately and </a:t>
            </a:r>
            <a:r>
              <a:rPr lang="en-US" sz="2100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put in a closed container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Discard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or launder before re-wearing.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Inform laundry personnel of contaminant's hazards.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Do not eat, drink,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or smoke in work areas.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Wash hands thoroughly after handling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this material.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Maintain good housekeeping</a:t>
            </a:r>
            <a:endParaRPr lang="en-US" sz="2300" b="1" i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8644" y="35332"/>
            <a:ext cx="3913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Garamond" pitchFamily="18" charset="0"/>
                <a:ea typeface="Times New Roman"/>
                <a:cs typeface="Times New Roman" pitchFamily="18" charset="0"/>
              </a:rPr>
              <a:t>Control hazardous conditions  Cont. ..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89E7-11F4-4DAA-A974-C1F8FFF54237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2890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699" y="404664"/>
            <a:ext cx="8964488" cy="546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itchFamily="2" charset="2"/>
              <a:buChar char="q"/>
            </a:pPr>
            <a:r>
              <a:rPr lang="en-US" sz="24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Handling recommendations for the industrial use of mercury</a:t>
            </a: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. </a:t>
            </a:r>
          </a:p>
          <a:p>
            <a:endParaRPr lang="en-US" sz="26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Before handling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it is important that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Engineering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Controls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operating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PPE requirements and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personal hygiene measures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are being followed.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People working with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this chemical should be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properly trained</a:t>
            </a:r>
          </a:p>
          <a:p>
            <a:pPr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regarding its hazards and its safe use.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Unprotected persons</a:t>
            </a:r>
            <a:r>
              <a:rPr lang="en-US" sz="23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should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avoid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all contact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with this chemical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including contaminated equipment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Use the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type of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container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recommended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by the manufacturer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Inspect containers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for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leaks before handling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Immediately report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leaks, spills or ventilation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failures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Never return contaminated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material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to its original container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Secondary protective containers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must be used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when this </a:t>
            </a:r>
          </a:p>
          <a:p>
            <a:pPr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   material is being carried. </a:t>
            </a:r>
            <a:endParaRPr lang="ar-EG" sz="23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9D73-9BE5-4B01-B45D-A83CB70A9EE5}" type="datetime1">
              <a:rPr lang="en-MY" smtClean="0"/>
              <a:t>10/5/2021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567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6688" y="476672"/>
            <a:ext cx="9649072" cy="3442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     Handling recommendations for the industrial use of mercury Cont. … 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Label containers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. 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Avoid damaging containers.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Keep containers tightly closed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when not in use.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Assume that empty containers contain residues which are hazardous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Avoid generating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vapors or mists. 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Do not heat mercury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other than a closed system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Good housekeeping is very important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Do not use on porous work surfaces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(e.g. wood).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Use work surfaces which can be easily decontaminated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096A8-D388-4576-9186-B7A5D8226F88}" type="datetime1">
              <a:rPr lang="en-MY" smtClean="0"/>
              <a:t>10/5/2021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133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153" y="415683"/>
            <a:ext cx="903649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Mercury and its compounds exist in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three general forms: </a:t>
            </a:r>
          </a:p>
          <a:p>
            <a:pPr marL="514350" indent="-514350">
              <a:buFont typeface="+mj-lt"/>
              <a:buAutoNum type="romanUcPeriod"/>
              <a:defRPr/>
            </a:pP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Elemental</a:t>
            </a:r>
            <a:r>
              <a:rPr lang="en-US" sz="22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(or metallic).</a:t>
            </a:r>
          </a:p>
          <a:p>
            <a:pPr marL="514350" indent="-514350">
              <a:buFont typeface="+mj-lt"/>
              <a:buAutoNum type="romanUcPeriod"/>
              <a:defRPr/>
            </a:pP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Inorganic: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Mercury can combine with other elements (mainly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chlorine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sulfur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, and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oxygen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)  to form  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Inorganic Mercury compounds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III. Organic: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Mercury may combine with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carbon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or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carbon-containing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substances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to make      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Organic Mercury compounds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97854" y="14132"/>
            <a:ext cx="23711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b="1" i="0" cap="none" spc="50" dirty="0">
                <a:ln w="11430"/>
                <a:latin typeface="Helvetica Neue"/>
              </a:rPr>
              <a:t>Mercury Poisoning</a:t>
            </a:r>
            <a:endParaRPr lang="en-MY" b="1" cap="none" spc="50" dirty="0">
              <a:ln w="1143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41" y="4016669"/>
            <a:ext cx="925551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Elemental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mercury is a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heavy liquid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MY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•  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13.6 times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the weight of water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MY" sz="20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Occurs naturally in </a:t>
            </a:r>
            <a:r>
              <a:rPr lang="en-MY" sz="2000" b="1" dirty="0">
                <a:solidFill>
                  <a:srgbClr val="0070C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soil</a:t>
            </a:r>
            <a:r>
              <a:rPr lang="en-MY" sz="20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and in the </a:t>
            </a:r>
            <a:r>
              <a:rPr lang="en-MY" sz="2000" b="1" dirty="0">
                <a:solidFill>
                  <a:srgbClr val="0070C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atmosphere</a:t>
            </a:r>
            <a:r>
              <a:rPr lang="en-MY" sz="20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from</a:t>
            </a:r>
            <a:r>
              <a:rPr lang="en-MY" sz="2000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MY" sz="20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volcanic emissions  </a:t>
            </a:r>
            <a:r>
              <a:rPr lang="ar-AE" sz="12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الانبعاثات البركانية</a:t>
            </a:r>
            <a:r>
              <a:rPr lang="en-MY" sz="12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  <a:defRPr/>
            </a:pPr>
            <a:r>
              <a:rPr lang="en-MY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•   </a:t>
            </a:r>
            <a:r>
              <a:rPr lang="en-MY" sz="22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Evaporates at room temperature </a:t>
            </a:r>
            <a:endParaRPr lang="en-US" sz="2200" b="1" dirty="0">
              <a:latin typeface="Garamond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  The vapor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evaporates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from the liquid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  e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vaporation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occurs more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rapidly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when the liquid is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heated.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FF64-4990-4FC0-B157-E3E4C539B2F1}" type="datetime1">
              <a:rPr lang="en-MY" smtClean="0"/>
              <a:t>10/5/2021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3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2267744" y="2570119"/>
            <a:ext cx="54197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The difference lies in how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it is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absorbed,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the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clinical signs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symptoms,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and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Response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to treatment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modalities. </a:t>
            </a:r>
            <a:endParaRPr lang="en-US" sz="2200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58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614" y="2996952"/>
            <a:ext cx="884188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Mercury compounds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vary in toxicity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so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OSHA provides standards  for each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It is important to clarify which category a compound belongs to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before comparing it with a standard or determining its relative  toxicity.</a:t>
            </a:r>
            <a:endParaRPr lang="ar-EG" sz="2300" b="1" dirty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27984" y="183316"/>
            <a:ext cx="1904689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1400" b="1" i="0" cap="none" spc="50" dirty="0">
                <a:ln w="11430"/>
                <a:latin typeface="Helvetica Neue"/>
              </a:rPr>
              <a:t>Mercury Poisoning</a:t>
            </a:r>
            <a:endParaRPr lang="en-MY" sz="1400" b="1" cap="none" spc="50" dirty="0">
              <a:ln w="1143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BC6-5CED-4CCA-9AB7-449D1533B938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4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1043608" y="589300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Organic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compounds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further divided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between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alkyl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(carbon-chain)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and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aryl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(aromatic ring)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groups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Although all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mercury compounds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are toxic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small-chain alkyl compounds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are the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hazardous</a:t>
            </a:r>
            <a:endParaRPr lang="en-MY" sz="2200" dirty="0"/>
          </a:p>
        </p:txBody>
      </p:sp>
    </p:spTree>
    <p:extLst>
      <p:ext uri="{BB962C8B-B14F-4D97-AF65-F5344CB8AC3E}">
        <p14:creationId xmlns:p14="http://schemas.microsoft.com/office/powerpoint/2010/main" val="127193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Uses and occupations at risk</a:t>
            </a: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Mercury is used mainly for the electrolytic production of </a:t>
            </a:r>
          </a:p>
          <a:p>
            <a:pPr algn="ctr">
              <a:buClr>
                <a:srgbClr val="CC0000"/>
              </a:buClr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chlorine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gas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and caustic soda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ar-AE" sz="14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الصودا الكاوية</a:t>
            </a:r>
            <a:r>
              <a:rPr lang="en-MY" sz="1400" b="1" dirty="0">
                <a:solidFill>
                  <a:srgbClr val="00B050"/>
                </a:solidFill>
                <a:latin typeface="Garamond" pitchFamily="18" charset="0"/>
                <a:ea typeface="Calibri"/>
                <a:cs typeface="Times New Roman" pitchFamily="18" charset="0"/>
              </a:rPr>
              <a:t>, </a:t>
            </a:r>
          </a:p>
          <a:p>
            <a:pPr algn="ctr">
              <a:buClr>
                <a:srgbClr val="CC0000"/>
              </a:buClr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from brine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US" sz="2300" b="1" dirty="0" err="1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chlor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-alkali industry).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   </a:t>
            </a:r>
          </a:p>
          <a:p>
            <a:pPr algn="ctr">
              <a:buClr>
                <a:srgbClr val="CC0000"/>
              </a:buClr>
              <a:defRPr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batteries</a:t>
            </a:r>
            <a:r>
              <a:rPr lang="en-MY" sz="2300" b="1" dirty="0">
                <a:solidFill>
                  <a:srgbClr val="00B050"/>
                </a:solidFill>
                <a:latin typeface="Garamond" pitchFamily="18" charset="0"/>
                <a:ea typeface="Calibri"/>
                <a:cs typeface="Times New Roman" pitchFamily="18" charset="0"/>
              </a:rPr>
              <a:t> ,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electrical switches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Also mercury compounds are used in: </a:t>
            </a:r>
          </a:p>
          <a:p>
            <a:pPr lvl="1">
              <a:buClr>
                <a:srgbClr val="CC0000"/>
              </a:buClr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pigments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; </a:t>
            </a:r>
          </a:p>
          <a:p>
            <a:pPr lvl="1">
              <a:buClr>
                <a:srgbClr val="CC0000"/>
              </a:buClr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as a catalyst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explosives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lvl="1">
              <a:buClr>
                <a:srgbClr val="CC0000"/>
              </a:buClr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pharmaceuticals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 </a:t>
            </a:r>
          </a:p>
          <a:p>
            <a:pPr lvl="1">
              <a:buClr>
                <a:srgbClr val="CC0000"/>
              </a:buClr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chemical applications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Mercury is commonly found in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thermometers,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manometers,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ctr">
              <a:buClr>
                <a:srgbClr val="CC0000"/>
              </a:buClr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barometers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gauges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, valves,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switches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, batteries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and </a:t>
            </a:r>
          </a:p>
          <a:p>
            <a:pPr algn="ctr">
              <a:buClr>
                <a:srgbClr val="CC0000"/>
              </a:buClr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high-intensity discharge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(HID)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lamps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Also used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in amalgams for dentistry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</a:t>
            </a: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preservatives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heat transfer technology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lubricating oils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1F-DE77-480A-9479-313020EF6057}" type="datetime1">
              <a:rPr lang="en-MY" smtClean="0"/>
              <a:t>10/5/2021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60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5" y="672707"/>
            <a:ext cx="816334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mercury compounds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used as a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seed disinfectant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on food crops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buClr>
                <a:srgbClr val="CC0000"/>
              </a:buClr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 As a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biocide, 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in paints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and in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paint formulations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as </a:t>
            </a:r>
            <a:r>
              <a:rPr lang="en-US" sz="23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coating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 mirrors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for the </a:t>
            </a:r>
          </a:p>
          <a:p>
            <a:pPr marL="342900" indent="-342900"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   manufacture of certain types of glass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as a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fungicide in paper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(has been discontinued o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r banned).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94138" y="51904"/>
            <a:ext cx="299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Garamond" pitchFamily="18" charset="0"/>
                <a:cs typeface="Times New Roman" pitchFamily="18" charset="0"/>
              </a:rPr>
              <a:t>Uses and occupations at risk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71992" y="3255758"/>
            <a:ext cx="90989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   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Permissible Exposure Limits</a:t>
            </a:r>
            <a:endParaRPr lang="en-US" altLang="en-US" sz="26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altLang="en-US" sz="2200" b="1" dirty="0">
                <a:latin typeface="Garamond" pitchFamily="18" charset="0"/>
                <a:cs typeface="Times New Roman" pitchFamily="18" charset="0"/>
              </a:rPr>
              <a:t>Occupational Safety and Health Administration</a:t>
            </a: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 (OSHA) standard for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altLang="en-US" sz="22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Organo</a:t>
            </a:r>
            <a:r>
              <a:rPr lang="en-US" alt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alkyl mercury </a:t>
            </a: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compound is </a:t>
            </a:r>
            <a:r>
              <a:rPr lang="en-US" alt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0.01 mg /cubic meter </a:t>
            </a: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of air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for TWA8</a:t>
            </a:r>
            <a:endParaRPr lang="en-US" altLang="en-US" sz="2200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with a ceiling level of </a:t>
            </a:r>
            <a:r>
              <a:rPr lang="en-US" alt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0.04 mg/cubic meter </a:t>
            </a: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of air for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TWA8</a:t>
            </a:r>
            <a:r>
              <a:rPr lang="en-US" altLang="en-US" sz="22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</a:pPr>
            <a:endParaRPr lang="en-MY" sz="2200" dirty="0"/>
          </a:p>
        </p:txBody>
      </p:sp>
      <p:sp>
        <p:nvSpPr>
          <p:cNvPr id="7" name="Rectangle 6"/>
          <p:cNvSpPr/>
          <p:nvPr/>
        </p:nvSpPr>
        <p:spPr>
          <a:xfrm>
            <a:off x="1979712" y="5626238"/>
            <a:ext cx="3832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(TWA8).</a:t>
            </a:r>
            <a:r>
              <a:rPr lang="en-MY" sz="2000" dirty="0"/>
              <a:t> </a:t>
            </a:r>
            <a:r>
              <a:rPr lang="en-MY" dirty="0"/>
              <a:t> 8-hour total weight average</a:t>
            </a:r>
            <a:endParaRPr lang="en-US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7169-80BA-425D-B329-03A0D78930BC}" type="datetime1">
              <a:rPr lang="en-MY" smtClean="0"/>
              <a:t>10/5/2021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079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27076"/>
            <a:ext cx="85935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workers at risk </a:t>
            </a:r>
            <a:r>
              <a:rPr lang="en-MY" sz="2400" b="1" dirty="0">
                <a:latin typeface="Garamond" pitchFamily="18" charset="0"/>
                <a:ea typeface="Calibri"/>
                <a:cs typeface="Times New Roman" pitchFamily="18" charset="0"/>
              </a:rPr>
              <a:t>of being exposed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to mercury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:</a:t>
            </a:r>
          </a:p>
          <a:p>
            <a:pPr lvl="0"/>
            <a:r>
              <a:rPr lang="en-MY" sz="32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Some examples of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Workers in facilities where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electrical equipment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is manufactured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Workers in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fluorescent light bulb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(CFL) recycling facilities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Workers in facilities where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automotive parts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are </a:t>
            </a:r>
            <a:r>
              <a:rPr lang="en-MY" sz="2300" b="1" dirty="0">
                <a:solidFill>
                  <a:schemeClr val="accent1"/>
                </a:solidFill>
                <a:latin typeface="Garamond" pitchFamily="18" charset="0"/>
                <a:ea typeface="Calibri"/>
                <a:cs typeface="Times New Roman" pitchFamily="18" charset="0"/>
              </a:rPr>
              <a:t>manufactured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Workers in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chemical processing plants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that use mercury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Workers in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medical, dental, or other health services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who work with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equipment t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hat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contains mercury</a:t>
            </a:r>
            <a:endParaRPr lang="en-MY" sz="2300" b="1" dirty="0">
              <a:latin typeface="Garamond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 pitchFamily="18" charset="0"/>
              </a:rPr>
              <a:t>Dentists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and their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assistants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 when </a:t>
            </a:r>
            <a:r>
              <a:rPr lang="en-MY" sz="2300" b="1" dirty="0">
                <a:solidFill>
                  <a:schemeClr val="accent1"/>
                </a:solidFill>
                <a:latin typeface="Garamond" pitchFamily="18" charset="0"/>
                <a:ea typeface="Calibri"/>
                <a:cs typeface="Times New Roman" pitchFamily="18" charset="0"/>
              </a:rPr>
              <a:t>breathing in mercury vapour </a:t>
            </a:r>
            <a:r>
              <a:rPr lang="en-MY" sz="2300" b="1" dirty="0">
                <a:latin typeface="Garamond" pitchFamily="18" charset="0"/>
                <a:ea typeface="Calibri"/>
                <a:cs typeface="Times New Roman" pitchFamily="18" charset="0"/>
              </a:rPr>
              <a:t>released from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 pitchFamily="18" charset="0"/>
              </a:rPr>
              <a:t>amalgam fillings</a:t>
            </a:r>
            <a:endParaRPr lang="en-MY" sz="23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2900-AFA3-4889-938A-4051D19D154B}" type="datetime1">
              <a:rPr lang="en-MY" smtClean="0"/>
              <a:t>10/5/2021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13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149373"/>
            <a:ext cx="838842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Following ingestion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elemental mercury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poorly </a:t>
            </a:r>
            <a:r>
              <a:rPr lang="en-US" sz="23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absorbed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and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of it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excreted in the feces.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300" b="1" dirty="0">
              <a:solidFill>
                <a:schemeClr val="accent1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absorbed through the</a:t>
            </a:r>
            <a:r>
              <a:rPr lang="en-US" sz="2300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skin</a:t>
            </a:r>
            <a:r>
              <a:rPr lang="en-US" sz="2300" b="1" u="sng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Elemental mercury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liquid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vapor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can be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absorbed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through the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skin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i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small amounts.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300" b="1" dirty="0">
              <a:solidFill>
                <a:schemeClr val="accent1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Elemental mercury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transferred to the developing child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in a pregnant women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Inhalation </a:t>
            </a:r>
            <a:r>
              <a:rPr lang="en-MY" sz="2400" b="1" u="sng" dirty="0">
                <a:latin typeface="Garamond" pitchFamily="18" charset="0"/>
                <a:ea typeface="Times New Roman"/>
                <a:cs typeface="Times New Roman" pitchFamily="18" charset="0"/>
              </a:rPr>
              <a:t>route gives higher exposure</a:t>
            </a:r>
            <a:endParaRPr lang="en-US" sz="23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9602" y="188640"/>
            <a:ext cx="6830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Mercury poisoning can result from 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vapour inhalation, 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ingestion,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injection, or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absorption through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 skin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7EE4-45A3-414D-B100-799A05156029}" type="datetime1">
              <a:rPr lang="en-MY" smtClean="0"/>
              <a:t>10/5/2021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573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Inhalation</a:t>
            </a:r>
            <a:r>
              <a:rPr lang="en-MY" sz="2400" b="1" u="sng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route gives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higher exposure</a:t>
            </a:r>
          </a:p>
          <a:p>
            <a:pPr>
              <a:defRPr/>
            </a:pPr>
            <a:endParaRPr lang="en-US" sz="2400" b="1" u="sng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800" dirty="0">
                <a:latin typeface="Garamond" pitchFamily="18" charset="0"/>
                <a:cs typeface="Times New Roman" pitchFamily="18" charset="0"/>
              </a:rPr>
              <a:t> 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vapor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is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well </a:t>
            </a:r>
            <a:r>
              <a:rPr lang="en-US" sz="2300" b="1" u="sng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absorbed following inhalation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  it accumulates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in the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kidney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and the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brain.</a:t>
            </a:r>
          </a:p>
          <a:p>
            <a:pPr>
              <a:defRPr/>
            </a:pPr>
            <a:endParaRPr lang="en-MY" sz="2300" dirty="0">
              <a:solidFill>
                <a:srgbClr val="3B3835"/>
              </a:solidFill>
              <a:latin typeface="Garamond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  Very toxic </a:t>
            </a:r>
            <a:r>
              <a:rPr lang="en-MY" sz="2300" b="1" dirty="0">
                <a:latin typeface="Garamond" pitchFamily="18" charset="0"/>
                <a:ea typeface="Times New Roman"/>
                <a:cs typeface="Times New Roman" pitchFamily="18" charset="0"/>
              </a:rPr>
              <a:t>to the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nervous</a:t>
            </a:r>
            <a:r>
              <a:rPr lang="en-MY" sz="2300" b="1" dirty="0">
                <a:solidFill>
                  <a:srgbClr val="3B3835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 system, also to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ea typeface="Times New Roman"/>
                <a:cs typeface="Times New Roman" pitchFamily="18" charset="0"/>
              </a:rPr>
              <a:t>kidneys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en-MY" sz="2300" b="1" dirty="0">
              <a:solidFill>
                <a:srgbClr val="0070C0"/>
              </a:solidFill>
              <a:latin typeface="Garamond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Elemental mercury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excreted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from the body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slowly.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It has an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elimination half-life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3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40-60 days</a:t>
            </a:r>
            <a:r>
              <a:rPr lang="en-US" sz="2300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300" u="sng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Most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elementa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l mercury is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excreted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in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exhaled air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Small amounts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in the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feces and urine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Very small amounts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can be eliminated in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sweat, saliva and milk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5517232"/>
            <a:ext cx="7992888" cy="76040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Sources of non-occupational exposure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inorganic mercury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include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new dental fillings</a:t>
            </a:r>
            <a:endParaRPr lang="en-US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C801-2852-4192-AC0C-85E96B62CA9A}" type="datetime1">
              <a:rPr lang="en-MY" smtClean="0"/>
              <a:t>10/5/2021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9AE0-71D4-4371-9358-6A9226271E80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23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E3F62F58E31954599AF5D7BF24514D4" ma:contentTypeVersion="4" ma:contentTypeDescription="إنشاء مستند جديد." ma:contentTypeScope="" ma:versionID="f37308ff582a38e3b46efcef849a1d3b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a7e1c94fe646e572e8faf06741d22e81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8A0856-9EEC-42D8-AA82-66AEF957BF8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19536C-296B-4CB8-97FD-A04297836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AC097D-250A-4B68-A67A-34D0965AE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b26b9-50b7-4329-ba0b-d0dc18387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2379</Words>
  <Application>Microsoft Office PowerPoint</Application>
  <PresentationFormat>On-screen Show (4:3)</PresentationFormat>
  <Paragraphs>374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114</cp:revision>
  <dcterms:created xsi:type="dcterms:W3CDTF">2020-03-21T12:33:41Z</dcterms:created>
  <dcterms:modified xsi:type="dcterms:W3CDTF">2021-05-10T07:43:21Z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