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9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3.xml" ContentType="application/vnd.openxmlformats-officedocument.presentationml.tags+xml"/>
  <Override PartName="/ppt/tags/tag10.xml" ContentType="application/vnd.openxmlformats-officedocument.presentationml.tags+xml"/>
  <Override PartName="/ppt/tags/tag2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18.xml" ContentType="application/vnd.openxmlformats-officedocument.presentationml.tags+xml"/>
  <Override PartName="/ppt/tags/tag1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</p:sldMasterIdLst>
  <p:notesMasterIdLst>
    <p:notesMasterId r:id="rId39"/>
  </p:notesMasterIdLst>
  <p:sldIdLst>
    <p:sldId id="1013" r:id="rId4"/>
    <p:sldId id="1086" r:id="rId5"/>
    <p:sldId id="396" r:id="rId6"/>
    <p:sldId id="1087" r:id="rId7"/>
    <p:sldId id="683" r:id="rId8"/>
    <p:sldId id="258" r:id="rId9"/>
    <p:sldId id="685" r:id="rId10"/>
    <p:sldId id="1091" r:id="rId11"/>
    <p:sldId id="1090" r:id="rId12"/>
    <p:sldId id="670" r:id="rId13"/>
    <p:sldId id="1088" r:id="rId14"/>
    <p:sldId id="1093" r:id="rId15"/>
    <p:sldId id="1094" r:id="rId16"/>
    <p:sldId id="1095" r:id="rId17"/>
    <p:sldId id="1096" r:id="rId18"/>
    <p:sldId id="1097" r:id="rId19"/>
    <p:sldId id="1098" r:id="rId20"/>
    <p:sldId id="687" r:id="rId21"/>
    <p:sldId id="1100" r:id="rId22"/>
    <p:sldId id="1101" r:id="rId23"/>
    <p:sldId id="1099" r:id="rId24"/>
    <p:sldId id="1102" r:id="rId25"/>
    <p:sldId id="1103" r:id="rId26"/>
    <p:sldId id="1104" r:id="rId27"/>
    <p:sldId id="1105" r:id="rId28"/>
    <p:sldId id="1106" r:id="rId29"/>
    <p:sldId id="1107" r:id="rId30"/>
    <p:sldId id="1109" r:id="rId31"/>
    <p:sldId id="1114" r:id="rId32"/>
    <p:sldId id="1119" r:id="rId33"/>
    <p:sldId id="1121" r:id="rId34"/>
    <p:sldId id="665" r:id="rId35"/>
    <p:sldId id="1122" r:id="rId36"/>
    <p:sldId id="1123" r:id="rId37"/>
    <p:sldId id="11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6196-60A6-4388-8841-391BA059DA7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2157-8D40-4AD9-A477-78DDB32F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1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ctr">
              <a:lnSpc>
                <a:spcPct val="125000"/>
              </a:lnSpc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(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carotid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wall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- It is narrow and contains the following 3 structures (arranged from above downwards):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2157-8D40-4AD9-A477-78DDB32F3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9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(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Mastoid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wall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Sigmoid sinus related posteriorly to petrous part of temporal bone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2157-8D40-4AD9-A477-78DDB32F3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73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4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CONTENTS OF MIDDLE EAR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tabLst>
                <a:tab pos="457200" algn="l"/>
                <a:tab pos="68580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Ossicles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: malleus , incus and stapes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tabLst>
                <a:tab pos="457200" algn="l"/>
                <a:tab pos="68580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muscles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: tensor tympani and stapedius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tabLst>
                <a:tab pos="457200" algn="l"/>
                <a:tab pos="68580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nerves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: chorda tympani and tympanic plexus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R"/>
              <a:tabLst>
                <a:tab pos="457200" algn="l"/>
                <a:tab pos="68580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2157-8D40-4AD9-A477-78DDB32F3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38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Posterior division of mandibular nerve gives </a:t>
            </a:r>
            <a:r>
              <a:rPr lang="en-US" b="1" dirty="0"/>
              <a:t>ALI </a:t>
            </a:r>
            <a:r>
              <a:rPr lang="en-US" dirty="0"/>
              <a:t>(Auriculotemporal, Lingual- inferior alveolar)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39A6-5686-43C5-B856-728AAB8486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7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المطرقة السندان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39A6-5686-43C5-B856-728AAB8486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4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Otitis media </a:t>
            </a:r>
            <a:r>
              <a:rPr lang="ar-JO" dirty="0"/>
              <a:t>بكاء بدون سبب – قلق في النوم – سخونة – خروج سائل من الاذن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2157-8D40-4AD9-A477-78DDB32F3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0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22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Helix: </a:t>
            </a:r>
            <a:r>
              <a:rPr lang="en-US" dirty="0"/>
              <a:t>the slightly curved rim of the auricle.</a:t>
            </a:r>
          </a:p>
          <a:p>
            <a:pPr lvl="1"/>
            <a:r>
              <a:rPr lang="en-US" b="1" dirty="0" err="1"/>
              <a:t>Antihelix</a:t>
            </a:r>
            <a:r>
              <a:rPr lang="en-US" b="1" dirty="0"/>
              <a:t>: a </a:t>
            </a:r>
            <a:r>
              <a:rPr lang="en-US" dirty="0"/>
              <a:t>broader curved eminence internal to the helix, which divides the auricle into an outer </a:t>
            </a:r>
            <a:r>
              <a:rPr lang="en-US" dirty="0" err="1"/>
              <a:t>scaphoid</a:t>
            </a:r>
            <a:r>
              <a:rPr lang="en-US" dirty="0"/>
              <a:t> fossa and the deeper concha.</a:t>
            </a:r>
          </a:p>
          <a:p>
            <a:pPr lvl="1"/>
            <a:r>
              <a:rPr lang="en-US" b="1" dirty="0"/>
              <a:t>Concha: </a:t>
            </a:r>
            <a:r>
              <a:rPr lang="en-US" dirty="0"/>
              <a:t>the deep cavity in front of the </a:t>
            </a:r>
            <a:r>
              <a:rPr lang="en-US" dirty="0" err="1"/>
              <a:t>antihelix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Tragus:</a:t>
            </a:r>
            <a:r>
              <a:rPr lang="en-US" dirty="0"/>
              <a:t> a small projection from the anterior portion of the external ear anterior to the concha</a:t>
            </a:r>
          </a:p>
          <a:p>
            <a:pPr lvl="1"/>
            <a:r>
              <a:rPr lang="en-US" b="1" dirty="0"/>
              <a:t>Lobule: </a:t>
            </a:r>
            <a:r>
              <a:rPr lang="en-US" dirty="0"/>
              <a:t>a structure made up of </a:t>
            </a:r>
            <a:r>
              <a:rPr lang="en-US" dirty="0" err="1"/>
              <a:t>areolar</a:t>
            </a:r>
            <a:r>
              <a:rPr lang="en-US" dirty="0"/>
              <a:t> tissue and fat but no cartilage.</a:t>
            </a:r>
          </a:p>
          <a:p>
            <a:pPr lvl="1"/>
            <a:endParaRPr lang="en-US" dirty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DF78-D028-45D7-9165-6DFF37647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Communications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Anteriorly,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the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nasopharynx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through the auditory tube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Posteriorly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the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mastoid air cells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through the mastoid antrum.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2157-8D40-4AD9-A477-78DDB32F3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4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DF78-D028-45D7-9165-6DFF37647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8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3DF78-D028-45D7-9165-6DFF37647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2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 (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membranous)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wall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2157-8D40-4AD9-A477-78DDB32F3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9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2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0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2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1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6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617539"/>
            <a:ext cx="10405533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04CB1D6-6D93-468F-8EC2-F2B3B35D7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8081-7241-4396-A5AD-2F1A70AB76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231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1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8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5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4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06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8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AA1D-8524-4126-820B-28A56800338E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977B-711A-44BF-BED2-FA506BABF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ympanic_membran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Otosco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5909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Prof. 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4F9F-D50F-4E00-84F3-875E15CC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69333"/>
            <a:ext cx="11853334" cy="6524978"/>
          </a:xfrm>
        </p:spPr>
        <p:txBody>
          <a:bodyPr>
            <a:normAutofit lnSpcReduction="10000"/>
          </a:bodyPr>
          <a:lstStyle/>
          <a:p>
            <a:pPr marL="342900" lvl="0" indent="-342900" algn="ctr">
              <a:lnSpc>
                <a:spcPct val="13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 of ear drum: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6858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outer surface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auricular branch of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vagus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auriculotemporal nerve.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6858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inner surface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tympanic branch of glossopharyngeal nerve.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129540" algn="l"/>
                <a:tab pos="457200" algn="l"/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Arterial supply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233680" algn="l"/>
                <a:tab pos="685800" algn="l"/>
              </a:tabLst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Deep auricular artery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1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maxillary artery.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233680" algn="l"/>
                <a:tab pos="685800" algn="l"/>
              </a:tabLst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Anterior tympanic artery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1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maxillary artery.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233680" algn="l"/>
                <a:tab pos="6858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3- Posterior tympanic artery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stylomastoid branch of posterior auricular artery from external carotid artery.</a:t>
            </a:r>
          </a:p>
          <a:p>
            <a:pPr marL="5715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233680" algn="l"/>
                <a:tab pos="6858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Tympanic membrane perforation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caused by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Otitis media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middle ear infection) Or trauma, Rapid change in pressure</a:t>
            </a:r>
          </a:p>
          <a:p>
            <a:pPr marL="5715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233680" algn="l"/>
                <a:tab pos="6858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heals within a few weeks without treatment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233680" algn="l"/>
                <a:tab pos="6858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Sometimes needs surgical repair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9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EB17C8FA-3BBC-45F6-B1B4-3FB524BC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5" y="266339"/>
            <a:ext cx="9371877" cy="472721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39B7E-8252-416B-A7AC-7E9D20205912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00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55C46A-4965-4063-A6CC-F00ACCF4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1650" t="14720" r="31100" b="32360"/>
          <a:stretch>
            <a:fillRect/>
          </a:stretch>
        </p:blipFill>
        <p:spPr bwMode="auto">
          <a:xfrm>
            <a:off x="1749288" y="269912"/>
            <a:ext cx="6974140" cy="585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9EEC592C-3993-4970-A748-A1C9D31D53B9}"/>
              </a:ext>
            </a:extLst>
          </p:cNvPr>
          <p:cNvSpPr>
            <a:spLocks/>
          </p:cNvSpPr>
          <p:nvPr/>
        </p:nvSpPr>
        <p:spPr bwMode="auto">
          <a:xfrm flipH="1">
            <a:off x="4187685" y="186472"/>
            <a:ext cx="4704524" cy="1086678"/>
          </a:xfrm>
          <a:prstGeom prst="callout2">
            <a:avLst>
              <a:gd name="adj1" fmla="val 79185"/>
              <a:gd name="adj2" fmla="val 69070"/>
              <a:gd name="adj3" fmla="val 135996"/>
              <a:gd name="adj4" fmla="val 70490"/>
              <a:gd name="adj5" fmla="val 230042"/>
              <a:gd name="adj6" fmla="val 7759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ear laying inside petrous part of temporal bone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F37FD289-85D4-433B-A016-2E481330A427}"/>
              </a:ext>
            </a:extLst>
          </p:cNvPr>
          <p:cNvSpPr>
            <a:spLocks/>
          </p:cNvSpPr>
          <p:nvPr/>
        </p:nvSpPr>
        <p:spPr bwMode="auto">
          <a:xfrm flipH="1">
            <a:off x="8723428" y="1273150"/>
            <a:ext cx="2024679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335602"/>
              <a:gd name="adj6" fmla="val 17738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 ear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2C8753A-2636-41B3-9348-BA95411A66D0}"/>
              </a:ext>
            </a:extLst>
          </p:cNvPr>
          <p:cNvSpPr>
            <a:spLocks/>
          </p:cNvSpPr>
          <p:nvPr/>
        </p:nvSpPr>
        <p:spPr bwMode="auto">
          <a:xfrm flipH="1">
            <a:off x="901145" y="5083959"/>
            <a:ext cx="2676940" cy="894010"/>
          </a:xfrm>
          <a:prstGeom prst="callout2">
            <a:avLst>
              <a:gd name="adj1" fmla="val 10029"/>
              <a:gd name="adj2" fmla="val 63359"/>
              <a:gd name="adj3" fmla="val -20712"/>
              <a:gd name="adj4" fmla="val 52870"/>
              <a:gd name="adj5" fmla="val -215670"/>
              <a:gd name="adj6" fmla="val 218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External acoustic meatus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99D79B6D-2DF0-4E5A-A622-D2DED7D317AC}"/>
              </a:ext>
            </a:extLst>
          </p:cNvPr>
          <p:cNvSpPr>
            <a:spLocks/>
          </p:cNvSpPr>
          <p:nvPr/>
        </p:nvSpPr>
        <p:spPr bwMode="auto">
          <a:xfrm flipH="1">
            <a:off x="4426228" y="5530964"/>
            <a:ext cx="2027225" cy="894009"/>
          </a:xfrm>
          <a:prstGeom prst="callout2">
            <a:avLst>
              <a:gd name="adj1" fmla="val 7065"/>
              <a:gd name="adj2" fmla="val 82343"/>
              <a:gd name="adj3" fmla="val -65182"/>
              <a:gd name="adj4" fmla="val 91395"/>
              <a:gd name="adj5" fmla="val -270517"/>
              <a:gd name="adj6" fmla="val 7212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Tympanic membrane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46FB3A9B-4C7E-4B75-ADA5-A6199EE7B8F8}"/>
              </a:ext>
            </a:extLst>
          </p:cNvPr>
          <p:cNvSpPr>
            <a:spLocks/>
          </p:cNvSpPr>
          <p:nvPr/>
        </p:nvSpPr>
        <p:spPr bwMode="auto">
          <a:xfrm flipH="1">
            <a:off x="9101114" y="2544815"/>
            <a:ext cx="2547546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301043"/>
              <a:gd name="adj6" fmla="val 21275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Auditory tube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9BF8CFA-5C67-4825-9F32-FBEB4F2C442C}"/>
              </a:ext>
            </a:extLst>
          </p:cNvPr>
          <p:cNvSpPr>
            <a:spLocks/>
          </p:cNvSpPr>
          <p:nvPr/>
        </p:nvSpPr>
        <p:spPr bwMode="auto">
          <a:xfrm flipH="1">
            <a:off x="9372784" y="3429000"/>
            <a:ext cx="2547546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231925"/>
              <a:gd name="adj6" fmla="val 16073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Nasopharynx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55D084-210B-4710-B60D-1F7D733D3CCB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2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BEB66B-3B73-4F18-9146-23F25F5C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1650" t="14720" r="31100" b="32360"/>
          <a:stretch>
            <a:fillRect/>
          </a:stretch>
        </p:blipFill>
        <p:spPr bwMode="auto">
          <a:xfrm>
            <a:off x="998806" y="141108"/>
            <a:ext cx="7605935" cy="638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4A66CDBE-6C3C-4191-89DE-8046108201B9}"/>
              </a:ext>
            </a:extLst>
          </p:cNvPr>
          <p:cNvSpPr>
            <a:spLocks/>
          </p:cNvSpPr>
          <p:nvPr/>
        </p:nvSpPr>
        <p:spPr bwMode="auto">
          <a:xfrm flipH="1">
            <a:off x="230865" y="3478237"/>
            <a:ext cx="1892105" cy="742071"/>
          </a:xfrm>
          <a:prstGeom prst="callout2">
            <a:avLst>
              <a:gd name="adj1" fmla="val 33383"/>
              <a:gd name="adj2" fmla="val 12826"/>
              <a:gd name="adj3" fmla="val -8079"/>
              <a:gd name="adj4" fmla="val -17898"/>
              <a:gd name="adj5" fmla="val -45778"/>
              <a:gd name="adj6" fmla="val -12601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Tympanic membrane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E9082-141F-4595-AE24-D128442E9710}"/>
              </a:ext>
            </a:extLst>
          </p:cNvPr>
          <p:cNvSpPr txBox="1"/>
          <p:nvPr/>
        </p:nvSpPr>
        <p:spPr>
          <a:xfrm>
            <a:off x="9143999" y="1908577"/>
            <a:ext cx="2391508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Parts of tympanic cavity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36D4B51-2E13-4140-B679-40BC67BF441A}"/>
              </a:ext>
            </a:extLst>
          </p:cNvPr>
          <p:cNvSpPr>
            <a:spLocks/>
          </p:cNvSpPr>
          <p:nvPr/>
        </p:nvSpPr>
        <p:spPr bwMode="auto">
          <a:xfrm flipH="1">
            <a:off x="2897943" y="5833159"/>
            <a:ext cx="5570809" cy="799270"/>
          </a:xfrm>
          <a:prstGeom prst="callout2">
            <a:avLst>
              <a:gd name="adj1" fmla="val 3051"/>
              <a:gd name="adj2" fmla="val 51488"/>
              <a:gd name="adj3" fmla="val -95283"/>
              <a:gd name="adj4" fmla="val 51990"/>
              <a:gd name="adj5" fmla="val -341657"/>
              <a:gd name="adj6" fmla="val 6216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ympanic cavity proper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(the space internal to the tympanic membrane)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9064A752-D44B-4EEE-812F-AC81EE6B88F2}"/>
              </a:ext>
            </a:extLst>
          </p:cNvPr>
          <p:cNvSpPr>
            <a:spLocks/>
          </p:cNvSpPr>
          <p:nvPr/>
        </p:nvSpPr>
        <p:spPr bwMode="auto">
          <a:xfrm flipH="1">
            <a:off x="4561367" y="225571"/>
            <a:ext cx="6974140" cy="1153063"/>
          </a:xfrm>
          <a:prstGeom prst="callout2">
            <a:avLst>
              <a:gd name="adj1" fmla="val 25032"/>
              <a:gd name="adj2" fmla="val 99842"/>
              <a:gd name="adj3" fmla="val 71378"/>
              <a:gd name="adj4" fmla="val 104049"/>
              <a:gd name="adj5" fmla="val 183860"/>
              <a:gd name="adj6" fmla="val 10438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Epitympanic recess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(space superior to the tympanic membrane that contains the head of the malleus and the body of the incus)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7FD6C-4FCA-4409-B788-4DFAFE82D6DA}"/>
              </a:ext>
            </a:extLst>
          </p:cNvPr>
          <p:cNvSpPr/>
          <p:nvPr/>
        </p:nvSpPr>
        <p:spPr>
          <a:xfrm>
            <a:off x="230865" y="6119447"/>
            <a:ext cx="2322423" cy="5974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EB17C8FA-3BBC-45F6-B1B4-3FB524BC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5" y="266339"/>
            <a:ext cx="9371877" cy="472721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39B7E-8252-416B-A7AC-7E9D20205912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2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1650" t="14720" r="31100" b="32360"/>
          <a:stretch>
            <a:fillRect/>
          </a:stretch>
        </p:blipFill>
        <p:spPr bwMode="auto">
          <a:xfrm>
            <a:off x="182459" y="547262"/>
            <a:ext cx="6892193" cy="578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BBA055-C124-4708-BE51-EE8AB9C4E5D0}"/>
              </a:ext>
            </a:extLst>
          </p:cNvPr>
          <p:cNvSpPr/>
          <p:nvPr/>
        </p:nvSpPr>
        <p:spPr>
          <a:xfrm>
            <a:off x="7855549" y="161661"/>
            <a:ext cx="4083654" cy="3280322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Roof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(tegmental wall)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8034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formed by a thin plate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petrous part of the temporal bone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tegmen tympani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which separates it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middle cranial fossa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4A23E68B-D0EC-428B-A976-9F4CE6DE3569}"/>
              </a:ext>
            </a:extLst>
          </p:cNvPr>
          <p:cNvSpPr>
            <a:spLocks/>
          </p:cNvSpPr>
          <p:nvPr/>
        </p:nvSpPr>
        <p:spPr bwMode="auto">
          <a:xfrm flipH="1">
            <a:off x="3013280" y="338415"/>
            <a:ext cx="2079224" cy="885473"/>
          </a:xfrm>
          <a:prstGeom prst="callout2">
            <a:avLst>
              <a:gd name="adj1" fmla="val 114977"/>
              <a:gd name="adj2" fmla="val 75636"/>
              <a:gd name="adj3" fmla="val 145763"/>
              <a:gd name="adj4" fmla="val 78347"/>
              <a:gd name="adj5" fmla="val 221958"/>
              <a:gd name="adj6" fmla="val 7406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Tegmen tympani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338EB9F7-9AF9-4085-A2D1-3717485E9FBB}"/>
              </a:ext>
            </a:extLst>
          </p:cNvPr>
          <p:cNvSpPr>
            <a:spLocks/>
          </p:cNvSpPr>
          <p:nvPr/>
        </p:nvSpPr>
        <p:spPr bwMode="auto">
          <a:xfrm flipH="1">
            <a:off x="3139889" y="5682558"/>
            <a:ext cx="2079224" cy="885473"/>
          </a:xfrm>
          <a:prstGeom prst="callout2">
            <a:avLst>
              <a:gd name="adj1" fmla="val 6944"/>
              <a:gd name="adj2" fmla="val 45867"/>
              <a:gd name="adj3" fmla="val -8343"/>
              <a:gd name="adj4" fmla="val 46548"/>
              <a:gd name="adj5" fmla="val -259425"/>
              <a:gd name="adj6" fmla="val 6662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Ear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1DBF7-6E3E-43E0-B734-37B5F2A03FC9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53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1650" t="14720" r="31100" b="32360"/>
          <a:stretch>
            <a:fillRect/>
          </a:stretch>
        </p:blipFill>
        <p:spPr bwMode="auto">
          <a:xfrm>
            <a:off x="182459" y="547262"/>
            <a:ext cx="6892193" cy="578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4A23E68B-D0EC-428B-A976-9F4CE6DE3569}"/>
              </a:ext>
            </a:extLst>
          </p:cNvPr>
          <p:cNvSpPr>
            <a:spLocks/>
          </p:cNvSpPr>
          <p:nvPr/>
        </p:nvSpPr>
        <p:spPr bwMode="auto">
          <a:xfrm flipH="1">
            <a:off x="3013280" y="338415"/>
            <a:ext cx="2079224" cy="885473"/>
          </a:xfrm>
          <a:prstGeom prst="callout2">
            <a:avLst>
              <a:gd name="adj1" fmla="val 92735"/>
              <a:gd name="adj2" fmla="val 70223"/>
              <a:gd name="adj3" fmla="val 145763"/>
              <a:gd name="adj4" fmla="val 78347"/>
              <a:gd name="adj5" fmla="val 280741"/>
              <a:gd name="adj6" fmla="val 7338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Ear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338EB9F7-9AF9-4085-A2D1-3717485E9FBB}"/>
              </a:ext>
            </a:extLst>
          </p:cNvPr>
          <p:cNvSpPr>
            <a:spLocks/>
          </p:cNvSpPr>
          <p:nvPr/>
        </p:nvSpPr>
        <p:spPr bwMode="auto">
          <a:xfrm flipH="1">
            <a:off x="3139889" y="5682558"/>
            <a:ext cx="2079224" cy="885473"/>
          </a:xfrm>
          <a:prstGeom prst="callout2">
            <a:avLst>
              <a:gd name="adj1" fmla="val 6944"/>
              <a:gd name="adj2" fmla="val 45867"/>
              <a:gd name="adj3" fmla="val -8343"/>
              <a:gd name="adj4" fmla="val 46548"/>
              <a:gd name="adj5" fmla="val -159336"/>
              <a:gd name="adj6" fmla="val 7135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bulb of IJV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B652D-B261-4F28-9833-F47D6478A5C3}"/>
              </a:ext>
            </a:extLst>
          </p:cNvPr>
          <p:cNvSpPr/>
          <p:nvPr/>
        </p:nvSpPr>
        <p:spPr>
          <a:xfrm>
            <a:off x="6879102" y="315935"/>
            <a:ext cx="5130439" cy="2781980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Floor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(jugular wall)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formed by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thin plate of bone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which separates it 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superior bulb of internal jugular vein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pierced by tympanic branch of glossopharyngeal nerve.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9C17751-9837-47FC-8474-E4BBC099534A}"/>
              </a:ext>
            </a:extLst>
          </p:cNvPr>
          <p:cNvSpPr>
            <a:spLocks/>
          </p:cNvSpPr>
          <p:nvPr/>
        </p:nvSpPr>
        <p:spPr bwMode="auto">
          <a:xfrm flipH="1">
            <a:off x="6879102" y="3429000"/>
            <a:ext cx="2722137" cy="890866"/>
          </a:xfrm>
          <a:prstGeom prst="callout2">
            <a:avLst>
              <a:gd name="adj1" fmla="val 46941"/>
              <a:gd name="adj2" fmla="val 88311"/>
              <a:gd name="adj3" fmla="val 51017"/>
              <a:gd name="adj4" fmla="val 105220"/>
              <a:gd name="adj5" fmla="val 39138"/>
              <a:gd name="adj6" fmla="val 20620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 plate of bone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C47E9-6AFB-4F80-8727-6E0CE1791E31}"/>
              </a:ext>
            </a:extLst>
          </p:cNvPr>
          <p:cNvSpPr/>
          <p:nvPr/>
        </p:nvSpPr>
        <p:spPr>
          <a:xfrm>
            <a:off x="5939156" y="5856867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5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5739D0-9D15-497F-859E-351149DF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3144" t="12199" r="22595" b="24800"/>
          <a:stretch>
            <a:fillRect/>
          </a:stretch>
        </p:blipFill>
        <p:spPr bwMode="auto">
          <a:xfrm>
            <a:off x="1811522" y="602570"/>
            <a:ext cx="7051124" cy="5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DF229F9D-36FF-45AF-9873-6180A626EBC6}"/>
              </a:ext>
            </a:extLst>
          </p:cNvPr>
          <p:cNvSpPr>
            <a:spLocks/>
          </p:cNvSpPr>
          <p:nvPr/>
        </p:nvSpPr>
        <p:spPr bwMode="auto">
          <a:xfrm flipH="1">
            <a:off x="8094440" y="2983567"/>
            <a:ext cx="2722137" cy="890866"/>
          </a:xfrm>
          <a:prstGeom prst="callout2">
            <a:avLst>
              <a:gd name="adj1" fmla="val 46941"/>
              <a:gd name="adj2" fmla="val 88311"/>
              <a:gd name="adj3" fmla="val 51017"/>
              <a:gd name="adj4" fmla="val 105220"/>
              <a:gd name="adj5" fmla="val 28084"/>
              <a:gd name="adj6" fmla="val 19121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Promontory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33676739-2E84-41E5-92E7-FCFE634CA243}"/>
              </a:ext>
            </a:extLst>
          </p:cNvPr>
          <p:cNvSpPr>
            <a:spLocks/>
          </p:cNvSpPr>
          <p:nvPr/>
        </p:nvSpPr>
        <p:spPr bwMode="auto">
          <a:xfrm flipH="1">
            <a:off x="7835706" y="602570"/>
            <a:ext cx="2722137" cy="890866"/>
          </a:xfrm>
          <a:prstGeom prst="callout2">
            <a:avLst>
              <a:gd name="adj1" fmla="val 46941"/>
              <a:gd name="adj2" fmla="val 88311"/>
              <a:gd name="adj3" fmla="val 51017"/>
              <a:gd name="adj4" fmla="val 105220"/>
              <a:gd name="adj5" fmla="val 162308"/>
              <a:gd name="adj6" fmla="val 16796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Facial nerve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9E67540B-8F95-44DD-91F5-DF54398F3748}"/>
              </a:ext>
            </a:extLst>
          </p:cNvPr>
          <p:cNvSpPr>
            <a:spLocks/>
          </p:cNvSpPr>
          <p:nvPr/>
        </p:nvSpPr>
        <p:spPr bwMode="auto">
          <a:xfrm flipH="1">
            <a:off x="5042491" y="208050"/>
            <a:ext cx="2722137" cy="890866"/>
          </a:xfrm>
          <a:prstGeom prst="callout2">
            <a:avLst>
              <a:gd name="adj1" fmla="val 53257"/>
              <a:gd name="adj2" fmla="val 77975"/>
              <a:gd name="adj3" fmla="val 115760"/>
              <a:gd name="adj4" fmla="val 87649"/>
              <a:gd name="adj5" fmla="val 211260"/>
              <a:gd name="adj6" fmla="val 9354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Facial canal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03512B8-6B27-4146-8B03-35810E166808}"/>
              </a:ext>
            </a:extLst>
          </p:cNvPr>
          <p:cNvSpPr>
            <a:spLocks/>
          </p:cNvSpPr>
          <p:nvPr/>
        </p:nvSpPr>
        <p:spPr bwMode="auto">
          <a:xfrm flipH="1">
            <a:off x="3472377" y="5392700"/>
            <a:ext cx="2722137" cy="890866"/>
          </a:xfrm>
          <a:prstGeom prst="callout2">
            <a:avLst>
              <a:gd name="adj1" fmla="val 23254"/>
              <a:gd name="adj2" fmla="val 49035"/>
              <a:gd name="adj3" fmla="val -15306"/>
              <a:gd name="adj4" fmla="val 47856"/>
              <a:gd name="adj5" fmla="val -229310"/>
              <a:gd name="adj6" fmla="val 5271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Round window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B876C8C4-5354-443E-9E40-835EC8E4A505}"/>
              </a:ext>
            </a:extLst>
          </p:cNvPr>
          <p:cNvSpPr>
            <a:spLocks/>
          </p:cNvSpPr>
          <p:nvPr/>
        </p:nvSpPr>
        <p:spPr bwMode="auto">
          <a:xfrm flipH="1">
            <a:off x="1811522" y="208050"/>
            <a:ext cx="2722137" cy="890866"/>
          </a:xfrm>
          <a:prstGeom prst="callout2">
            <a:avLst>
              <a:gd name="adj1" fmla="val 56415"/>
              <a:gd name="adj2" fmla="val 25263"/>
              <a:gd name="adj3" fmla="val 131551"/>
              <a:gd name="adj4" fmla="val 16850"/>
              <a:gd name="adj5" fmla="val 255475"/>
              <a:gd name="adj6" fmla="val -2273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Oval window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BB9D2030-3582-40DE-BBD7-7644F1D90E3A}"/>
              </a:ext>
            </a:extLst>
          </p:cNvPr>
          <p:cNvSpPr txBox="1">
            <a:spLocks/>
          </p:cNvSpPr>
          <p:nvPr/>
        </p:nvSpPr>
        <p:spPr>
          <a:xfrm>
            <a:off x="6403559" y="4947267"/>
            <a:ext cx="2722137" cy="83995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Medial wall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0BDF5951-39B6-47A0-81B8-35C6EDB5A272}"/>
              </a:ext>
            </a:extLst>
          </p:cNvPr>
          <p:cNvSpPr txBox="1">
            <a:spLocks/>
          </p:cNvSpPr>
          <p:nvPr/>
        </p:nvSpPr>
        <p:spPr>
          <a:xfrm>
            <a:off x="590843" y="702872"/>
            <a:ext cx="1800665" cy="1055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Fenestra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vestibuli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26D1FEE8-16B0-46BD-A043-6E3F3B548226}"/>
              </a:ext>
            </a:extLst>
          </p:cNvPr>
          <p:cNvSpPr txBox="1">
            <a:spLocks/>
          </p:cNvSpPr>
          <p:nvPr/>
        </p:nvSpPr>
        <p:spPr>
          <a:xfrm>
            <a:off x="515378" y="5367243"/>
            <a:ext cx="2592288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Fenestra cochleae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16DB10C2-E31F-4CC1-99F2-2280D2081448}"/>
              </a:ext>
            </a:extLst>
          </p:cNvPr>
          <p:cNvSpPr>
            <a:spLocks/>
          </p:cNvSpPr>
          <p:nvPr/>
        </p:nvSpPr>
        <p:spPr bwMode="auto">
          <a:xfrm flipH="1">
            <a:off x="515378" y="2800375"/>
            <a:ext cx="2722137" cy="890866"/>
          </a:xfrm>
          <a:prstGeom prst="callout2">
            <a:avLst>
              <a:gd name="adj1" fmla="val 45361"/>
              <a:gd name="adj2" fmla="val -60"/>
              <a:gd name="adj3" fmla="val 24172"/>
              <a:gd name="adj4" fmla="val -15708"/>
              <a:gd name="adj5" fmla="val -22447"/>
              <a:gd name="adj6" fmla="val -5787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Sinus tympani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66E48B-C8FF-41AE-9907-0E51BFBDC7A2}"/>
              </a:ext>
            </a:extLst>
          </p:cNvPr>
          <p:cNvSpPr/>
          <p:nvPr/>
        </p:nvSpPr>
        <p:spPr>
          <a:xfrm>
            <a:off x="4264958" y="6064524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1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E62E6-C5F7-4905-B498-3EE8C28B2CE8}"/>
              </a:ext>
            </a:extLst>
          </p:cNvPr>
          <p:cNvSpPr/>
          <p:nvPr/>
        </p:nvSpPr>
        <p:spPr>
          <a:xfrm>
            <a:off x="154745" y="168812"/>
            <a:ext cx="11798716" cy="59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Medial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labyrinthine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wall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separates middle ear cavity from inner ear and shows the following: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Promontory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is produced by the first turn of the cochlea of the inner ear and covered by tympanic plexus.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Fenestra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estibule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(O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 window): lies above and behind the promontory. It is closed by the base of the stapes and leads to the vestibule of the inner ear.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Fenestra cochleae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Round window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lies below and behind promontory and is closed by secondary tympanic membrane.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Sinus tympani;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depression between the 2 windows.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Horizontal part of facial canal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above the promontory.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BFF85-49D8-453A-8D1F-314BC2B4174D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6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15BBD6-CE3F-4977-B4A4-3FE198ED0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30000"/>
          </a:blip>
          <a:srcRect l="13144" t="9679" r="30020" b="26060"/>
          <a:stretch/>
        </p:blipFill>
        <p:spPr bwMode="auto">
          <a:xfrm flipH="1">
            <a:off x="3633415" y="392621"/>
            <a:ext cx="6199162" cy="5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3">
            <a:extLst>
              <a:ext uri="{FF2B5EF4-FFF2-40B4-BE49-F238E27FC236}">
                <a16:creationId xmlns:a16="http://schemas.microsoft.com/office/drawing/2014/main" id="{467DF7CA-B347-40EF-A116-EACEC9E9FE74}"/>
              </a:ext>
            </a:extLst>
          </p:cNvPr>
          <p:cNvSpPr txBox="1">
            <a:spLocks/>
          </p:cNvSpPr>
          <p:nvPr/>
        </p:nvSpPr>
        <p:spPr>
          <a:xfrm>
            <a:off x="288389" y="5397303"/>
            <a:ext cx="2722137" cy="83995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Lateral wall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E5A4ABB2-B228-4E90-A25A-E88ADDC2F99D}"/>
              </a:ext>
            </a:extLst>
          </p:cNvPr>
          <p:cNvSpPr>
            <a:spLocks/>
          </p:cNvSpPr>
          <p:nvPr/>
        </p:nvSpPr>
        <p:spPr bwMode="auto">
          <a:xfrm flipH="1">
            <a:off x="10195127" y="3020986"/>
            <a:ext cx="1996873" cy="890866"/>
          </a:xfrm>
          <a:prstGeom prst="callout2">
            <a:avLst>
              <a:gd name="adj1" fmla="val 46941"/>
              <a:gd name="adj2" fmla="val 88311"/>
              <a:gd name="adj3" fmla="val 51017"/>
              <a:gd name="adj4" fmla="val 105220"/>
              <a:gd name="adj5" fmla="val 37559"/>
              <a:gd name="adj6" fmla="val 24518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Tympanic membrane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2DE5BA98-F788-4BA3-957F-12089DEB3D96}"/>
              </a:ext>
            </a:extLst>
          </p:cNvPr>
          <p:cNvSpPr>
            <a:spLocks/>
          </p:cNvSpPr>
          <p:nvPr/>
        </p:nvSpPr>
        <p:spPr bwMode="auto">
          <a:xfrm flipH="1">
            <a:off x="7835705" y="602570"/>
            <a:ext cx="3993744" cy="890866"/>
          </a:xfrm>
          <a:prstGeom prst="callout2">
            <a:avLst>
              <a:gd name="adj1" fmla="val 48520"/>
              <a:gd name="adj2" fmla="val 96413"/>
              <a:gd name="adj3" fmla="val 51017"/>
              <a:gd name="adj4" fmla="val 105220"/>
              <a:gd name="adj5" fmla="val 173362"/>
              <a:gd name="adj6" fmla="val 12146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canaliculus for chorda tympani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54E51D4E-8328-49ED-A056-541A22B1E764}"/>
              </a:ext>
            </a:extLst>
          </p:cNvPr>
          <p:cNvSpPr>
            <a:spLocks/>
          </p:cNvSpPr>
          <p:nvPr/>
        </p:nvSpPr>
        <p:spPr bwMode="auto">
          <a:xfrm flipH="1">
            <a:off x="207067" y="2653772"/>
            <a:ext cx="3263704" cy="1368760"/>
          </a:xfrm>
          <a:prstGeom prst="callout2">
            <a:avLst>
              <a:gd name="adj1" fmla="val 59574"/>
              <a:gd name="adj2" fmla="val 955"/>
              <a:gd name="adj3" fmla="val 55755"/>
              <a:gd name="adj4" fmla="val -11020"/>
              <a:gd name="adj5" fmla="val 19685"/>
              <a:gd name="adj6" fmla="val -5272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canaliculus for chorda tympani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CB069D94-327D-42C9-A0B9-62D370C793EF}"/>
              </a:ext>
            </a:extLst>
          </p:cNvPr>
          <p:cNvSpPr>
            <a:spLocks/>
          </p:cNvSpPr>
          <p:nvPr/>
        </p:nvSpPr>
        <p:spPr bwMode="auto">
          <a:xfrm flipH="1">
            <a:off x="288389" y="392621"/>
            <a:ext cx="3263704" cy="1368760"/>
          </a:xfrm>
          <a:prstGeom prst="callout2">
            <a:avLst>
              <a:gd name="adj1" fmla="val 37991"/>
              <a:gd name="adj2" fmla="val 17765"/>
              <a:gd name="adj3" fmla="val 55755"/>
              <a:gd name="adj4" fmla="val -11020"/>
              <a:gd name="adj5" fmla="val 78268"/>
              <a:gd name="adj6" fmla="val -4194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Epitympanic recess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04F61-99EB-4254-AAEA-E1A7693A3FF3}"/>
              </a:ext>
            </a:extLst>
          </p:cNvPr>
          <p:cNvSpPr/>
          <p:nvPr/>
        </p:nvSpPr>
        <p:spPr>
          <a:xfrm>
            <a:off x="4376164" y="5928525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6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EB17C8FA-3BBC-45F6-B1B4-3FB524BC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5" y="266339"/>
            <a:ext cx="9371877" cy="472721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39B7E-8252-416B-A7AC-7E9D20205912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B5F9F3-66B4-4CFD-88F4-46F237479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30000"/>
          </a:blip>
          <a:srcRect l="13144" t="9679" r="30020" b="26060"/>
          <a:stretch/>
        </p:blipFill>
        <p:spPr bwMode="auto">
          <a:xfrm flipH="1">
            <a:off x="168813" y="111267"/>
            <a:ext cx="6199162" cy="5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12397309-2D4B-4068-B3CD-30537C9341F1}"/>
              </a:ext>
            </a:extLst>
          </p:cNvPr>
          <p:cNvSpPr>
            <a:spLocks/>
          </p:cNvSpPr>
          <p:nvPr/>
        </p:nvSpPr>
        <p:spPr bwMode="auto">
          <a:xfrm flipH="1">
            <a:off x="3711525" y="294936"/>
            <a:ext cx="4768949" cy="450422"/>
          </a:xfrm>
          <a:prstGeom prst="callout2">
            <a:avLst>
              <a:gd name="adj1" fmla="val 100880"/>
              <a:gd name="adj2" fmla="val 87156"/>
              <a:gd name="adj3" fmla="val 199883"/>
              <a:gd name="adj4" fmla="val 86670"/>
              <a:gd name="adj5" fmla="val 415533"/>
              <a:gd name="adj6" fmla="val 8832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Canal for tensor tympani 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812157B9-87E2-4789-8E45-E7582750C81B}"/>
              </a:ext>
            </a:extLst>
          </p:cNvPr>
          <p:cNvSpPr>
            <a:spLocks/>
          </p:cNvSpPr>
          <p:nvPr/>
        </p:nvSpPr>
        <p:spPr bwMode="auto">
          <a:xfrm flipH="1">
            <a:off x="5765407" y="901274"/>
            <a:ext cx="6199160" cy="588730"/>
          </a:xfrm>
          <a:prstGeom prst="callout2">
            <a:avLst>
              <a:gd name="adj1" fmla="val 35292"/>
              <a:gd name="adj2" fmla="val 97480"/>
              <a:gd name="adj3" fmla="val 51017"/>
              <a:gd name="adj4" fmla="val 105220"/>
              <a:gd name="adj5" fmla="val 356788"/>
              <a:gd name="adj6" fmla="val 11648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Bony part of Auditory (Eustachian) tube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370036E1-D1CF-4C3D-9524-9B72FCFDBABC}"/>
              </a:ext>
            </a:extLst>
          </p:cNvPr>
          <p:cNvSpPr>
            <a:spLocks/>
          </p:cNvSpPr>
          <p:nvPr/>
        </p:nvSpPr>
        <p:spPr bwMode="auto">
          <a:xfrm flipH="1">
            <a:off x="6095999" y="1490003"/>
            <a:ext cx="5868568" cy="3305908"/>
          </a:xfrm>
          <a:prstGeom prst="callout2">
            <a:avLst>
              <a:gd name="adj1" fmla="val 13335"/>
              <a:gd name="adj2" fmla="val 95051"/>
              <a:gd name="adj3" fmla="val 17765"/>
              <a:gd name="adj4" fmla="val 102672"/>
              <a:gd name="adj5" fmla="val 70284"/>
              <a:gd name="adj6" fmla="val 11588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 plate of bone which separates cavity from ICA within carotid canal.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It is pierced by: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Caroticotympanic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(branch of internal carotid artery).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Caroticotympanic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sympathetic plexus around internal carotid artery).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60CCEF66-3BC8-46E6-ACD7-F3DA98EC9F35}"/>
              </a:ext>
            </a:extLst>
          </p:cNvPr>
          <p:cNvSpPr>
            <a:spLocks/>
          </p:cNvSpPr>
          <p:nvPr/>
        </p:nvSpPr>
        <p:spPr bwMode="auto">
          <a:xfrm flipH="1">
            <a:off x="2757268" y="5523912"/>
            <a:ext cx="3437246" cy="759653"/>
          </a:xfrm>
          <a:prstGeom prst="callout2">
            <a:avLst>
              <a:gd name="adj1" fmla="val 23254"/>
              <a:gd name="adj2" fmla="val 49035"/>
              <a:gd name="adj3" fmla="val -15306"/>
              <a:gd name="adj4" fmla="val 47856"/>
              <a:gd name="adj5" fmla="val -164495"/>
              <a:gd name="adj6" fmla="val 4043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Internal carotid artery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46B789-A608-4E1D-82E6-D85B77B92F50}"/>
              </a:ext>
            </a:extLst>
          </p:cNvPr>
          <p:cNvSpPr txBox="1">
            <a:spLocks/>
          </p:cNvSpPr>
          <p:nvPr/>
        </p:nvSpPr>
        <p:spPr>
          <a:xfrm>
            <a:off x="168813" y="5523912"/>
            <a:ext cx="2722137" cy="83995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Anterior wall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F9093-B8C5-4896-B5E8-2CF8C9F33B20}"/>
              </a:ext>
            </a:extLst>
          </p:cNvPr>
          <p:cNvSpPr/>
          <p:nvPr/>
        </p:nvSpPr>
        <p:spPr>
          <a:xfrm>
            <a:off x="6095999" y="5863455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0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E2719C3-B5C4-45B3-9C28-77086C31C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contrast="30000"/>
          </a:blip>
          <a:srcRect l="22677" t="12199" r="22595" b="24800"/>
          <a:stretch/>
        </p:blipFill>
        <p:spPr bwMode="auto">
          <a:xfrm>
            <a:off x="3685734" y="692696"/>
            <a:ext cx="6005005" cy="5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1">
            <a:extLst>
              <a:ext uri="{FF2B5EF4-FFF2-40B4-BE49-F238E27FC236}">
                <a16:creationId xmlns:a16="http://schemas.microsoft.com/office/drawing/2014/main" id="{4A54F1ED-DF5E-458F-8635-70A34C5DB597}"/>
              </a:ext>
            </a:extLst>
          </p:cNvPr>
          <p:cNvSpPr/>
          <p:nvPr/>
        </p:nvSpPr>
        <p:spPr>
          <a:xfrm>
            <a:off x="4562500" y="2852920"/>
            <a:ext cx="465060" cy="1693680"/>
          </a:xfrm>
          <a:custGeom>
            <a:avLst/>
            <a:gdLst>
              <a:gd name="connsiteX0" fmla="*/ 406400 w 406400"/>
              <a:gd name="connsiteY0" fmla="*/ 0 h 1778000"/>
              <a:gd name="connsiteX1" fmla="*/ 50800 w 406400"/>
              <a:gd name="connsiteY1" fmla="*/ 558800 h 1778000"/>
              <a:gd name="connsiteX2" fmla="*/ 101600 w 406400"/>
              <a:gd name="connsiteY2" fmla="*/ 17780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1778000">
                <a:moveTo>
                  <a:pt x="406400" y="0"/>
                </a:moveTo>
                <a:cubicBezTo>
                  <a:pt x="254000" y="131233"/>
                  <a:pt x="101600" y="262467"/>
                  <a:pt x="50800" y="558800"/>
                </a:cubicBezTo>
                <a:cubicBezTo>
                  <a:pt x="0" y="855133"/>
                  <a:pt x="50800" y="1316566"/>
                  <a:pt x="101600" y="1778000"/>
                </a:cubicBezTo>
              </a:path>
            </a:pathLst>
          </a:custGeom>
          <a:ln w="57150">
            <a:solidFill>
              <a:srgbClr val="0000FF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86200F42-BD87-415B-BF9F-C22789E17389}"/>
              </a:ext>
            </a:extLst>
          </p:cNvPr>
          <p:cNvSpPr/>
          <p:nvPr/>
        </p:nvSpPr>
        <p:spPr>
          <a:xfrm>
            <a:off x="4295800" y="2780910"/>
            <a:ext cx="443720" cy="1816490"/>
          </a:xfrm>
          <a:custGeom>
            <a:avLst/>
            <a:gdLst>
              <a:gd name="connsiteX0" fmla="*/ 393700 w 393700"/>
              <a:gd name="connsiteY0" fmla="*/ 0 h 1955800"/>
              <a:gd name="connsiteX1" fmla="*/ 165100 w 393700"/>
              <a:gd name="connsiteY1" fmla="*/ 330200 h 1955800"/>
              <a:gd name="connsiteX2" fmla="*/ 12700 w 393700"/>
              <a:gd name="connsiteY2" fmla="*/ 1117600 h 1955800"/>
              <a:gd name="connsiteX3" fmla="*/ 88900 w 393700"/>
              <a:gd name="connsiteY3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955800">
                <a:moveTo>
                  <a:pt x="393700" y="0"/>
                </a:moveTo>
                <a:cubicBezTo>
                  <a:pt x="311150" y="71966"/>
                  <a:pt x="228600" y="143933"/>
                  <a:pt x="165100" y="330200"/>
                </a:cubicBezTo>
                <a:cubicBezTo>
                  <a:pt x="101600" y="516467"/>
                  <a:pt x="25400" y="846667"/>
                  <a:pt x="12700" y="1117600"/>
                </a:cubicBezTo>
                <a:cubicBezTo>
                  <a:pt x="0" y="1388533"/>
                  <a:pt x="44450" y="1672166"/>
                  <a:pt x="88900" y="1955800"/>
                </a:cubicBezTo>
              </a:path>
            </a:pathLst>
          </a:custGeom>
          <a:ln w="57150">
            <a:solidFill>
              <a:srgbClr val="0000FF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0D2D3973-F14A-405A-996F-B9C9F5DDFDF2}"/>
              </a:ext>
            </a:extLst>
          </p:cNvPr>
          <p:cNvSpPr txBox="1">
            <a:spLocks/>
          </p:cNvSpPr>
          <p:nvPr/>
        </p:nvSpPr>
        <p:spPr>
          <a:xfrm>
            <a:off x="239151" y="5877347"/>
            <a:ext cx="3151163" cy="804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Posterior wall 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E15CFE19-CD35-4C4F-931F-A56673ADE410}"/>
              </a:ext>
            </a:extLst>
          </p:cNvPr>
          <p:cNvSpPr>
            <a:spLocks/>
          </p:cNvSpPr>
          <p:nvPr/>
        </p:nvSpPr>
        <p:spPr bwMode="auto">
          <a:xfrm flipH="1">
            <a:off x="239151" y="3763709"/>
            <a:ext cx="2686929" cy="1130876"/>
          </a:xfrm>
          <a:prstGeom prst="callout2">
            <a:avLst>
              <a:gd name="adj1" fmla="val 59574"/>
              <a:gd name="adj2" fmla="val 955"/>
              <a:gd name="adj3" fmla="val 55755"/>
              <a:gd name="adj4" fmla="val -11020"/>
              <a:gd name="adj5" fmla="val 14709"/>
              <a:gd name="adj6" fmla="val -5691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Vertical part of facial canal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698D2B68-6FC9-40F6-BFCB-2E114D915D0D}"/>
              </a:ext>
            </a:extLst>
          </p:cNvPr>
          <p:cNvSpPr>
            <a:spLocks/>
          </p:cNvSpPr>
          <p:nvPr/>
        </p:nvSpPr>
        <p:spPr bwMode="auto">
          <a:xfrm flipH="1">
            <a:off x="190954" y="5029190"/>
            <a:ext cx="2542909" cy="565438"/>
          </a:xfrm>
          <a:prstGeom prst="callout2">
            <a:avLst>
              <a:gd name="adj1" fmla="val 59574"/>
              <a:gd name="adj2" fmla="val 955"/>
              <a:gd name="adj3" fmla="val 55755"/>
              <a:gd name="adj4" fmla="val -11020"/>
              <a:gd name="adj5" fmla="val -37538"/>
              <a:gd name="adj6" fmla="val -7240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Facial nerve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9169255C-4F23-48A9-81F5-DE6133B4119B}"/>
              </a:ext>
            </a:extLst>
          </p:cNvPr>
          <p:cNvSpPr>
            <a:spLocks/>
          </p:cNvSpPr>
          <p:nvPr/>
        </p:nvSpPr>
        <p:spPr bwMode="auto">
          <a:xfrm flipH="1">
            <a:off x="162817" y="2404622"/>
            <a:ext cx="3553678" cy="1130876"/>
          </a:xfrm>
          <a:prstGeom prst="callout2">
            <a:avLst>
              <a:gd name="adj1" fmla="val 59574"/>
              <a:gd name="adj2" fmla="val 955"/>
              <a:gd name="adj3" fmla="val 55755"/>
              <a:gd name="adj4" fmla="val -11020"/>
              <a:gd name="adj5" fmla="val 45808"/>
              <a:gd name="adj6" fmla="val -4780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Pyramid containing stapedius muscle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BA51846F-0D1E-476F-97C6-661EF28B134E}"/>
              </a:ext>
            </a:extLst>
          </p:cNvPr>
          <p:cNvSpPr>
            <a:spLocks/>
          </p:cNvSpPr>
          <p:nvPr/>
        </p:nvSpPr>
        <p:spPr bwMode="auto">
          <a:xfrm flipH="1">
            <a:off x="239151" y="1072695"/>
            <a:ext cx="3010486" cy="1049208"/>
          </a:xfrm>
          <a:prstGeom prst="callout2">
            <a:avLst>
              <a:gd name="adj1" fmla="val 59574"/>
              <a:gd name="adj2" fmla="val 955"/>
              <a:gd name="adj3" fmla="val 55755"/>
              <a:gd name="adj4" fmla="val -11020"/>
              <a:gd name="adj5" fmla="val 110166"/>
              <a:gd name="adj6" fmla="val -5388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Aditus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mastoid antrum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8F1E1960-78AD-4A49-9F17-EA2736348448}"/>
              </a:ext>
            </a:extLst>
          </p:cNvPr>
          <p:cNvSpPr>
            <a:spLocks/>
          </p:cNvSpPr>
          <p:nvPr/>
        </p:nvSpPr>
        <p:spPr bwMode="auto">
          <a:xfrm flipH="1">
            <a:off x="5737566" y="127258"/>
            <a:ext cx="3553678" cy="1130876"/>
          </a:xfrm>
          <a:prstGeom prst="callout2">
            <a:avLst>
              <a:gd name="adj1" fmla="val 84454"/>
              <a:gd name="adj2" fmla="val 67856"/>
              <a:gd name="adj3" fmla="val 109245"/>
              <a:gd name="adj4" fmla="val 76070"/>
              <a:gd name="adj5" fmla="val 181400"/>
              <a:gd name="adj6" fmla="val 10895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Elevation of lateral semicircular canal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52394-C94C-4450-93C1-B0D5E8920EA8}"/>
              </a:ext>
            </a:extLst>
          </p:cNvPr>
          <p:cNvSpPr/>
          <p:nvPr/>
        </p:nvSpPr>
        <p:spPr>
          <a:xfrm>
            <a:off x="4264958" y="5905930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EB17C8FA-3BBC-45F6-B1B4-3FB524BC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5" y="266339"/>
            <a:ext cx="9371877" cy="4727217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Contents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39B7E-8252-416B-A7AC-7E9D20205912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6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854354-2575-4434-ADCD-AAF2EC3AA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-10000"/>
          </a:blip>
          <a:srcRect l="6873" r="26123"/>
          <a:stretch/>
        </p:blipFill>
        <p:spPr bwMode="auto">
          <a:xfrm>
            <a:off x="2264898" y="485426"/>
            <a:ext cx="5627077" cy="533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A0BCAD8F-B4D8-48D2-8113-B57E2CCB52A2}"/>
              </a:ext>
            </a:extLst>
          </p:cNvPr>
          <p:cNvSpPr>
            <a:spLocks/>
          </p:cNvSpPr>
          <p:nvPr/>
        </p:nvSpPr>
        <p:spPr bwMode="auto">
          <a:xfrm flipH="1">
            <a:off x="759655" y="3696286"/>
            <a:ext cx="2593817" cy="688520"/>
          </a:xfrm>
          <a:prstGeom prst="callout2">
            <a:avLst>
              <a:gd name="adj1" fmla="val 59574"/>
              <a:gd name="adj2" fmla="val 955"/>
              <a:gd name="adj3" fmla="val 55755"/>
              <a:gd name="adj4" fmla="val -11020"/>
              <a:gd name="adj5" fmla="val -49797"/>
              <a:gd name="adj6" fmla="val -7728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Pyramidalis 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741F5A18-760C-4771-847E-A77A13E1F000}"/>
              </a:ext>
            </a:extLst>
          </p:cNvPr>
          <p:cNvSpPr>
            <a:spLocks/>
          </p:cNvSpPr>
          <p:nvPr/>
        </p:nvSpPr>
        <p:spPr bwMode="auto">
          <a:xfrm flipH="1">
            <a:off x="7891973" y="1681078"/>
            <a:ext cx="3488789" cy="569753"/>
          </a:xfrm>
          <a:prstGeom prst="callout2">
            <a:avLst>
              <a:gd name="adj1" fmla="val 52148"/>
              <a:gd name="adj2" fmla="val 92264"/>
              <a:gd name="adj3" fmla="val 65706"/>
              <a:gd name="adj4" fmla="val 105154"/>
              <a:gd name="adj5" fmla="val 208786"/>
              <a:gd name="adj6" fmla="val 13346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Tensor tympani 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86358F1C-2715-4A16-BC02-C4F7EFB2B24C}"/>
              </a:ext>
            </a:extLst>
          </p:cNvPr>
          <p:cNvSpPr>
            <a:spLocks/>
          </p:cNvSpPr>
          <p:nvPr/>
        </p:nvSpPr>
        <p:spPr bwMode="auto">
          <a:xfrm flipH="1">
            <a:off x="8299939" y="3400984"/>
            <a:ext cx="1627163" cy="569753"/>
          </a:xfrm>
          <a:prstGeom prst="callout2">
            <a:avLst>
              <a:gd name="adj1" fmla="val 52148"/>
              <a:gd name="adj2" fmla="val 94280"/>
              <a:gd name="adj3" fmla="val 65706"/>
              <a:gd name="adj4" fmla="val 105154"/>
              <a:gd name="adj5" fmla="val -72690"/>
              <a:gd name="adj6" fmla="val 24672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Stapes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B44FDCE5-A2F4-4AC6-8775-DC8457E4F1F4}"/>
              </a:ext>
            </a:extLst>
          </p:cNvPr>
          <p:cNvSpPr>
            <a:spLocks/>
          </p:cNvSpPr>
          <p:nvPr/>
        </p:nvSpPr>
        <p:spPr bwMode="auto">
          <a:xfrm flipH="1">
            <a:off x="6820484" y="755985"/>
            <a:ext cx="2576734" cy="569753"/>
          </a:xfrm>
          <a:prstGeom prst="callout2">
            <a:avLst>
              <a:gd name="adj1" fmla="val 59555"/>
              <a:gd name="adj2" fmla="val 72064"/>
              <a:gd name="adj3" fmla="val 65706"/>
              <a:gd name="adj4" fmla="val 105154"/>
              <a:gd name="adj5" fmla="val 223600"/>
              <a:gd name="adj6" fmla="val 15421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Incus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3A63F0F8-8FB7-4FDD-ABC2-2CAA055006A3}"/>
              </a:ext>
            </a:extLst>
          </p:cNvPr>
          <p:cNvSpPr>
            <a:spLocks/>
          </p:cNvSpPr>
          <p:nvPr/>
        </p:nvSpPr>
        <p:spPr bwMode="auto">
          <a:xfrm flipH="1">
            <a:off x="349346" y="1906571"/>
            <a:ext cx="2210973" cy="688520"/>
          </a:xfrm>
          <a:prstGeom prst="callout2">
            <a:avLst>
              <a:gd name="adj1" fmla="val 53444"/>
              <a:gd name="adj2" fmla="val 11135"/>
              <a:gd name="adj3" fmla="val 55755"/>
              <a:gd name="adj4" fmla="val -11020"/>
              <a:gd name="adj5" fmla="val 1282"/>
              <a:gd name="adj6" fmla="val -9340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Malleus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B16AE-B2A2-4777-B292-9E0EDF2B47F1}"/>
              </a:ext>
            </a:extLst>
          </p:cNvPr>
          <p:cNvSpPr txBox="1"/>
          <p:nvPr/>
        </p:nvSpPr>
        <p:spPr>
          <a:xfrm>
            <a:off x="398694" y="4858287"/>
            <a:ext cx="3315737" cy="189532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nerves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chorda tympani and tympanic plexus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Air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B9A71A-9F7C-4C3E-B123-3C6D6CB79F38}"/>
              </a:ext>
            </a:extLst>
          </p:cNvPr>
          <p:cNvSpPr/>
          <p:nvPr/>
        </p:nvSpPr>
        <p:spPr>
          <a:xfrm>
            <a:off x="4446768" y="6000750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5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D077CC-BF3C-4DF8-832C-3EB1783E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61" t="32142" r="28095" b="44918"/>
          <a:stretch>
            <a:fillRect/>
          </a:stretch>
        </p:blipFill>
        <p:spPr bwMode="auto">
          <a:xfrm>
            <a:off x="7709094" y="307820"/>
            <a:ext cx="4251497" cy="44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9400979E-DD4C-4C15-AEF9-D3E5CC360777}"/>
              </a:ext>
            </a:extLst>
          </p:cNvPr>
          <p:cNvSpPr>
            <a:spLocks/>
          </p:cNvSpPr>
          <p:nvPr/>
        </p:nvSpPr>
        <p:spPr bwMode="auto">
          <a:xfrm flipH="1">
            <a:off x="8013892" y="177196"/>
            <a:ext cx="3108962" cy="681885"/>
          </a:xfrm>
          <a:prstGeom prst="callout2">
            <a:avLst>
              <a:gd name="adj1" fmla="val 55507"/>
              <a:gd name="adj2" fmla="val 50864"/>
              <a:gd name="adj3" fmla="val 105268"/>
              <a:gd name="adj4" fmla="val 47301"/>
              <a:gd name="adj5" fmla="val 139507"/>
              <a:gd name="adj6" fmla="val 4122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 of malleus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65303BEB-942A-4968-8D38-7F9E10D6C308}"/>
              </a:ext>
            </a:extLst>
          </p:cNvPr>
          <p:cNvSpPr>
            <a:spLocks/>
          </p:cNvSpPr>
          <p:nvPr/>
        </p:nvSpPr>
        <p:spPr bwMode="auto">
          <a:xfrm flipH="1">
            <a:off x="7955279" y="3985072"/>
            <a:ext cx="1613094" cy="681885"/>
          </a:xfrm>
          <a:prstGeom prst="callout2">
            <a:avLst>
              <a:gd name="adj1" fmla="val 10120"/>
              <a:gd name="adj2" fmla="val 45148"/>
              <a:gd name="adj3" fmla="val -47398"/>
              <a:gd name="adj4" fmla="val 39562"/>
              <a:gd name="adj5" fmla="val -85366"/>
              <a:gd name="adj6" fmla="val -357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Handle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1763878E-A092-4421-B3B7-05D4C79C9221}"/>
              </a:ext>
            </a:extLst>
          </p:cNvPr>
          <p:cNvSpPr>
            <a:spLocks/>
          </p:cNvSpPr>
          <p:nvPr/>
        </p:nvSpPr>
        <p:spPr bwMode="auto">
          <a:xfrm flipH="1">
            <a:off x="7536411" y="641512"/>
            <a:ext cx="1385667" cy="681885"/>
          </a:xfrm>
          <a:prstGeom prst="callout2">
            <a:avLst>
              <a:gd name="adj1" fmla="val 39003"/>
              <a:gd name="adj2" fmla="val 17786"/>
              <a:gd name="adj3" fmla="val 37187"/>
              <a:gd name="adj4" fmla="val -192"/>
              <a:gd name="adj5" fmla="val 85867"/>
              <a:gd name="adj6" fmla="val -4867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Neck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C09519BC-C29E-4174-8CEB-166A32BCA177}"/>
              </a:ext>
            </a:extLst>
          </p:cNvPr>
          <p:cNvSpPr>
            <a:spLocks/>
          </p:cNvSpPr>
          <p:nvPr/>
        </p:nvSpPr>
        <p:spPr bwMode="auto">
          <a:xfrm flipH="1">
            <a:off x="7704401" y="2545450"/>
            <a:ext cx="1385667" cy="681885"/>
          </a:xfrm>
          <a:prstGeom prst="callout2">
            <a:avLst>
              <a:gd name="adj1" fmla="val 18372"/>
              <a:gd name="adj2" fmla="val 19816"/>
              <a:gd name="adj3" fmla="val 52"/>
              <a:gd name="adj4" fmla="val 22143"/>
              <a:gd name="adj5" fmla="val -62673"/>
              <a:gd name="adj6" fmla="val 2441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process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3E1D69B9-C7B2-4607-ACE7-32921DF540F4}"/>
              </a:ext>
            </a:extLst>
          </p:cNvPr>
          <p:cNvSpPr>
            <a:spLocks/>
          </p:cNvSpPr>
          <p:nvPr/>
        </p:nvSpPr>
        <p:spPr bwMode="auto">
          <a:xfrm flipH="1">
            <a:off x="7117543" y="1180989"/>
            <a:ext cx="1385667" cy="681885"/>
          </a:xfrm>
          <a:prstGeom prst="callout2">
            <a:avLst>
              <a:gd name="adj1" fmla="val 53444"/>
              <a:gd name="adj2" fmla="val 1542"/>
              <a:gd name="adj3" fmla="val 49565"/>
              <a:gd name="adj4" fmla="val -18466"/>
              <a:gd name="adj5" fmla="val 69363"/>
              <a:gd name="adj6" fmla="val -5172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process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96EF4-6781-46B8-84A2-40D3A93B3943}"/>
              </a:ext>
            </a:extLst>
          </p:cNvPr>
          <p:cNvSpPr/>
          <p:nvPr/>
        </p:nvSpPr>
        <p:spPr>
          <a:xfrm>
            <a:off x="115751" y="174971"/>
            <a:ext cx="7001792" cy="651197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Malleus: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المطرقة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hammer-shaped. It is the largest one.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571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is formed of 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Head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articulates with the incus.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Neck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the narrow constriction just below the head.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c- Handle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attached to inner surface of tympanic membrane.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The handle receives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insertion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tensor tympani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muscle.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d- Anterior process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connected to the petrotympanic fissure by a ligament.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e- Lateral process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attached to the tympanic membrane.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A5BAF-9E48-4810-B227-BB7AB42A6C9A}"/>
              </a:ext>
            </a:extLst>
          </p:cNvPr>
          <p:cNvSpPr/>
          <p:nvPr/>
        </p:nvSpPr>
        <p:spPr>
          <a:xfrm>
            <a:off x="3455460" y="6146175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7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655EEF-36DA-4BE5-92A7-9E200292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61" t="32142" r="28095" b="44918"/>
          <a:stretch>
            <a:fillRect/>
          </a:stretch>
        </p:blipFill>
        <p:spPr bwMode="auto">
          <a:xfrm>
            <a:off x="6246054" y="420362"/>
            <a:ext cx="4251497" cy="44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61F565-5D50-458B-831F-E4B5DA3A7B61}"/>
              </a:ext>
            </a:extLst>
          </p:cNvPr>
          <p:cNvSpPr/>
          <p:nvPr/>
        </p:nvSpPr>
        <p:spPr>
          <a:xfrm>
            <a:off x="115750" y="174972"/>
            <a:ext cx="5688702" cy="3741986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52324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Incus: (intermediate ossicle): </a:t>
            </a: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سندان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anvil-like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It is formed of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Body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articulates with the malleus.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Long process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articulates with the head of stapes.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Short process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conical in shape.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69112F25-FF3B-48C1-A59F-4EC6440860E6}"/>
              </a:ext>
            </a:extLst>
          </p:cNvPr>
          <p:cNvSpPr>
            <a:spLocks/>
          </p:cNvSpPr>
          <p:nvPr/>
        </p:nvSpPr>
        <p:spPr bwMode="auto">
          <a:xfrm flipH="1">
            <a:off x="10246319" y="420362"/>
            <a:ext cx="1385667" cy="681885"/>
          </a:xfrm>
          <a:prstGeom prst="callout2">
            <a:avLst>
              <a:gd name="adj1" fmla="val 45192"/>
              <a:gd name="adj2" fmla="val 96974"/>
              <a:gd name="adj3" fmla="val 55754"/>
              <a:gd name="adj4" fmla="val 128743"/>
              <a:gd name="adj5" fmla="val 116813"/>
              <a:gd name="adj6" fmla="val 17974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Body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D49A2085-CB57-48D4-ADF1-E085894ABFBF}"/>
              </a:ext>
            </a:extLst>
          </p:cNvPr>
          <p:cNvSpPr>
            <a:spLocks/>
          </p:cNvSpPr>
          <p:nvPr/>
        </p:nvSpPr>
        <p:spPr bwMode="auto">
          <a:xfrm flipH="1">
            <a:off x="9439421" y="2752949"/>
            <a:ext cx="2486000" cy="681885"/>
          </a:xfrm>
          <a:prstGeom prst="callout2">
            <a:avLst>
              <a:gd name="adj1" fmla="val 45192"/>
              <a:gd name="adj2" fmla="val 96974"/>
              <a:gd name="adj3" fmla="val 37186"/>
              <a:gd name="adj4" fmla="val 105542"/>
              <a:gd name="adj5" fmla="val -6971"/>
              <a:gd name="adj6" fmla="val 12033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process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0F84652-41B5-4B53-BA8F-46A936FE3D19}"/>
              </a:ext>
            </a:extLst>
          </p:cNvPr>
          <p:cNvSpPr>
            <a:spLocks/>
          </p:cNvSpPr>
          <p:nvPr/>
        </p:nvSpPr>
        <p:spPr bwMode="auto">
          <a:xfrm flipH="1">
            <a:off x="9590250" y="2071064"/>
            <a:ext cx="2486000" cy="681885"/>
          </a:xfrm>
          <a:prstGeom prst="callout2">
            <a:avLst>
              <a:gd name="adj1" fmla="val 10119"/>
              <a:gd name="adj2" fmla="val 50572"/>
              <a:gd name="adj3" fmla="val -14390"/>
              <a:gd name="adj4" fmla="val 57442"/>
              <a:gd name="adj5" fmla="val -52358"/>
              <a:gd name="adj6" fmla="val 8071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 process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6A16B58D-15AC-4CA7-9CF0-20D82CA08066}"/>
              </a:ext>
            </a:extLst>
          </p:cNvPr>
          <p:cNvSpPr>
            <a:spLocks/>
          </p:cNvSpPr>
          <p:nvPr/>
        </p:nvSpPr>
        <p:spPr bwMode="auto">
          <a:xfrm flipH="1">
            <a:off x="5945947" y="4610746"/>
            <a:ext cx="1627163" cy="569753"/>
          </a:xfrm>
          <a:prstGeom prst="callout2">
            <a:avLst>
              <a:gd name="adj1" fmla="val 37334"/>
              <a:gd name="adj2" fmla="val 4366"/>
              <a:gd name="adj3" fmla="val -18243"/>
              <a:gd name="adj4" fmla="val -11561"/>
              <a:gd name="adj5" fmla="val -99850"/>
              <a:gd name="adj6" fmla="val -6884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Stapes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6E2BC048-068E-4627-A37D-F2BA188DACA0}"/>
              </a:ext>
            </a:extLst>
          </p:cNvPr>
          <p:cNvSpPr>
            <a:spLocks/>
          </p:cNvSpPr>
          <p:nvPr/>
        </p:nvSpPr>
        <p:spPr bwMode="auto">
          <a:xfrm flipH="1">
            <a:off x="5945947" y="476427"/>
            <a:ext cx="1627163" cy="569753"/>
          </a:xfrm>
          <a:prstGeom prst="callout2">
            <a:avLst>
              <a:gd name="adj1" fmla="val 57087"/>
              <a:gd name="adj2" fmla="val 7824"/>
              <a:gd name="adj3" fmla="val 68175"/>
              <a:gd name="adj4" fmla="val -8967"/>
              <a:gd name="adj5" fmla="val 112491"/>
              <a:gd name="adj6" fmla="val -5327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Malleus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B0D79-AAB4-4053-9607-0E2ED98FA395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5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19FBAE-12BF-432C-9D8D-B2C98078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61" t="32142" r="28095" b="44918"/>
          <a:stretch>
            <a:fillRect/>
          </a:stretch>
        </p:blipFill>
        <p:spPr bwMode="auto">
          <a:xfrm>
            <a:off x="6806068" y="237483"/>
            <a:ext cx="4251497" cy="44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BE3E9930-7A2C-44D2-9195-109E5F75CF7A}"/>
              </a:ext>
            </a:extLst>
          </p:cNvPr>
          <p:cNvSpPr>
            <a:spLocks/>
          </p:cNvSpPr>
          <p:nvPr/>
        </p:nvSpPr>
        <p:spPr bwMode="auto">
          <a:xfrm flipH="1">
            <a:off x="10806333" y="237483"/>
            <a:ext cx="1385667" cy="681885"/>
          </a:xfrm>
          <a:prstGeom prst="callout2">
            <a:avLst>
              <a:gd name="adj1" fmla="val 45192"/>
              <a:gd name="adj2" fmla="val 96974"/>
              <a:gd name="adj3" fmla="val 55754"/>
              <a:gd name="adj4" fmla="val 128743"/>
              <a:gd name="adj5" fmla="val 116813"/>
              <a:gd name="adj6" fmla="val 17974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Incus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C01F02AE-EF7B-4F06-9D18-5134F7F3BE4D}"/>
              </a:ext>
            </a:extLst>
          </p:cNvPr>
          <p:cNvSpPr>
            <a:spLocks/>
          </p:cNvSpPr>
          <p:nvPr/>
        </p:nvSpPr>
        <p:spPr bwMode="auto">
          <a:xfrm flipH="1">
            <a:off x="6423156" y="4427867"/>
            <a:ext cx="1627163" cy="569753"/>
          </a:xfrm>
          <a:prstGeom prst="callout2">
            <a:avLst>
              <a:gd name="adj1" fmla="val 57087"/>
              <a:gd name="adj2" fmla="val 7824"/>
              <a:gd name="adj3" fmla="val 68175"/>
              <a:gd name="adj4" fmla="val -8967"/>
              <a:gd name="adj5" fmla="val 3851"/>
              <a:gd name="adj6" fmla="val -7056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810F3-8027-4483-9F6D-2B41187C5F67}"/>
              </a:ext>
            </a:extLst>
          </p:cNvPr>
          <p:cNvSpPr/>
          <p:nvPr/>
        </p:nvSpPr>
        <p:spPr>
          <a:xfrm>
            <a:off x="115749" y="174972"/>
            <a:ext cx="5874233" cy="5126981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L="52324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271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Stapes: (the medial ossicle):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الركاب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stirrup- like.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for­med of.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Head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articulates with the long process of the incus.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Neck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a narrow part below head, revived insertion of stapedius muscle.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Two limbs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(posterior and anterior)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extend from the neck to the base.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Base (foot plate)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closed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Fenestra vestibule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the inner ear.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C11BD1EA-EB61-4A9F-8424-BCB75D13E89D}"/>
              </a:ext>
            </a:extLst>
          </p:cNvPr>
          <p:cNvSpPr>
            <a:spLocks/>
          </p:cNvSpPr>
          <p:nvPr/>
        </p:nvSpPr>
        <p:spPr bwMode="auto">
          <a:xfrm flipH="1">
            <a:off x="10487984" y="1793228"/>
            <a:ext cx="1385667" cy="681885"/>
          </a:xfrm>
          <a:prstGeom prst="callout2">
            <a:avLst>
              <a:gd name="adj1" fmla="val 45192"/>
              <a:gd name="adj2" fmla="val 96974"/>
              <a:gd name="adj3" fmla="val 55754"/>
              <a:gd name="adj4" fmla="val 128743"/>
              <a:gd name="adj5" fmla="val 199335"/>
              <a:gd name="adj6" fmla="val 17467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6B04DDC-14B5-4489-A7C8-9C862FC1B0EE}"/>
              </a:ext>
            </a:extLst>
          </p:cNvPr>
          <p:cNvSpPr>
            <a:spLocks/>
          </p:cNvSpPr>
          <p:nvPr/>
        </p:nvSpPr>
        <p:spPr bwMode="auto">
          <a:xfrm flipH="1">
            <a:off x="10664838" y="2287410"/>
            <a:ext cx="1385667" cy="681885"/>
          </a:xfrm>
          <a:prstGeom prst="callout2">
            <a:avLst>
              <a:gd name="adj1" fmla="val 45192"/>
              <a:gd name="adj2" fmla="val 96974"/>
              <a:gd name="adj3" fmla="val 55754"/>
              <a:gd name="adj4" fmla="val 128743"/>
              <a:gd name="adj5" fmla="val 149821"/>
              <a:gd name="adj6" fmla="val 17873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Neck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BD66BE7-94E3-49BB-92C2-0F2ACE06A4F1}"/>
              </a:ext>
            </a:extLst>
          </p:cNvPr>
          <p:cNvSpPr>
            <a:spLocks/>
          </p:cNvSpPr>
          <p:nvPr/>
        </p:nvSpPr>
        <p:spPr bwMode="auto">
          <a:xfrm flipH="1">
            <a:off x="6202020" y="3273554"/>
            <a:ext cx="2069436" cy="569753"/>
          </a:xfrm>
          <a:prstGeom prst="callout2">
            <a:avLst>
              <a:gd name="adj1" fmla="val 57087"/>
              <a:gd name="adj2" fmla="val 7824"/>
              <a:gd name="adj3" fmla="val 68175"/>
              <a:gd name="adj4" fmla="val -8967"/>
              <a:gd name="adj5" fmla="val 80393"/>
              <a:gd name="adj6" fmla="val -4716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limb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2DF4B-D740-44BB-9BC0-1645F4C91072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36FB31-3091-4BDC-B90F-107883108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-10000"/>
          </a:blip>
          <a:srcRect l="6873" r="26123"/>
          <a:stretch/>
        </p:blipFill>
        <p:spPr bwMode="auto">
          <a:xfrm>
            <a:off x="267285" y="190004"/>
            <a:ext cx="5627077" cy="533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8E4B059B-2653-428B-9B96-A3DB2755F1D5}"/>
              </a:ext>
            </a:extLst>
          </p:cNvPr>
          <p:cNvSpPr>
            <a:spLocks/>
          </p:cNvSpPr>
          <p:nvPr/>
        </p:nvSpPr>
        <p:spPr bwMode="auto">
          <a:xfrm flipH="1">
            <a:off x="4351605" y="344698"/>
            <a:ext cx="3488789" cy="569753"/>
          </a:xfrm>
          <a:prstGeom prst="callout2">
            <a:avLst>
              <a:gd name="adj1" fmla="val 52148"/>
              <a:gd name="adj2" fmla="val 92264"/>
              <a:gd name="adj3" fmla="val 75582"/>
              <a:gd name="adj4" fmla="val 105154"/>
              <a:gd name="adj5" fmla="val 351993"/>
              <a:gd name="adj6" fmla="val 10443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Tensor tympani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92187-1462-4E26-B3A6-F7206B52B65B}"/>
              </a:ext>
            </a:extLst>
          </p:cNvPr>
          <p:cNvSpPr txBox="1"/>
          <p:nvPr/>
        </p:nvSpPr>
        <p:spPr>
          <a:xfrm>
            <a:off x="5826370" y="1069144"/>
            <a:ext cx="6229642" cy="37419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from cartilaginous part of the auditory tube.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Insertion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into the handle of malleus.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Nerve supply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nerve to the medial pterygoid muscle (from trunk of mandibular nerve)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pulls and tens the tympanic membrane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A9C7949-EA86-476F-BE48-820504C2894C}"/>
              </a:ext>
            </a:extLst>
          </p:cNvPr>
          <p:cNvSpPr>
            <a:spLocks/>
          </p:cNvSpPr>
          <p:nvPr/>
        </p:nvSpPr>
        <p:spPr bwMode="auto">
          <a:xfrm flipH="1">
            <a:off x="683536" y="4540409"/>
            <a:ext cx="2172205" cy="636502"/>
          </a:xfrm>
          <a:prstGeom prst="callout2">
            <a:avLst>
              <a:gd name="adj1" fmla="val 28355"/>
              <a:gd name="adj2" fmla="val 41500"/>
              <a:gd name="adj3" fmla="val -119689"/>
              <a:gd name="adj4" fmla="val 22119"/>
              <a:gd name="adj5" fmla="val -358615"/>
              <a:gd name="adj6" fmla="val 973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Handle of malleus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23607-3434-4067-8406-37A9D7D8478A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0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36FB31-3091-4BDC-B90F-107883108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-10000"/>
          </a:blip>
          <a:srcRect l="6873" r="26123"/>
          <a:stretch/>
        </p:blipFill>
        <p:spPr bwMode="auto">
          <a:xfrm>
            <a:off x="267285" y="190004"/>
            <a:ext cx="5627077" cy="533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92187-1462-4E26-B3A6-F7206B52B65B}"/>
              </a:ext>
            </a:extLst>
          </p:cNvPr>
          <p:cNvSpPr txBox="1"/>
          <p:nvPr/>
        </p:nvSpPr>
        <p:spPr>
          <a:xfrm>
            <a:off x="5826370" y="1069144"/>
            <a:ext cx="6229642" cy="37419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from the inner walls of the pyramid.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Insertion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into the posterior aspect of neck of stapes.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Nerve supply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branch from the facial nerve within the facial canal.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pulls the stapes, damping down (protective effect against high pitched sound vibration).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A9C7949-EA86-476F-BE48-820504C2894C}"/>
              </a:ext>
            </a:extLst>
          </p:cNvPr>
          <p:cNvSpPr>
            <a:spLocks/>
          </p:cNvSpPr>
          <p:nvPr/>
        </p:nvSpPr>
        <p:spPr bwMode="auto">
          <a:xfrm flipH="1">
            <a:off x="1994720" y="5203465"/>
            <a:ext cx="2172205" cy="636502"/>
          </a:xfrm>
          <a:prstGeom prst="callout2">
            <a:avLst>
              <a:gd name="adj1" fmla="val 28355"/>
              <a:gd name="adj2" fmla="val 41500"/>
              <a:gd name="adj3" fmla="val -139580"/>
              <a:gd name="adj4" fmla="val 33776"/>
              <a:gd name="adj5" fmla="val -356405"/>
              <a:gd name="adj6" fmla="val 3369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Stapedius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C86040-EECD-45E4-BBB8-F5BACD2586DD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993174F-CAC7-4658-ACBB-A08DA246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1277" t="10764" r="12109" b="41840"/>
          <a:stretch>
            <a:fillRect/>
          </a:stretch>
        </p:blipFill>
        <p:spPr bwMode="auto">
          <a:xfrm>
            <a:off x="2509786" y="691434"/>
            <a:ext cx="755808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64BDE5D3-1C6C-4C6C-9698-9794CF18DC41}"/>
              </a:ext>
            </a:extLst>
          </p:cNvPr>
          <p:cNvSpPr>
            <a:spLocks/>
          </p:cNvSpPr>
          <p:nvPr/>
        </p:nvSpPr>
        <p:spPr bwMode="auto">
          <a:xfrm flipH="1">
            <a:off x="2509786" y="137243"/>
            <a:ext cx="2815773" cy="775026"/>
          </a:xfrm>
          <a:prstGeom prst="callout2">
            <a:avLst>
              <a:gd name="adj1" fmla="val 79039"/>
              <a:gd name="adj2" fmla="val 6523"/>
              <a:gd name="adj3" fmla="val 109325"/>
              <a:gd name="adj4" fmla="val 4969"/>
              <a:gd name="adj5" fmla="val 245270"/>
              <a:gd name="adj6" fmla="val 628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Chorda tympani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-Regular"/>
                <a:ea typeface="+mn-ea"/>
                <a:cs typeface="Arial" panose="020B0604020202020204" pitchFamily="34" charset="0"/>
              </a:rPr>
              <a:t>crosses middle ear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511A3F96-9032-4E8E-85B7-702E0AB6A121}"/>
              </a:ext>
            </a:extLst>
          </p:cNvPr>
          <p:cNvSpPr>
            <a:spLocks/>
          </p:cNvSpPr>
          <p:nvPr/>
        </p:nvSpPr>
        <p:spPr bwMode="auto">
          <a:xfrm flipH="1">
            <a:off x="237142" y="1774724"/>
            <a:ext cx="2272644" cy="688257"/>
          </a:xfrm>
          <a:prstGeom prst="callout2">
            <a:avLst>
              <a:gd name="adj1" fmla="val 45826"/>
              <a:gd name="adj2" fmla="val 3909"/>
              <a:gd name="adj3" fmla="val 70424"/>
              <a:gd name="adj4" fmla="val -6581"/>
              <a:gd name="adj5" fmla="val 73812"/>
              <a:gd name="adj6" fmla="val -7141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Facial nerve in facial canal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60A115B6-440B-4858-BB63-F1EE307E5138}"/>
              </a:ext>
            </a:extLst>
          </p:cNvPr>
          <p:cNvSpPr>
            <a:spLocks/>
          </p:cNvSpPr>
          <p:nvPr/>
        </p:nvSpPr>
        <p:spPr bwMode="auto">
          <a:xfrm flipH="1">
            <a:off x="154982" y="2794404"/>
            <a:ext cx="2815774" cy="1194619"/>
          </a:xfrm>
          <a:prstGeom prst="callout2">
            <a:avLst>
              <a:gd name="adj1" fmla="val 17853"/>
              <a:gd name="adj2" fmla="val 1475"/>
              <a:gd name="adj3" fmla="val -7451"/>
              <a:gd name="adj4" fmla="val -19001"/>
              <a:gd name="adj5" fmla="val -23469"/>
              <a:gd name="adj6" fmla="val -4500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Enters middle ear through Posterior canaliculus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5A81F535-288F-444A-A03F-B6FB1BA9C200}"/>
              </a:ext>
            </a:extLst>
          </p:cNvPr>
          <p:cNvSpPr>
            <a:spLocks/>
          </p:cNvSpPr>
          <p:nvPr/>
        </p:nvSpPr>
        <p:spPr bwMode="auto">
          <a:xfrm flipH="1">
            <a:off x="29497" y="4034296"/>
            <a:ext cx="3390962" cy="894734"/>
          </a:xfrm>
          <a:prstGeom prst="callout2">
            <a:avLst>
              <a:gd name="adj1" fmla="val 30826"/>
              <a:gd name="adj2" fmla="val 18939"/>
              <a:gd name="adj3" fmla="val 2017"/>
              <a:gd name="adj4" fmla="val 7384"/>
              <a:gd name="adj5" fmla="val -108660"/>
              <a:gd name="adj6" fmla="val -2124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mm above stylomastoid foramen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15767888-109C-4E9C-BAF0-A9D34E02ED47}"/>
              </a:ext>
            </a:extLst>
          </p:cNvPr>
          <p:cNvSpPr>
            <a:spLocks/>
          </p:cNvSpPr>
          <p:nvPr/>
        </p:nvSpPr>
        <p:spPr bwMode="auto">
          <a:xfrm flipH="1">
            <a:off x="5582160" y="216163"/>
            <a:ext cx="4100054" cy="775026"/>
          </a:xfrm>
          <a:prstGeom prst="callout2">
            <a:avLst>
              <a:gd name="adj1" fmla="val 105091"/>
              <a:gd name="adj2" fmla="val 80286"/>
              <a:gd name="adj3" fmla="val 152508"/>
              <a:gd name="adj4" fmla="val 82982"/>
              <a:gd name="adj5" fmla="val 277253"/>
              <a:gd name="adj6" fmla="val 10046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Exits from  middle ear through Anterior caliculus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0B5F434-3390-43B6-A171-D3A494B48D8C}"/>
              </a:ext>
            </a:extLst>
          </p:cNvPr>
          <p:cNvSpPr>
            <a:spLocks/>
          </p:cNvSpPr>
          <p:nvPr/>
        </p:nvSpPr>
        <p:spPr bwMode="auto">
          <a:xfrm flipH="1">
            <a:off x="9785532" y="731941"/>
            <a:ext cx="2372843" cy="1579252"/>
          </a:xfrm>
          <a:prstGeom prst="callout2">
            <a:avLst>
              <a:gd name="adj1" fmla="val 33410"/>
              <a:gd name="adj2" fmla="val 93409"/>
              <a:gd name="adj3" fmla="val 60550"/>
              <a:gd name="adj4" fmla="val 139835"/>
              <a:gd name="adj5" fmla="val 122120"/>
              <a:gd name="adj6" fmla="val 25069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Exits from skull through Petrotympanic fissure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99396F08-5508-4464-8166-1D83E6ACB751}"/>
              </a:ext>
            </a:extLst>
          </p:cNvPr>
          <p:cNvSpPr>
            <a:spLocks/>
          </p:cNvSpPr>
          <p:nvPr/>
        </p:nvSpPr>
        <p:spPr bwMode="auto">
          <a:xfrm flipH="1">
            <a:off x="9376225" y="2311193"/>
            <a:ext cx="2815775" cy="1494376"/>
          </a:xfrm>
          <a:prstGeom prst="callout2">
            <a:avLst>
              <a:gd name="adj1" fmla="val 33410"/>
              <a:gd name="adj2" fmla="val 93409"/>
              <a:gd name="adj3" fmla="val 50681"/>
              <a:gd name="adj4" fmla="val 139835"/>
              <a:gd name="adj5" fmla="val 75260"/>
              <a:gd name="adj6" fmla="val 18515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Joins lingual nerve in infratemporal fossa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4B4D20-E84A-4F94-88CF-097714E61F83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1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265" t="13461" r="39605" b="29840"/>
          <a:stretch>
            <a:fillRect/>
          </a:stretch>
        </p:blipFill>
        <p:spPr bwMode="auto">
          <a:xfrm>
            <a:off x="3382921" y="332657"/>
            <a:ext cx="4392488" cy="58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251081" y="1268760"/>
            <a:ext cx="2520280" cy="576064"/>
          </a:xfrm>
          <a:prstGeom prst="callout2">
            <a:avLst>
              <a:gd name="adj1" fmla="val 59155"/>
              <a:gd name="adj2" fmla="val 1840"/>
              <a:gd name="adj3" fmla="val 51298"/>
              <a:gd name="adj4" fmla="val -17279"/>
              <a:gd name="adj5" fmla="val 105051"/>
              <a:gd name="adj6" fmla="val -47425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Calibri"/>
              </a:rPr>
              <a:t>Helix</a:t>
            </a:r>
            <a:endParaRPr lang="en-US" altLang="zh-C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718625" y="3573016"/>
            <a:ext cx="2520280" cy="576064"/>
          </a:xfrm>
          <a:prstGeom prst="callout2">
            <a:avLst>
              <a:gd name="adj1" fmla="val 59155"/>
              <a:gd name="adj2" fmla="val 1840"/>
              <a:gd name="adj3" fmla="val 56772"/>
              <a:gd name="adj4" fmla="val -32292"/>
              <a:gd name="adj5" fmla="val -102943"/>
              <a:gd name="adj6" fmla="val -5555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Antihelix</a:t>
            </a:r>
            <a:endParaRPr lang="en-US" altLang="zh-CN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71061" y="2326650"/>
            <a:ext cx="3384376" cy="360040"/>
          </a:xfrm>
          <a:prstGeom prst="callout2">
            <a:avLst>
              <a:gd name="adj1" fmla="val 125586"/>
              <a:gd name="adj2" fmla="val 9858"/>
              <a:gd name="adj3" fmla="val 146763"/>
              <a:gd name="adj4" fmla="val -8933"/>
              <a:gd name="adj5" fmla="val 109514"/>
              <a:gd name="adj6" fmla="val -25825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Scaphoid fossa </a:t>
            </a:r>
            <a:endParaRPr lang="en-US" altLang="zh-CN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862641" y="5085184"/>
            <a:ext cx="3384376" cy="360040"/>
          </a:xfrm>
          <a:prstGeom prst="callout2">
            <a:avLst>
              <a:gd name="adj1" fmla="val 94934"/>
              <a:gd name="adj2" fmla="val 26628"/>
              <a:gd name="adj3" fmla="val -207922"/>
              <a:gd name="adj4" fmla="val -8933"/>
              <a:gd name="adj5" fmla="val -412518"/>
              <a:gd name="adj6" fmla="val -39213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9900"/>
                </a:solidFill>
                <a:latin typeface="Calibri"/>
              </a:rPr>
              <a:t>Concha</a:t>
            </a:r>
            <a:endParaRPr lang="en-US" altLang="zh-CN" sz="4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2374809" y="6021288"/>
            <a:ext cx="2520280" cy="576064"/>
          </a:xfrm>
          <a:prstGeom prst="callout2">
            <a:avLst>
              <a:gd name="adj1" fmla="val 59155"/>
              <a:gd name="adj2" fmla="val 1840"/>
              <a:gd name="adj3" fmla="val 51298"/>
              <a:gd name="adj4" fmla="val -14151"/>
              <a:gd name="adj5" fmla="val -163153"/>
              <a:gd name="adj6" fmla="val -38667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</a:rPr>
              <a:t>Lobule</a:t>
            </a:r>
            <a:endParaRPr lang="en-US" altLang="zh-CN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6731801" y="2204864"/>
            <a:ext cx="2699792" cy="919162"/>
          </a:xfrm>
          <a:prstGeom prst="callout2">
            <a:avLst>
              <a:gd name="adj1" fmla="val 65914"/>
              <a:gd name="adj2" fmla="val 36527"/>
              <a:gd name="adj3" fmla="val 104419"/>
              <a:gd name="adj4" fmla="val 18124"/>
              <a:gd name="adj5" fmla="val 150955"/>
              <a:gd name="adj6" fmla="val -13998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Calibri"/>
              </a:rPr>
              <a:t>Tragus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7595897" y="3274394"/>
            <a:ext cx="2699792" cy="919162"/>
          </a:xfrm>
          <a:prstGeom prst="callout2">
            <a:avLst>
              <a:gd name="adj1" fmla="val 48762"/>
              <a:gd name="adj2" fmla="val 6162"/>
              <a:gd name="adj3" fmla="val 47817"/>
              <a:gd name="adj4" fmla="val -2315"/>
              <a:gd name="adj5" fmla="val 93657"/>
              <a:gd name="adj6" fmla="val -45354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latin typeface="Calibri"/>
              </a:rPr>
              <a:t>Antitragus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7595897" y="1155934"/>
            <a:ext cx="2699792" cy="785813"/>
          </a:xfrm>
          <a:prstGeom prst="callout2">
            <a:avLst>
              <a:gd name="adj1" fmla="val 50823"/>
              <a:gd name="adj2" fmla="val 2590"/>
              <a:gd name="adj3" fmla="val 92096"/>
              <a:gd name="adj4" fmla="val -28940"/>
              <a:gd name="adj5" fmla="val 193778"/>
              <a:gd name="adj6" fmla="val -64463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Crus of Helix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4823081" y="0"/>
            <a:ext cx="4896544" cy="919162"/>
          </a:xfrm>
          <a:prstGeom prst="callout2">
            <a:avLst>
              <a:gd name="adj1" fmla="val 215137"/>
              <a:gd name="adj2" fmla="val 16619"/>
              <a:gd name="adj3" fmla="val 59823"/>
              <a:gd name="adj4" fmla="val 29321"/>
              <a:gd name="adj5" fmla="val 176683"/>
              <a:gd name="adj6" fmla="val 4272"/>
            </a:avLst>
          </a:prstGeom>
          <a:noFill/>
          <a:ln w="38100">
            <a:solidFill>
              <a:srgbClr val="00FF00"/>
            </a:solidFill>
            <a:miter lim="800000"/>
            <a:headEnd type="arrow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009900"/>
                </a:solidFill>
                <a:latin typeface="Calibri"/>
              </a:rPr>
              <a:t>Crura</a:t>
            </a:r>
            <a:r>
              <a:rPr lang="en-US" sz="3600" b="1" dirty="0">
                <a:solidFill>
                  <a:srgbClr val="009900"/>
                </a:solidFill>
                <a:latin typeface="Calibri"/>
              </a:rPr>
              <a:t> of </a:t>
            </a:r>
            <a:r>
              <a:rPr lang="en-US" sz="3600" b="1" dirty="0" err="1">
                <a:solidFill>
                  <a:srgbClr val="009900"/>
                </a:solidFill>
                <a:latin typeface="Calibri"/>
              </a:rPr>
              <a:t>antihelix</a:t>
            </a:r>
            <a:endParaRPr lang="en-US" sz="3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3"/>
          <p:cNvSpPr txBox="1">
            <a:spLocks/>
          </p:cNvSpPr>
          <p:nvPr/>
        </p:nvSpPr>
        <p:spPr>
          <a:xfrm>
            <a:off x="9539605" y="279100"/>
            <a:ext cx="2520280" cy="78581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FF"/>
                </a:solidFill>
                <a:latin typeface="Calibri"/>
              </a:rPr>
              <a:t>Auricle</a:t>
            </a:r>
            <a:endParaRPr lang="en-US" altLang="zh-CN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718626" y="4299372"/>
            <a:ext cx="3382963" cy="785813"/>
          </a:xfrm>
          <a:prstGeom prst="callout2">
            <a:avLst>
              <a:gd name="adj1" fmla="val 42548"/>
              <a:gd name="adj2" fmla="val 84105"/>
              <a:gd name="adj3" fmla="val -105154"/>
              <a:gd name="adj4" fmla="val 131307"/>
              <a:gd name="adj5" fmla="val -98152"/>
              <a:gd name="adj6" fmla="val 16102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External acoustic (auditory) meatus</a:t>
            </a:r>
            <a:endParaRPr lang="en-US" sz="28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 flipH="1">
            <a:off x="2662841" y="260648"/>
            <a:ext cx="2151856" cy="216024"/>
          </a:xfrm>
          <a:prstGeom prst="callout2">
            <a:avLst>
              <a:gd name="adj1" fmla="val 125586"/>
              <a:gd name="adj2" fmla="val 9858"/>
              <a:gd name="adj3" fmla="val 146763"/>
              <a:gd name="adj4" fmla="val -8933"/>
              <a:gd name="adj5" fmla="val 648617"/>
              <a:gd name="adj6" fmla="val -3663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Triangular fossa 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64647-7FDE-4ACC-B07E-88242717B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3144" t="9679" r="22595" b="26060"/>
          <a:stretch>
            <a:fillRect/>
          </a:stretch>
        </p:blipFill>
        <p:spPr bwMode="auto">
          <a:xfrm flipH="1">
            <a:off x="2440268" y="1443301"/>
            <a:ext cx="7008973" cy="5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EAC415F5-E5E4-45F3-BA8E-7FA9FEB45922}"/>
              </a:ext>
            </a:extLst>
          </p:cNvPr>
          <p:cNvSpPr>
            <a:spLocks/>
          </p:cNvSpPr>
          <p:nvPr/>
        </p:nvSpPr>
        <p:spPr bwMode="auto">
          <a:xfrm flipH="1">
            <a:off x="408197" y="235643"/>
            <a:ext cx="5035999" cy="1613134"/>
          </a:xfrm>
          <a:prstGeom prst="callout2">
            <a:avLst>
              <a:gd name="adj1" fmla="val 79039"/>
              <a:gd name="adj2" fmla="val 6523"/>
              <a:gd name="adj3" fmla="val 109325"/>
              <a:gd name="adj4" fmla="val 4969"/>
              <a:gd name="adj5" fmla="val 218765"/>
              <a:gd name="adj6" fmla="val 5939"/>
            </a:avLst>
          </a:prstGeom>
          <a:solidFill>
            <a:schemeClr val="bg1"/>
          </a:solidFill>
          <a:ln w="5715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Chorda tympani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-Regular"/>
                <a:ea typeface="+mn-ea"/>
                <a:cs typeface="Arial" panose="020B0604020202020204" pitchFamily="34" charset="0"/>
              </a:rPr>
              <a:t>crosses tympanic cavity , related to tympanic membrane, between handle of malleus and long process of incus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3AC69E64-9281-4666-A46A-F3E9A48E9B6A}"/>
              </a:ext>
            </a:extLst>
          </p:cNvPr>
          <p:cNvSpPr>
            <a:spLocks/>
          </p:cNvSpPr>
          <p:nvPr/>
        </p:nvSpPr>
        <p:spPr bwMode="auto">
          <a:xfrm flipH="1">
            <a:off x="6460961" y="948816"/>
            <a:ext cx="2988279" cy="688256"/>
          </a:xfrm>
          <a:prstGeom prst="callout2">
            <a:avLst>
              <a:gd name="adj1" fmla="val 62969"/>
              <a:gd name="adj2" fmla="val 47341"/>
              <a:gd name="adj3" fmla="val 143281"/>
              <a:gd name="adj4" fmla="val 56592"/>
              <a:gd name="adj5" fmla="val 418813"/>
              <a:gd name="adj6" fmla="val 11070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Handle of malleus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31537E11-CE64-4AEB-961F-317D238E0AD3}"/>
              </a:ext>
            </a:extLst>
          </p:cNvPr>
          <p:cNvSpPr>
            <a:spLocks/>
          </p:cNvSpPr>
          <p:nvPr/>
        </p:nvSpPr>
        <p:spPr bwMode="auto">
          <a:xfrm flipH="1">
            <a:off x="154980" y="4071666"/>
            <a:ext cx="2988279" cy="688256"/>
          </a:xfrm>
          <a:prstGeom prst="callout2">
            <a:avLst>
              <a:gd name="adj1" fmla="val 71540"/>
              <a:gd name="adj2" fmla="val 9832"/>
              <a:gd name="adj3" fmla="val 89709"/>
              <a:gd name="adj4" fmla="val -16452"/>
              <a:gd name="adj5" fmla="val -7617"/>
              <a:gd name="adj6" fmla="val -8917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process of incus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51E2862C-D38B-4806-95FF-5618CC9FCD2B}"/>
              </a:ext>
            </a:extLst>
          </p:cNvPr>
          <p:cNvSpPr>
            <a:spLocks/>
          </p:cNvSpPr>
          <p:nvPr/>
        </p:nvSpPr>
        <p:spPr bwMode="auto">
          <a:xfrm flipH="1">
            <a:off x="7955100" y="1956622"/>
            <a:ext cx="2988279" cy="688256"/>
          </a:xfrm>
          <a:prstGeom prst="callout2">
            <a:avLst>
              <a:gd name="adj1" fmla="val 50705"/>
              <a:gd name="adj2" fmla="val 78411"/>
              <a:gd name="adj3" fmla="val 110578"/>
              <a:gd name="adj4" fmla="val 92370"/>
              <a:gd name="adj5" fmla="val 343813"/>
              <a:gd name="adj6" fmla="val 13785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Tympanic membrane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D4BB9-C0A4-449C-BD8F-BCB2A9AFC2AE}"/>
              </a:ext>
            </a:extLst>
          </p:cNvPr>
          <p:cNvSpPr/>
          <p:nvPr/>
        </p:nvSpPr>
        <p:spPr>
          <a:xfrm>
            <a:off x="661183" y="6211629"/>
            <a:ext cx="3662083" cy="5368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5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2276C-D27C-470E-A5AB-CE02079FC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12248" r="24426"/>
          <a:stretch/>
        </p:blipFill>
        <p:spPr>
          <a:xfrm>
            <a:off x="2897945" y="212769"/>
            <a:ext cx="5584874" cy="6683917"/>
          </a:xfrm>
          <a:prstGeom prst="rect">
            <a:avLst/>
          </a:prstGeom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3B2F7D5F-7A13-4CBD-8EC4-052F6FDBD137}"/>
              </a:ext>
            </a:extLst>
          </p:cNvPr>
          <p:cNvSpPr>
            <a:spLocks/>
          </p:cNvSpPr>
          <p:nvPr/>
        </p:nvSpPr>
        <p:spPr bwMode="auto">
          <a:xfrm flipH="1">
            <a:off x="321210" y="2256105"/>
            <a:ext cx="3251983" cy="655907"/>
          </a:xfrm>
          <a:prstGeom prst="callout2">
            <a:avLst>
              <a:gd name="adj1" fmla="val 48254"/>
              <a:gd name="adj2" fmla="val 1726"/>
              <a:gd name="adj3" fmla="val 42251"/>
              <a:gd name="adj4" fmla="val -10162"/>
              <a:gd name="adj5" fmla="val -123335"/>
              <a:gd name="adj6" fmla="val -15531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Glossopharyngeal N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87FBCEDB-9E8C-4B32-A6F4-D8F2ABEDF3BF}"/>
              </a:ext>
            </a:extLst>
          </p:cNvPr>
          <p:cNvSpPr>
            <a:spLocks/>
          </p:cNvSpPr>
          <p:nvPr/>
        </p:nvSpPr>
        <p:spPr bwMode="auto">
          <a:xfrm flipH="1">
            <a:off x="281351" y="2919047"/>
            <a:ext cx="2928427" cy="391262"/>
          </a:xfrm>
          <a:prstGeom prst="callout2">
            <a:avLst>
              <a:gd name="adj1" fmla="val 48254"/>
              <a:gd name="adj2" fmla="val 1726"/>
              <a:gd name="adj3" fmla="val -69208"/>
              <a:gd name="adj4" fmla="val -46191"/>
              <a:gd name="adj5" fmla="val -76201"/>
              <a:gd name="adj6" fmla="val -6616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Tympanic branch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F25C1B34-73EE-4BF2-9F6F-48B8C7DB8AA1}"/>
              </a:ext>
            </a:extLst>
          </p:cNvPr>
          <p:cNvSpPr>
            <a:spLocks/>
          </p:cNvSpPr>
          <p:nvPr/>
        </p:nvSpPr>
        <p:spPr bwMode="auto">
          <a:xfrm flipH="1">
            <a:off x="4631786" y="36043"/>
            <a:ext cx="2928427" cy="391262"/>
          </a:xfrm>
          <a:prstGeom prst="callout2">
            <a:avLst>
              <a:gd name="adj1" fmla="val 206454"/>
              <a:gd name="adj2" fmla="val 62254"/>
              <a:gd name="adj3" fmla="val 340674"/>
              <a:gd name="adj4" fmla="val 62376"/>
              <a:gd name="adj5" fmla="val 437951"/>
              <a:gd name="adj6" fmla="val 61134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Tympanic plexus in middle ear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8F3C20E-1571-4704-A374-8D540D7102DA}"/>
              </a:ext>
            </a:extLst>
          </p:cNvPr>
          <p:cNvSpPr>
            <a:spLocks/>
          </p:cNvSpPr>
          <p:nvPr/>
        </p:nvSpPr>
        <p:spPr bwMode="auto">
          <a:xfrm flipH="1">
            <a:off x="7018604" y="627769"/>
            <a:ext cx="3475894" cy="525782"/>
          </a:xfrm>
          <a:prstGeom prst="callout2">
            <a:avLst>
              <a:gd name="adj1" fmla="val 137856"/>
              <a:gd name="adj2" fmla="val 86394"/>
              <a:gd name="adj3" fmla="val 168705"/>
              <a:gd name="adj4" fmla="val 95924"/>
              <a:gd name="adj5" fmla="val 257587"/>
              <a:gd name="adj6" fmla="val 10287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Lesser petrosal nerve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9ED3D05F-2E42-4B5C-8719-DB37D5A19E53}"/>
              </a:ext>
            </a:extLst>
          </p:cNvPr>
          <p:cNvSpPr>
            <a:spLocks/>
          </p:cNvSpPr>
          <p:nvPr/>
        </p:nvSpPr>
        <p:spPr bwMode="auto">
          <a:xfrm flipH="1">
            <a:off x="8254216" y="1379805"/>
            <a:ext cx="3616574" cy="1236785"/>
          </a:xfrm>
          <a:prstGeom prst="callout2">
            <a:avLst>
              <a:gd name="adj1" fmla="val 50273"/>
              <a:gd name="adj2" fmla="val 101175"/>
              <a:gd name="adj3" fmla="val 70886"/>
              <a:gd name="adj4" fmla="val 109538"/>
              <a:gd name="adj5" fmla="val 86971"/>
              <a:gd name="adj6" fmla="val 12270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Lesser petrosal nerve in foramen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ovale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mandibular nerve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08A76231-9F55-4DAD-97C0-3CB86765C42E}"/>
              </a:ext>
            </a:extLst>
          </p:cNvPr>
          <p:cNvSpPr>
            <a:spLocks/>
          </p:cNvSpPr>
          <p:nvPr/>
        </p:nvSpPr>
        <p:spPr bwMode="auto">
          <a:xfrm flipH="1">
            <a:off x="8173914" y="3010479"/>
            <a:ext cx="2240282" cy="525783"/>
          </a:xfrm>
          <a:prstGeom prst="callout2">
            <a:avLst>
              <a:gd name="adj1" fmla="val 49562"/>
              <a:gd name="adj2" fmla="val 98953"/>
              <a:gd name="adj3" fmla="val 29576"/>
              <a:gd name="adj4" fmla="val 161231"/>
              <a:gd name="adj5" fmla="val 94377"/>
              <a:gd name="adj6" fmla="val 17131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Otic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ganglia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EA65FC86-B3DE-442E-9D1F-0FF49C26ED2E}"/>
              </a:ext>
            </a:extLst>
          </p:cNvPr>
          <p:cNvSpPr>
            <a:spLocks/>
          </p:cNvSpPr>
          <p:nvPr/>
        </p:nvSpPr>
        <p:spPr bwMode="auto">
          <a:xfrm flipH="1">
            <a:off x="8254216" y="3903784"/>
            <a:ext cx="3055037" cy="525782"/>
          </a:xfrm>
          <a:prstGeom prst="callout2">
            <a:avLst>
              <a:gd name="adj1" fmla="val 49562"/>
              <a:gd name="adj2" fmla="val 98953"/>
              <a:gd name="adj3" fmla="val 99141"/>
              <a:gd name="adj4" fmla="val 128077"/>
              <a:gd name="adj5" fmla="val 89026"/>
              <a:gd name="adj6" fmla="val 15197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Auriculotemporal N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7356384C-1DF3-4898-85D6-BB999690D91B}"/>
              </a:ext>
            </a:extLst>
          </p:cNvPr>
          <p:cNvSpPr>
            <a:spLocks/>
          </p:cNvSpPr>
          <p:nvPr/>
        </p:nvSpPr>
        <p:spPr bwMode="auto">
          <a:xfrm flipH="1">
            <a:off x="3243480" y="6024048"/>
            <a:ext cx="2928427" cy="391262"/>
          </a:xfrm>
          <a:prstGeom prst="callout2">
            <a:avLst>
              <a:gd name="adj1" fmla="val 51850"/>
              <a:gd name="adj2" fmla="val 24304"/>
              <a:gd name="adj3" fmla="val 49442"/>
              <a:gd name="adj4" fmla="val 2328"/>
              <a:gd name="adj5" fmla="val -36650"/>
              <a:gd name="adj6" fmla="val -2965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Parotid gland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81CC75-FD5E-4D2B-A918-DC3B52B5A2C4}"/>
              </a:ext>
            </a:extLst>
          </p:cNvPr>
          <p:cNvSpPr/>
          <p:nvPr/>
        </p:nvSpPr>
        <p:spPr>
          <a:xfrm rot="19801646">
            <a:off x="700847" y="4686920"/>
            <a:ext cx="3662083" cy="536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CC4B-3821-4AD3-885C-0EA0D0D0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12889"/>
            <a:ext cx="11887200" cy="6581422"/>
          </a:xfrm>
        </p:spPr>
        <p:txBody>
          <a:bodyPr>
            <a:normAutofit fontScale="92500"/>
          </a:bodyPr>
          <a:lstStyle/>
          <a:p>
            <a:pPr marL="342900" lvl="0" indent="-342900" algn="ctr">
              <a:lnSpc>
                <a:spcPct val="13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anatomy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Hyperacusis,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facial paralysis, Sound waves are transmitted without any protective control because of paralysis of the stapedius.</a:t>
            </a: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Otitis media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condition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middle ear infection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may be spread from the nasopharynx through the auditory tube, causing rupture of tympanic membrane and temporary or permanent deafness.</a:t>
            </a: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Fracture of the middle cranial fossa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causes bleeding from the ear and discharge C.S.F.</a:t>
            </a: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Otosclerosis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condition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abnormal bone formation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around the stapes and the oval window, limiting the movement of the stapes and thus resulting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deafness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Auditory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stimulus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faster than visual stimuli because the sensory process for light is more neurologically complex.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269875" algn="l"/>
                <a:tab pos="457200" algn="l"/>
                <a:tab pos="6931025" algn="r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Pouch of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Prussack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(small pouch in the tympanic cavity medial to the pars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flaccida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inflammation of this pouch leading to rupture of the pars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flaccida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8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6F932-E6BB-47CB-A51D-5CC251E1EE1F}"/>
              </a:ext>
            </a:extLst>
          </p:cNvPr>
          <p:cNvSpPr txBox="1"/>
          <p:nvPr/>
        </p:nvSpPr>
        <p:spPr>
          <a:xfrm>
            <a:off x="393895" y="197346"/>
            <a:ext cx="11648050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685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Arterial supply of the middle ear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" algn="l"/>
                <a:tab pos="685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	Anterior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tympanic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from the first part of maxillary artery.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" algn="l"/>
                <a:tab pos="685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Posterior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tympanic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branch of the stylomastoid artery (from posterior auricular artery).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" algn="l"/>
                <a:tab pos="685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Superior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tympanic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from the middle meningeal artery.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" algn="l"/>
                <a:tab pos="685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 Inferior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tympanic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artery: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the ascending pharyngeal artery.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5-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Carotico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tympanic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artery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from the internal carotid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B2626-4CD8-46F6-B443-DB7B4881F0E9}"/>
              </a:ext>
            </a:extLst>
          </p:cNvPr>
          <p:cNvSpPr txBox="1"/>
          <p:nvPr/>
        </p:nvSpPr>
        <p:spPr>
          <a:xfrm>
            <a:off x="532227" y="3843423"/>
            <a:ext cx="11127545" cy="971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Lymphatic drainage of the middle ear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Into the preauricular and upper deep cervical lymph nodes.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4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51492-AF86-4B53-B984-3587C8161766}"/>
              </a:ext>
            </a:extLst>
          </p:cNvPr>
          <p:cNvSpPr txBox="1"/>
          <p:nvPr/>
        </p:nvSpPr>
        <p:spPr>
          <a:xfrm>
            <a:off x="152400" y="152399"/>
            <a:ext cx="11887200" cy="6242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EUSTACHEAN TUBE or Auditory tube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extends downward, forward and medially from the middle ear cavity to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nasopharynx </a:t>
            </a:r>
            <a:endParaRPr kumimoji="0" lang="ar-JO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lateral 1/3 is bony part while the medial 2/3 is cartilaginous.</a:t>
            </a: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equalizes pressure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air on both sides of the tympanic membrane.</a:t>
            </a:r>
          </a:p>
          <a:p>
            <a:pPr marL="5715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forms angle 45◦ with the sagittal plane (Adult) while in infant, it is shorter and more horizontal,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Otitis media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more common in children.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14400" algn="l"/>
                <a:tab pos="172783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Mastoid Antrum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-This is an ear sinus in the petrous part of the temporal bone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connects with the epitympanic recess of the middle ear by the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aditus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71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acts as a buffer system of air (Releasing air into middle when pressure is too low).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80" algn="l"/>
                <a:tab pos="411797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Lateral wall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formed by the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suprameatal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triangle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temporal bone.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medial wall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related to the posterior semicircular canal.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roof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formed by the tegmen tympani which separates it from the middle cranial fossa.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65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Posteriorly,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related to the sigmoid sinus.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670629-263A-4AA7-845A-60A869BE4901}"/>
              </a:ext>
            </a:extLst>
          </p:cNvPr>
          <p:cNvSpPr/>
          <p:nvPr/>
        </p:nvSpPr>
        <p:spPr>
          <a:xfrm>
            <a:off x="132521" y="0"/>
            <a:ext cx="11820939" cy="651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auricle (ear pinna)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It is formed of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yellow elastic cartilage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except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its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lobule devoid of cartilage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It acts as a collection for the sound waves towards external acoustic meatus.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129540" algn="l"/>
                <a:tab pos="4572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Parts of the auricle: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Helix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Outer curvature margin of the auricle.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Antihelix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Innermost curvature runs parallel with helix,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superiorly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it divided into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two crura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in between them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triangular fossa</a:t>
            </a: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Scaphoid fossa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between the helix and antihelix.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Lobule of the ear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is the inferior end of the auricle.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Concha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is a depression in the middle of the auricle continues with external acoustic meatus</a:t>
            </a: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Tragus: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projection anterior to beginning of external acoustic meatus</a:t>
            </a: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Crus of helix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just above the tragus.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25000"/>
              </a:lnSpc>
              <a:buFont typeface="+mj-lt"/>
              <a:buAutoNum type="arabicPeriod"/>
              <a:tabLst>
                <a:tab pos="132715" algn="l"/>
                <a:tab pos="457200" algn="l"/>
                <a:tab pos="148907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Antitragus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below the tragus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93F4D-665F-4033-864B-6575EFDA94F8}"/>
              </a:ext>
            </a:extLst>
          </p:cNvPr>
          <p:cNvSpPr/>
          <p:nvPr/>
        </p:nvSpPr>
        <p:spPr>
          <a:xfrm>
            <a:off x="198783" y="119270"/>
            <a:ext cx="11847443" cy="605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129540" algn="l"/>
                <a:tab pos="4572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Muscles of the auricle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368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Externisc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muscles: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can move the auricle slightly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23368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	1- Auricularis anterior.	2- Auricularis posterior.   </a:t>
            </a:r>
          </a:p>
          <a:p>
            <a:pPr algn="just">
              <a:lnSpc>
                <a:spcPct val="125000"/>
              </a:lnSpc>
              <a:tabLst>
                <a:tab pos="23368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			3- Auricularis superior. 	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147320" algn="l"/>
                <a:tab pos="377825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Intrinsic muscles: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slips of striated muscles.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47320" algn="l"/>
                <a:tab pos="377825" algn="l"/>
                <a:tab pos="9144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supply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147320" algn="l"/>
                <a:tab pos="3778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Motor nerve supply: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facial nerve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Cutaneous nerve supply: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Auriculotemporal nerve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supplies the upper 2/3 of the outer surface.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Lesser occipital nerve: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supplied the upper 2/3 of the inner (medial) surface.</a:t>
            </a:r>
          </a:p>
          <a:p>
            <a:pPr lvl="0">
              <a:lnSpc>
                <a:spcPct val="125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Great auricular nerve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supplies the lower 1/3 of both outer and inner surfaces.</a:t>
            </a:r>
          </a:p>
          <a:p>
            <a:pPr lvl="0">
              <a:lnSpc>
                <a:spcPct val="125000"/>
              </a:lnSpc>
              <a:tabLst>
                <a:tab pos="4572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Auricular branch of the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supplies small area of the inner surface.</a:t>
            </a:r>
          </a:p>
          <a:p>
            <a:pPr marL="800100" lvl="1" indent="-342900" algn="justLow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90170" algn="l"/>
                <a:tab pos="457200" algn="l"/>
                <a:tab pos="7277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supply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Superficial temporal, occipital and posterior auricular vessel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4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83B31-DB6F-471F-988E-3E7AF5CDB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3"/>
          <a:stretch/>
        </p:blipFill>
        <p:spPr>
          <a:xfrm>
            <a:off x="4608112" y="167064"/>
            <a:ext cx="7464618" cy="4285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386D5-B09F-4E97-8BC3-AB72202BE5D8}"/>
              </a:ext>
            </a:extLst>
          </p:cNvPr>
          <p:cNvSpPr txBox="1"/>
          <p:nvPr/>
        </p:nvSpPr>
        <p:spPr>
          <a:xfrm>
            <a:off x="119270" y="167064"/>
            <a:ext cx="4608112" cy="632570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914400" algn="l"/>
                <a:tab pos="11430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External auditory meatus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about one inch</a:t>
            </a:r>
          </a:p>
          <a:p>
            <a:pPr marL="514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>
              <a:lnSpc>
                <a:spcPct val="13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Outer 1/3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cartilaginous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directed upward, forward and medially.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>
              <a:lnSpc>
                <a:spcPct val="13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Inner 2/3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bony in temporal bone,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directed downward, forward and medially.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Auriculotemporal nerve and auricular branch of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vagus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C431FF-6F4C-4D6B-8BE9-CAB4197656DB}"/>
              </a:ext>
            </a:extLst>
          </p:cNvPr>
          <p:cNvCxnSpPr>
            <a:cxnSpLocks/>
          </p:cNvCxnSpPr>
          <p:nvPr/>
        </p:nvCxnSpPr>
        <p:spPr>
          <a:xfrm flipV="1">
            <a:off x="6692348" y="2286001"/>
            <a:ext cx="914400" cy="5168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A6015F-5FCA-4149-8304-B829498930F4}"/>
              </a:ext>
            </a:extLst>
          </p:cNvPr>
          <p:cNvCxnSpPr/>
          <p:nvPr/>
        </p:nvCxnSpPr>
        <p:spPr>
          <a:xfrm>
            <a:off x="7427843" y="2372140"/>
            <a:ext cx="1510748" cy="3445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640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121979-6145-4A2A-B971-93940956E71B}"/>
              </a:ext>
            </a:extLst>
          </p:cNvPr>
          <p:cNvSpPr txBox="1"/>
          <p:nvPr/>
        </p:nvSpPr>
        <p:spPr>
          <a:xfrm>
            <a:off x="212036" y="494140"/>
            <a:ext cx="5711684" cy="580389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914400" algn="l"/>
                <a:tab pos="1371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 drum (tympanic membrane)</a:t>
            </a:r>
            <a:endParaRPr lang="en-US" sz="24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lies obliquely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middle and external ear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forms an acute angle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 degree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wall and floor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canal is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longer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 posterior wall and roof.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semitransparent membrane surrounded by bony ring, it is formed of: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  <a:tabLst>
                <a:tab pos="914400" algn="l"/>
                <a:tab pos="11430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Outer layer of skin.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  <a:tabLst>
                <a:tab pos="914400" algn="l"/>
                <a:tab pos="11430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layer of fibrous tissue.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  <a:tabLst>
                <a:tab pos="914400" algn="l"/>
                <a:tab pos="11430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Inner layer of mucous membrane.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40DA0-3795-460D-AED8-68AC08FD4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/>
          <a:stretch/>
        </p:blipFill>
        <p:spPr>
          <a:xfrm>
            <a:off x="6241776" y="265043"/>
            <a:ext cx="4048125" cy="3867771"/>
          </a:xfrm>
          <a:prstGeom prst="rect">
            <a:avLst/>
          </a:prstGeom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A6D92A39-536B-46DD-A63B-F407D58AA39C}"/>
              </a:ext>
            </a:extLst>
          </p:cNvPr>
          <p:cNvSpPr>
            <a:spLocks/>
          </p:cNvSpPr>
          <p:nvPr/>
        </p:nvSpPr>
        <p:spPr bwMode="auto">
          <a:xfrm flipH="1">
            <a:off x="9766850" y="159025"/>
            <a:ext cx="2213113" cy="966390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139451"/>
              <a:gd name="adj6" fmla="val 163469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Tympanic membrane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D443F415-B9E6-4D94-94F6-F7AFF8B47291}"/>
              </a:ext>
            </a:extLst>
          </p:cNvPr>
          <p:cNvSpPr>
            <a:spLocks/>
          </p:cNvSpPr>
          <p:nvPr/>
        </p:nvSpPr>
        <p:spPr bwMode="auto">
          <a:xfrm flipH="1">
            <a:off x="9766850" y="3396088"/>
            <a:ext cx="2166322" cy="536854"/>
          </a:xfrm>
          <a:prstGeom prst="callout2">
            <a:avLst>
              <a:gd name="adj1" fmla="val 45156"/>
              <a:gd name="adj2" fmla="val 90252"/>
              <a:gd name="adj3" fmla="val 48580"/>
              <a:gd name="adj4" fmla="val 94233"/>
              <a:gd name="adj5" fmla="val 24344"/>
              <a:gd name="adj6" fmla="val 12805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Bony ring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5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98AD1-38F8-4107-895F-B181A6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/>
          <a:stretch/>
        </p:blipFill>
        <p:spPr>
          <a:xfrm>
            <a:off x="6241776" y="265043"/>
            <a:ext cx="4048125" cy="3867771"/>
          </a:xfrm>
          <a:prstGeom prst="rect">
            <a:avLst/>
          </a:prstGeom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8C2FB3F1-211E-4D3F-9EA3-03455DF9190A}"/>
              </a:ext>
            </a:extLst>
          </p:cNvPr>
          <p:cNvSpPr>
            <a:spLocks/>
          </p:cNvSpPr>
          <p:nvPr/>
        </p:nvSpPr>
        <p:spPr bwMode="auto">
          <a:xfrm flipH="1">
            <a:off x="9766851" y="159025"/>
            <a:ext cx="2213113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130717"/>
              <a:gd name="adj6" fmla="val 13995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Pars </a:t>
            </a:r>
            <a:r>
              <a:rPr lang="en-US" sz="24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flaccida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75103-E716-4437-A52A-3B25C779D0A2}"/>
              </a:ext>
            </a:extLst>
          </p:cNvPr>
          <p:cNvSpPr txBox="1"/>
          <p:nvPr/>
        </p:nvSpPr>
        <p:spPr>
          <a:xfrm>
            <a:off x="1" y="0"/>
            <a:ext cx="5950225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914400" algn="l"/>
                <a:tab pos="13716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 drum (tympanic membrane)</a:t>
            </a:r>
            <a:endParaRPr lang="en-US" sz="2000" b="1" u="sng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0480" lvl="0">
              <a:lnSpc>
                <a:spcPct val="130000"/>
              </a:lnSpc>
              <a:spcAft>
                <a:spcPts val="1000"/>
              </a:spcAft>
              <a:tabLst>
                <a:tab pos="0" algn="l"/>
                <a:tab pos="45720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Surfaces;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0480" lvl="0" indent="-342900">
              <a:lnSpc>
                <a:spcPct val="130000"/>
              </a:lnSpc>
              <a:buFont typeface="+mj-lt"/>
              <a:buAutoNum type="arabicPeriod"/>
              <a:tabLst>
                <a:tab pos="0" algn="l"/>
                <a:tab pos="457200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Outer surface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concave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most depressed part called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umbo.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0480" lvl="0" indent="-342900" algn="justLow">
              <a:lnSpc>
                <a:spcPct val="130000"/>
              </a:lnSpc>
              <a:buFont typeface="+mj-lt"/>
              <a:buAutoNum type="arabicPeriod"/>
              <a:tabLst>
                <a:tab pos="0" algn="l"/>
                <a:tab pos="457200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Inner surface,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convex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gives attachment to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handle of malleus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30480" lvl="0" algn="justLow">
              <a:lnSpc>
                <a:spcPct val="130000"/>
              </a:lnSpc>
              <a:tabLst>
                <a:tab pos="0" algn="l"/>
                <a:tab pos="457200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Parts:</a:t>
            </a:r>
          </a:p>
          <a:p>
            <a:pPr marR="30480" lvl="0" algn="justLow">
              <a:lnSpc>
                <a:spcPct val="130000"/>
              </a:lnSpc>
              <a:tabLst>
                <a:tab pos="0" algn="l"/>
                <a:tab pos="457200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Pars </a:t>
            </a:r>
            <a:r>
              <a:rPr lang="en-US" sz="2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tensa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major part that contains fibrous layer.</a:t>
            </a:r>
          </a:p>
          <a:p>
            <a:pPr marR="30480" lvl="0">
              <a:lnSpc>
                <a:spcPct val="130000"/>
              </a:lnSpc>
              <a:spcAft>
                <a:spcPts val="1000"/>
              </a:spcAft>
              <a:tabLst>
                <a:tab pos="0" algn="l"/>
                <a:tab pos="457200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Pars </a:t>
            </a:r>
            <a:r>
              <a:rPr lang="en-US" sz="2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flaccida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(Shrapnel's membrane)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upper most part does not contain fibrous layer.</a:t>
            </a:r>
          </a:p>
          <a:p>
            <a:pPr marR="30480" lvl="0">
              <a:lnSpc>
                <a:spcPct val="130000"/>
              </a:lnSpc>
              <a:spcAft>
                <a:spcPts val="1000"/>
              </a:spcAft>
              <a:tabLst>
                <a:tab pos="0" algn="l"/>
                <a:tab pos="4572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pars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flaccida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pars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tensa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separated from each other by 2 folds called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and posterior malleolar folds. 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D6D4ECF7-09AD-40DD-A6C1-B0A5B57E2E13}"/>
              </a:ext>
            </a:extLst>
          </p:cNvPr>
          <p:cNvSpPr>
            <a:spLocks/>
          </p:cNvSpPr>
          <p:nvPr/>
        </p:nvSpPr>
        <p:spPr bwMode="auto">
          <a:xfrm flipH="1">
            <a:off x="6751982" y="4238832"/>
            <a:ext cx="2213113" cy="536854"/>
          </a:xfrm>
          <a:prstGeom prst="callout2">
            <a:avLst>
              <a:gd name="adj1" fmla="val 18458"/>
              <a:gd name="adj2" fmla="val 67059"/>
              <a:gd name="adj3" fmla="val -60642"/>
              <a:gd name="adj4" fmla="val 65338"/>
              <a:gd name="adj5" fmla="val -200060"/>
              <a:gd name="adj6" fmla="val 63902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Pars </a:t>
            </a:r>
            <a:r>
              <a:rPr lang="en-US" sz="24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Tensa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8052CEB3-B470-45BE-93FD-ADCFDA208885}"/>
              </a:ext>
            </a:extLst>
          </p:cNvPr>
          <p:cNvSpPr>
            <a:spLocks/>
          </p:cNvSpPr>
          <p:nvPr/>
        </p:nvSpPr>
        <p:spPr bwMode="auto">
          <a:xfrm flipH="1">
            <a:off x="10336692" y="3156023"/>
            <a:ext cx="1643272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-93915"/>
              <a:gd name="adj6" fmla="val 23753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Umbo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B53CAD5-7EEC-4A25-87EC-6B121A2C59FF}"/>
              </a:ext>
            </a:extLst>
          </p:cNvPr>
          <p:cNvSpPr>
            <a:spLocks/>
          </p:cNvSpPr>
          <p:nvPr/>
        </p:nvSpPr>
        <p:spPr bwMode="auto">
          <a:xfrm flipH="1">
            <a:off x="10581451" y="1030355"/>
            <a:ext cx="1643272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54194"/>
              <a:gd name="adj6" fmla="val 16656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Anterior fold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4AD0A56B-D7AC-40F5-8E0E-339E592FBB65}"/>
              </a:ext>
            </a:extLst>
          </p:cNvPr>
          <p:cNvSpPr>
            <a:spLocks/>
          </p:cNvSpPr>
          <p:nvPr/>
        </p:nvSpPr>
        <p:spPr bwMode="auto">
          <a:xfrm flipH="1">
            <a:off x="6096000" y="159025"/>
            <a:ext cx="1643272" cy="536854"/>
          </a:xfrm>
          <a:prstGeom prst="callout2">
            <a:avLst>
              <a:gd name="adj1" fmla="val 82639"/>
              <a:gd name="adj2" fmla="val 37090"/>
              <a:gd name="adj3" fmla="val 114621"/>
              <a:gd name="adj4" fmla="val 18656"/>
              <a:gd name="adj5" fmla="val 145528"/>
              <a:gd name="adj6" fmla="val -5198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Post. fold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DE03A409-0851-4E24-A3C8-43EC1C8BF075}"/>
              </a:ext>
            </a:extLst>
          </p:cNvPr>
          <p:cNvSpPr>
            <a:spLocks/>
          </p:cNvSpPr>
          <p:nvPr/>
        </p:nvSpPr>
        <p:spPr bwMode="auto">
          <a:xfrm flipH="1">
            <a:off x="10313296" y="1930501"/>
            <a:ext cx="1643272" cy="536854"/>
          </a:xfrm>
          <a:prstGeom prst="callout2">
            <a:avLst>
              <a:gd name="adj1" fmla="val 53017"/>
              <a:gd name="adj2" fmla="val 99993"/>
              <a:gd name="adj3" fmla="val 50440"/>
              <a:gd name="adj4" fmla="val 116236"/>
              <a:gd name="adj5" fmla="val -5050"/>
              <a:gd name="adj6" fmla="val 210918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Handle of malleus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4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98AD1-38F8-4107-895F-B181A6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/>
          <a:stretch/>
        </p:blipFill>
        <p:spPr>
          <a:xfrm>
            <a:off x="6241776" y="265043"/>
            <a:ext cx="4048125" cy="3867771"/>
          </a:xfrm>
          <a:prstGeom prst="rect">
            <a:avLst/>
          </a:prstGeom>
        </p:spPr>
      </p:pic>
      <p:sp>
        <p:nvSpPr>
          <p:cNvPr id="8" name="AutoShape 9">
            <a:extLst>
              <a:ext uri="{FF2B5EF4-FFF2-40B4-BE49-F238E27FC236}">
                <a16:creationId xmlns:a16="http://schemas.microsoft.com/office/drawing/2014/main" id="{DDB5B65D-88F0-4FB2-87FF-926A4862FBF8}"/>
              </a:ext>
            </a:extLst>
          </p:cNvPr>
          <p:cNvSpPr>
            <a:spLocks/>
          </p:cNvSpPr>
          <p:nvPr/>
        </p:nvSpPr>
        <p:spPr bwMode="auto">
          <a:xfrm flipH="1">
            <a:off x="9766851" y="3701977"/>
            <a:ext cx="2166322" cy="536854"/>
          </a:xfrm>
          <a:prstGeom prst="callout2">
            <a:avLst>
              <a:gd name="adj1" fmla="val 53017"/>
              <a:gd name="adj2" fmla="val 99993"/>
              <a:gd name="adj3" fmla="val 38098"/>
              <a:gd name="adj4" fmla="val 115013"/>
              <a:gd name="adj5" fmla="val -56888"/>
              <a:gd name="adj6" fmla="val 170267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Cone of light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83F01-D3FF-47DA-A1A6-2B10E21176F2}"/>
              </a:ext>
            </a:extLst>
          </p:cNvPr>
          <p:cNvSpPr/>
          <p:nvPr/>
        </p:nvSpPr>
        <p:spPr>
          <a:xfrm>
            <a:off x="154745" y="98475"/>
            <a:ext cx="5781821" cy="3394968"/>
          </a:xfrm>
          <a:prstGeom prst="rect">
            <a:avLst/>
          </a:prstGeom>
          <a:ln w="5715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marR="30480" lvl="0" indent="-228600" algn="just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Cone of light,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Shining light on tympanic membrane causes a cone-shaped reflection of light in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inferior quadrant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examination of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Tympanic membra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tympanic membrane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an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Otosco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Otoscope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443764-3F58-4217-BF09-5B1B9706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0206" t="12861" r="57617" b="52686"/>
          <a:stretch/>
        </p:blipFill>
        <p:spPr bwMode="auto">
          <a:xfrm>
            <a:off x="610475" y="3590133"/>
            <a:ext cx="3868763" cy="31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3">
            <a:extLst>
              <a:ext uri="{FF2B5EF4-FFF2-40B4-BE49-F238E27FC236}">
                <a16:creationId xmlns:a16="http://schemas.microsoft.com/office/drawing/2014/main" id="{E1D05ED1-99B8-463E-A857-8F300AB41B38}"/>
              </a:ext>
            </a:extLst>
          </p:cNvPr>
          <p:cNvSpPr txBox="1">
            <a:spLocks/>
          </p:cNvSpPr>
          <p:nvPr/>
        </p:nvSpPr>
        <p:spPr>
          <a:xfrm>
            <a:off x="4221360" y="4520560"/>
            <a:ext cx="4040832" cy="86409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/>
              <a:t>Otoscopic</a:t>
            </a:r>
            <a:r>
              <a:rPr lang="en-US" sz="4800" b="1" dirty="0"/>
              <a:t> examination </a:t>
            </a:r>
            <a:endParaRPr lang="en-US" altLang="zh-CN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7|8.5|9.5|6.7|10.7|9.3|7.7|15|11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4|25.7|23.6|2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47.1|20.5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2|2.6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|8.5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8.7|4.5|8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3.4|8.7|2|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6|8|2.1|7.8|3.6|15.1|0.8|9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1|2.6|31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7|6.1|0.7|6.9|1.2|1.5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1.1|4.2|6.7|7|6.5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8|1.6|5.2|3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|17.1|7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7.6|10.2|1.8|12.9|4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4.5|11.3|9.6|3.1|4.1|5.1|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2.3|47|46.5|24.4|4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3.3|20.9|114.1|9.1|10|26.9|30|7.8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|8.4|3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5.9|5.2|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8.3|2.4|12.7|4.9|30.9|5|20.5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|5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2.1|1.8|3.8|6.7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2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8FD3D-75EF-4BD5-B5E7-F5A3C8A5E08F}"/>
</file>

<file path=customXml/itemProps2.xml><?xml version="1.0" encoding="utf-8"?>
<ds:datastoreItem xmlns:ds="http://schemas.openxmlformats.org/officeDocument/2006/customXml" ds:itemID="{9D6CE455-EBBF-45FB-AAB8-2C2DF29672ED}"/>
</file>

<file path=customXml/itemProps3.xml><?xml version="1.0" encoding="utf-8"?>
<ds:datastoreItem xmlns:ds="http://schemas.openxmlformats.org/officeDocument/2006/customXml" ds:itemID="{F769DE24-5D39-470B-BF93-2EB852C6050F}"/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2182</Words>
  <Application>Microsoft Office PowerPoint</Application>
  <PresentationFormat>Widescreen</PresentationFormat>
  <Paragraphs>291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Comic Sans MS</vt:lpstr>
      <vt:lpstr>Monotype Corsiva</vt:lpstr>
      <vt:lpstr>Symbol</vt:lpstr>
      <vt:lpstr>Times New Roman</vt:lpstr>
      <vt:lpstr>Utopia-Regular</vt:lpstr>
      <vt:lpstr>Wingdings</vt:lpstr>
      <vt:lpstr>Office Theme</vt:lpstr>
      <vt:lpstr>1_Office Theme</vt:lpstr>
      <vt:lpstr>8_Office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Dr Youssef Hussei. Ali</cp:lastModifiedBy>
  <cp:revision>93</cp:revision>
  <dcterms:created xsi:type="dcterms:W3CDTF">2018-09-15T17:41:42Z</dcterms:created>
  <dcterms:modified xsi:type="dcterms:W3CDTF">2022-03-15T08:47:24Z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