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7" r:id="rId2"/>
    <p:sldId id="331" r:id="rId3"/>
    <p:sldId id="258" r:id="rId4"/>
    <p:sldId id="260" r:id="rId5"/>
    <p:sldId id="332" r:id="rId6"/>
    <p:sldId id="262" r:id="rId7"/>
    <p:sldId id="264" r:id="rId8"/>
    <p:sldId id="265" r:id="rId9"/>
    <p:sldId id="266" r:id="rId10"/>
    <p:sldId id="261" r:id="rId11"/>
    <p:sldId id="267" r:id="rId12"/>
    <p:sldId id="269" r:id="rId13"/>
    <p:sldId id="322" r:id="rId14"/>
    <p:sldId id="268" r:id="rId15"/>
    <p:sldId id="270" r:id="rId16"/>
    <p:sldId id="271" r:id="rId17"/>
    <p:sldId id="272" r:id="rId18"/>
    <p:sldId id="346" r:id="rId19"/>
    <p:sldId id="314" r:id="rId20"/>
    <p:sldId id="274" r:id="rId21"/>
    <p:sldId id="275" r:id="rId22"/>
    <p:sldId id="276" r:id="rId23"/>
    <p:sldId id="282" r:id="rId24"/>
    <p:sldId id="277" r:id="rId25"/>
    <p:sldId id="283" r:id="rId26"/>
    <p:sldId id="278" r:id="rId27"/>
    <p:sldId id="279" r:id="rId28"/>
    <p:sldId id="280" r:id="rId29"/>
    <p:sldId id="281" r:id="rId30"/>
    <p:sldId id="315" r:id="rId31"/>
    <p:sldId id="286" r:id="rId32"/>
    <p:sldId id="287" r:id="rId33"/>
    <p:sldId id="288" r:id="rId34"/>
    <p:sldId id="289" r:id="rId35"/>
    <p:sldId id="294" r:id="rId36"/>
    <p:sldId id="295" r:id="rId37"/>
    <p:sldId id="296" r:id="rId38"/>
    <p:sldId id="297" r:id="rId39"/>
    <p:sldId id="298" r:id="rId40"/>
    <p:sldId id="290" r:id="rId41"/>
    <p:sldId id="299" r:id="rId42"/>
    <p:sldId id="300" r:id="rId43"/>
    <p:sldId id="291" r:id="rId44"/>
    <p:sldId id="292" r:id="rId45"/>
    <p:sldId id="293" r:id="rId46"/>
    <p:sldId id="348" r:id="rId47"/>
    <p:sldId id="302" r:id="rId48"/>
    <p:sldId id="303" r:id="rId49"/>
    <p:sldId id="304" r:id="rId50"/>
    <p:sldId id="307" r:id="rId51"/>
    <p:sldId id="308" r:id="rId52"/>
    <p:sldId id="309" r:id="rId53"/>
    <p:sldId id="310" r:id="rId54"/>
    <p:sldId id="345" r:id="rId55"/>
    <p:sldId id="311" r:id="rId56"/>
    <p:sldId id="305" r:id="rId57"/>
    <p:sldId id="306" r:id="rId58"/>
    <p:sldId id="316" r:id="rId59"/>
    <p:sldId id="313" r:id="rId60"/>
    <p:sldId id="317" r:id="rId61"/>
    <p:sldId id="318" r:id="rId62"/>
    <p:sldId id="319" r:id="rId63"/>
    <p:sldId id="320" r:id="rId64"/>
    <p:sldId id="321" r:id="rId65"/>
    <p:sldId id="324" r:id="rId66"/>
    <p:sldId id="325" r:id="rId67"/>
    <p:sldId id="323" r:id="rId68"/>
    <p:sldId id="326" r:id="rId69"/>
    <p:sldId id="327" r:id="rId70"/>
    <p:sldId id="328" r:id="rId71"/>
    <p:sldId id="329" r:id="rId72"/>
    <p:sldId id="347" r:id="rId73"/>
    <p:sldId id="330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3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4660"/>
  </p:normalViewPr>
  <p:slideViewPr>
    <p:cSldViewPr snapToGrid="0">
      <p:cViewPr>
        <p:scale>
          <a:sx n="69" d="100"/>
          <a:sy n="69" d="100"/>
        </p:scale>
        <p:origin x="389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877CB-8BA7-482A-9DA2-3C503EC926C7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7BFE8-076E-435D-8C49-5277DF723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2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Basic of cardiac physiology</a:t>
            </a:r>
          </a:p>
          <a:p>
            <a:r>
              <a:rPr lang="en-US" dirty="0" smtClean="0"/>
              <a:t>What comes</a:t>
            </a:r>
            <a:r>
              <a:rPr lang="en-US" baseline="0" dirty="0" smtClean="0"/>
              <a:t> in must come out</a:t>
            </a:r>
          </a:p>
          <a:p>
            <a:r>
              <a:rPr lang="en-US" baseline="0" dirty="0" err="1" smtClean="0"/>
              <a:t>Pr</a:t>
            </a:r>
            <a:r>
              <a:rPr lang="en-US" baseline="0" dirty="0" smtClean="0"/>
              <a:t> overload</a:t>
            </a:r>
          </a:p>
          <a:p>
            <a:r>
              <a:rPr lang="en-US" baseline="0" dirty="0" smtClean="0"/>
              <a:t>Volume over load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7BFE8-076E-435D-8C49-5277DF723C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6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FAC35-4ED7-4028-A0C8-0D958B41E87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52E6-E3A4-452D-8AE9-99FEAF4A7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8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FAC35-4ED7-4028-A0C8-0D958B41E87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52E6-E3A4-452D-8AE9-99FEAF4A7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5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FAC35-4ED7-4028-A0C8-0D958B41E87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52E6-E3A4-452D-8AE9-99FEAF4A7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89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518D4-0C9F-40F3-8E9D-7E0C9C9C1908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772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A28A4-80AE-4850-847C-67575A32EC51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0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FAC35-4ED7-4028-A0C8-0D958B41E87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52E6-E3A4-452D-8AE9-99FEAF4A7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8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FAC35-4ED7-4028-A0C8-0D958B41E87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52E6-E3A4-452D-8AE9-99FEAF4A7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FAC35-4ED7-4028-A0C8-0D958B41E87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52E6-E3A4-452D-8AE9-99FEAF4A7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5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FAC35-4ED7-4028-A0C8-0D958B41E87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52E6-E3A4-452D-8AE9-99FEAF4A7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40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FAC35-4ED7-4028-A0C8-0D958B41E87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52E6-E3A4-452D-8AE9-99FEAF4A7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0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FAC35-4ED7-4028-A0C8-0D958B41E87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52E6-E3A4-452D-8AE9-99FEAF4A7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30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FAC35-4ED7-4028-A0C8-0D958B41E87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52E6-E3A4-452D-8AE9-99FEAF4A7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34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FAC35-4ED7-4028-A0C8-0D958B41E87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52E6-E3A4-452D-8AE9-99FEAF4A7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66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FAC35-4ED7-4028-A0C8-0D958B41E87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B52E6-E3A4-452D-8AE9-99FEAF4A7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cyanotic_lecture\BAS.AVI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2032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4020" y="855395"/>
            <a:ext cx="652164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Cyanotic congenital heart disease</a:t>
            </a:r>
          </a:p>
          <a:p>
            <a:endParaRPr lang="en-US" sz="32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US" sz="3200" b="1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en-US" b="1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Dr</a:t>
            </a:r>
            <a:r>
              <a:rPr lang="en-US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Aya</a:t>
            </a:r>
            <a:r>
              <a:rPr lang="en-US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Abu </a:t>
            </a:r>
            <a:r>
              <a:rPr lang="en-US" b="1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Haweleh</a:t>
            </a:r>
            <a:endParaRPr lang="en-US" b="1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Fellow of pediatric cardiology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JBP.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922803" y="-17755"/>
            <a:ext cx="7168719" cy="6508811"/>
            <a:chOff x="3812960" y="1"/>
            <a:chExt cx="8251057" cy="727229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4" name="Rounded Rectangle 13"/>
            <p:cNvSpPr/>
            <p:nvPr/>
          </p:nvSpPr>
          <p:spPr>
            <a:xfrm>
              <a:off x="10537058" y="1"/>
              <a:ext cx="1526959" cy="4944862"/>
            </a:xfrm>
            <a:prstGeom prst="roundRect">
              <a:avLst>
                <a:gd name="adj" fmla="val 42248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8879152" y="427610"/>
              <a:ext cx="1526959" cy="4944862"/>
            </a:xfrm>
            <a:prstGeom prst="roundRect">
              <a:avLst>
                <a:gd name="adj" fmla="val 42248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184257" y="898125"/>
              <a:ext cx="1526959" cy="4944862"/>
            </a:xfrm>
            <a:prstGeom prst="roundRect">
              <a:avLst>
                <a:gd name="adj" fmla="val 42248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507856" y="1643850"/>
              <a:ext cx="1526959" cy="4944862"/>
            </a:xfrm>
            <a:prstGeom prst="roundRect">
              <a:avLst>
                <a:gd name="adj" fmla="val 42248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812960" y="2327429"/>
              <a:ext cx="1526959" cy="4944862"/>
            </a:xfrm>
            <a:prstGeom prst="roundRect">
              <a:avLst>
                <a:gd name="adj" fmla="val 42248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362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04800"/>
            <a:ext cx="8743950" cy="1143000"/>
          </a:xfrm>
        </p:spPr>
        <p:txBody>
          <a:bodyPr/>
          <a:lstStyle/>
          <a:p>
            <a:r>
              <a:rPr lang="en-US" altLang="en-US" sz="4000"/>
              <a:t>Evaluation of cyanosis:  100% O</a:t>
            </a:r>
            <a:r>
              <a:rPr lang="en-US" altLang="en-US" sz="4000" baseline="-25000"/>
              <a:t>2</a:t>
            </a:r>
            <a:r>
              <a:rPr lang="en-US" altLang="en-US" sz="4000"/>
              <a:t> test</a:t>
            </a:r>
            <a:br>
              <a:rPr lang="en-US" altLang="en-US" sz="4000"/>
            </a:br>
            <a:r>
              <a:rPr lang="en-US" altLang="en-US" sz="3600"/>
              <a:t>measure pAO</a:t>
            </a:r>
            <a:r>
              <a:rPr lang="en-US" altLang="en-US" sz="3600" baseline="-25000"/>
              <a:t>2</a:t>
            </a:r>
            <a:r>
              <a:rPr lang="en-US" altLang="en-US" sz="3600"/>
              <a:t> in room air and 100% O</a:t>
            </a:r>
            <a:r>
              <a:rPr lang="en-US" altLang="en-US" sz="3600" baseline="-25000"/>
              <a:t>2</a:t>
            </a: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981200"/>
            <a:ext cx="4724400" cy="4114800"/>
          </a:xfrm>
        </p:spPr>
        <p:txBody>
          <a:bodyPr/>
          <a:lstStyle/>
          <a:p>
            <a:pPr marL="533400" indent="-533400">
              <a:buNone/>
            </a:pPr>
            <a:r>
              <a:rPr lang="en-US" altLang="en-US" smtClean="0">
                <a:solidFill>
                  <a:schemeClr val="accent1"/>
                </a:solidFill>
              </a:rPr>
              <a:t>Lung disease:</a:t>
            </a:r>
          </a:p>
          <a:p>
            <a:pPr marL="533400" indent="-533400">
              <a:buFontTx/>
              <a:buAutoNum type="arabicPeriod"/>
            </a:pPr>
            <a:r>
              <a:rPr lang="en-US" altLang="en-US" smtClean="0"/>
              <a:t>Room air pAO</a:t>
            </a:r>
            <a:r>
              <a:rPr lang="en-US" altLang="en-US" baseline="-25000" smtClean="0"/>
              <a:t>2</a:t>
            </a:r>
            <a:r>
              <a:rPr lang="en-US" altLang="en-US" smtClean="0"/>
              <a:t> 30 mmHg O</a:t>
            </a:r>
            <a:r>
              <a:rPr lang="en-US" altLang="en-US" baseline="-25000" smtClean="0"/>
              <a:t>2</a:t>
            </a:r>
            <a:r>
              <a:rPr lang="en-US" altLang="en-US" smtClean="0"/>
              <a:t> sat=60%</a:t>
            </a:r>
          </a:p>
          <a:p>
            <a:pPr marL="533400" indent="-533400">
              <a:buFontTx/>
              <a:buAutoNum type="arabicPeriod"/>
            </a:pPr>
            <a:r>
              <a:rPr lang="en-US" altLang="en-US" smtClean="0"/>
              <a:t>100% O</a:t>
            </a:r>
            <a:r>
              <a:rPr lang="en-US" altLang="en-US" baseline="-25000" smtClean="0"/>
              <a:t>2</a:t>
            </a:r>
            <a:r>
              <a:rPr lang="en-US" altLang="en-US" smtClean="0"/>
              <a:t> pAO</a:t>
            </a:r>
            <a:r>
              <a:rPr lang="en-US" altLang="en-US" baseline="-25000" smtClean="0"/>
              <a:t>2</a:t>
            </a:r>
            <a:r>
              <a:rPr lang="en-US" altLang="en-US" smtClean="0"/>
              <a:t> 110 mmHg O</a:t>
            </a:r>
            <a:r>
              <a:rPr lang="en-US" altLang="en-US" baseline="-25000" smtClean="0"/>
              <a:t>2</a:t>
            </a:r>
            <a:r>
              <a:rPr lang="en-US" altLang="en-US" smtClean="0"/>
              <a:t> sat=100%	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981200"/>
            <a:ext cx="4800600" cy="4114800"/>
          </a:xfrm>
        </p:spPr>
        <p:txBody>
          <a:bodyPr/>
          <a:lstStyle/>
          <a:p>
            <a:pPr marL="533400" indent="-533400">
              <a:buNone/>
            </a:pPr>
            <a:r>
              <a:rPr lang="en-US" altLang="en-US" smtClean="0">
                <a:solidFill>
                  <a:schemeClr val="accent1"/>
                </a:solidFill>
              </a:rPr>
              <a:t>Cardiac disease:</a:t>
            </a:r>
          </a:p>
          <a:p>
            <a:pPr marL="533400" indent="-533400">
              <a:buFontTx/>
              <a:buAutoNum type="arabicPeriod"/>
            </a:pPr>
            <a:r>
              <a:rPr lang="en-US" altLang="en-US" smtClean="0"/>
              <a:t>Room air pAO</a:t>
            </a:r>
            <a:r>
              <a:rPr lang="en-US" altLang="en-US" baseline="-25000" smtClean="0"/>
              <a:t>2</a:t>
            </a:r>
            <a:r>
              <a:rPr lang="en-US" altLang="en-US" smtClean="0"/>
              <a:t> 30 mmHg O</a:t>
            </a:r>
            <a:r>
              <a:rPr lang="en-US" altLang="en-US" baseline="-25000" smtClean="0"/>
              <a:t>2</a:t>
            </a:r>
            <a:r>
              <a:rPr lang="en-US" altLang="en-US" smtClean="0"/>
              <a:t> sat=60%</a:t>
            </a:r>
          </a:p>
          <a:p>
            <a:pPr marL="533400" indent="-533400">
              <a:buFontTx/>
              <a:buAutoNum type="arabicPeriod"/>
            </a:pPr>
            <a:r>
              <a:rPr lang="en-US" altLang="en-US" smtClean="0"/>
              <a:t>100% O</a:t>
            </a:r>
            <a:r>
              <a:rPr lang="en-US" altLang="en-US" baseline="-25000" smtClean="0"/>
              <a:t>2</a:t>
            </a:r>
            <a:r>
              <a:rPr lang="en-US" altLang="en-US" smtClean="0"/>
              <a:t> pAO</a:t>
            </a:r>
            <a:r>
              <a:rPr lang="en-US" altLang="en-US" baseline="-25000" smtClean="0"/>
              <a:t>2</a:t>
            </a:r>
            <a:r>
              <a:rPr lang="en-US" altLang="en-US" smtClean="0"/>
              <a:t> 40 mmHg O</a:t>
            </a:r>
            <a:r>
              <a:rPr lang="en-US" altLang="en-US" baseline="-25000" smtClean="0"/>
              <a:t>2</a:t>
            </a:r>
            <a:r>
              <a:rPr lang="en-US" altLang="en-US" smtClean="0"/>
              <a:t> sat=75%</a:t>
            </a:r>
          </a:p>
          <a:p>
            <a:pPr marL="533400" indent="-533400">
              <a:buFontTx/>
              <a:buAutoNum type="arabicPeriod"/>
            </a:pPr>
            <a:endParaRPr lang="en-US" altLang="en-US" smtClean="0"/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1676400" y="16764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1371600" y="5106988"/>
            <a:ext cx="86375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tx2"/>
                </a:solidFill>
                <a:latin typeface="Times New Roman" panose="02020603050405020304" pitchFamily="18" charset="0"/>
              </a:rPr>
              <a:t>pAO</a:t>
            </a:r>
            <a:r>
              <a:rPr lang="en-US" altLang="en-US" sz="28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>
                <a:solidFill>
                  <a:schemeClr val="tx2"/>
                </a:solidFill>
                <a:latin typeface="Times New Roman" panose="02020603050405020304" pitchFamily="18" charset="0"/>
              </a:rPr>
              <a:t> &gt;100 mmHg suggests lung disease</a:t>
            </a:r>
          </a:p>
          <a:p>
            <a:pPr eaLnBrk="1" hangingPunct="1"/>
            <a:r>
              <a:rPr lang="en-US" altLang="en-US" sz="2800">
                <a:solidFill>
                  <a:schemeClr val="tx2"/>
                </a:solidFill>
                <a:latin typeface="Times New Roman" panose="02020603050405020304" pitchFamily="18" charset="0"/>
              </a:rPr>
              <a:t>Little or no change in pAO</a:t>
            </a:r>
            <a:r>
              <a:rPr lang="en-US" altLang="en-US" sz="28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>
                <a:solidFill>
                  <a:schemeClr val="tx2"/>
                </a:solidFill>
                <a:latin typeface="Times New Roman" panose="02020603050405020304" pitchFamily="18" charset="0"/>
              </a:rPr>
              <a:t> suggests cyanotic heart disease</a:t>
            </a:r>
          </a:p>
        </p:txBody>
      </p:sp>
    </p:spTree>
    <p:extLst>
      <p:ext uri="{BB962C8B-B14F-4D97-AF65-F5344CB8AC3E}">
        <p14:creationId xmlns:p14="http://schemas.microsoft.com/office/powerpoint/2010/main" val="367674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8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8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8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8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8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8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8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87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signs of respiratory distress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+mj-lt"/>
            </a:endParaRPr>
          </a:p>
          <a:p>
            <a:r>
              <a:rPr lang="en-US" sz="2400" b="1" dirty="0" err="1" smtClean="0">
                <a:latin typeface="+mj-lt"/>
              </a:rPr>
              <a:t>Transilluminate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chest </a:t>
            </a:r>
            <a:endParaRPr lang="en-US" sz="2400" dirty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CXR</a:t>
            </a:r>
            <a:r>
              <a:rPr lang="en-US" sz="2400" b="1" dirty="0">
                <a:latin typeface="+mj-lt"/>
              </a:rPr>
              <a:t>: look at lungs, bowel, heart size, </a:t>
            </a:r>
            <a:endParaRPr lang="en-US" sz="24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pulmonary circulation</a:t>
            </a:r>
            <a:endParaRPr lang="en-US" sz="24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508" y="1825625"/>
            <a:ext cx="3663632" cy="4751070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838200" y="144272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94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0" y="1448594"/>
            <a:ext cx="4445000" cy="4972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0" name="Picture 6" descr="https://radiologykey.com/wp-content/uploads/2016/08/B9780702034459000186_gr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95" y="1567656"/>
            <a:ext cx="4457700" cy="475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4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691" y="365125"/>
            <a:ext cx="9439564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3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do next????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EKG</a:t>
            </a:r>
          </a:p>
          <a:p>
            <a:r>
              <a:rPr lang="en-US" dirty="0" smtClean="0">
                <a:latin typeface="+mj-lt"/>
              </a:rPr>
              <a:t>Call pediatric Cardiology if </a:t>
            </a:r>
            <a:r>
              <a:rPr lang="en-US" i="1" dirty="0" smtClean="0">
                <a:latin typeface="+mj-lt"/>
              </a:rPr>
              <a:t>suspicious of heart disease</a:t>
            </a:r>
            <a:endParaRPr lang="en-US" dirty="0">
              <a:latin typeface="+mj-lt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838200" y="144272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99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PGE-1 (</a:t>
            </a:r>
            <a:r>
              <a:rPr lang="en-US" dirty="0" err="1" smtClean="0"/>
              <a:t>Alprostadil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latin typeface="+mj-lt"/>
              </a:rPr>
              <a:t>Stable derivative of endogenous prostaglandin that maintains ductal patency in utero</a:t>
            </a:r>
          </a:p>
          <a:p>
            <a:r>
              <a:rPr lang="en-US" altLang="en-US" dirty="0" smtClean="0">
                <a:latin typeface="+mj-lt"/>
              </a:rPr>
              <a:t>Prevents postnatal ductal closure, improves pulmonary blood flow, improves oxygenation</a:t>
            </a:r>
          </a:p>
          <a:p>
            <a:r>
              <a:rPr lang="en-US" altLang="en-US" dirty="0" smtClean="0">
                <a:latin typeface="+mj-lt"/>
              </a:rPr>
              <a:t>Stabilizes cyanotic neonate so that corrective surgery can be performed “electively”</a:t>
            </a:r>
          </a:p>
          <a:p>
            <a:r>
              <a:rPr lang="en-US" altLang="en-US" dirty="0" smtClean="0">
                <a:latin typeface="+mj-lt"/>
              </a:rPr>
              <a:t>PGE</a:t>
            </a:r>
            <a:r>
              <a:rPr lang="en-US" altLang="en-US" baseline="-25000" dirty="0" smtClean="0">
                <a:latin typeface="+mj-lt"/>
              </a:rPr>
              <a:t>1</a:t>
            </a:r>
            <a:r>
              <a:rPr lang="en-US" altLang="en-US" dirty="0" smtClean="0">
                <a:latin typeface="+mj-lt"/>
              </a:rPr>
              <a:t> revolutionized the fields of pediatric cardiology and cardiovascular surgery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838200" y="144272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47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CYANOTIC CARDIAC LESIONS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+mj-lt"/>
              </a:rPr>
              <a:t>Remember the 5 T,s: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- Transposition </a:t>
            </a:r>
            <a:r>
              <a:rPr lang="en-US" dirty="0">
                <a:latin typeface="+mj-lt"/>
              </a:rPr>
              <a:t>of the Great Arteries (TGA)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-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Tricuspid </a:t>
            </a:r>
            <a:r>
              <a:rPr lang="en-US" dirty="0">
                <a:latin typeface="+mj-lt"/>
              </a:rPr>
              <a:t>Atresia (Tri atresia)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- Tetralogy </a:t>
            </a:r>
            <a:r>
              <a:rPr lang="en-US" dirty="0">
                <a:latin typeface="+mj-lt"/>
              </a:rPr>
              <a:t>of </a:t>
            </a:r>
            <a:r>
              <a:rPr lang="en-US" dirty="0" err="1">
                <a:latin typeface="+mj-lt"/>
              </a:rPr>
              <a:t>Fallot</a:t>
            </a:r>
            <a:r>
              <a:rPr lang="en-US" dirty="0">
                <a:latin typeface="+mj-lt"/>
              </a:rPr>
              <a:t> (TOF)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- TRUNCUS </a:t>
            </a:r>
            <a:r>
              <a:rPr lang="en-US" dirty="0">
                <a:latin typeface="+mj-lt"/>
              </a:rPr>
              <a:t>Arteriosus (TA)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- Total </a:t>
            </a:r>
            <a:r>
              <a:rPr lang="en-US" dirty="0">
                <a:latin typeface="+mj-lt"/>
              </a:rPr>
              <a:t>Anomalous Pulmonary Venous Drainage ( TAPVR)</a:t>
            </a:r>
          </a:p>
          <a:p>
            <a:r>
              <a:rPr lang="en-US" dirty="0">
                <a:latin typeface="+mj-lt"/>
              </a:rPr>
              <a:t>Cyanosis= </a:t>
            </a:r>
            <a:r>
              <a:rPr lang="en-US" dirty="0" err="1">
                <a:latin typeface="+mj-lt"/>
              </a:rPr>
              <a:t>Rt</a:t>
            </a:r>
            <a:r>
              <a:rPr lang="en-US" dirty="0">
                <a:latin typeface="+mj-lt"/>
              </a:rPr>
              <a:t> Lt shunt, resulting in mixing of the oxygenated and de-oxygenated blood due to either</a:t>
            </a:r>
            <a:r>
              <a:rPr lang="en-US" dirty="0" smtClean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- Obstructed </a:t>
            </a:r>
            <a:r>
              <a:rPr lang="en-US" dirty="0">
                <a:latin typeface="+mj-lt"/>
              </a:rPr>
              <a:t>pulmonary flow: TOF, Tri atresia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- Abnormal </a:t>
            </a:r>
            <a:r>
              <a:rPr lang="en-US" dirty="0">
                <a:latin typeface="+mj-lt"/>
              </a:rPr>
              <a:t>vessel connection, TGA, TAPVR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838200" y="144272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01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CAUSES OF CYANOTIC CHD: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+mj-lt"/>
              </a:rPr>
              <a:t>Ebstein</a:t>
            </a:r>
            <a:r>
              <a:rPr lang="en-US" dirty="0">
                <a:latin typeface="+mj-lt"/>
              </a:rPr>
              <a:t> malformation </a:t>
            </a:r>
          </a:p>
          <a:p>
            <a:r>
              <a:rPr lang="en-US" dirty="0" smtClean="0">
                <a:latin typeface="+mj-lt"/>
              </a:rPr>
              <a:t>Pulmonary </a:t>
            </a:r>
            <a:r>
              <a:rPr lang="en-US" dirty="0" err="1">
                <a:latin typeface="+mj-lt"/>
              </a:rPr>
              <a:t>artesia</a:t>
            </a:r>
            <a:r>
              <a:rPr lang="en-US" dirty="0">
                <a:latin typeface="+mj-lt"/>
              </a:rPr>
              <a:t> / intact ventricular septum</a:t>
            </a:r>
          </a:p>
          <a:p>
            <a:r>
              <a:rPr lang="en-US" dirty="0" smtClean="0">
                <a:latin typeface="+mj-lt"/>
              </a:rPr>
              <a:t>Single </a:t>
            </a:r>
            <a:r>
              <a:rPr lang="en-US" dirty="0">
                <a:latin typeface="+mj-lt"/>
              </a:rPr>
              <a:t>ventricle</a:t>
            </a:r>
          </a:p>
          <a:p>
            <a:r>
              <a:rPr lang="en-US" dirty="0" smtClean="0">
                <a:latin typeface="+mj-lt"/>
              </a:rPr>
              <a:t>Double </a:t>
            </a:r>
            <a:r>
              <a:rPr lang="en-US" dirty="0">
                <a:latin typeface="+mj-lt"/>
              </a:rPr>
              <a:t>outlet right ventricle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838200" y="144272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04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eart | Structure, Function, Diagram, Anatomy, &amp; Facts | Britan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4532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10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D-Transposition of the Great Arteries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743950" cy="1143000"/>
          </a:xfrm>
        </p:spPr>
        <p:txBody>
          <a:bodyPr/>
          <a:lstStyle/>
          <a:p>
            <a:r>
              <a:rPr lang="en-US" altLang="en-US" smtClean="0"/>
              <a:t>Scenario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981200"/>
            <a:ext cx="6096000" cy="2590800"/>
          </a:xfrm>
        </p:spPr>
        <p:txBody>
          <a:bodyPr/>
          <a:lstStyle/>
          <a:p>
            <a:r>
              <a:rPr lang="en-US" altLang="en-US"/>
              <a:t>Room air pAO</a:t>
            </a:r>
            <a:r>
              <a:rPr lang="en-US" altLang="en-US" baseline="-25000"/>
              <a:t>2</a:t>
            </a:r>
            <a:r>
              <a:rPr lang="en-US" altLang="en-US"/>
              <a:t> = 29  sat=58%</a:t>
            </a:r>
          </a:p>
          <a:p>
            <a:r>
              <a:rPr lang="en-US" altLang="en-US"/>
              <a:t>100% O2 pAO</a:t>
            </a:r>
            <a:r>
              <a:rPr lang="en-US" altLang="en-US" baseline="-25000"/>
              <a:t>2 </a:t>
            </a:r>
            <a:r>
              <a:rPr lang="en-US" altLang="en-US"/>
              <a:t>= 35  sat=67%</a:t>
            </a:r>
          </a:p>
        </p:txBody>
      </p:sp>
      <p:pic>
        <p:nvPicPr>
          <p:cNvPr id="70660" name="Picture 4" descr="cyanosis_newbor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981200"/>
            <a:ext cx="27352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1828800" y="12954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2590800" y="3657601"/>
            <a:ext cx="3517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accent1"/>
                </a:solidFill>
                <a:latin typeface="Times New Roman" panose="02020603050405020304" pitchFamily="18" charset="0"/>
              </a:rPr>
              <a:t>What will you do next?</a:t>
            </a:r>
          </a:p>
        </p:txBody>
      </p:sp>
    </p:spTree>
    <p:extLst>
      <p:ext uri="{BB962C8B-B14F-4D97-AF65-F5344CB8AC3E}">
        <p14:creationId xmlns:p14="http://schemas.microsoft.com/office/powerpoint/2010/main" val="309786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1" y="457200"/>
            <a:ext cx="4295775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 smtClean="0"/>
              <a:t>D-Transposition of the Great Arteries</a:t>
            </a:r>
            <a:endParaRPr lang="en-US" altLang="en-US" sz="4000" b="1" dirty="0"/>
          </a:p>
        </p:txBody>
      </p:sp>
      <p:sp>
        <p:nvSpPr>
          <p:cNvPr id="20504" name="Rectangle 24"/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2133600"/>
            <a:ext cx="52197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err="1">
                <a:latin typeface="+mj-lt"/>
              </a:rPr>
              <a:t>Ao</a:t>
            </a:r>
            <a:r>
              <a:rPr lang="en-US" altLang="en-US" dirty="0">
                <a:latin typeface="+mj-lt"/>
              </a:rPr>
              <a:t> is anterior, arises from right ventricle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latin typeface="+mj-lt"/>
              </a:rPr>
              <a:t>PA  posterior, arises from left ventricle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latin typeface="+mj-lt"/>
              </a:rPr>
              <a:t>Systemic venous (blue) blood returns to RV and is ejected into aorta</a:t>
            </a:r>
          </a:p>
          <a:p>
            <a:pPr>
              <a:lnSpc>
                <a:spcPct val="90000"/>
              </a:lnSpc>
            </a:pPr>
            <a:r>
              <a:rPr lang="en-US" altLang="en-US" dirty="0" err="1">
                <a:latin typeface="+mj-lt"/>
              </a:rPr>
              <a:t>Pulm</a:t>
            </a:r>
            <a:r>
              <a:rPr lang="en-US" altLang="en-US" dirty="0">
                <a:latin typeface="+mj-lt"/>
              </a:rPr>
              <a:t> venous (red) blood returns to LV and is ejected into PA</a:t>
            </a:r>
          </a:p>
          <a:p>
            <a:pPr>
              <a:lnSpc>
                <a:spcPct val="90000"/>
              </a:lnSpc>
            </a:pPr>
            <a:endParaRPr lang="en-US" altLang="en-US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altLang="en-US" dirty="0">
              <a:latin typeface="+mj-lt"/>
            </a:endParaRPr>
          </a:p>
        </p:txBody>
      </p:sp>
      <p:pic>
        <p:nvPicPr>
          <p:cNvPr id="35844" name="Picture 3" descr="slide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8937"/>
            <a:ext cx="48323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12"/>
          <p:cNvSpPr>
            <a:spLocks noChangeArrowheads="1"/>
          </p:cNvSpPr>
          <p:nvPr/>
        </p:nvSpPr>
        <p:spPr bwMode="auto">
          <a:xfrm>
            <a:off x="6019800" y="1828800"/>
            <a:ext cx="5029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6" name="Text Box 13"/>
          <p:cNvSpPr txBox="1">
            <a:spLocks noChangeArrowheads="1"/>
          </p:cNvSpPr>
          <p:nvPr/>
        </p:nvSpPr>
        <p:spPr bwMode="auto">
          <a:xfrm>
            <a:off x="2682876" y="4343401"/>
            <a:ext cx="677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accent1"/>
                </a:solidFill>
              </a:rPr>
              <a:t>RV</a:t>
            </a:r>
          </a:p>
        </p:txBody>
      </p:sp>
      <p:sp>
        <p:nvSpPr>
          <p:cNvPr id="35847" name="Text Box 14"/>
          <p:cNvSpPr txBox="1">
            <a:spLocks noChangeArrowheads="1"/>
          </p:cNvSpPr>
          <p:nvPr/>
        </p:nvSpPr>
        <p:spPr bwMode="auto">
          <a:xfrm>
            <a:off x="4360864" y="4419601"/>
            <a:ext cx="636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accent1"/>
                </a:solidFill>
              </a:rPr>
              <a:t>LV</a:t>
            </a:r>
          </a:p>
        </p:txBody>
      </p:sp>
      <p:sp>
        <p:nvSpPr>
          <p:cNvPr id="35848" name="Text Box 15"/>
          <p:cNvSpPr txBox="1">
            <a:spLocks noChangeArrowheads="1"/>
          </p:cNvSpPr>
          <p:nvPr/>
        </p:nvSpPr>
        <p:spPr bwMode="auto">
          <a:xfrm>
            <a:off x="3300413" y="2209801"/>
            <a:ext cx="677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accent1"/>
                </a:solidFill>
              </a:rPr>
              <a:t>PA</a:t>
            </a:r>
          </a:p>
        </p:txBody>
      </p:sp>
      <p:sp>
        <p:nvSpPr>
          <p:cNvPr id="35849" name="Text Box 16"/>
          <p:cNvSpPr txBox="1">
            <a:spLocks noChangeArrowheads="1"/>
          </p:cNvSpPr>
          <p:nvPr/>
        </p:nvSpPr>
        <p:spPr bwMode="auto">
          <a:xfrm>
            <a:off x="2362201" y="2198688"/>
            <a:ext cx="6588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accent1"/>
                </a:solidFill>
              </a:rPr>
              <a:t>Ao</a:t>
            </a:r>
          </a:p>
        </p:txBody>
      </p:sp>
    </p:spTree>
    <p:extLst>
      <p:ext uri="{BB962C8B-B14F-4D97-AF65-F5344CB8AC3E}">
        <p14:creationId xmlns:p14="http://schemas.microsoft.com/office/powerpoint/2010/main" val="32413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24026" y="228600"/>
            <a:ext cx="9172575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latin typeface="+mn-lt"/>
              </a:rPr>
              <a:t>d-TGA results from abnormal formation of </a:t>
            </a:r>
            <a:r>
              <a:rPr lang="en-US" altLang="en-US" dirty="0" err="1" smtClean="0">
                <a:latin typeface="+mn-lt"/>
              </a:rPr>
              <a:t>aortico</a:t>
            </a:r>
            <a:r>
              <a:rPr lang="en-US" altLang="en-US" dirty="0" smtClean="0">
                <a:latin typeface="+mn-lt"/>
              </a:rPr>
              <a:t>-pulmonary septum</a:t>
            </a:r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032" y="1885950"/>
            <a:ext cx="2243138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1381125" y="6248401"/>
            <a:ext cx="403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imes" panose="02020603050405020304" pitchFamily="18" charset="0"/>
              </a:rPr>
              <a:t>http://www.med.unc.edu/embryo_images/</a:t>
            </a:r>
          </a:p>
        </p:txBody>
      </p:sp>
      <p:grpSp>
        <p:nvGrpSpPr>
          <p:cNvPr id="101404" name="Group 28"/>
          <p:cNvGrpSpPr>
            <a:grpSpLocks/>
          </p:cNvGrpSpPr>
          <p:nvPr/>
        </p:nvGrpSpPr>
        <p:grpSpPr bwMode="auto">
          <a:xfrm>
            <a:off x="359279" y="2133601"/>
            <a:ext cx="4267200" cy="3810000"/>
            <a:chOff x="360" y="-1248"/>
            <a:chExt cx="2688" cy="2400"/>
          </a:xfrm>
        </p:grpSpPr>
        <p:pic>
          <p:nvPicPr>
            <p:cNvPr id="36872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" t="8965" r="8348" b="4968"/>
            <a:stretch>
              <a:fillRect/>
            </a:stretch>
          </p:blipFill>
          <p:spPr bwMode="auto">
            <a:xfrm>
              <a:off x="360" y="-1248"/>
              <a:ext cx="2688" cy="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873" name="Text Box 23"/>
            <p:cNvSpPr txBox="1">
              <a:spLocks noChangeArrowheads="1"/>
            </p:cNvSpPr>
            <p:nvPr/>
          </p:nvSpPr>
          <p:spPr bwMode="auto">
            <a:xfrm>
              <a:off x="2257" y="172"/>
              <a:ext cx="49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LV</a:t>
              </a:r>
            </a:p>
          </p:txBody>
        </p:sp>
        <p:sp>
          <p:nvSpPr>
            <p:cNvPr id="36874" name="Text Box 24"/>
            <p:cNvSpPr txBox="1">
              <a:spLocks noChangeArrowheads="1"/>
            </p:cNvSpPr>
            <p:nvPr/>
          </p:nvSpPr>
          <p:spPr bwMode="auto">
            <a:xfrm>
              <a:off x="1080" y="364"/>
              <a:ext cx="5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RV</a:t>
              </a:r>
            </a:p>
          </p:txBody>
        </p:sp>
        <p:sp>
          <p:nvSpPr>
            <p:cNvPr id="36875" name="Text Box 25"/>
            <p:cNvSpPr txBox="1">
              <a:spLocks noChangeArrowheads="1"/>
            </p:cNvSpPr>
            <p:nvPr/>
          </p:nvSpPr>
          <p:spPr bwMode="auto">
            <a:xfrm>
              <a:off x="2106" y="-672"/>
              <a:ext cx="51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LA</a:t>
              </a:r>
            </a:p>
          </p:txBody>
        </p:sp>
        <p:sp>
          <p:nvSpPr>
            <p:cNvPr id="36876" name="Text Box 26"/>
            <p:cNvSpPr txBox="1">
              <a:spLocks noChangeArrowheads="1"/>
            </p:cNvSpPr>
            <p:nvPr/>
          </p:nvSpPr>
          <p:spPr bwMode="auto">
            <a:xfrm>
              <a:off x="1032" y="-768"/>
              <a:ext cx="5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RA</a:t>
              </a:r>
            </a:p>
          </p:txBody>
        </p:sp>
        <p:sp>
          <p:nvSpPr>
            <p:cNvPr id="101403" name="Text Box 27"/>
            <p:cNvSpPr txBox="1">
              <a:spLocks noChangeArrowheads="1"/>
            </p:cNvSpPr>
            <p:nvPr/>
          </p:nvSpPr>
          <p:spPr bwMode="auto">
            <a:xfrm>
              <a:off x="1015" y="-369"/>
              <a:ext cx="85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truncus</a:t>
              </a:r>
            </a:p>
          </p:txBody>
        </p:sp>
      </p:grpSp>
      <p:sp>
        <p:nvSpPr>
          <p:cNvPr id="36871" name="Rectangle 30"/>
          <p:cNvSpPr>
            <a:spLocks noChangeArrowheads="1"/>
          </p:cNvSpPr>
          <p:nvPr/>
        </p:nvSpPr>
        <p:spPr bwMode="auto">
          <a:xfrm>
            <a:off x="1905000" y="15240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4974142" y="2277482"/>
            <a:ext cx="4749800" cy="3340100"/>
            <a:chOff x="1128" y="1392"/>
            <a:chExt cx="2992" cy="2104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" y="1392"/>
              <a:ext cx="2924" cy="2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3092" y="3153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chemeClr val="bg1"/>
                  </a:solidFill>
                  <a:latin typeface="Helvetica" panose="020B0604020202020204" pitchFamily="34" charset="0"/>
                </a:rPr>
                <a:t>PA</a:t>
              </a:r>
              <a:endParaRPr lang="en-US" altLang="en-US" sz="2400">
                <a:solidFill>
                  <a:schemeClr val="bg1"/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 flipH="1" flipV="1">
              <a:off x="2400" y="2988"/>
              <a:ext cx="658" cy="2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3453" y="1627"/>
              <a:ext cx="4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chemeClr val="bg1"/>
                  </a:solidFill>
                  <a:latin typeface="Helvetica" panose="020B0604020202020204" pitchFamily="34" charset="0"/>
                </a:rPr>
                <a:t>AO</a:t>
              </a:r>
              <a:endParaRPr lang="en-US" altLang="en-US" sz="2400">
                <a:solidFill>
                  <a:schemeClr val="bg1"/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27" name="Line 10"/>
            <p:cNvSpPr>
              <a:spLocks noChangeShapeType="1"/>
            </p:cNvSpPr>
            <p:nvPr/>
          </p:nvSpPr>
          <p:spPr bwMode="auto">
            <a:xfrm flipV="1">
              <a:off x="2487" y="1767"/>
              <a:ext cx="921" cy="94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3144" y="2688"/>
              <a:ext cx="9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chemeClr val="bg1"/>
                  </a:solidFill>
                  <a:latin typeface="Helvetica" panose="020B0604020202020204" pitchFamily="34" charset="0"/>
                </a:rPr>
                <a:t>cushion</a:t>
              </a:r>
              <a:endParaRPr lang="en-US" altLang="en-US" sz="2400">
                <a:solidFill>
                  <a:schemeClr val="bg1"/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 flipH="1" flipV="1">
              <a:off x="2794" y="2424"/>
              <a:ext cx="527" cy="28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Line 13"/>
            <p:cNvSpPr>
              <a:spLocks noChangeShapeType="1"/>
            </p:cNvSpPr>
            <p:nvPr/>
          </p:nvSpPr>
          <p:spPr bwMode="auto">
            <a:xfrm flipH="1">
              <a:off x="2137" y="2518"/>
              <a:ext cx="833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1724025" y="304800"/>
            <a:ext cx="8743950" cy="1143000"/>
          </a:xfrm>
        </p:spPr>
        <p:txBody>
          <a:bodyPr/>
          <a:lstStyle/>
          <a:p>
            <a:r>
              <a:rPr lang="en-US" altLang="en-US" b="1" dirty="0" smtClean="0"/>
              <a:t>D-transposition of great arteries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410201" y="1981200"/>
            <a:ext cx="5057775" cy="4114800"/>
          </a:xfrm>
        </p:spPr>
        <p:txBody>
          <a:bodyPr/>
          <a:lstStyle/>
          <a:p>
            <a:r>
              <a:rPr lang="en-US" altLang="en-US" dirty="0">
                <a:latin typeface="+mj-lt"/>
              </a:rPr>
              <a:t>Systemic and pulmonary circulations are in parallel, rather than in series</a:t>
            </a:r>
          </a:p>
          <a:p>
            <a:r>
              <a:rPr lang="en-US" altLang="en-US" dirty="0">
                <a:latin typeface="+mj-lt"/>
              </a:rPr>
              <a:t>Mixing occurs at atrial and ductal levels</a:t>
            </a:r>
          </a:p>
          <a:p>
            <a:r>
              <a:rPr lang="en-US" altLang="en-US" dirty="0">
                <a:latin typeface="+mj-lt"/>
              </a:rPr>
              <a:t>Severe, life-threatening hypoxemia</a:t>
            </a:r>
          </a:p>
        </p:txBody>
      </p:sp>
      <p:pic>
        <p:nvPicPr>
          <p:cNvPr id="37892" name="Picture 7" descr="dTGA_MRA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905000"/>
            <a:ext cx="3678238" cy="4254500"/>
          </a:xfrm>
        </p:spPr>
      </p:pic>
      <p:sp>
        <p:nvSpPr>
          <p:cNvPr id="37893" name="Rectangle 8"/>
          <p:cNvSpPr>
            <a:spLocks noChangeArrowheads="1"/>
          </p:cNvSpPr>
          <p:nvPr/>
        </p:nvSpPr>
        <p:spPr bwMode="auto">
          <a:xfrm>
            <a:off x="1905000" y="15240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31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 </a:t>
            </a:r>
            <a:endParaRPr lang="en-US" dirty="0"/>
          </a:p>
        </p:txBody>
      </p:sp>
      <p:pic>
        <p:nvPicPr>
          <p:cNvPr id="5" name="Online Image Placeholder 4"/>
          <p:cNvPicPr>
            <a:picLocks noGrp="1" noChangeAspect="1"/>
          </p:cNvPicPr>
          <p:nvPr>
            <p:ph type="clipArt" sz="half" idx="1"/>
          </p:nvPr>
        </p:nvPicPr>
        <p:blipFill>
          <a:blip r:embed="rId2"/>
          <a:stretch>
            <a:fillRect/>
          </a:stretch>
        </p:blipFill>
        <p:spPr>
          <a:xfrm>
            <a:off x="1016000" y="1981200"/>
            <a:ext cx="4794355" cy="464146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This lesion would not be compatible with life were it not for the ability of blood to shunt via two fetal pathways: the patent foramen </a:t>
            </a:r>
            <a:r>
              <a:rPr lang="en-US" dirty="0" err="1">
                <a:latin typeface="+mj-lt"/>
              </a:rPr>
              <a:t>ovale</a:t>
            </a:r>
            <a:r>
              <a:rPr lang="en-US" dirty="0">
                <a:latin typeface="+mj-lt"/>
              </a:rPr>
              <a:t> (PFO) and patent ductus arteriosus (PDA).</a:t>
            </a:r>
          </a:p>
          <a:p>
            <a:r>
              <a:rPr lang="en-US" dirty="0" smtClean="0">
                <a:latin typeface="+mj-lt"/>
              </a:rPr>
              <a:t>Blood </a:t>
            </a:r>
            <a:r>
              <a:rPr lang="en-US" dirty="0">
                <a:latin typeface="+mj-lt"/>
              </a:rPr>
              <a:t>may shunt left to right or </a:t>
            </a:r>
            <a:r>
              <a:rPr lang="en-US" dirty="0" err="1">
                <a:latin typeface="+mj-lt"/>
              </a:rPr>
              <a:t>bidirectionally</a:t>
            </a:r>
            <a:r>
              <a:rPr lang="en-US" dirty="0">
                <a:latin typeface="+mj-lt"/>
              </a:rPr>
              <a:t> at the PFO.</a:t>
            </a:r>
          </a:p>
          <a:p>
            <a:r>
              <a:rPr lang="en-US" dirty="0" smtClean="0">
                <a:latin typeface="+mj-lt"/>
              </a:rPr>
              <a:t>Because </a:t>
            </a:r>
            <a:r>
              <a:rPr lang="en-US" dirty="0">
                <a:latin typeface="+mj-lt"/>
              </a:rPr>
              <a:t>systemic vascular resistance tends to be higher than pulmonary vascular resistance, blood tends to shunt across the PDA mostly from the aorta to the pulmonary artery.</a:t>
            </a:r>
          </a:p>
          <a:p>
            <a:r>
              <a:rPr lang="en-US" dirty="0" smtClean="0">
                <a:latin typeface="+mj-lt"/>
              </a:rPr>
              <a:t>As </a:t>
            </a:r>
            <a:r>
              <a:rPr lang="en-US" dirty="0">
                <a:latin typeface="+mj-lt"/>
              </a:rPr>
              <a:t>pulmonary resistance drops in the 1st few weeks of life, pulmonary blood flow will gradually increase in patients with d-TGA.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02920" y="16002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89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1"/>
          <p:cNvGrpSpPr>
            <a:grpSpLocks/>
          </p:cNvGrpSpPr>
          <p:nvPr/>
        </p:nvGrpSpPr>
        <p:grpSpPr bwMode="auto">
          <a:xfrm>
            <a:off x="1828800" y="1981200"/>
            <a:ext cx="4076700" cy="4421188"/>
            <a:chOff x="816" y="1296"/>
            <a:chExt cx="2568" cy="2785"/>
          </a:xfrm>
        </p:grpSpPr>
        <p:grpSp>
          <p:nvGrpSpPr>
            <p:cNvPr id="38918" name="Group 13"/>
            <p:cNvGrpSpPr>
              <a:grpSpLocks/>
            </p:cNvGrpSpPr>
            <p:nvPr/>
          </p:nvGrpSpPr>
          <p:grpSpPr bwMode="auto">
            <a:xfrm>
              <a:off x="816" y="1296"/>
              <a:ext cx="2568" cy="2785"/>
              <a:chOff x="-162" y="336"/>
              <a:chExt cx="3768" cy="3937"/>
            </a:xfrm>
          </p:grpSpPr>
          <p:grpSp>
            <p:nvGrpSpPr>
              <p:cNvPr id="38924" name="Group 10"/>
              <p:cNvGrpSpPr>
                <a:grpSpLocks/>
              </p:cNvGrpSpPr>
              <p:nvPr/>
            </p:nvGrpSpPr>
            <p:grpSpPr bwMode="auto">
              <a:xfrm>
                <a:off x="-162" y="336"/>
                <a:ext cx="3768" cy="3937"/>
                <a:chOff x="240" y="240"/>
                <a:chExt cx="3349" cy="3937"/>
              </a:xfrm>
            </p:grpSpPr>
            <p:grpSp>
              <p:nvGrpSpPr>
                <p:cNvPr id="38926" name="Group 9"/>
                <p:cNvGrpSpPr>
                  <a:grpSpLocks/>
                </p:cNvGrpSpPr>
                <p:nvPr/>
              </p:nvGrpSpPr>
              <p:grpSpPr bwMode="auto">
                <a:xfrm>
                  <a:off x="240" y="240"/>
                  <a:ext cx="3349" cy="3937"/>
                  <a:chOff x="240" y="240"/>
                  <a:chExt cx="3349" cy="3937"/>
                </a:xfrm>
              </p:grpSpPr>
              <p:pic>
                <p:nvPicPr>
                  <p:cNvPr id="38929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4149"/>
                  <a:stretch>
                    <a:fillRect/>
                  </a:stretch>
                </p:blipFill>
                <p:spPr bwMode="auto">
                  <a:xfrm>
                    <a:off x="240" y="240"/>
                    <a:ext cx="3349" cy="39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8930" name="Freeform 6"/>
                  <p:cNvSpPr>
                    <a:spLocks/>
                  </p:cNvSpPr>
                  <p:nvPr/>
                </p:nvSpPr>
                <p:spPr bwMode="auto">
                  <a:xfrm>
                    <a:off x="2238" y="1518"/>
                    <a:ext cx="630" cy="484"/>
                  </a:xfrm>
                  <a:custGeom>
                    <a:avLst/>
                    <a:gdLst>
                      <a:gd name="T0" fmla="*/ 0 w 630"/>
                      <a:gd name="T1" fmla="*/ 0 h 484"/>
                      <a:gd name="T2" fmla="*/ 114 w 630"/>
                      <a:gd name="T3" fmla="*/ 6 h 484"/>
                      <a:gd name="T4" fmla="*/ 138 w 630"/>
                      <a:gd name="T5" fmla="*/ 0 h 484"/>
                      <a:gd name="T6" fmla="*/ 252 w 630"/>
                      <a:gd name="T7" fmla="*/ 36 h 484"/>
                      <a:gd name="T8" fmla="*/ 288 w 630"/>
                      <a:gd name="T9" fmla="*/ 60 h 484"/>
                      <a:gd name="T10" fmla="*/ 306 w 630"/>
                      <a:gd name="T11" fmla="*/ 72 h 484"/>
                      <a:gd name="T12" fmla="*/ 366 w 630"/>
                      <a:gd name="T13" fmla="*/ 132 h 484"/>
                      <a:gd name="T14" fmla="*/ 384 w 630"/>
                      <a:gd name="T15" fmla="*/ 168 h 484"/>
                      <a:gd name="T16" fmla="*/ 450 w 630"/>
                      <a:gd name="T17" fmla="*/ 366 h 484"/>
                      <a:gd name="T18" fmla="*/ 486 w 630"/>
                      <a:gd name="T19" fmla="*/ 438 h 484"/>
                      <a:gd name="T20" fmla="*/ 498 w 630"/>
                      <a:gd name="T21" fmla="*/ 456 h 484"/>
                      <a:gd name="T22" fmla="*/ 576 w 630"/>
                      <a:gd name="T23" fmla="*/ 474 h 484"/>
                      <a:gd name="T24" fmla="*/ 630 w 630"/>
                      <a:gd name="T25" fmla="*/ 480 h 48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630" h="484">
                        <a:moveTo>
                          <a:pt x="0" y="0"/>
                        </a:moveTo>
                        <a:cubicBezTo>
                          <a:pt x="51" y="8"/>
                          <a:pt x="57" y="12"/>
                          <a:pt x="114" y="6"/>
                        </a:cubicBezTo>
                        <a:cubicBezTo>
                          <a:pt x="122" y="4"/>
                          <a:pt x="130" y="0"/>
                          <a:pt x="138" y="0"/>
                        </a:cubicBezTo>
                        <a:cubicBezTo>
                          <a:pt x="154" y="0"/>
                          <a:pt x="235" y="25"/>
                          <a:pt x="252" y="36"/>
                        </a:cubicBezTo>
                        <a:cubicBezTo>
                          <a:pt x="264" y="44"/>
                          <a:pt x="276" y="52"/>
                          <a:pt x="288" y="60"/>
                        </a:cubicBezTo>
                        <a:cubicBezTo>
                          <a:pt x="294" y="64"/>
                          <a:pt x="306" y="72"/>
                          <a:pt x="306" y="72"/>
                        </a:cubicBezTo>
                        <a:cubicBezTo>
                          <a:pt x="321" y="94"/>
                          <a:pt x="344" y="117"/>
                          <a:pt x="366" y="132"/>
                        </a:cubicBezTo>
                        <a:cubicBezTo>
                          <a:pt x="388" y="198"/>
                          <a:pt x="353" y="98"/>
                          <a:pt x="384" y="168"/>
                        </a:cubicBezTo>
                        <a:cubicBezTo>
                          <a:pt x="412" y="230"/>
                          <a:pt x="428" y="301"/>
                          <a:pt x="450" y="366"/>
                        </a:cubicBezTo>
                        <a:cubicBezTo>
                          <a:pt x="460" y="397"/>
                          <a:pt x="466" y="414"/>
                          <a:pt x="486" y="438"/>
                        </a:cubicBezTo>
                        <a:cubicBezTo>
                          <a:pt x="491" y="444"/>
                          <a:pt x="492" y="452"/>
                          <a:pt x="498" y="456"/>
                        </a:cubicBezTo>
                        <a:cubicBezTo>
                          <a:pt x="518" y="468"/>
                          <a:pt x="555" y="471"/>
                          <a:pt x="576" y="474"/>
                        </a:cubicBezTo>
                        <a:cubicBezTo>
                          <a:pt x="605" y="484"/>
                          <a:pt x="588" y="480"/>
                          <a:pt x="630" y="48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bg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927" name="Freeform 5"/>
                <p:cNvSpPr>
                  <a:spLocks/>
                </p:cNvSpPr>
                <p:nvPr/>
              </p:nvSpPr>
              <p:spPr bwMode="auto">
                <a:xfrm>
                  <a:off x="2060" y="348"/>
                  <a:ext cx="94" cy="1135"/>
                </a:xfrm>
                <a:custGeom>
                  <a:avLst/>
                  <a:gdLst>
                    <a:gd name="T0" fmla="*/ 40 w 94"/>
                    <a:gd name="T1" fmla="*/ 0 h 1135"/>
                    <a:gd name="T2" fmla="*/ 34 w 94"/>
                    <a:gd name="T3" fmla="*/ 114 h 1135"/>
                    <a:gd name="T4" fmla="*/ 58 w 94"/>
                    <a:gd name="T5" fmla="*/ 666 h 1135"/>
                    <a:gd name="T6" fmla="*/ 70 w 94"/>
                    <a:gd name="T7" fmla="*/ 972 h 1135"/>
                    <a:gd name="T8" fmla="*/ 82 w 94"/>
                    <a:gd name="T9" fmla="*/ 1086 h 1135"/>
                    <a:gd name="T10" fmla="*/ 94 w 94"/>
                    <a:gd name="T11" fmla="*/ 1122 h 113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4" h="1135">
                      <a:moveTo>
                        <a:pt x="40" y="0"/>
                      </a:moveTo>
                      <a:cubicBezTo>
                        <a:pt x="50" y="39"/>
                        <a:pt x="42" y="75"/>
                        <a:pt x="34" y="114"/>
                      </a:cubicBezTo>
                      <a:cubicBezTo>
                        <a:pt x="45" y="291"/>
                        <a:pt x="0" y="493"/>
                        <a:pt x="58" y="666"/>
                      </a:cubicBezTo>
                      <a:cubicBezTo>
                        <a:pt x="72" y="883"/>
                        <a:pt x="56" y="619"/>
                        <a:pt x="70" y="972"/>
                      </a:cubicBezTo>
                      <a:cubicBezTo>
                        <a:pt x="75" y="1112"/>
                        <a:pt x="66" y="1030"/>
                        <a:pt x="82" y="1086"/>
                      </a:cubicBezTo>
                      <a:cubicBezTo>
                        <a:pt x="85" y="1098"/>
                        <a:pt x="94" y="1135"/>
                        <a:pt x="94" y="112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28" name="Freeform 7"/>
                <p:cNvSpPr>
                  <a:spLocks/>
                </p:cNvSpPr>
                <p:nvPr/>
              </p:nvSpPr>
              <p:spPr bwMode="auto">
                <a:xfrm>
                  <a:off x="2304" y="1711"/>
                  <a:ext cx="356" cy="433"/>
                </a:xfrm>
                <a:custGeom>
                  <a:avLst/>
                  <a:gdLst>
                    <a:gd name="T0" fmla="*/ 0 w 356"/>
                    <a:gd name="T1" fmla="*/ 11 h 433"/>
                    <a:gd name="T2" fmla="*/ 108 w 356"/>
                    <a:gd name="T3" fmla="*/ 41 h 433"/>
                    <a:gd name="T4" fmla="*/ 126 w 356"/>
                    <a:gd name="T5" fmla="*/ 125 h 433"/>
                    <a:gd name="T6" fmla="*/ 102 w 356"/>
                    <a:gd name="T7" fmla="*/ 197 h 433"/>
                    <a:gd name="T8" fmla="*/ 174 w 356"/>
                    <a:gd name="T9" fmla="*/ 227 h 433"/>
                    <a:gd name="T10" fmla="*/ 216 w 356"/>
                    <a:gd name="T11" fmla="*/ 281 h 433"/>
                    <a:gd name="T12" fmla="*/ 264 w 356"/>
                    <a:gd name="T13" fmla="*/ 347 h 433"/>
                    <a:gd name="T14" fmla="*/ 300 w 356"/>
                    <a:gd name="T15" fmla="*/ 371 h 433"/>
                    <a:gd name="T16" fmla="*/ 324 w 356"/>
                    <a:gd name="T17" fmla="*/ 395 h 433"/>
                    <a:gd name="T18" fmla="*/ 336 w 356"/>
                    <a:gd name="T19" fmla="*/ 413 h 433"/>
                    <a:gd name="T20" fmla="*/ 354 w 356"/>
                    <a:gd name="T21" fmla="*/ 431 h 43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6" h="433">
                      <a:moveTo>
                        <a:pt x="0" y="11"/>
                      </a:moveTo>
                      <a:cubicBezTo>
                        <a:pt x="33" y="0"/>
                        <a:pt x="79" y="22"/>
                        <a:pt x="108" y="41"/>
                      </a:cubicBezTo>
                      <a:cubicBezTo>
                        <a:pt x="125" y="92"/>
                        <a:pt x="118" y="64"/>
                        <a:pt x="126" y="125"/>
                      </a:cubicBezTo>
                      <a:cubicBezTo>
                        <a:pt x="121" y="156"/>
                        <a:pt x="119" y="172"/>
                        <a:pt x="102" y="197"/>
                      </a:cubicBezTo>
                      <a:cubicBezTo>
                        <a:pt x="113" y="231"/>
                        <a:pt x="144" y="217"/>
                        <a:pt x="174" y="227"/>
                      </a:cubicBezTo>
                      <a:cubicBezTo>
                        <a:pt x="181" y="249"/>
                        <a:pt x="216" y="281"/>
                        <a:pt x="216" y="281"/>
                      </a:cubicBezTo>
                      <a:cubicBezTo>
                        <a:pt x="224" y="305"/>
                        <a:pt x="249" y="324"/>
                        <a:pt x="264" y="347"/>
                      </a:cubicBezTo>
                      <a:cubicBezTo>
                        <a:pt x="272" y="359"/>
                        <a:pt x="300" y="371"/>
                        <a:pt x="300" y="371"/>
                      </a:cubicBezTo>
                      <a:cubicBezTo>
                        <a:pt x="313" y="410"/>
                        <a:pt x="295" y="372"/>
                        <a:pt x="324" y="395"/>
                      </a:cubicBezTo>
                      <a:cubicBezTo>
                        <a:pt x="330" y="400"/>
                        <a:pt x="331" y="408"/>
                        <a:pt x="336" y="413"/>
                      </a:cubicBezTo>
                      <a:cubicBezTo>
                        <a:pt x="356" y="433"/>
                        <a:pt x="354" y="416"/>
                        <a:pt x="354" y="431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8925" name="Freeform 12"/>
              <p:cNvSpPr>
                <a:spLocks/>
              </p:cNvSpPr>
              <p:nvPr/>
            </p:nvSpPr>
            <p:spPr bwMode="auto">
              <a:xfrm>
                <a:off x="2632" y="702"/>
                <a:ext cx="440" cy="558"/>
              </a:xfrm>
              <a:custGeom>
                <a:avLst/>
                <a:gdLst>
                  <a:gd name="T0" fmla="*/ 26 w 440"/>
                  <a:gd name="T1" fmla="*/ 558 h 558"/>
                  <a:gd name="T2" fmla="*/ 26 w 440"/>
                  <a:gd name="T3" fmla="*/ 432 h 558"/>
                  <a:gd name="T4" fmla="*/ 44 w 440"/>
                  <a:gd name="T5" fmla="*/ 246 h 558"/>
                  <a:gd name="T6" fmla="*/ 74 w 440"/>
                  <a:gd name="T7" fmla="*/ 156 h 558"/>
                  <a:gd name="T8" fmla="*/ 164 w 440"/>
                  <a:gd name="T9" fmla="*/ 90 h 558"/>
                  <a:gd name="T10" fmla="*/ 344 w 440"/>
                  <a:gd name="T11" fmla="*/ 24 h 558"/>
                  <a:gd name="T12" fmla="*/ 416 w 440"/>
                  <a:gd name="T13" fmla="*/ 6 h 558"/>
                  <a:gd name="T14" fmla="*/ 440 w 440"/>
                  <a:gd name="T15" fmla="*/ 0 h 5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0" h="558">
                    <a:moveTo>
                      <a:pt x="26" y="558"/>
                    </a:moveTo>
                    <a:cubicBezTo>
                      <a:pt x="0" y="520"/>
                      <a:pt x="12" y="474"/>
                      <a:pt x="26" y="432"/>
                    </a:cubicBezTo>
                    <a:cubicBezTo>
                      <a:pt x="35" y="370"/>
                      <a:pt x="38" y="309"/>
                      <a:pt x="44" y="246"/>
                    </a:cubicBezTo>
                    <a:cubicBezTo>
                      <a:pt x="47" y="215"/>
                      <a:pt x="53" y="181"/>
                      <a:pt x="74" y="156"/>
                    </a:cubicBezTo>
                    <a:cubicBezTo>
                      <a:pt x="98" y="128"/>
                      <a:pt x="134" y="110"/>
                      <a:pt x="164" y="90"/>
                    </a:cubicBezTo>
                    <a:cubicBezTo>
                      <a:pt x="218" y="54"/>
                      <a:pt x="281" y="38"/>
                      <a:pt x="344" y="24"/>
                    </a:cubicBezTo>
                    <a:cubicBezTo>
                      <a:pt x="417" y="8"/>
                      <a:pt x="343" y="30"/>
                      <a:pt x="416" y="6"/>
                    </a:cubicBezTo>
                    <a:cubicBezTo>
                      <a:pt x="424" y="3"/>
                      <a:pt x="440" y="0"/>
                      <a:pt x="440" y="0"/>
                    </a:cubicBezTo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919" name="Text Box 14"/>
            <p:cNvSpPr txBox="1">
              <a:spLocks noChangeArrowheads="1"/>
            </p:cNvSpPr>
            <p:nvPr/>
          </p:nvSpPr>
          <p:spPr bwMode="auto">
            <a:xfrm>
              <a:off x="2043" y="3058"/>
              <a:ext cx="621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>
                  <a:solidFill>
                    <a:schemeClr val="bg2"/>
                  </a:solidFill>
                </a:rPr>
                <a:t>RV</a:t>
              </a:r>
            </a:p>
          </p:txBody>
        </p:sp>
        <p:sp>
          <p:nvSpPr>
            <p:cNvPr id="38920" name="Text Box 15"/>
            <p:cNvSpPr txBox="1">
              <a:spLocks noChangeArrowheads="1"/>
            </p:cNvSpPr>
            <p:nvPr/>
          </p:nvSpPr>
          <p:spPr bwMode="auto">
            <a:xfrm>
              <a:off x="1754" y="1772"/>
              <a:ext cx="50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>
                  <a:solidFill>
                    <a:schemeClr val="bg2"/>
                  </a:solidFill>
                </a:rPr>
                <a:t>Ao</a:t>
              </a:r>
            </a:p>
          </p:txBody>
        </p:sp>
        <p:sp>
          <p:nvSpPr>
            <p:cNvPr id="38921" name="Text Box 16"/>
            <p:cNvSpPr txBox="1">
              <a:spLocks noChangeArrowheads="1"/>
            </p:cNvSpPr>
            <p:nvPr/>
          </p:nvSpPr>
          <p:spPr bwMode="auto">
            <a:xfrm>
              <a:off x="2245" y="1466"/>
              <a:ext cx="54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>
                  <a:solidFill>
                    <a:schemeClr val="bg2"/>
                  </a:solidFill>
                </a:rPr>
                <a:t>PA</a:t>
              </a:r>
            </a:p>
          </p:txBody>
        </p:sp>
        <p:sp>
          <p:nvSpPr>
            <p:cNvPr id="38922" name="Text Box 17"/>
            <p:cNvSpPr txBox="1">
              <a:spLocks noChangeArrowheads="1"/>
            </p:cNvSpPr>
            <p:nvPr/>
          </p:nvSpPr>
          <p:spPr bwMode="auto">
            <a:xfrm>
              <a:off x="1111" y="1968"/>
              <a:ext cx="56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>
                  <a:solidFill>
                    <a:schemeClr val="bg2"/>
                  </a:solidFill>
                </a:rPr>
                <a:t>RA</a:t>
              </a:r>
            </a:p>
          </p:txBody>
        </p:sp>
        <p:sp>
          <p:nvSpPr>
            <p:cNvPr id="38923" name="Text Box 18"/>
            <p:cNvSpPr txBox="1">
              <a:spLocks noChangeArrowheads="1"/>
            </p:cNvSpPr>
            <p:nvPr/>
          </p:nvSpPr>
          <p:spPr bwMode="auto">
            <a:xfrm>
              <a:off x="2682" y="1975"/>
              <a:ext cx="50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>
                  <a:solidFill>
                    <a:schemeClr val="bg2"/>
                  </a:solidFill>
                </a:rPr>
                <a:t>LA</a:t>
              </a:r>
            </a:p>
          </p:txBody>
        </p:sp>
      </p:grpSp>
      <p:sp>
        <p:nvSpPr>
          <p:cNvPr id="38915" name="Rectangle 22"/>
          <p:cNvSpPr>
            <a:spLocks noChangeArrowheads="1"/>
          </p:cNvSpPr>
          <p:nvPr/>
        </p:nvSpPr>
        <p:spPr bwMode="auto">
          <a:xfrm>
            <a:off x="1905000" y="15240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16" name="Rectangle 23"/>
          <p:cNvSpPr>
            <a:spLocks noGrp="1" noChangeArrowheads="1"/>
          </p:cNvSpPr>
          <p:nvPr>
            <p:ph type="title"/>
          </p:nvPr>
        </p:nvSpPr>
        <p:spPr>
          <a:xfrm>
            <a:off x="1724025" y="381000"/>
            <a:ext cx="8743950" cy="1143000"/>
          </a:xfrm>
        </p:spPr>
        <p:txBody>
          <a:bodyPr/>
          <a:lstStyle/>
          <a:p>
            <a:r>
              <a:rPr lang="en-US" altLang="en-US" b="1" dirty="0" smtClean="0"/>
              <a:t>D-transposition of great arteries</a:t>
            </a:r>
          </a:p>
        </p:txBody>
      </p:sp>
      <p:sp>
        <p:nvSpPr>
          <p:cNvPr id="39961" name="Rectangle 2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/>
              <a:t>5% of all congenital heart disease</a:t>
            </a:r>
          </a:p>
          <a:p>
            <a:r>
              <a:rPr lang="en-US" altLang="en-US">
                <a:solidFill>
                  <a:schemeClr val="accent1"/>
                </a:solidFill>
              </a:rPr>
              <a:t>Most common cause of cyanosis in neonate</a:t>
            </a:r>
          </a:p>
          <a:p>
            <a:r>
              <a:rPr lang="en-US" altLang="en-US"/>
              <a:t>Male:female 2:1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12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9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9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exam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Can </a:t>
            </a:r>
            <a:r>
              <a:rPr lang="en-US" dirty="0">
                <a:latin typeface="+mj-lt"/>
              </a:rPr>
              <a:t>have extreme cyanosis</a:t>
            </a:r>
          </a:p>
          <a:p>
            <a:r>
              <a:rPr lang="en-US" dirty="0">
                <a:latin typeface="+mj-lt"/>
              </a:rPr>
              <a:t>Single S2, </a:t>
            </a:r>
            <a:r>
              <a:rPr lang="en-US" dirty="0" smtClean="0">
                <a:latin typeface="+mj-lt"/>
              </a:rPr>
              <a:t>loud, </a:t>
            </a:r>
            <a:r>
              <a:rPr lang="en-US" dirty="0" err="1" smtClean="0">
                <a:latin typeface="+mj-lt"/>
              </a:rPr>
              <a:t>murmer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absent</a:t>
            </a:r>
            <a:endParaRPr lang="en-US" b="1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If associated </a:t>
            </a:r>
            <a:r>
              <a:rPr lang="en-US" dirty="0">
                <a:latin typeface="+mj-lt"/>
              </a:rPr>
              <a:t>VSD PS murmur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ECG: RVH </a:t>
            </a:r>
            <a:r>
              <a:rPr lang="en-US" dirty="0">
                <a:latin typeface="+mj-lt"/>
              </a:rPr>
              <a:t>because RV acting as systemic ventricle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upright T wave in V1 after 3 days old may be only abnormality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38200" y="144272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6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>
                <a:latin typeface="+mj-lt"/>
              </a:rPr>
              <a:t>Narrow mediastinum due to anterior-posterior orientation of great arteries and small thymus </a:t>
            </a:r>
          </a:p>
          <a:p>
            <a:r>
              <a:rPr lang="en-US" altLang="en-US" dirty="0">
                <a:latin typeface="+mj-lt"/>
              </a:rPr>
              <a:t>Cardiomegaly is present w/ increased pulmonary vascular markings</a:t>
            </a:r>
          </a:p>
        </p:txBody>
      </p:sp>
      <p:sp>
        <p:nvSpPr>
          <p:cNvPr id="39939" name="Rectangle 7"/>
          <p:cNvSpPr>
            <a:spLocks noChangeArrowheads="1"/>
          </p:cNvSpPr>
          <p:nvPr/>
        </p:nvSpPr>
        <p:spPr bwMode="auto">
          <a:xfrm>
            <a:off x="1752600" y="228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dirty="0">
                <a:solidFill>
                  <a:schemeClr val="tx2"/>
                </a:solidFill>
                <a:latin typeface="+mn-lt"/>
              </a:rPr>
              <a:t>d-TGA CXR:  “egg on a string”</a:t>
            </a:r>
          </a:p>
        </p:txBody>
      </p:sp>
      <p:pic>
        <p:nvPicPr>
          <p:cNvPr id="39940" name="Picture 8" descr="DTGAcx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62200"/>
            <a:ext cx="4038600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9"/>
          <p:cNvSpPr>
            <a:spLocks noChangeArrowheads="1"/>
          </p:cNvSpPr>
          <p:nvPr/>
        </p:nvSpPr>
        <p:spPr bwMode="auto">
          <a:xfrm>
            <a:off x="1905000" y="12954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7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4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24025" y="457200"/>
            <a:ext cx="874395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/>
              <a:t>Initial management of d-TGA:</a:t>
            </a:r>
            <a:br>
              <a:rPr lang="en-US" altLang="en-US" sz="4000" b="1" dirty="0"/>
            </a:br>
            <a:r>
              <a:rPr lang="en-US" altLang="en-US" sz="4000" b="1" dirty="0"/>
              <a:t>goal is to improve mixing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4025" y="2362200"/>
            <a:ext cx="8743950" cy="411480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 dirty="0" smtClean="0">
                <a:latin typeface="+mj-lt"/>
              </a:rPr>
              <a:t>Start PGE</a:t>
            </a:r>
            <a:r>
              <a:rPr lang="en-US" altLang="en-US" baseline="-25000" dirty="0" smtClean="0">
                <a:latin typeface="+mj-lt"/>
              </a:rPr>
              <a:t>1</a:t>
            </a:r>
            <a:r>
              <a:rPr lang="en-US" altLang="en-US" dirty="0" smtClean="0">
                <a:latin typeface="+mj-lt"/>
              </a:rPr>
              <a:t> to prevent ductal closure</a:t>
            </a:r>
          </a:p>
          <a:p>
            <a:pPr marL="609600" indent="-609600">
              <a:buFontTx/>
              <a:buAutoNum type="arabicPeriod"/>
            </a:pPr>
            <a:r>
              <a:rPr lang="en-US" altLang="en-US" dirty="0" smtClean="0">
                <a:latin typeface="+mj-lt"/>
              </a:rPr>
              <a:t>Open atrial septum to improve mixing at atrial level (</a:t>
            </a:r>
            <a:r>
              <a:rPr lang="en-US" altLang="en-US" dirty="0" err="1" smtClean="0">
                <a:latin typeface="+mj-lt"/>
              </a:rPr>
              <a:t>Rashkind</a:t>
            </a:r>
            <a:r>
              <a:rPr lang="en-US" altLang="en-US" dirty="0" smtClean="0">
                <a:latin typeface="+mj-lt"/>
              </a:rPr>
              <a:t> procedure).</a:t>
            </a:r>
          </a:p>
          <a:p>
            <a:pPr marL="609600" indent="-609600">
              <a:buFontTx/>
              <a:buAutoNum type="arabicPeriod"/>
            </a:pPr>
            <a:endParaRPr lang="en-US" altLang="en-US" dirty="0" smtClean="0">
              <a:latin typeface="+mj-lt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905000" y="19050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77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24025" y="228600"/>
            <a:ext cx="874395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/>
              <a:t>Balloon atrial septostomy</a:t>
            </a:r>
            <a:br>
              <a:rPr lang="en-US" altLang="en-US" sz="4000"/>
            </a:br>
            <a:r>
              <a:rPr lang="en-US" altLang="en-US" sz="4000"/>
              <a:t>(Rashkind procedure)</a:t>
            </a:r>
          </a:p>
        </p:txBody>
      </p: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1905000" y="15240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8614" name="BAS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/>
          <a:stretch>
            <a:fillRect/>
          </a:stretch>
        </p:blipFill>
        <p:spPr bwMode="auto">
          <a:xfrm>
            <a:off x="3200400" y="2209800"/>
            <a:ext cx="6096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50933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861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/>
              <a:t>Surgical management of d-TGA:</a:t>
            </a:r>
            <a:br>
              <a:rPr lang="en-US" altLang="en-US" sz="4000" b="1" dirty="0"/>
            </a:br>
            <a:r>
              <a:rPr lang="en-US" altLang="en-US" sz="4000" b="1" dirty="0"/>
              <a:t>Arterial switch procedure</a:t>
            </a: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14601"/>
            <a:ext cx="8382000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2438400" y="1568450"/>
            <a:ext cx="7315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The arterial trunks are transected and “switched” to restore “normal” anatomy</a:t>
            </a: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2392364" y="6400801"/>
            <a:ext cx="75898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Times New Roman" panose="02020603050405020304" pitchFamily="18" charset="0"/>
              </a:rPr>
              <a:t>The coronary arteries are resected and re-implanted.</a:t>
            </a:r>
          </a:p>
        </p:txBody>
      </p:sp>
      <p:sp>
        <p:nvSpPr>
          <p:cNvPr id="43014" name="Rectangle 8"/>
          <p:cNvSpPr>
            <a:spLocks noChangeArrowheads="1"/>
          </p:cNvSpPr>
          <p:nvPr/>
        </p:nvSpPr>
        <p:spPr bwMode="auto">
          <a:xfrm>
            <a:off x="1828800" y="12192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Rectangle 1"/>
          <p:cNvSpPr/>
          <p:nvPr/>
        </p:nvSpPr>
        <p:spPr>
          <a:xfrm>
            <a:off x="133350" y="2656800"/>
            <a:ext cx="1695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Good long term result.</a:t>
            </a:r>
          </a:p>
          <a:p>
            <a:r>
              <a:rPr lang="en-US" dirty="0" smtClean="0"/>
              <a:t>Mortality 5-10%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2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cyanosis???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+mj-lt"/>
              </a:rPr>
              <a:t>Bluish discoloration of skin and mucous membranes</a:t>
            </a:r>
          </a:p>
          <a:p>
            <a:r>
              <a:rPr lang="en-US" altLang="en-US" dirty="0">
                <a:latin typeface="+mj-lt"/>
              </a:rPr>
              <a:t>Noticeable when the concentration of </a:t>
            </a:r>
            <a:r>
              <a:rPr lang="en-US" altLang="en-US" dirty="0" err="1">
                <a:latin typeface="+mj-lt"/>
              </a:rPr>
              <a:t>deoxy</a:t>
            </a:r>
            <a:r>
              <a:rPr lang="en-US" altLang="en-US" dirty="0">
                <a:latin typeface="+mj-lt"/>
              </a:rPr>
              <a:t>-hemoglobin is at least 5g/dl </a:t>
            </a:r>
          </a:p>
          <a:p>
            <a:r>
              <a:rPr lang="en-US" altLang="en-US" dirty="0">
                <a:solidFill>
                  <a:schemeClr val="accent1"/>
                </a:solidFill>
                <a:latin typeface="+mj-lt"/>
              </a:rPr>
              <a:t>(O</a:t>
            </a:r>
            <a:r>
              <a:rPr lang="en-US" altLang="en-US" baseline="-25000" dirty="0">
                <a:solidFill>
                  <a:schemeClr val="accent1"/>
                </a:solidFill>
                <a:latin typeface="+mj-lt"/>
              </a:rPr>
              <a:t>2</a:t>
            </a:r>
            <a:r>
              <a:rPr lang="en-US" altLang="en-US" dirty="0">
                <a:solidFill>
                  <a:schemeClr val="accent1"/>
                </a:solidFill>
                <a:latin typeface="+mj-lt"/>
              </a:rPr>
              <a:t> sat &lt; 85%)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70560" y="138176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61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Tetrology</a:t>
            </a:r>
            <a:r>
              <a:rPr lang="en-US" b="1" dirty="0" smtClean="0"/>
              <a:t> of </a:t>
            </a:r>
            <a:r>
              <a:rPr lang="en-US" b="1" dirty="0" err="1" smtClean="0"/>
              <a:t>Fallot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1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8743950" cy="1143000"/>
          </a:xfrm>
        </p:spPr>
        <p:txBody>
          <a:bodyPr/>
          <a:lstStyle/>
          <a:p>
            <a:r>
              <a:rPr lang="en-US" altLang="en-US" b="1" dirty="0" smtClean="0"/>
              <a:t>Tetralogy of </a:t>
            </a:r>
            <a:r>
              <a:rPr lang="en-US" altLang="en-US" b="1" dirty="0" err="1" smtClean="0"/>
              <a:t>Fallot</a:t>
            </a:r>
            <a:endParaRPr lang="en-US" altLang="en-US" b="1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181725" y="1981200"/>
            <a:ext cx="428625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>
                <a:latin typeface="+mj-lt"/>
              </a:rPr>
              <a:t>1. Pulmonary stenosis</a:t>
            </a:r>
          </a:p>
          <a:p>
            <a:pPr>
              <a:buFontTx/>
              <a:buNone/>
            </a:pPr>
            <a:endParaRPr lang="en-US" altLang="en-US" dirty="0">
              <a:latin typeface="+mj-lt"/>
            </a:endParaRPr>
          </a:p>
          <a:p>
            <a:pPr>
              <a:buFontTx/>
              <a:buNone/>
            </a:pPr>
            <a:r>
              <a:rPr lang="en-US" altLang="en-US" dirty="0">
                <a:latin typeface="+mj-lt"/>
              </a:rPr>
              <a:t>2. Large VSD</a:t>
            </a:r>
          </a:p>
          <a:p>
            <a:pPr>
              <a:buFontTx/>
              <a:buNone/>
            </a:pPr>
            <a:endParaRPr lang="en-US" altLang="en-US" dirty="0">
              <a:latin typeface="+mj-lt"/>
            </a:endParaRPr>
          </a:p>
          <a:p>
            <a:pPr>
              <a:buFontTx/>
              <a:buNone/>
            </a:pPr>
            <a:r>
              <a:rPr lang="en-US" altLang="en-US" dirty="0">
                <a:latin typeface="+mj-lt"/>
              </a:rPr>
              <a:t>3. Overriding aorta</a:t>
            </a:r>
          </a:p>
          <a:p>
            <a:pPr>
              <a:buFontTx/>
              <a:buNone/>
            </a:pPr>
            <a:endParaRPr lang="en-US" altLang="en-US" dirty="0">
              <a:latin typeface="+mj-lt"/>
            </a:endParaRPr>
          </a:p>
          <a:p>
            <a:pPr>
              <a:buFontTx/>
              <a:buNone/>
            </a:pPr>
            <a:r>
              <a:rPr lang="en-US" altLang="en-US" dirty="0">
                <a:latin typeface="+mj-lt"/>
              </a:rPr>
              <a:t>4. Right ventricular hypertrophy</a:t>
            </a:r>
          </a:p>
        </p:txBody>
      </p:sp>
      <p:pic>
        <p:nvPicPr>
          <p:cNvPr id="27652" name="Picture 4" descr="TOF Color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4025" y="2133600"/>
            <a:ext cx="4286250" cy="3810000"/>
          </a:xfrm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600200" y="127762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688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743950" cy="1143000"/>
          </a:xfrm>
        </p:spPr>
        <p:txBody>
          <a:bodyPr/>
          <a:lstStyle/>
          <a:p>
            <a:r>
              <a:rPr lang="en-US" altLang="en-US" dirty="0" smtClean="0">
                <a:latin typeface="+mn-lt"/>
              </a:rPr>
              <a:t>Tetralogy of </a:t>
            </a:r>
            <a:r>
              <a:rPr lang="en-US" altLang="en-US" dirty="0" err="1" smtClean="0">
                <a:latin typeface="+mn-lt"/>
              </a:rPr>
              <a:t>Fallot</a:t>
            </a:r>
            <a:endParaRPr lang="en-US" altLang="en-US" dirty="0" smtClean="0">
              <a:latin typeface="+mn-lt"/>
            </a:endParaRPr>
          </a:p>
        </p:txBody>
      </p:sp>
      <p:sp>
        <p:nvSpPr>
          <p:cNvPr id="40971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0" y="1981200"/>
            <a:ext cx="5334000" cy="4114800"/>
          </a:xfrm>
        </p:spPr>
        <p:txBody>
          <a:bodyPr/>
          <a:lstStyle/>
          <a:p>
            <a:r>
              <a:rPr lang="en-US" altLang="en-US" dirty="0"/>
              <a:t>6 % of all congenital heart disease</a:t>
            </a:r>
          </a:p>
          <a:p>
            <a:r>
              <a:rPr lang="en-US" altLang="en-US" dirty="0"/>
              <a:t>1:3600 live births</a:t>
            </a:r>
          </a:p>
          <a:p>
            <a:r>
              <a:rPr lang="en-US" altLang="en-US" dirty="0">
                <a:solidFill>
                  <a:schemeClr val="accent1"/>
                </a:solidFill>
              </a:rPr>
              <a:t>most common cause of cyanosis in infancy/childhood</a:t>
            </a:r>
          </a:p>
          <a:p>
            <a:r>
              <a:rPr lang="en-US" altLang="en-US" dirty="0"/>
              <a:t>Severity of cyanosis proportional to severity of RVOT </a:t>
            </a:r>
            <a:r>
              <a:rPr lang="en-US" altLang="en-US" dirty="0" smtClean="0"/>
              <a:t>obstruction</a:t>
            </a:r>
          </a:p>
          <a:p>
            <a:r>
              <a:rPr lang="en-US" altLang="en-US" dirty="0" smtClean="0"/>
              <a:t>15% of cases are associated with </a:t>
            </a:r>
            <a:r>
              <a:rPr lang="en-US" altLang="en-US" dirty="0" err="1" smtClean="0"/>
              <a:t>Digeorge</a:t>
            </a:r>
            <a:r>
              <a:rPr lang="en-US" altLang="en-US" dirty="0" smtClean="0"/>
              <a:t> syndrome (chromosome 22q11 del)</a:t>
            </a:r>
            <a:endParaRPr lang="en-US" altLang="en-US" dirty="0"/>
          </a:p>
          <a:p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  <p:grpSp>
        <p:nvGrpSpPr>
          <p:cNvPr id="28676" name="Group 9"/>
          <p:cNvGrpSpPr>
            <a:grpSpLocks/>
          </p:cNvGrpSpPr>
          <p:nvPr/>
        </p:nvGrpSpPr>
        <p:grpSpPr bwMode="auto">
          <a:xfrm>
            <a:off x="1676400" y="1828800"/>
            <a:ext cx="3810000" cy="5029200"/>
            <a:chOff x="456" y="1152"/>
            <a:chExt cx="2400" cy="3168"/>
          </a:xfrm>
        </p:grpSpPr>
        <p:grpSp>
          <p:nvGrpSpPr>
            <p:cNvPr id="28678" name="Group 6"/>
            <p:cNvGrpSpPr>
              <a:grpSpLocks/>
            </p:cNvGrpSpPr>
            <p:nvPr/>
          </p:nvGrpSpPr>
          <p:grpSpPr bwMode="auto">
            <a:xfrm>
              <a:off x="456" y="1152"/>
              <a:ext cx="2400" cy="3168"/>
              <a:chOff x="2088" y="1152"/>
              <a:chExt cx="2400" cy="3168"/>
            </a:xfrm>
          </p:grpSpPr>
          <p:pic>
            <p:nvPicPr>
              <p:cNvPr id="28680" name="Picture 4" descr="ToF_path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9" r="3355"/>
              <a:stretch>
                <a:fillRect/>
              </a:stretch>
            </p:blipFill>
            <p:spPr bwMode="auto">
              <a:xfrm>
                <a:off x="2088" y="1156"/>
                <a:ext cx="2400" cy="3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1" name="Rectangle 5"/>
              <p:cNvSpPr>
                <a:spLocks noChangeArrowheads="1"/>
              </p:cNvSpPr>
              <p:nvPr/>
            </p:nvSpPr>
            <p:spPr bwMode="auto">
              <a:xfrm>
                <a:off x="2088" y="1152"/>
                <a:ext cx="1008" cy="62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8679" name="Text Box 7"/>
            <p:cNvSpPr txBox="1">
              <a:spLocks noChangeArrowheads="1"/>
            </p:cNvSpPr>
            <p:nvPr/>
          </p:nvSpPr>
          <p:spPr bwMode="auto">
            <a:xfrm>
              <a:off x="1512" y="3145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/>
                <a:t>RV</a:t>
              </a:r>
            </a:p>
          </p:txBody>
        </p:sp>
      </p:grpSp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1905000" y="12954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44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>
                <a:latin typeface="+mn-lt"/>
              </a:rPr>
              <a:t>TOF </a:t>
            </a:r>
            <a:r>
              <a:rPr lang="en-US" altLang="en-US" sz="4000" dirty="0">
                <a:latin typeface="+mn-lt"/>
              </a:rPr>
              <a:t>occurs as a result of abnormal  cardiac </a:t>
            </a:r>
            <a:r>
              <a:rPr lang="en-US" altLang="en-US" sz="4000" dirty="0" err="1">
                <a:latin typeface="+mn-lt"/>
              </a:rPr>
              <a:t>septation</a:t>
            </a:r>
            <a:r>
              <a:rPr lang="en-US" altLang="en-US" sz="4000" dirty="0">
                <a:latin typeface="+mn-lt"/>
              </a:rPr>
              <a:t> </a:t>
            </a:r>
          </a:p>
        </p:txBody>
      </p:sp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1828800" y="18288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3256" name="Group 8"/>
          <p:cNvGrpSpPr>
            <a:grpSpLocks/>
          </p:cNvGrpSpPr>
          <p:nvPr/>
        </p:nvGrpSpPr>
        <p:grpSpPr bwMode="auto">
          <a:xfrm>
            <a:off x="2438400" y="2743201"/>
            <a:ext cx="7353300" cy="2936875"/>
            <a:chOff x="936" y="1824"/>
            <a:chExt cx="4632" cy="1850"/>
          </a:xfrm>
        </p:grpSpPr>
        <p:pic>
          <p:nvPicPr>
            <p:cNvPr id="29704" name="Picture 5" descr="tetralogyembryolog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703"/>
            <a:stretch>
              <a:fillRect/>
            </a:stretch>
          </p:blipFill>
          <p:spPr bwMode="auto">
            <a:xfrm>
              <a:off x="936" y="1824"/>
              <a:ext cx="4632" cy="1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5" name="Text Box 7"/>
            <p:cNvSpPr txBox="1">
              <a:spLocks noChangeArrowheads="1"/>
            </p:cNvSpPr>
            <p:nvPr/>
          </p:nvSpPr>
          <p:spPr bwMode="auto">
            <a:xfrm>
              <a:off x="984" y="3386"/>
              <a:ext cx="17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</a:rPr>
                <a:t>Normal development</a:t>
              </a:r>
            </a:p>
          </p:txBody>
        </p:sp>
      </p:grpSp>
      <p:grpSp>
        <p:nvGrpSpPr>
          <p:cNvPr id="53258" name="Group 10"/>
          <p:cNvGrpSpPr>
            <a:grpSpLocks/>
          </p:cNvGrpSpPr>
          <p:nvPr/>
        </p:nvGrpSpPr>
        <p:grpSpPr bwMode="auto">
          <a:xfrm>
            <a:off x="2438401" y="2743201"/>
            <a:ext cx="7353300" cy="2936875"/>
            <a:chOff x="936" y="1728"/>
            <a:chExt cx="4632" cy="1850"/>
          </a:xfrm>
        </p:grpSpPr>
        <p:pic>
          <p:nvPicPr>
            <p:cNvPr id="29702" name="Picture 4" descr="tetralogyembryolog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936" y="1728"/>
              <a:ext cx="4632" cy="1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9703" name="Text Box 9"/>
            <p:cNvSpPr txBox="1">
              <a:spLocks noChangeArrowheads="1"/>
            </p:cNvSpPr>
            <p:nvPr/>
          </p:nvSpPr>
          <p:spPr bwMode="auto">
            <a:xfrm>
              <a:off x="3307" y="3290"/>
              <a:ext cx="19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latin typeface="Times New Roman" panose="02020603050405020304" pitchFamily="18" charset="0"/>
                </a:rPr>
                <a:t>Abnormal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584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+mn-lt"/>
              </a:rPr>
              <a:t>Tetralogy of </a:t>
            </a:r>
            <a:r>
              <a:rPr lang="en-US" altLang="en-US" dirty="0" err="1" smtClean="0">
                <a:latin typeface="+mn-lt"/>
              </a:rPr>
              <a:t>Fallot</a:t>
            </a:r>
            <a:endParaRPr lang="en-US" altLang="en-US" dirty="0" smtClean="0">
              <a:latin typeface="+mn-lt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24025" y="1981200"/>
            <a:ext cx="4286250" cy="4114800"/>
          </a:xfrm>
        </p:spPr>
        <p:txBody>
          <a:bodyPr/>
          <a:lstStyle/>
          <a:p>
            <a:r>
              <a:rPr lang="en-US" altLang="en-US" dirty="0" smtClean="0">
                <a:latin typeface="+mj-lt"/>
              </a:rPr>
              <a:t>Anterior deviation of the outlet ventricular septum is the cause of all four abnormalities seen in tetralogy of </a:t>
            </a:r>
            <a:r>
              <a:rPr lang="en-US" altLang="en-US" dirty="0" err="1" smtClean="0">
                <a:latin typeface="+mj-lt"/>
              </a:rPr>
              <a:t>Fallot</a:t>
            </a:r>
            <a:r>
              <a:rPr lang="en-US" altLang="en-US" dirty="0" smtClean="0">
                <a:latin typeface="+mj-lt"/>
              </a:rPr>
              <a:t>.</a:t>
            </a:r>
          </a:p>
        </p:txBody>
      </p:sp>
      <p:pic>
        <p:nvPicPr>
          <p:cNvPr id="30724" name="Picture 4" descr="Perspective outlets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1725" y="2498726"/>
            <a:ext cx="4286250" cy="3078163"/>
          </a:xfrm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50240" y="1531937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9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Pathophysiology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VSD with anterior malalignment of the infundibulum gives overriding aorta and sub-pulmonic stenosis</a:t>
            </a:r>
          </a:p>
          <a:p>
            <a:r>
              <a:rPr lang="en-US" dirty="0" smtClean="0">
                <a:latin typeface="+mj-lt"/>
              </a:rPr>
              <a:t>Usually </a:t>
            </a:r>
            <a:r>
              <a:rPr lang="en-US" dirty="0">
                <a:latin typeface="+mj-lt"/>
              </a:rPr>
              <a:t>have right to left shunting due to less resistance across the VSD and into the aorta</a:t>
            </a:r>
          </a:p>
          <a:p>
            <a:r>
              <a:rPr lang="en-US" dirty="0" smtClean="0">
                <a:latin typeface="+mj-lt"/>
              </a:rPr>
              <a:t>RVH </a:t>
            </a:r>
            <a:r>
              <a:rPr lang="en-US" dirty="0">
                <a:latin typeface="+mj-lt"/>
              </a:rPr>
              <a:t>is secondary and relative to sub-pulmonic stenosis with VSD obligates RV to pump against high pressure systemic valve</a:t>
            </a:r>
          </a:p>
          <a:p>
            <a:r>
              <a:rPr lang="en-US" dirty="0" smtClean="0">
                <a:latin typeface="+mj-lt"/>
              </a:rPr>
              <a:t>Usually</a:t>
            </a:r>
            <a:r>
              <a:rPr lang="en-US" dirty="0">
                <a:latin typeface="+mj-lt"/>
              </a:rPr>
              <a:t>, there is also an abnormal pulmonary valve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50240" y="1531937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58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Pathophysiology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Atrial (mixed venous) oxygen saturation is decreased because of the systemic hypoxemia. </a:t>
            </a:r>
          </a:p>
          <a:p>
            <a:r>
              <a:rPr lang="en-US" dirty="0">
                <a:latin typeface="+mj-lt"/>
              </a:rPr>
              <a:t>•A volume of 3 L/min/m2 of </a:t>
            </a:r>
            <a:r>
              <a:rPr lang="en-US" dirty="0" err="1">
                <a:latin typeface="+mj-lt"/>
              </a:rPr>
              <a:t>desaturated</a:t>
            </a:r>
            <a:r>
              <a:rPr lang="en-US" dirty="0">
                <a:latin typeface="+mj-lt"/>
              </a:rPr>
              <a:t> blood enters the right atrium and traverses the tricuspid valve: Two liters flows through the right ventricular outflow tract into the lungs, whereas 1L shunts right to left through the ventricular septal defect (VSD) into the ascending aorta.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38109" y="1524000"/>
            <a:ext cx="4867563" cy="4987636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50240" y="1531937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70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Pathophysiology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Thus, pulmonary blood flow is two thirds normal (</a:t>
            </a:r>
            <a:r>
              <a:rPr lang="en-US" dirty="0" err="1">
                <a:latin typeface="+mj-lt"/>
              </a:rPr>
              <a:t>Qp:Qs</a:t>
            </a:r>
            <a:r>
              <a:rPr lang="en-US" dirty="0">
                <a:latin typeface="+mj-lt"/>
              </a:rPr>
              <a:t> of 0.7:1).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•Blood returning to the left atrium is fully saturated.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•Only 2L of blood flows across the mitral valve.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•Oxygen saturation in the left ventricle may be slightly decreased because of right-to-left shunting across the VSD.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•Two liters of saturated left ventricular blood mixing with 1L of </a:t>
            </a:r>
            <a:r>
              <a:rPr lang="en-US" dirty="0" err="1">
                <a:latin typeface="+mj-lt"/>
              </a:rPr>
              <a:t>desaturated</a:t>
            </a:r>
            <a:r>
              <a:rPr lang="en-US" dirty="0">
                <a:latin typeface="+mj-lt"/>
              </a:rPr>
              <a:t> right ventricular blood is ejected into the ascending aorta.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•Aortic saturation is decreased, and cardiac output is normal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109" y="1524000"/>
            <a:ext cx="4867563" cy="4987636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50240" y="1531937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1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Clinical presentation 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Depends on the amount of obstruction to pulmonary blood </a:t>
            </a:r>
            <a:r>
              <a:rPr lang="en-US" dirty="0" smtClean="0">
                <a:latin typeface="+mj-lt"/>
              </a:rPr>
              <a:t>flow</a:t>
            </a:r>
          </a:p>
          <a:p>
            <a:r>
              <a:rPr lang="en-US" dirty="0" smtClean="0">
                <a:latin typeface="+mj-lt"/>
              </a:rPr>
              <a:t>History</a:t>
            </a:r>
            <a:r>
              <a:rPr lang="en-US" dirty="0">
                <a:latin typeface="+mj-lt"/>
              </a:rPr>
              <a:t>: Can have no cyanosis and are referred for a pulmonary outflow murmur( Pink </a:t>
            </a:r>
            <a:r>
              <a:rPr lang="en-US" dirty="0" smtClean="0">
                <a:latin typeface="+mj-lt"/>
              </a:rPr>
              <a:t>TOF)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- This </a:t>
            </a:r>
            <a:r>
              <a:rPr lang="en-US" dirty="0">
                <a:latin typeface="+mj-lt"/>
              </a:rPr>
              <a:t>is to relatively less pulmonary stenosis, but this usually progresses and the patient becomes more cyanotic</a:t>
            </a:r>
          </a:p>
          <a:p>
            <a:r>
              <a:rPr lang="en-US" dirty="0" smtClean="0">
                <a:latin typeface="+mj-lt"/>
              </a:rPr>
              <a:t>Usually </a:t>
            </a:r>
            <a:r>
              <a:rPr lang="en-US" dirty="0">
                <a:latin typeface="+mj-lt"/>
              </a:rPr>
              <a:t>cyanotic with increased </a:t>
            </a:r>
            <a:r>
              <a:rPr lang="en-US" dirty="0" err="1" smtClean="0">
                <a:latin typeface="+mj-lt"/>
              </a:rPr>
              <a:t>cyanosis,when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crying or with exercise </a:t>
            </a:r>
          </a:p>
          <a:p>
            <a:r>
              <a:rPr lang="en-US" dirty="0">
                <a:latin typeface="+mj-lt"/>
              </a:rPr>
              <a:t>Decreased exercise tolerance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0240" y="1531937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07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Physical assessment 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Cyanosis with a pulmonary stenosis murmur, single s2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VSD is </a:t>
            </a:r>
            <a:r>
              <a:rPr lang="en-US" dirty="0" smtClean="0">
                <a:latin typeface="+mj-lt"/>
              </a:rPr>
              <a:t>non-restrictive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not </a:t>
            </a:r>
            <a:r>
              <a:rPr lang="en-US" dirty="0">
                <a:latin typeface="+mj-lt"/>
              </a:rPr>
              <a:t>heard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744" y="2717467"/>
            <a:ext cx="6687127" cy="3311713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0240" y="1531937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84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7370"/>
            <a:ext cx="10515600" cy="1325563"/>
          </a:xfrm>
        </p:spPr>
        <p:txBody>
          <a:bodyPr/>
          <a:lstStyle/>
          <a:p>
            <a:r>
              <a:rPr lang="en-US" dirty="0" smtClean="0"/>
              <a:t>Central Vs. </a:t>
            </a:r>
            <a:r>
              <a:rPr lang="en-US" dirty="0" err="1" smtClean="0"/>
              <a:t>Acrocyanosis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tet_mild_cyan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6" t="6174" r="27008" b="5852"/>
          <a:stretch>
            <a:fillRect/>
          </a:stretch>
        </p:blipFill>
        <p:spPr bwMode="auto">
          <a:xfrm>
            <a:off x="6729275" y="1484790"/>
            <a:ext cx="4624526" cy="497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0439"/>
          <a:stretch/>
        </p:blipFill>
        <p:spPr>
          <a:xfrm>
            <a:off x="838199" y="2272684"/>
            <a:ext cx="4802137" cy="4341181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731520" y="133239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64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24025" y="152400"/>
            <a:ext cx="8743950" cy="68580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/>
              <a:t>Tetralogy of </a:t>
            </a:r>
            <a:r>
              <a:rPr lang="en-US" altLang="en-US" b="1" dirty="0" err="1" smtClean="0"/>
              <a:t>Fallot</a:t>
            </a:r>
            <a:r>
              <a:rPr lang="en-US" altLang="en-US" b="1" dirty="0" smtClean="0"/>
              <a:t> - CXR</a:t>
            </a:r>
          </a:p>
        </p:txBody>
      </p:sp>
      <p:pic>
        <p:nvPicPr>
          <p:cNvPr id="31747" name="Picture 3" descr="slide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616076"/>
            <a:ext cx="600075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620001" y="2441575"/>
            <a:ext cx="3514725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>
                <a:latin typeface="+mj-lt"/>
              </a:rPr>
              <a:t> Typical “boot-shaped” heart secondary to RVH and small main pulmonary artery segment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>
                <a:latin typeface="+mj-lt"/>
              </a:rPr>
              <a:t>Pulmonary vascular markings are decreased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905000" y="9906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6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 smtClean="0"/>
              <a:t>Hypercyanotic</a:t>
            </a:r>
            <a:r>
              <a:rPr lang="en-US" altLang="en-US" b="1" dirty="0" smtClean="0"/>
              <a:t> “</a:t>
            </a:r>
            <a:r>
              <a:rPr lang="en-US" altLang="en-US" b="1" dirty="0" err="1" smtClean="0"/>
              <a:t>tet</a:t>
            </a:r>
            <a:r>
              <a:rPr lang="en-US" altLang="en-US" b="1" dirty="0" smtClean="0"/>
              <a:t>” spells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Life threatening if untreated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Hypoxic </a:t>
            </a:r>
            <a:r>
              <a:rPr lang="en-US" dirty="0">
                <a:latin typeface="+mj-lt"/>
              </a:rPr>
              <a:t>spells are characterized </a:t>
            </a:r>
            <a:r>
              <a:rPr lang="en-US" dirty="0" smtClean="0">
                <a:latin typeface="+mj-lt"/>
              </a:rPr>
              <a:t>by 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- </a:t>
            </a:r>
            <a:r>
              <a:rPr lang="en-US" dirty="0" err="1" smtClean="0">
                <a:latin typeface="+mj-lt"/>
              </a:rPr>
              <a:t>Hyperpnea</a:t>
            </a:r>
            <a:r>
              <a:rPr lang="en-US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- Irritability </a:t>
            </a:r>
            <a:r>
              <a:rPr lang="en-US" dirty="0">
                <a:latin typeface="+mj-lt"/>
              </a:rPr>
              <a:t>and prolonged crying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- Increasing </a:t>
            </a:r>
            <a:r>
              <a:rPr lang="en-US" dirty="0">
                <a:latin typeface="+mj-lt"/>
              </a:rPr>
              <a:t>cyanosis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- Decreasing </a:t>
            </a:r>
            <a:r>
              <a:rPr lang="en-US" dirty="0">
                <a:latin typeface="+mj-lt"/>
              </a:rPr>
              <a:t>intensity of the heart murmur 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44912" y="1392044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04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 smtClean="0"/>
              <a:t>Hypercyanotic</a:t>
            </a:r>
            <a:r>
              <a:rPr lang="en-US" altLang="en-US" b="1" dirty="0" smtClean="0"/>
              <a:t> “</a:t>
            </a:r>
            <a:r>
              <a:rPr lang="en-US" altLang="en-US" b="1" dirty="0" err="1" smtClean="0"/>
              <a:t>tet</a:t>
            </a:r>
            <a:r>
              <a:rPr lang="en-US" altLang="en-US" b="1" dirty="0" smtClean="0"/>
              <a:t>” spells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Hypoxic spells occur in infants, with a peak incidence between 2 and 4 months of age. </a:t>
            </a:r>
          </a:p>
          <a:p>
            <a:r>
              <a:rPr lang="en-US" dirty="0" smtClean="0">
                <a:latin typeface="+mj-lt"/>
              </a:rPr>
              <a:t>These </a:t>
            </a:r>
            <a:r>
              <a:rPr lang="en-US" dirty="0">
                <a:latin typeface="+mj-lt"/>
              </a:rPr>
              <a:t>spells usually occur in the morning after crying, feeding, or defecation. </a:t>
            </a:r>
          </a:p>
          <a:p>
            <a:r>
              <a:rPr lang="en-US" dirty="0" smtClean="0">
                <a:latin typeface="+mj-lt"/>
              </a:rPr>
              <a:t>A </a:t>
            </a:r>
            <a:r>
              <a:rPr lang="en-US" dirty="0">
                <a:latin typeface="+mj-lt"/>
              </a:rPr>
              <a:t>severe spell may lead to limpness, convulsion, CVA, or even death.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38200" y="1347439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23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8743950" cy="1143000"/>
          </a:xfrm>
        </p:spPr>
        <p:txBody>
          <a:bodyPr/>
          <a:lstStyle/>
          <a:p>
            <a:r>
              <a:rPr lang="en-US" altLang="en-US" dirty="0" err="1" smtClean="0">
                <a:latin typeface="+mn-lt"/>
              </a:rPr>
              <a:t>Hypercyanotic</a:t>
            </a:r>
            <a:r>
              <a:rPr lang="en-US" altLang="en-US" dirty="0" smtClean="0">
                <a:latin typeface="+mn-lt"/>
              </a:rPr>
              <a:t> “</a:t>
            </a:r>
            <a:r>
              <a:rPr lang="en-US" altLang="en-US" dirty="0" err="1" smtClean="0">
                <a:latin typeface="+mn-lt"/>
              </a:rPr>
              <a:t>tet</a:t>
            </a:r>
            <a:r>
              <a:rPr lang="en-US" altLang="en-US" dirty="0" smtClean="0">
                <a:latin typeface="+mn-lt"/>
              </a:rPr>
              <a:t>” spell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448300" y="1981200"/>
            <a:ext cx="5676900" cy="4648200"/>
          </a:xfrm>
        </p:spPr>
        <p:txBody>
          <a:bodyPr/>
          <a:lstStyle/>
          <a:p>
            <a:r>
              <a:rPr lang="en-US" altLang="en-US" dirty="0"/>
              <a:t>Paroxysmal hypoxemia due to acute change in balance between </a:t>
            </a:r>
            <a:r>
              <a:rPr lang="en-US" altLang="en-US" dirty="0">
                <a:solidFill>
                  <a:schemeClr val="accent1"/>
                </a:solidFill>
              </a:rPr>
              <a:t>PVR</a:t>
            </a:r>
            <a:r>
              <a:rPr lang="en-US" altLang="en-US" dirty="0"/>
              <a:t> and </a:t>
            </a:r>
            <a:r>
              <a:rPr lang="en-US" altLang="en-US" dirty="0">
                <a:solidFill>
                  <a:schemeClr val="accent1"/>
                </a:solidFill>
              </a:rPr>
              <a:t>SVR</a:t>
            </a:r>
          </a:p>
          <a:p>
            <a:r>
              <a:rPr lang="en-US" altLang="en-US" dirty="0">
                <a:sym typeface="Symbol" panose="05050102010706020507" pitchFamily="18" charset="2"/>
              </a:rPr>
              <a:t>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accent1"/>
                </a:solidFill>
              </a:rPr>
              <a:t>SVR</a:t>
            </a:r>
            <a:r>
              <a:rPr lang="en-US" altLang="en-US" dirty="0"/>
              <a:t> causes an increase in R</a:t>
            </a:r>
            <a:r>
              <a:rPr lang="en-US" altLang="en-US" dirty="0">
                <a:sym typeface="Symbol" panose="05050102010706020507" pitchFamily="18" charset="2"/>
              </a:rPr>
              <a:t></a:t>
            </a:r>
            <a:r>
              <a:rPr lang="en-US" altLang="en-US" dirty="0"/>
              <a:t> L shunt, increasing cyanosis</a:t>
            </a:r>
          </a:p>
          <a:p>
            <a:r>
              <a:rPr lang="en-US" altLang="en-US" dirty="0">
                <a:sym typeface="Symbol" panose="05050102010706020507" pitchFamily="18" charset="2"/>
              </a:rPr>
              <a:t>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accent1"/>
                </a:solidFill>
              </a:rPr>
              <a:t>SVR</a:t>
            </a:r>
            <a:r>
              <a:rPr lang="en-US" altLang="en-US" dirty="0"/>
              <a:t> (hot bath, fever, exercise)</a:t>
            </a:r>
          </a:p>
          <a:p>
            <a:r>
              <a:rPr lang="en-US" altLang="en-US" dirty="0"/>
              <a:t>Agitation </a:t>
            </a:r>
            <a:r>
              <a:rPr lang="en-US" altLang="en-US" dirty="0">
                <a:sym typeface="Symbol" panose="05050102010706020507" pitchFamily="18" charset="2"/>
              </a:rPr>
              <a:t>dynamic </a:t>
            </a:r>
            <a:r>
              <a:rPr lang="en-US" altLang="en-US" dirty="0" err="1">
                <a:sym typeface="Symbol" panose="05050102010706020507" pitchFamily="18" charset="2"/>
              </a:rPr>
              <a:t>subpulmonic</a:t>
            </a:r>
            <a:r>
              <a:rPr lang="en-US" altLang="en-US" dirty="0">
                <a:sym typeface="Symbol" panose="05050102010706020507" pitchFamily="18" charset="2"/>
              </a:rPr>
              <a:t> obstruction</a:t>
            </a: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</p:txBody>
      </p:sp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1113263" y="1369741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" name="Online Image Placeholder 2"/>
          <p:cNvPicPr>
            <a:picLocks noGrp="1" noChangeAspect="1"/>
          </p:cNvPicPr>
          <p:nvPr>
            <p:ph type="clipArt" sz="half" idx="1"/>
          </p:nvPr>
        </p:nvPicPr>
        <p:blipFill>
          <a:blip r:embed="rId2"/>
          <a:stretch>
            <a:fillRect/>
          </a:stretch>
        </p:blipFill>
        <p:spPr>
          <a:xfrm>
            <a:off x="1297892" y="1981200"/>
            <a:ext cx="3190981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8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874395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latin typeface="+mn-lt"/>
              </a:rPr>
              <a:t>Management of “</a:t>
            </a:r>
            <a:r>
              <a:rPr lang="en-US" altLang="en-US" dirty="0" err="1" smtClean="0">
                <a:latin typeface="+mn-lt"/>
              </a:rPr>
              <a:t>tet</a:t>
            </a:r>
            <a:r>
              <a:rPr lang="en-US" altLang="en-US" dirty="0" smtClean="0">
                <a:latin typeface="+mn-lt"/>
              </a:rPr>
              <a:t>” spell:</a:t>
            </a:r>
            <a:r>
              <a:rPr lang="en-US" altLang="en-US" sz="4000" dirty="0">
                <a:latin typeface="+mn-lt"/>
              </a:rPr>
              <a:t/>
            </a:r>
            <a:br>
              <a:rPr lang="en-US" altLang="en-US" sz="4000" dirty="0">
                <a:latin typeface="+mn-lt"/>
              </a:rPr>
            </a:br>
            <a:r>
              <a:rPr lang="en-US" altLang="en-US" sz="4000" dirty="0">
                <a:latin typeface="+mn-lt"/>
              </a:rPr>
              <a:t>goal is to </a:t>
            </a:r>
            <a:r>
              <a:rPr lang="en-US" altLang="en-US" sz="4000" dirty="0">
                <a:latin typeface="+mn-lt"/>
                <a:sym typeface="Symbol" panose="05050102010706020507" pitchFamily="18" charset="2"/>
              </a:rPr>
              <a:t></a:t>
            </a:r>
            <a:r>
              <a:rPr lang="en-US" altLang="en-US" sz="4000" dirty="0">
                <a:latin typeface="+mn-lt"/>
              </a:rPr>
              <a:t> SVR and </a:t>
            </a:r>
            <a:r>
              <a:rPr lang="en-US" altLang="en-US" sz="4000" dirty="0">
                <a:latin typeface="+mn-lt"/>
                <a:sym typeface="Symbol" panose="05050102010706020507" pitchFamily="18" charset="2"/>
              </a:rPr>
              <a:t></a:t>
            </a:r>
            <a:r>
              <a:rPr lang="en-US" altLang="en-US" sz="4000" dirty="0">
                <a:latin typeface="+mn-lt"/>
              </a:rPr>
              <a:t> PVR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0" y="1905000"/>
            <a:ext cx="5829300" cy="4648200"/>
          </a:xfrm>
        </p:spPr>
        <p:txBody>
          <a:bodyPr>
            <a:normAutofit lnSpcReduction="10000"/>
          </a:bodyPr>
          <a:lstStyle/>
          <a:p>
            <a:pPr marL="533400" indent="-533400">
              <a:buFontTx/>
              <a:buAutoNum type="arabicPeriod"/>
            </a:pPr>
            <a:r>
              <a:rPr lang="en-US" altLang="en-US"/>
              <a:t>Knee-chest position </a:t>
            </a:r>
            <a:r>
              <a:rPr lang="en-US" altLang="en-US">
                <a:solidFill>
                  <a:schemeClr val="accent1"/>
                </a:solidFill>
              </a:rPr>
              <a:t>(</a:t>
            </a:r>
            <a:r>
              <a:rPr lang="en-US" altLang="en-US">
                <a:solidFill>
                  <a:schemeClr val="accent1"/>
                </a:solidFill>
                <a:sym typeface="Symbol" panose="05050102010706020507" pitchFamily="18" charset="2"/>
              </a:rPr>
              <a:t></a:t>
            </a:r>
            <a:r>
              <a:rPr lang="en-US" altLang="en-US">
                <a:solidFill>
                  <a:schemeClr val="accent1"/>
                </a:solidFill>
              </a:rPr>
              <a:t> SVR)</a:t>
            </a:r>
          </a:p>
          <a:p>
            <a:pPr marL="533400" indent="-533400">
              <a:buFontTx/>
              <a:buAutoNum type="arabicPeriod"/>
            </a:pPr>
            <a:r>
              <a:rPr lang="en-US" altLang="en-US">
                <a:sym typeface="Symbol" panose="05050102010706020507" pitchFamily="18" charset="2"/>
              </a:rPr>
              <a:t>Supplemental O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endParaRPr lang="en-US" altLang="en-US" baseline="-25000"/>
          </a:p>
          <a:p>
            <a:pPr marL="533400" indent="-533400">
              <a:buFontTx/>
              <a:buAutoNum type="arabicPeriod"/>
            </a:pPr>
            <a:r>
              <a:rPr lang="en-US" altLang="en-US">
                <a:sym typeface="Symbol" panose="05050102010706020507" pitchFamily="18" charset="2"/>
              </a:rPr>
              <a:t>Fluid bolus i.v. </a:t>
            </a:r>
            <a:r>
              <a:rPr lang="en-US" altLang="en-US">
                <a:solidFill>
                  <a:schemeClr val="accent1"/>
                </a:solidFill>
              </a:rPr>
              <a:t>(</a:t>
            </a:r>
            <a:r>
              <a:rPr lang="en-US" altLang="en-US">
                <a:solidFill>
                  <a:schemeClr val="accent1"/>
                </a:solidFill>
                <a:sym typeface="Symbol" panose="05050102010706020507" pitchFamily="18" charset="2"/>
              </a:rPr>
              <a:t></a:t>
            </a:r>
            <a:r>
              <a:rPr lang="en-US" altLang="en-US">
                <a:solidFill>
                  <a:schemeClr val="accent1"/>
                </a:solidFill>
              </a:rPr>
              <a:t> SVR)</a:t>
            </a:r>
            <a:endParaRPr lang="en-US" altLang="en-US"/>
          </a:p>
          <a:p>
            <a:pPr marL="533400" indent="-533400">
              <a:buFontTx/>
              <a:buAutoNum type="arabicPeriod"/>
            </a:pPr>
            <a:r>
              <a:rPr lang="en-US" altLang="en-US"/>
              <a:t>Morphine i.v. </a:t>
            </a:r>
            <a:r>
              <a:rPr lang="en-US" altLang="en-US">
                <a:solidFill>
                  <a:schemeClr val="accent1"/>
                </a:solidFill>
              </a:rPr>
              <a:t>(</a:t>
            </a:r>
            <a:r>
              <a:rPr lang="en-US" altLang="en-US">
                <a:solidFill>
                  <a:schemeClr val="accent1"/>
                </a:solidFill>
                <a:sym typeface="Symbol" panose="05050102010706020507" pitchFamily="18" charset="2"/>
              </a:rPr>
              <a:t> agitation,  dynamic RVOT obstruction)</a:t>
            </a:r>
            <a:endParaRPr lang="en-US" altLang="en-US">
              <a:solidFill>
                <a:schemeClr val="accent1"/>
              </a:solidFill>
            </a:endParaRPr>
          </a:p>
          <a:p>
            <a:pPr marL="533400" indent="-533400">
              <a:buFontTx/>
              <a:buAutoNum type="arabicPeriod"/>
            </a:pPr>
            <a:r>
              <a:rPr lang="en-US" altLang="en-US"/>
              <a:t>NaHCO</a:t>
            </a:r>
            <a:r>
              <a:rPr lang="en-US" altLang="en-US" baseline="-25000"/>
              <a:t>3</a:t>
            </a:r>
            <a:r>
              <a:rPr lang="en-US" altLang="en-US"/>
              <a:t> to correct metabolic acidosis </a:t>
            </a:r>
            <a:r>
              <a:rPr lang="en-US" altLang="en-US">
                <a:solidFill>
                  <a:schemeClr val="accent1"/>
                </a:solidFill>
              </a:rPr>
              <a:t>(</a:t>
            </a:r>
            <a:r>
              <a:rPr lang="en-US" altLang="en-US">
                <a:solidFill>
                  <a:schemeClr val="accent1"/>
                </a:solidFill>
                <a:sym typeface="Symbol" panose="05050102010706020507" pitchFamily="18" charset="2"/>
              </a:rPr>
              <a:t> PVR)</a:t>
            </a:r>
            <a:endParaRPr lang="en-US" altLang="en-US"/>
          </a:p>
          <a:p>
            <a:pPr marL="533400" indent="-533400">
              <a:buFontTx/>
              <a:buAutoNum type="arabicPeriod"/>
            </a:pPr>
            <a:r>
              <a:rPr lang="en-US" altLang="en-US"/>
              <a:t>Phenylephrine to </a:t>
            </a:r>
            <a:r>
              <a:rPr lang="en-US" altLang="en-US">
                <a:solidFill>
                  <a:schemeClr val="accent1"/>
                </a:solidFill>
                <a:sym typeface="Symbol" panose="05050102010706020507" pitchFamily="18" charset="2"/>
              </a:rPr>
              <a:t></a:t>
            </a:r>
            <a:r>
              <a:rPr lang="en-US" altLang="en-US">
                <a:solidFill>
                  <a:schemeClr val="accent1"/>
                </a:solidFill>
              </a:rPr>
              <a:t> SVR</a:t>
            </a:r>
          </a:p>
          <a:p>
            <a:pPr marL="533400" indent="-533400">
              <a:buFontTx/>
              <a:buAutoNum type="arabicPeriod"/>
            </a:pPr>
            <a:r>
              <a:rPr lang="en-US" altLang="en-US"/>
              <a:t> </a:t>
            </a:r>
            <a:r>
              <a:rPr lang="en-US" altLang="en-US">
                <a:latin typeface="Symbol" panose="05050102010706020507" pitchFamily="18" charset="2"/>
              </a:rPr>
              <a:t>b</a:t>
            </a:r>
            <a:r>
              <a:rPr lang="en-US" altLang="en-US"/>
              <a:t>-blocker to </a:t>
            </a:r>
            <a:r>
              <a:rPr lang="en-US" altLang="en-US">
                <a:solidFill>
                  <a:schemeClr val="accent1"/>
                </a:solidFill>
                <a:sym typeface="Symbol" panose="05050102010706020507" pitchFamily="18" charset="2"/>
              </a:rPr>
              <a:t> dynamic RVOT obstruction</a:t>
            </a:r>
          </a:p>
        </p:txBody>
      </p:sp>
      <p:pic>
        <p:nvPicPr>
          <p:cNvPr id="33796" name="Picture 4" descr="tet_diagram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1" y="2224089"/>
            <a:ext cx="4295775" cy="3627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1905000" y="14478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17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+mn-lt"/>
              </a:rPr>
              <a:t>Surgical repair: TOF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28856" cy="4351338"/>
          </a:xfrm>
        </p:spPr>
        <p:txBody>
          <a:bodyPr>
            <a:normAutofit fontScale="92500" lnSpcReduction="10000"/>
          </a:bodyPr>
          <a:lstStyle/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Total correction with VSD repair, RVOT-to-MPA patch (</a:t>
            </a:r>
            <a:r>
              <a:rPr lang="en-US" dirty="0" err="1">
                <a:latin typeface="+mj-lt"/>
              </a:rPr>
              <a:t>transannular</a:t>
            </a:r>
            <a:r>
              <a:rPr lang="en-US" dirty="0">
                <a:latin typeface="+mj-lt"/>
              </a:rPr>
              <a:t> patch)</a:t>
            </a:r>
          </a:p>
          <a:p>
            <a:r>
              <a:rPr lang="en-US" dirty="0" smtClean="0">
                <a:latin typeface="+mj-lt"/>
              </a:rPr>
              <a:t>Usually </a:t>
            </a:r>
            <a:r>
              <a:rPr lang="en-US" dirty="0">
                <a:latin typeface="+mj-lt"/>
              </a:rPr>
              <a:t>repair in infancy, or when symptomatic/ cyanotic </a:t>
            </a:r>
          </a:p>
          <a:p>
            <a:r>
              <a:rPr lang="en-US" dirty="0" err="1" smtClean="0">
                <a:latin typeface="+mj-lt"/>
              </a:rPr>
              <a:t>Outcome:Usually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very good</a:t>
            </a:r>
          </a:p>
          <a:p>
            <a:r>
              <a:rPr lang="en-US" dirty="0">
                <a:latin typeface="+mj-lt"/>
              </a:rPr>
              <a:t>Low ( about 1-6%) risk of atrial and ventricular arrhythmias and sudden death </a:t>
            </a:r>
          </a:p>
          <a:p>
            <a:r>
              <a:rPr lang="en-US" dirty="0">
                <a:latin typeface="+mj-lt"/>
              </a:rPr>
              <a:t>Patients are virtually always left with right bundle branch block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34819" name="Picture 4" descr="tetral_rep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110" y="1371600"/>
            <a:ext cx="5114636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674254" y="12954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06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Truncus Arteriosus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9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24025" y="304800"/>
            <a:ext cx="8743950" cy="1143000"/>
          </a:xfrm>
        </p:spPr>
        <p:txBody>
          <a:bodyPr/>
          <a:lstStyle/>
          <a:p>
            <a:r>
              <a:rPr lang="en-US" altLang="en-US" dirty="0" smtClean="0">
                <a:latin typeface="+mn-lt"/>
              </a:rPr>
              <a:t>Truncus arteriosus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1828800"/>
            <a:ext cx="4286250" cy="4114800"/>
          </a:xfrm>
        </p:spPr>
        <p:txBody>
          <a:bodyPr/>
          <a:lstStyle/>
          <a:p>
            <a:r>
              <a:rPr lang="en-US" altLang="en-US"/>
              <a:t>Aorta, pulmonary arteries, and coronary arteries arise from single vessel.</a:t>
            </a:r>
          </a:p>
          <a:p>
            <a:r>
              <a:rPr lang="en-US" altLang="en-US"/>
              <a:t>Truncus sits over large ventricular septal defect.</a:t>
            </a:r>
          </a:p>
          <a:p>
            <a:r>
              <a:rPr lang="en-US" altLang="en-US"/>
              <a:t>Failure of septation of embryonic truncus.</a:t>
            </a:r>
          </a:p>
          <a:p>
            <a:r>
              <a:rPr lang="en-US" altLang="en-US"/>
              <a:t>Uncommon (1.4% of CHD)</a:t>
            </a:r>
          </a:p>
        </p:txBody>
      </p:sp>
      <p:pic>
        <p:nvPicPr>
          <p:cNvPr id="44036" name="Picture 4" descr="Truncus color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4025" y="2082800"/>
            <a:ext cx="4286250" cy="3911600"/>
          </a:xfrm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828800" y="13716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83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24025" y="304800"/>
            <a:ext cx="8743950" cy="1143000"/>
          </a:xfrm>
        </p:spPr>
        <p:txBody>
          <a:bodyPr/>
          <a:lstStyle/>
          <a:p>
            <a:r>
              <a:rPr lang="en-US" altLang="en-US" dirty="0" smtClean="0">
                <a:latin typeface="+mn-lt"/>
              </a:rPr>
              <a:t>Truncus Arteriosus</a:t>
            </a: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828800" y="13716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0661" name="Picture 5" descr="TA_pat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981200"/>
            <a:ext cx="32893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 descr="TA_p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981200"/>
            <a:ext cx="3217863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3565526" y="5116514"/>
            <a:ext cx="538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2"/>
                </a:solidFill>
              </a:rPr>
              <a:t>RV</a:t>
            </a:r>
          </a:p>
        </p:txBody>
      </p:sp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4495800" y="4632326"/>
            <a:ext cx="509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2"/>
                </a:solidFill>
              </a:rPr>
              <a:t>LV</a:t>
            </a:r>
          </a:p>
        </p:txBody>
      </p:sp>
      <p:sp>
        <p:nvSpPr>
          <p:cNvPr id="45064" name="Text Box 9"/>
          <p:cNvSpPr txBox="1">
            <a:spLocks noChangeArrowheads="1"/>
          </p:cNvSpPr>
          <p:nvPr/>
        </p:nvSpPr>
        <p:spPr bwMode="auto">
          <a:xfrm>
            <a:off x="2346325" y="3973514"/>
            <a:ext cx="73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2"/>
                </a:solidFill>
              </a:rPr>
              <a:t>RAA</a:t>
            </a:r>
          </a:p>
        </p:txBody>
      </p:sp>
      <p:sp>
        <p:nvSpPr>
          <p:cNvPr id="45065" name="Text Box 10"/>
          <p:cNvSpPr txBox="1">
            <a:spLocks noChangeArrowheads="1"/>
          </p:cNvSpPr>
          <p:nvPr/>
        </p:nvSpPr>
        <p:spPr bwMode="auto">
          <a:xfrm>
            <a:off x="4267201" y="3717926"/>
            <a:ext cx="708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2"/>
                </a:solidFill>
              </a:rPr>
              <a:t>LAA</a:t>
            </a:r>
          </a:p>
        </p:txBody>
      </p:sp>
      <p:sp>
        <p:nvSpPr>
          <p:cNvPr id="45066" name="Text Box 11"/>
          <p:cNvSpPr txBox="1">
            <a:spLocks noChangeArrowheads="1"/>
          </p:cNvSpPr>
          <p:nvPr/>
        </p:nvSpPr>
        <p:spPr bwMode="auto">
          <a:xfrm>
            <a:off x="3600450" y="3333751"/>
            <a:ext cx="503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</a:rPr>
              <a:t>PA</a:t>
            </a:r>
          </a:p>
        </p:txBody>
      </p:sp>
      <p:sp>
        <p:nvSpPr>
          <p:cNvPr id="45067" name="Text Box 12"/>
          <p:cNvSpPr txBox="1">
            <a:spLocks noChangeArrowheads="1"/>
          </p:cNvSpPr>
          <p:nvPr/>
        </p:nvSpPr>
        <p:spPr bwMode="auto">
          <a:xfrm>
            <a:off x="3124200" y="3106738"/>
            <a:ext cx="48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</a:rPr>
              <a:t>Ao</a:t>
            </a:r>
          </a:p>
        </p:txBody>
      </p:sp>
      <p:sp>
        <p:nvSpPr>
          <p:cNvPr id="45068" name="Text Box 13"/>
          <p:cNvSpPr txBox="1">
            <a:spLocks noChangeArrowheads="1"/>
          </p:cNvSpPr>
          <p:nvPr/>
        </p:nvSpPr>
        <p:spPr bwMode="auto">
          <a:xfrm>
            <a:off x="3492500" y="3721101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363981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24026" y="228600"/>
            <a:ext cx="9172575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latin typeface="+mn-lt"/>
              </a:rPr>
              <a:t>Truncus arteriosus: </a:t>
            </a:r>
            <a:r>
              <a:rPr lang="en-US" altLang="en-US" dirty="0" err="1" smtClean="0">
                <a:latin typeface="+mn-lt"/>
              </a:rPr>
              <a:t>aortico</a:t>
            </a:r>
            <a:r>
              <a:rPr lang="en-US" altLang="en-US" dirty="0" smtClean="0">
                <a:latin typeface="+mn-lt"/>
              </a:rPr>
              <a:t>-pulmonary septum fails to develop</a:t>
            </a: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1381126" y="6248400"/>
            <a:ext cx="40617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  <a:latin typeface="Times" panose="02020603050405020304" pitchFamily="18" charset="0"/>
              </a:rPr>
              <a:t>http://www.med.unc.edu/embryo_images/</a:t>
            </a:r>
          </a:p>
        </p:txBody>
      </p:sp>
      <p:grpSp>
        <p:nvGrpSpPr>
          <p:cNvPr id="104453" name="Group 5"/>
          <p:cNvGrpSpPr>
            <a:grpSpLocks/>
          </p:cNvGrpSpPr>
          <p:nvPr/>
        </p:nvGrpSpPr>
        <p:grpSpPr bwMode="auto">
          <a:xfrm>
            <a:off x="6172200" y="2438400"/>
            <a:ext cx="4749800" cy="3340100"/>
            <a:chOff x="1128" y="1392"/>
            <a:chExt cx="2992" cy="2104"/>
          </a:xfrm>
        </p:grpSpPr>
        <p:pic>
          <p:nvPicPr>
            <p:cNvPr id="4609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" y="1392"/>
              <a:ext cx="2924" cy="2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4" name="Text Box 7"/>
            <p:cNvSpPr txBox="1">
              <a:spLocks noChangeArrowheads="1"/>
            </p:cNvSpPr>
            <p:nvPr/>
          </p:nvSpPr>
          <p:spPr bwMode="auto">
            <a:xfrm>
              <a:off x="3092" y="3153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chemeClr val="bg1"/>
                  </a:solidFill>
                  <a:latin typeface="Helvetica" panose="020B0604020202020204" pitchFamily="34" charset="0"/>
                </a:rPr>
                <a:t>PA</a:t>
              </a:r>
              <a:endParaRPr lang="en-US" altLang="en-US" sz="2400">
                <a:solidFill>
                  <a:schemeClr val="bg1"/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46095" name="Line 8"/>
            <p:cNvSpPr>
              <a:spLocks noChangeShapeType="1"/>
            </p:cNvSpPr>
            <p:nvPr/>
          </p:nvSpPr>
          <p:spPr bwMode="auto">
            <a:xfrm flipH="1" flipV="1">
              <a:off x="2400" y="2988"/>
              <a:ext cx="658" cy="2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6096" name="Text Box 9"/>
            <p:cNvSpPr txBox="1">
              <a:spLocks noChangeArrowheads="1"/>
            </p:cNvSpPr>
            <p:nvPr/>
          </p:nvSpPr>
          <p:spPr bwMode="auto">
            <a:xfrm>
              <a:off x="3453" y="1627"/>
              <a:ext cx="4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chemeClr val="bg1"/>
                  </a:solidFill>
                  <a:latin typeface="Helvetica" panose="020B0604020202020204" pitchFamily="34" charset="0"/>
                </a:rPr>
                <a:t>AO</a:t>
              </a:r>
              <a:endParaRPr lang="en-US" altLang="en-US" sz="2400">
                <a:solidFill>
                  <a:schemeClr val="bg1"/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46097" name="Line 10"/>
            <p:cNvSpPr>
              <a:spLocks noChangeShapeType="1"/>
            </p:cNvSpPr>
            <p:nvPr/>
          </p:nvSpPr>
          <p:spPr bwMode="auto">
            <a:xfrm flipV="1">
              <a:off x="2487" y="1767"/>
              <a:ext cx="921" cy="94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6098" name="Text Box 11"/>
            <p:cNvSpPr txBox="1">
              <a:spLocks noChangeArrowheads="1"/>
            </p:cNvSpPr>
            <p:nvPr/>
          </p:nvSpPr>
          <p:spPr bwMode="auto">
            <a:xfrm>
              <a:off x="3144" y="2688"/>
              <a:ext cx="9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chemeClr val="bg1"/>
                  </a:solidFill>
                  <a:latin typeface="Helvetica" panose="020B0604020202020204" pitchFamily="34" charset="0"/>
                </a:rPr>
                <a:t>cushion</a:t>
              </a:r>
              <a:endParaRPr lang="en-US" altLang="en-US" sz="2400">
                <a:solidFill>
                  <a:schemeClr val="bg1"/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46099" name="Line 12"/>
            <p:cNvSpPr>
              <a:spLocks noChangeShapeType="1"/>
            </p:cNvSpPr>
            <p:nvPr/>
          </p:nvSpPr>
          <p:spPr bwMode="auto">
            <a:xfrm flipH="1" flipV="1">
              <a:off x="2794" y="2424"/>
              <a:ext cx="527" cy="28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6100" name="Line 13"/>
            <p:cNvSpPr>
              <a:spLocks noChangeShapeType="1"/>
            </p:cNvSpPr>
            <p:nvPr/>
          </p:nvSpPr>
          <p:spPr bwMode="auto">
            <a:xfrm flipH="1">
              <a:off x="2137" y="2518"/>
              <a:ext cx="833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4462" name="Group 14"/>
          <p:cNvGrpSpPr>
            <a:grpSpLocks/>
          </p:cNvGrpSpPr>
          <p:nvPr/>
        </p:nvGrpSpPr>
        <p:grpSpPr bwMode="auto">
          <a:xfrm>
            <a:off x="1524000" y="2209800"/>
            <a:ext cx="4267200" cy="3810000"/>
            <a:chOff x="360" y="-1248"/>
            <a:chExt cx="2688" cy="2400"/>
          </a:xfrm>
        </p:grpSpPr>
        <p:pic>
          <p:nvPicPr>
            <p:cNvPr id="46087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" t="8965" r="8348" b="4968"/>
            <a:stretch>
              <a:fillRect/>
            </a:stretch>
          </p:blipFill>
          <p:spPr bwMode="auto">
            <a:xfrm>
              <a:off x="360" y="-1248"/>
              <a:ext cx="2688" cy="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088" name="Text Box 16"/>
            <p:cNvSpPr txBox="1">
              <a:spLocks noChangeArrowheads="1"/>
            </p:cNvSpPr>
            <p:nvPr/>
          </p:nvSpPr>
          <p:spPr bwMode="auto">
            <a:xfrm>
              <a:off x="2257" y="172"/>
              <a:ext cx="49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LV</a:t>
              </a:r>
            </a:p>
          </p:txBody>
        </p:sp>
        <p:sp>
          <p:nvSpPr>
            <p:cNvPr id="46089" name="Text Box 17"/>
            <p:cNvSpPr txBox="1">
              <a:spLocks noChangeArrowheads="1"/>
            </p:cNvSpPr>
            <p:nvPr/>
          </p:nvSpPr>
          <p:spPr bwMode="auto">
            <a:xfrm>
              <a:off x="1080" y="364"/>
              <a:ext cx="5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RV</a:t>
              </a:r>
            </a:p>
          </p:txBody>
        </p:sp>
        <p:sp>
          <p:nvSpPr>
            <p:cNvPr id="46090" name="Text Box 18"/>
            <p:cNvSpPr txBox="1">
              <a:spLocks noChangeArrowheads="1"/>
            </p:cNvSpPr>
            <p:nvPr/>
          </p:nvSpPr>
          <p:spPr bwMode="auto">
            <a:xfrm>
              <a:off x="2106" y="-672"/>
              <a:ext cx="51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LA</a:t>
              </a:r>
            </a:p>
          </p:txBody>
        </p:sp>
        <p:sp>
          <p:nvSpPr>
            <p:cNvPr id="46091" name="Text Box 19"/>
            <p:cNvSpPr txBox="1">
              <a:spLocks noChangeArrowheads="1"/>
            </p:cNvSpPr>
            <p:nvPr/>
          </p:nvSpPr>
          <p:spPr bwMode="auto">
            <a:xfrm>
              <a:off x="1032" y="-768"/>
              <a:ext cx="5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RA</a:t>
              </a:r>
            </a:p>
          </p:txBody>
        </p:sp>
        <p:sp>
          <p:nvSpPr>
            <p:cNvPr id="104468" name="Text Box 20"/>
            <p:cNvSpPr txBox="1">
              <a:spLocks noChangeArrowheads="1"/>
            </p:cNvSpPr>
            <p:nvPr/>
          </p:nvSpPr>
          <p:spPr bwMode="auto">
            <a:xfrm>
              <a:off x="1015" y="-369"/>
              <a:ext cx="85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truncus</a:t>
              </a:r>
            </a:p>
          </p:txBody>
        </p:sp>
      </p:grpSp>
      <p:sp>
        <p:nvSpPr>
          <p:cNvPr id="46086" name="Rectangle 21"/>
          <p:cNvSpPr>
            <a:spLocks noChangeArrowheads="1"/>
          </p:cNvSpPr>
          <p:nvPr/>
        </p:nvSpPr>
        <p:spPr bwMode="auto">
          <a:xfrm>
            <a:off x="1905000" y="15240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5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04800"/>
            <a:ext cx="8743950" cy="1143000"/>
          </a:xfrm>
        </p:spPr>
        <p:txBody>
          <a:bodyPr/>
          <a:lstStyle/>
          <a:p>
            <a:r>
              <a:rPr lang="en-US" altLang="en-US" smtClean="0"/>
              <a:t>Cyanosis and Hemoglobin</a:t>
            </a:r>
          </a:p>
        </p:txBody>
      </p:sp>
      <p:pic>
        <p:nvPicPr>
          <p:cNvPr id="72707" name="Picture 3" descr="Cyanosis, sat, H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828800"/>
            <a:ext cx="7858125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1905000" y="12954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023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Pathophysiology  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Right atrial (mixed venous) oxygen saturation is decreased secondary to systemic hypoxemia.</a:t>
            </a:r>
          </a:p>
          <a:p>
            <a:r>
              <a:rPr lang="en-US" dirty="0" err="1" smtClean="0">
                <a:latin typeface="+mj-lt"/>
              </a:rPr>
              <a:t>Desaturated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blood enters the right atrium, flows through the tricuspid valve into the right ventricle, and is ejected into the truncus. </a:t>
            </a:r>
          </a:p>
          <a:p>
            <a:r>
              <a:rPr lang="en-US" dirty="0" smtClean="0">
                <a:latin typeface="+mj-lt"/>
              </a:rPr>
              <a:t>Saturated </a:t>
            </a:r>
            <a:r>
              <a:rPr lang="en-US" dirty="0">
                <a:latin typeface="+mj-lt"/>
              </a:rPr>
              <a:t>blood returning from the left atrium enters the left ventricle and is also ejected into the truncus.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1091" y="1690688"/>
            <a:ext cx="4793673" cy="5717309"/>
          </a:xfrm>
          <a:prstGeom prst="rect">
            <a:avLst/>
          </a:prstGeom>
        </p:spPr>
      </p:pic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247650" y="1368879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7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Pathophysiology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The common </a:t>
            </a:r>
            <a:r>
              <a:rPr lang="en-US" dirty="0" err="1">
                <a:latin typeface="+mj-lt"/>
              </a:rPr>
              <a:t>aortopulmonary</a:t>
            </a:r>
            <a:r>
              <a:rPr lang="en-US" dirty="0">
                <a:latin typeface="+mj-lt"/>
              </a:rPr>
              <a:t> trunk gives rise to the ascending aorta and to the main or branch pulmonary arteries.</a:t>
            </a:r>
          </a:p>
          <a:p>
            <a:r>
              <a:rPr lang="en-US" dirty="0" smtClean="0">
                <a:latin typeface="+mj-lt"/>
              </a:rPr>
              <a:t>Oxygen </a:t>
            </a:r>
            <a:r>
              <a:rPr lang="en-US" dirty="0">
                <a:latin typeface="+mj-lt"/>
              </a:rPr>
              <a:t>saturation in the aorta and pulmonary arteries is usually the same (definition of a total mixing lesion).</a:t>
            </a:r>
          </a:p>
          <a:p>
            <a:r>
              <a:rPr lang="en-US" dirty="0" smtClean="0">
                <a:latin typeface="+mj-lt"/>
              </a:rPr>
              <a:t>As </a:t>
            </a:r>
            <a:r>
              <a:rPr lang="en-US" dirty="0">
                <a:latin typeface="+mj-lt"/>
              </a:rPr>
              <a:t>pulmonary vascular resistance decreases over the 1st few weeks of life, pulmonary blood flow increases dramatically and mild cyanosis and congestive heart failure result.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0512" y="1455964"/>
            <a:ext cx="4812145" cy="5743936"/>
          </a:xfrm>
          <a:prstGeom prst="rect">
            <a:avLst/>
          </a:prstGeom>
        </p:spPr>
      </p:pic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304800" y="1303564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81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Physical assessment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Cyanotic</a:t>
            </a:r>
            <a:r>
              <a:rPr lang="en-US" dirty="0">
                <a:latin typeface="+mj-lt"/>
              </a:rPr>
              <a:t>, or not, depending of the amount of pulmonary blood flow</a:t>
            </a:r>
          </a:p>
          <a:p>
            <a:r>
              <a:rPr lang="en-US" dirty="0">
                <a:latin typeface="+mj-lt"/>
              </a:rPr>
              <a:t>CHF</a:t>
            </a:r>
          </a:p>
          <a:p>
            <a:r>
              <a:rPr lang="en-US" dirty="0">
                <a:latin typeface="+mj-lt"/>
              </a:rPr>
              <a:t>Wide pulse pressure, </a:t>
            </a:r>
            <a:r>
              <a:rPr lang="en-US" dirty="0" err="1">
                <a:latin typeface="+mj-lt"/>
              </a:rPr>
              <a:t>hyperdynamic</a:t>
            </a:r>
            <a:r>
              <a:rPr lang="en-US" dirty="0">
                <a:latin typeface="+mj-lt"/>
              </a:rPr>
              <a:t> heart</a:t>
            </a:r>
          </a:p>
          <a:p>
            <a:r>
              <a:rPr lang="en-US" dirty="0" smtClean="0">
                <a:latin typeface="+mj-lt"/>
              </a:rPr>
              <a:t>ESM </a:t>
            </a:r>
            <a:r>
              <a:rPr lang="en-US" dirty="0">
                <a:latin typeface="+mj-lt"/>
              </a:rPr>
              <a:t>from relative truncal valve stenosis, ejection click, single S2, gallop (S3)</a:t>
            </a:r>
          </a:p>
          <a:p>
            <a:r>
              <a:rPr lang="en-US" dirty="0">
                <a:latin typeface="+mj-lt"/>
              </a:rPr>
              <a:t>Diastolic murmur if valve is </a:t>
            </a:r>
            <a:r>
              <a:rPr lang="en-US" dirty="0" err="1">
                <a:latin typeface="+mj-lt"/>
              </a:rPr>
              <a:t>regurgitant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582386" y="1328057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94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Investigations: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7818" y="2152073"/>
            <a:ext cx="3496161" cy="433185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CXR: Increased pulmonary vascularity, cardiomegaly</a:t>
            </a:r>
          </a:p>
          <a:p>
            <a:r>
              <a:rPr lang="en-US" dirty="0"/>
              <a:t>EKG: biventricular hypertrophy, ST-T wave abnormalities</a:t>
            </a: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639536" y="1366333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3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truncu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981201"/>
            <a:ext cx="37084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 descr="truncu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057401"/>
            <a:ext cx="3659188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8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743950" cy="1143000"/>
          </a:xfrm>
        </p:spPr>
        <p:txBody>
          <a:bodyPr/>
          <a:lstStyle/>
          <a:p>
            <a:r>
              <a:rPr lang="en-US" altLang="en-US" sz="4000"/>
              <a:t>Surgical correction: Truncus Arteriosus</a:t>
            </a:r>
          </a:p>
        </p:txBody>
      </p:sp>
      <p:sp>
        <p:nvSpPr>
          <p:cNvPr id="50181" name="Rectangle 9"/>
          <p:cNvSpPr>
            <a:spLocks noChangeArrowheads="1"/>
          </p:cNvSpPr>
          <p:nvPr/>
        </p:nvSpPr>
        <p:spPr bwMode="auto">
          <a:xfrm>
            <a:off x="1828800" y="13716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Rectangle 1"/>
          <p:cNvSpPr/>
          <p:nvPr/>
        </p:nvSpPr>
        <p:spPr>
          <a:xfrm>
            <a:off x="3269672" y="5874119"/>
            <a:ext cx="60960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100" b="0" i="0" u="none" strike="noStrike" baseline="0" dirty="0" smtClean="0">
              <a:latin typeface="Arial" panose="020B0604020202020204" pitchFamily="34" charset="0"/>
            </a:endParaRPr>
          </a:p>
          <a:p>
            <a:r>
              <a:rPr lang="en-US" b="1" dirty="0" err="1">
                <a:latin typeface="Arial" panose="020B0604020202020204" pitchFamily="34" charset="0"/>
              </a:rPr>
              <a:t>Rastelli</a:t>
            </a:r>
            <a:r>
              <a:rPr lang="en-US" b="1" dirty="0">
                <a:latin typeface="Arial" panose="020B0604020202020204" pitchFamily="34" charset="0"/>
              </a:rPr>
              <a:t> conduit from RV to pulmonary arteries with repair of VSD; usually early in life 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Associations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•</a:t>
            </a:r>
            <a:r>
              <a:rPr lang="en-US" dirty="0">
                <a:latin typeface="+mj-lt"/>
              </a:rPr>
              <a:t>About 35% will have Chromosome 22q11 deletions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•20-35% has a right aortic arch, 15% have an interrupted aortic arch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ttps://tse3.explicit.bing.net/th?id=OIP.k7y94rtMnDsfU6DhjN88OwHaF4&amp;pid=Api&amp;P=0&amp;h=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266" y="1905793"/>
            <a:ext cx="5127625" cy="427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492578" y="1360715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6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958215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dirty="0" err="1">
                <a:latin typeface="+mn-lt"/>
              </a:rPr>
              <a:t>Conotruncal</a:t>
            </a:r>
            <a:r>
              <a:rPr lang="en-US" altLang="en-US" sz="4000" dirty="0">
                <a:latin typeface="+mn-lt"/>
              </a:rPr>
              <a:t> development is dependent upon normal migration of neural crest cells</a:t>
            </a:r>
          </a:p>
        </p:txBody>
      </p:sp>
      <p:pic>
        <p:nvPicPr>
          <p:cNvPr id="47107" name="Picture 3" descr="neuralcres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4876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6477000" y="2022476"/>
            <a:ext cx="436245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+mj-lt"/>
              </a:rPr>
              <a:t>Neural crest tissue is</a:t>
            </a:r>
          </a:p>
          <a:p>
            <a:r>
              <a:rPr lang="en-US" altLang="en-US" sz="2800" b="1" u="sng" dirty="0">
                <a:latin typeface="+mj-lt"/>
              </a:rPr>
              <a:t>required for formation of:</a:t>
            </a:r>
          </a:p>
          <a:p>
            <a:endParaRPr lang="en-US" altLang="en-US" sz="2800" b="1" dirty="0">
              <a:latin typeface="+mj-lt"/>
            </a:endParaRPr>
          </a:p>
          <a:p>
            <a:r>
              <a:rPr lang="en-US" altLang="en-US" sz="2800" b="1" dirty="0" err="1">
                <a:solidFill>
                  <a:schemeClr val="accent1"/>
                </a:solidFill>
                <a:latin typeface="+mj-lt"/>
              </a:rPr>
              <a:t>conotruncus</a:t>
            </a:r>
            <a:endParaRPr lang="en-US" altLang="en-US" sz="2800" b="1" dirty="0">
              <a:solidFill>
                <a:schemeClr val="accent1"/>
              </a:solidFill>
              <a:latin typeface="+mj-lt"/>
            </a:endParaRPr>
          </a:p>
          <a:p>
            <a:r>
              <a:rPr lang="en-US" altLang="en-US" sz="2800" b="1" dirty="0">
                <a:solidFill>
                  <a:schemeClr val="accent1"/>
                </a:solidFill>
                <a:latin typeface="+mj-lt"/>
              </a:rPr>
              <a:t>aortic arches</a:t>
            </a:r>
          </a:p>
          <a:p>
            <a:r>
              <a:rPr lang="en-US" altLang="en-US" sz="2800" b="1" dirty="0">
                <a:solidFill>
                  <a:schemeClr val="accent1"/>
                </a:solidFill>
                <a:latin typeface="+mj-lt"/>
              </a:rPr>
              <a:t>facial structures</a:t>
            </a:r>
          </a:p>
          <a:p>
            <a:r>
              <a:rPr lang="en-US" altLang="en-US" sz="2800" b="1" dirty="0">
                <a:solidFill>
                  <a:schemeClr val="accent1"/>
                </a:solidFill>
                <a:latin typeface="+mj-lt"/>
              </a:rPr>
              <a:t>thymus</a:t>
            </a:r>
          </a:p>
          <a:p>
            <a:r>
              <a:rPr lang="en-US" altLang="en-US" sz="2800" b="1" dirty="0">
                <a:solidFill>
                  <a:schemeClr val="accent1"/>
                </a:solidFill>
                <a:latin typeface="+mj-lt"/>
              </a:rPr>
              <a:t>parathyroid</a:t>
            </a:r>
            <a:endParaRPr lang="en-US" altLang="en-US" sz="2800" b="1" dirty="0">
              <a:latin typeface="+mj-lt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1905000" y="15240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24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Digeorge</a:t>
            </a:r>
            <a:r>
              <a:rPr lang="en-US" dirty="0" smtClean="0"/>
              <a:t> syndrome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CATCH 22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0218" y="480291"/>
            <a:ext cx="10833014" cy="56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5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anomalous pulmonary venous return</a:t>
            </a:r>
            <a:br>
              <a:rPr lang="en-US" dirty="0" smtClean="0"/>
            </a:br>
            <a:r>
              <a:rPr lang="en-US" dirty="0" smtClean="0"/>
              <a:t>(TAPVR)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9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Total anomalous pulmonary venous return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(TAPVR)</a:t>
            </a: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45" y="1589088"/>
            <a:ext cx="10086109" cy="385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4800" y="532265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/>
          </a:p>
          <a:p>
            <a:r>
              <a:rPr lang="en-US" b="1" dirty="0" smtClean="0"/>
              <a:t>Mixing of oxygenated and deoxygenated blood in RA</a:t>
            </a:r>
            <a:endParaRPr lang="en-US" dirty="0" smtClean="0"/>
          </a:p>
          <a:p>
            <a:r>
              <a:rPr lang="en-US" b="1" dirty="0" smtClean="0"/>
              <a:t>Systemic output depends on right to left shunt at atrial septum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7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Respiratory : RDS, Pneumonia, Meconium Aspiration syndrome, lung hypoplasia, TTN, pneumothorax, </a:t>
            </a:r>
            <a:r>
              <a:rPr lang="en-US" dirty="0" err="1" smtClean="0">
                <a:latin typeface="+mj-lt"/>
              </a:rPr>
              <a:t>choanal</a:t>
            </a:r>
            <a:r>
              <a:rPr lang="en-US" dirty="0" smtClean="0">
                <a:latin typeface="+mj-lt"/>
              </a:rPr>
              <a:t> atresia.</a:t>
            </a:r>
          </a:p>
          <a:p>
            <a:r>
              <a:rPr lang="en-US" dirty="0" smtClean="0">
                <a:latin typeface="+mj-lt"/>
              </a:rPr>
              <a:t>CNS: Hypoventilation </a:t>
            </a:r>
            <a:r>
              <a:rPr lang="en-US" dirty="0">
                <a:latin typeface="+mj-lt"/>
              </a:rPr>
              <a:t>from drugs, asphyxia, seizures, hemorrhage</a:t>
            </a:r>
          </a:p>
          <a:p>
            <a:r>
              <a:rPr lang="en-US" dirty="0" err="1" smtClean="0">
                <a:latin typeface="+mj-lt"/>
              </a:rPr>
              <a:t>Heme</a:t>
            </a:r>
            <a:r>
              <a:rPr lang="en-US" dirty="0">
                <a:latin typeface="+mj-lt"/>
              </a:rPr>
              <a:t>: polycythemia, </a:t>
            </a:r>
            <a:r>
              <a:rPr lang="en-US" dirty="0" err="1">
                <a:latin typeface="+mj-lt"/>
              </a:rPr>
              <a:t>methemoglobinemia</a:t>
            </a:r>
            <a:r>
              <a:rPr lang="en-US" dirty="0">
                <a:latin typeface="+mj-lt"/>
              </a:rPr>
              <a:t> (nitrites, dyes)</a:t>
            </a:r>
          </a:p>
          <a:p>
            <a:r>
              <a:rPr lang="en-US" dirty="0" smtClean="0">
                <a:latin typeface="+mj-lt"/>
              </a:rPr>
              <a:t>Other</a:t>
            </a:r>
            <a:r>
              <a:rPr lang="en-US" dirty="0">
                <a:latin typeface="+mj-lt"/>
              </a:rPr>
              <a:t>: hypothermia, hypoglycemia, fluorescent lights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838200" y="144272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79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TAPVR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Pulmonary veins don't find their way to the back of the LA and drain to the SVC, IVC, or coronary sinus (i.e. : </a:t>
            </a:r>
            <a:r>
              <a:rPr lang="en-US" dirty="0" err="1">
                <a:latin typeface="+mj-lt"/>
              </a:rPr>
              <a:t>supracardiac</a:t>
            </a:r>
            <a:r>
              <a:rPr lang="en-US" dirty="0">
                <a:latin typeface="+mj-lt"/>
              </a:rPr>
              <a:t>, cardiac, or </a:t>
            </a:r>
            <a:r>
              <a:rPr lang="en-US" dirty="0" err="1">
                <a:latin typeface="+mj-lt"/>
              </a:rPr>
              <a:t>infracardic</a:t>
            </a:r>
            <a:r>
              <a:rPr lang="en-US" dirty="0">
                <a:latin typeface="+mj-lt"/>
              </a:rPr>
              <a:t>)</a:t>
            </a:r>
          </a:p>
          <a:p>
            <a:r>
              <a:rPr lang="en-US" dirty="0" smtClean="0">
                <a:latin typeface="+mj-lt"/>
              </a:rPr>
              <a:t>The </a:t>
            </a:r>
            <a:r>
              <a:rPr lang="en-US" dirty="0">
                <a:latin typeface="+mj-lt"/>
              </a:rPr>
              <a:t>commonest site is to the SVC.</a:t>
            </a:r>
          </a:p>
          <a:p>
            <a:r>
              <a:rPr lang="en-US" dirty="0" smtClean="0">
                <a:latin typeface="+mj-lt"/>
              </a:rPr>
              <a:t>In </a:t>
            </a:r>
            <a:r>
              <a:rPr lang="en-US" dirty="0">
                <a:latin typeface="+mj-lt"/>
              </a:rPr>
              <a:t>some cases, the veins are very small and don't form a confluence.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08908" y="1450522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69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24025" y="304800"/>
            <a:ext cx="8743950" cy="1143000"/>
          </a:xfrm>
        </p:spPr>
        <p:txBody>
          <a:bodyPr/>
          <a:lstStyle/>
          <a:p>
            <a:r>
              <a:rPr lang="en-US" altLang="en-US" smtClean="0"/>
              <a:t>Venous connections in TAPVR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1828800" y="13716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4341" name="Picture 5" descr="TAPVR 4 typ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09"/>
          <a:stretch>
            <a:fillRect/>
          </a:stretch>
        </p:blipFill>
        <p:spPr bwMode="auto">
          <a:xfrm>
            <a:off x="1524000" y="1752600"/>
            <a:ext cx="213995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TAPVR 4 typ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r="26476"/>
          <a:stretch>
            <a:fillRect/>
          </a:stretch>
        </p:blipFill>
        <p:spPr bwMode="auto">
          <a:xfrm>
            <a:off x="4000500" y="1752600"/>
            <a:ext cx="40386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TAPVR 4 typ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4"/>
          <a:stretch>
            <a:fillRect/>
          </a:stretch>
        </p:blipFill>
        <p:spPr bwMode="auto">
          <a:xfrm>
            <a:off x="8458200" y="1752600"/>
            <a:ext cx="22225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219201" y="4765676"/>
            <a:ext cx="31037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accent1"/>
                </a:solidFill>
                <a:latin typeface="Times New Roman" panose="02020603050405020304" pitchFamily="18" charset="0"/>
              </a:rPr>
              <a:t>Supracardiac: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Ascending vertical vein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most common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4724401" y="4765676"/>
            <a:ext cx="28094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accent1"/>
                </a:solidFill>
                <a:latin typeface="Times New Roman" panose="02020603050405020304" pitchFamily="18" charset="0"/>
              </a:rPr>
              <a:t>Cardiac: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RA or coronary sinus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8534400" y="4837114"/>
            <a:ext cx="2438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accent1"/>
                </a:solidFill>
                <a:latin typeface="Times New Roman" panose="02020603050405020304" pitchFamily="18" charset="0"/>
              </a:rPr>
              <a:t>Infracardiac: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Descending vein to portal system</a:t>
            </a:r>
          </a:p>
        </p:txBody>
      </p:sp>
      <p:sp>
        <p:nvSpPr>
          <p:cNvPr id="53258" name="Text Box 11"/>
          <p:cNvSpPr txBox="1">
            <a:spLocks noChangeArrowheads="1"/>
          </p:cNvSpPr>
          <p:nvPr/>
        </p:nvSpPr>
        <p:spPr bwMode="auto">
          <a:xfrm>
            <a:off x="1905000" y="4038601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2"/>
                </a:solidFill>
              </a:rPr>
              <a:t>supracardiac</a:t>
            </a:r>
          </a:p>
        </p:txBody>
      </p:sp>
      <p:sp>
        <p:nvSpPr>
          <p:cNvPr id="53259" name="Text Box 12"/>
          <p:cNvSpPr txBox="1">
            <a:spLocks noChangeArrowheads="1"/>
          </p:cNvSpPr>
          <p:nvPr/>
        </p:nvSpPr>
        <p:spPr bwMode="auto">
          <a:xfrm>
            <a:off x="5289550" y="4038601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2"/>
                </a:solidFill>
              </a:rPr>
              <a:t>cardiac</a:t>
            </a:r>
          </a:p>
        </p:txBody>
      </p:sp>
      <p:sp>
        <p:nvSpPr>
          <p:cNvPr id="53260" name="Text Box 13"/>
          <p:cNvSpPr txBox="1">
            <a:spLocks noChangeArrowheads="1"/>
          </p:cNvSpPr>
          <p:nvPr/>
        </p:nvSpPr>
        <p:spPr bwMode="auto">
          <a:xfrm>
            <a:off x="9175750" y="4191001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2"/>
                </a:solidFill>
              </a:rPr>
              <a:t>infracardiac</a:t>
            </a:r>
          </a:p>
        </p:txBody>
      </p:sp>
    </p:spTree>
    <p:extLst>
      <p:ext uri="{BB962C8B-B14F-4D97-AF65-F5344CB8AC3E}">
        <p14:creationId xmlns:p14="http://schemas.microsoft.com/office/powerpoint/2010/main" val="157858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45" grpId="0"/>
      <p:bldP spid="1434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24025" y="304800"/>
            <a:ext cx="8743950" cy="1143000"/>
          </a:xfrm>
        </p:spPr>
        <p:txBody>
          <a:bodyPr/>
          <a:lstStyle/>
          <a:p>
            <a:r>
              <a:rPr lang="en-US" altLang="en-US" smtClean="0"/>
              <a:t>Clinical manifestation of TAPVR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24025" y="1981200"/>
            <a:ext cx="428625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3200">
                <a:solidFill>
                  <a:schemeClr val="accent1"/>
                </a:solidFill>
              </a:rPr>
              <a:t>Obstructed</a:t>
            </a:r>
            <a:endParaRPr lang="en-US" altLang="en-US" smtClean="0">
              <a:solidFill>
                <a:schemeClr val="accent1"/>
              </a:solidFill>
            </a:endParaRPr>
          </a:p>
          <a:p>
            <a:pPr>
              <a:buFontTx/>
              <a:buNone/>
            </a:pPr>
            <a:endParaRPr lang="en-US" altLang="en-US" smtClean="0"/>
          </a:p>
          <a:p>
            <a:r>
              <a:rPr lang="en-US" altLang="en-US" smtClean="0"/>
              <a:t>Severe pulmonary edema, cyanosis, shock</a:t>
            </a:r>
          </a:p>
          <a:p>
            <a:r>
              <a:rPr lang="en-US" altLang="en-US" smtClean="0"/>
              <a:t>Surgical emergency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81725" y="1981200"/>
            <a:ext cx="428625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3200" dirty="0">
                <a:solidFill>
                  <a:schemeClr val="accent1"/>
                </a:solidFill>
              </a:rPr>
              <a:t>Unobstructed</a:t>
            </a:r>
            <a:endParaRPr lang="en-US" altLang="en-US" dirty="0" smtClean="0">
              <a:solidFill>
                <a:schemeClr val="accent1"/>
              </a:solidFill>
            </a:endParaRPr>
          </a:p>
          <a:p>
            <a:pPr>
              <a:buFontTx/>
              <a:buNone/>
            </a:pPr>
            <a:endParaRPr lang="en-US" altLang="en-US" dirty="0" smtClean="0"/>
          </a:p>
          <a:p>
            <a:r>
              <a:rPr lang="en-US" altLang="en-US" dirty="0" smtClean="0"/>
              <a:t>Mild to moderate congestive heart failure and cyanosis after 1m as PVR falls</a:t>
            </a:r>
          </a:p>
          <a:p>
            <a:r>
              <a:rPr lang="en-US" altLang="en-US" dirty="0" smtClean="0"/>
              <a:t>Surgery in first 6 mo.</a:t>
            </a: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828800" y="13716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33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24025" y="152400"/>
            <a:ext cx="8743950" cy="609600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+mn-lt"/>
              </a:rPr>
              <a:t>Supracardiac</a:t>
            </a:r>
            <a:r>
              <a:rPr lang="en-US" altLang="en-US" dirty="0" smtClean="0">
                <a:latin typeface="+mn-lt"/>
              </a:rPr>
              <a:t> TAPVC - CXR</a:t>
            </a:r>
          </a:p>
        </p:txBody>
      </p:sp>
      <p:pic>
        <p:nvPicPr>
          <p:cNvPr id="57347" name="Picture 3" descr="slid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1"/>
            <a:ext cx="600075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7381876" y="2305050"/>
            <a:ext cx="36861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“</a:t>
            </a:r>
            <a:r>
              <a:rPr lang="en-US" altLang="en-US" sz="2400">
                <a:solidFill>
                  <a:schemeClr val="accent1"/>
                </a:solidFill>
                <a:latin typeface="Times New Roman" panose="02020603050405020304" pitchFamily="18" charset="0"/>
              </a:rPr>
              <a:t>Snowman</a:t>
            </a:r>
            <a:r>
              <a:rPr lang="en-US" altLang="en-US" sz="2400">
                <a:latin typeface="Times New Roman" panose="02020603050405020304" pitchFamily="18" charset="0"/>
              </a:rPr>
              <a:t>” appearance secondary to dilated vertical vein, innominate vein and right superior vena cava draining all the pulmonary venous blood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14400" y="68580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23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24025" y="457200"/>
            <a:ext cx="874395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latin typeface="+mn-lt"/>
              </a:rPr>
              <a:t>TAPVR - CXR</a:t>
            </a:r>
            <a:br>
              <a:rPr lang="en-US" altLang="en-US" dirty="0" smtClean="0">
                <a:latin typeface="+mn-lt"/>
              </a:rPr>
            </a:br>
            <a:r>
              <a:rPr lang="en-US" altLang="en-US" dirty="0" smtClean="0">
                <a:latin typeface="+mn-lt"/>
              </a:rPr>
              <a:t> </a:t>
            </a:r>
            <a:r>
              <a:rPr lang="en-US" altLang="en-US" dirty="0" err="1" smtClean="0">
                <a:latin typeface="+mn-lt"/>
              </a:rPr>
              <a:t>Infracardiac</a:t>
            </a:r>
            <a:r>
              <a:rPr lang="en-US" altLang="en-US" dirty="0" smtClean="0">
                <a:latin typeface="+mn-lt"/>
              </a:rPr>
              <a:t> = Obstructed = Surgical Emergency</a:t>
            </a:r>
          </a:p>
        </p:txBody>
      </p:sp>
      <p:pic>
        <p:nvPicPr>
          <p:cNvPr id="60419" name="Picture 3" descr="slid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2146301"/>
            <a:ext cx="6772275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49136" y="179705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06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Tricuspid atresia </a:t>
            </a: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0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20436" y="1301977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Tricuspid atresia </a:t>
            </a:r>
            <a:endParaRPr lang="en-US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>
                <a:latin typeface="+mj-lt"/>
              </a:rPr>
              <a:t>Obligate R to L shunt at atrial </a:t>
            </a:r>
            <a:r>
              <a:rPr lang="en-US" altLang="en-US" dirty="0" smtClean="0">
                <a:latin typeface="+mj-lt"/>
              </a:rPr>
              <a:t>level</a:t>
            </a:r>
          </a:p>
          <a:p>
            <a:r>
              <a:rPr lang="en-US" altLang="en-US" dirty="0">
                <a:latin typeface="+mj-lt"/>
              </a:rPr>
              <a:t>Degree of cyanosis proportional to degree of pulmonary stenosis</a:t>
            </a:r>
          </a:p>
          <a:p>
            <a:r>
              <a:rPr lang="en-US" altLang="en-US" dirty="0">
                <a:latin typeface="+mj-lt"/>
              </a:rPr>
              <a:t>Necessity for PGE</a:t>
            </a:r>
            <a:r>
              <a:rPr lang="en-US" altLang="en-US" baseline="-25000" dirty="0">
                <a:latin typeface="+mj-lt"/>
              </a:rPr>
              <a:t>1</a:t>
            </a:r>
            <a:r>
              <a:rPr lang="en-US" altLang="en-US" dirty="0">
                <a:latin typeface="+mj-lt"/>
              </a:rPr>
              <a:t> related to degree of pulmonary stenosis</a:t>
            </a:r>
          </a:p>
          <a:p>
            <a:endParaRPr lang="en-US" altLang="en-US" dirty="0">
              <a:latin typeface="+mj-lt"/>
            </a:endParaRPr>
          </a:p>
        </p:txBody>
      </p:sp>
      <p:pic>
        <p:nvPicPr>
          <p:cNvPr id="7" name="Content Placeholder 6" descr="TrAtresia_pat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1" y="1085849"/>
            <a:ext cx="3799114" cy="541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62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Tricuspid atresia</a:t>
            </a:r>
            <a:endParaRPr lang="en-US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Lack of normal inflow into the RV</a:t>
            </a:r>
          </a:p>
          <a:p>
            <a:r>
              <a:rPr lang="en-US" dirty="0" smtClean="0">
                <a:latin typeface="+mj-lt"/>
              </a:rPr>
              <a:t>Systemic </a:t>
            </a:r>
            <a:r>
              <a:rPr lang="en-US" dirty="0">
                <a:latin typeface="+mj-lt"/>
              </a:rPr>
              <a:t>venous return flows across the atrial septum to LA, where mixing with oxygenated blood occurs</a:t>
            </a:r>
          </a:p>
          <a:p>
            <a:r>
              <a:rPr lang="en-US" dirty="0" smtClean="0">
                <a:latin typeface="+mj-lt"/>
              </a:rPr>
              <a:t>VSD </a:t>
            </a:r>
            <a:r>
              <a:rPr lang="en-US" dirty="0">
                <a:latin typeface="+mj-lt"/>
              </a:rPr>
              <a:t>allows flow out the pulmonary artery; the size of the VSD determines the size of the RV and the presentation </a:t>
            </a:r>
          </a:p>
          <a:p>
            <a:r>
              <a:rPr lang="en-US" dirty="0" smtClean="0">
                <a:latin typeface="+mj-lt"/>
              </a:rPr>
              <a:t>Usually </a:t>
            </a:r>
            <a:r>
              <a:rPr lang="en-US" dirty="0">
                <a:latin typeface="+mj-lt"/>
              </a:rPr>
              <a:t>the VSD gets smaller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38914" name="Picture 2" descr="https://healthjade.com/wp-content/uploads/2019/03/Tricuspid-atres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91" y="1214172"/>
            <a:ext cx="5451475" cy="501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28600" y="1324902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2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Pathophysiology 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Physiology of tricuspid atresia with normally related great vessels.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•Right atrial (mixed venous) oxygen saturation is decreased secondary to systemic hypoxemia.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•The tricuspid valve is </a:t>
            </a:r>
            <a:r>
              <a:rPr lang="en-US" dirty="0" err="1">
                <a:latin typeface="+mj-lt"/>
              </a:rPr>
              <a:t>nonpatent</a:t>
            </a:r>
            <a:r>
              <a:rPr lang="en-US" dirty="0">
                <a:latin typeface="+mj-lt"/>
              </a:rPr>
              <a:t>, and the right ventricle may manifest varying degrees of hypoplasia.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•The only outlet from the right atrium involves shunting right to left across an atrial septal defect or patent foramen </a:t>
            </a:r>
            <a:r>
              <a:rPr lang="en-US" dirty="0" err="1">
                <a:latin typeface="+mj-lt"/>
              </a:rPr>
              <a:t>ovale</a:t>
            </a:r>
            <a:r>
              <a:rPr lang="en-US" dirty="0">
                <a:latin typeface="+mj-lt"/>
              </a:rPr>
              <a:t> to the left atrium.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•There, </a:t>
            </a:r>
            <a:r>
              <a:rPr lang="en-US" dirty="0" err="1">
                <a:latin typeface="+mj-lt"/>
              </a:rPr>
              <a:t>desaturated</a:t>
            </a:r>
            <a:r>
              <a:rPr lang="en-US" dirty="0">
                <a:latin typeface="+mj-lt"/>
              </a:rPr>
              <a:t> blood mixes with saturated pulmonary venous return.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56021" y="1559379"/>
            <a:ext cx="4212771" cy="5061857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2900" y="1348242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55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Pathophysiology 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Blood enters the left ventricle and is ejected either through the aorta or via a ventricular septal defect (VSD) into the right ventricle. </a:t>
            </a:r>
          </a:p>
          <a:p>
            <a:r>
              <a:rPr lang="en-US" dirty="0" smtClean="0">
                <a:latin typeface="+mj-lt"/>
              </a:rPr>
              <a:t>In </a:t>
            </a:r>
            <a:r>
              <a:rPr lang="en-US" dirty="0">
                <a:latin typeface="+mj-lt"/>
              </a:rPr>
              <a:t>this example, some pulmonary blood flow is derived from the right ventricle, the rest from a patent ductus arteriosus (PDA).</a:t>
            </a:r>
          </a:p>
          <a:p>
            <a:r>
              <a:rPr lang="en-US" dirty="0" smtClean="0">
                <a:latin typeface="+mj-lt"/>
              </a:rPr>
              <a:t>In </a:t>
            </a:r>
            <a:r>
              <a:rPr lang="en-US" dirty="0">
                <a:latin typeface="+mj-lt"/>
              </a:rPr>
              <a:t>patients with tricuspid atresia, the PDA may close or the VSD may grow smaller and result in a marked decrease in systemic oxygen saturation.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29450" y="1592036"/>
            <a:ext cx="4408714" cy="4931228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10243" y="1380899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54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Cardiac causes of cyanosis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Shock for any reason (sepsis, CHF, </a:t>
            </a:r>
            <a:r>
              <a:rPr lang="en-US" sz="3200" dirty="0" err="1">
                <a:latin typeface="+mj-lt"/>
              </a:rPr>
              <a:t>adrenogenital</a:t>
            </a:r>
            <a:r>
              <a:rPr lang="en-US" sz="3200" dirty="0">
                <a:latin typeface="+mj-lt"/>
              </a:rPr>
              <a:t> syndrome, hemorrhage) usually causes a gray color.</a:t>
            </a:r>
          </a:p>
          <a:p>
            <a:r>
              <a:rPr lang="en-US" sz="3200" dirty="0" smtClean="0">
                <a:latin typeface="+mj-lt"/>
              </a:rPr>
              <a:t>Persistent </a:t>
            </a:r>
            <a:r>
              <a:rPr lang="en-US" sz="3200" dirty="0">
                <a:latin typeface="+mj-lt"/>
              </a:rPr>
              <a:t>fetal circulation/ Pulmonary hypertension</a:t>
            </a:r>
          </a:p>
          <a:p>
            <a:r>
              <a:rPr lang="en-US" sz="3200" dirty="0" smtClean="0">
                <a:latin typeface="+mj-lt"/>
              </a:rPr>
              <a:t>Cyanotic </a:t>
            </a:r>
            <a:r>
              <a:rPr lang="en-US" sz="3200" dirty="0">
                <a:latin typeface="+mj-lt"/>
              </a:rPr>
              <a:t>Congenital Heart Disease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838200" y="144272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655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Depend on size of VSD</a:t>
            </a:r>
            <a:r>
              <a:rPr lang="en-US" dirty="0" smtClean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if </a:t>
            </a:r>
            <a:r>
              <a:rPr lang="en-US" dirty="0">
                <a:latin typeface="+mj-lt"/>
              </a:rPr>
              <a:t>VSD small, cyanosis become severe when PDA closes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Most of the time, the VSD is not small and the patient presents with mild to moderate cyanosis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if VSD is large, CHF with pulmonary </a:t>
            </a:r>
            <a:r>
              <a:rPr lang="en-US" dirty="0" smtClean="0">
                <a:latin typeface="+mj-lt"/>
              </a:rPr>
              <a:t>over-circulation </a:t>
            </a:r>
            <a:r>
              <a:rPr lang="en-US" dirty="0">
                <a:latin typeface="+mj-lt"/>
              </a:rPr>
              <a:t>may occur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•History: </a:t>
            </a:r>
            <a:r>
              <a:rPr lang="en-US" dirty="0" err="1">
                <a:latin typeface="+mj-lt"/>
              </a:rPr>
              <a:t>Hypercyanotic</a:t>
            </a:r>
            <a:r>
              <a:rPr lang="en-US" dirty="0">
                <a:latin typeface="+mj-lt"/>
              </a:rPr>
              <a:t> spells may </a:t>
            </a:r>
            <a:r>
              <a:rPr lang="en-US" dirty="0" err="1" smtClean="0">
                <a:latin typeface="+mj-lt"/>
              </a:rPr>
              <a:t>occur,tachypnea</a:t>
            </a:r>
            <a:r>
              <a:rPr lang="en-US" dirty="0" smtClean="0">
                <a:latin typeface="+mj-lt"/>
              </a:rPr>
              <a:t> and poor feeding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•Physical exam: depend on size of VSD, lack of a murmur is ominous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•CXR; Pulmonary vascularity depend on size of VSD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•EKG: Left axis deviation, RA enlargement, LVH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12321" y="142875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Management 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If a newborn is severely cyanotic: PGEI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•If the child goes into CHF: medical management to allow for further growth before staging to a single ventricle palliation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•Glenn shunt (SVC to RPA), then Fontan procedure ( all venous return to the </a:t>
            </a:r>
            <a:r>
              <a:rPr lang="en-US" dirty="0" smtClean="0">
                <a:latin typeface="+mj-lt"/>
              </a:rPr>
              <a:t>PA’s</a:t>
            </a:r>
            <a:r>
              <a:rPr lang="en-US" dirty="0">
                <a:latin typeface="+mj-lt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•Overall mortality is 40%; surgical mortality is </a:t>
            </a:r>
            <a:r>
              <a:rPr lang="en-US" dirty="0" smtClean="0">
                <a:latin typeface="+mj-lt"/>
              </a:rPr>
              <a:t>15%</a:t>
            </a:r>
            <a:endParaRPr lang="en-US" dirty="0">
              <a:latin typeface="+mj-lt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77636" y="1396092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88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secret to success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72188" y="1825625"/>
            <a:ext cx="3113624" cy="435133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PASSION</a:t>
            </a:r>
          </a:p>
          <a:p>
            <a:r>
              <a:rPr lang="en-US" dirty="0" smtClean="0"/>
              <a:t>PERSISTENCE</a:t>
            </a:r>
          </a:p>
          <a:p>
            <a:r>
              <a:rPr lang="en-US" dirty="0" smtClean="0"/>
              <a:t>HUMILITY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5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Syndromes with CHD</a:t>
            </a: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357" y="0"/>
            <a:ext cx="3906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6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Trisomy 21 (Down Syndrome</a:t>
            </a:r>
            <a:r>
              <a:rPr lang="en-US" sz="2800" b="1" dirty="0" smtClean="0">
                <a:latin typeface="+mn-lt"/>
              </a:rPr>
              <a:t>)</a:t>
            </a:r>
            <a:br>
              <a:rPr lang="en-US" sz="2800" b="1" dirty="0" smtClean="0">
                <a:latin typeface="+mn-lt"/>
              </a:rPr>
            </a:br>
            <a:r>
              <a:rPr lang="en-US" sz="2800" b="1" dirty="0" smtClean="0"/>
              <a:t>Most </a:t>
            </a:r>
            <a:r>
              <a:rPr lang="en-US" sz="2800" b="1" dirty="0"/>
              <a:t>frequent chromosomal defect affecting live-born infants (1 in 660 live births)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>
                <a:latin typeface="+mj-lt"/>
              </a:rPr>
              <a:t>What are the most common congenital Heart Malformations associated with Trisomy 21? 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latin typeface="+mj-lt"/>
              </a:rPr>
              <a:t>- </a:t>
            </a:r>
            <a:r>
              <a:rPr lang="en-US" b="1" dirty="0" err="1" smtClean="0">
                <a:latin typeface="+mj-lt"/>
              </a:rPr>
              <a:t>Atrio</a:t>
            </a:r>
            <a:r>
              <a:rPr lang="en-US" b="1" dirty="0" smtClean="0">
                <a:latin typeface="+mj-lt"/>
              </a:rPr>
              <a:t>-ventricular </a:t>
            </a:r>
            <a:r>
              <a:rPr lang="en-US" b="1" dirty="0">
                <a:latin typeface="+mj-lt"/>
              </a:rPr>
              <a:t>septal defect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latin typeface="+mj-lt"/>
              </a:rPr>
              <a:t>- Ventricular </a:t>
            </a:r>
            <a:r>
              <a:rPr lang="en-US" b="1" dirty="0">
                <a:latin typeface="+mj-lt"/>
              </a:rPr>
              <a:t>septal defect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latin typeface="+mj-lt"/>
              </a:rPr>
              <a:t>- Atrial </a:t>
            </a:r>
            <a:r>
              <a:rPr lang="en-US" b="1" dirty="0">
                <a:latin typeface="+mj-lt"/>
              </a:rPr>
              <a:t>septal defect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latin typeface="+mj-lt"/>
              </a:rPr>
              <a:t>- Patent </a:t>
            </a:r>
            <a:r>
              <a:rPr lang="en-US" b="1" dirty="0">
                <a:latin typeface="+mj-lt"/>
              </a:rPr>
              <a:t>ductus arteriosus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b="1" dirty="0">
                <a:latin typeface="+mj-lt"/>
              </a:rPr>
              <a:t>Other defects: </a:t>
            </a:r>
            <a:r>
              <a:rPr lang="en-US" b="1" dirty="0" smtClean="0">
                <a:latin typeface="+mj-lt"/>
              </a:rPr>
              <a:t>microcephaly</a:t>
            </a:r>
            <a:r>
              <a:rPr lang="en-US" b="1" dirty="0">
                <a:latin typeface="+mj-lt"/>
              </a:rPr>
              <a:t>, flat occiput, round/flat face, low nasal bridge, small nose, upward slanting palpebral fissures, </a:t>
            </a:r>
            <a:r>
              <a:rPr lang="en-US" b="1" dirty="0" err="1">
                <a:latin typeface="+mj-lt"/>
              </a:rPr>
              <a:t>epicanthal</a:t>
            </a:r>
            <a:r>
              <a:rPr lang="en-US" b="1" dirty="0">
                <a:latin typeface="+mj-lt"/>
              </a:rPr>
              <a:t> folds, wide gap b/w first and second toes, single simian crease</a:t>
            </a:r>
            <a:endParaRPr lang="en-US" dirty="0">
              <a:latin typeface="+mj-lt"/>
            </a:endParaRPr>
          </a:p>
        </p:txBody>
      </p:sp>
      <p:pic>
        <p:nvPicPr>
          <p:cNvPr id="45058" name="Picture 2" descr="https://1.bp.blogspot.com/-5y6lEaplpew/XQmuiIHZXiI/AAAAAAAAY34/PRHUHISOKvQy9JI2gfZP2pGwc0nn0D3gACLcBGAs/s1600/IMG_761310244431483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590" y="1396093"/>
            <a:ext cx="4834820" cy="478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2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Atrio</a:t>
            </a:r>
            <a:r>
              <a:rPr lang="en-US" dirty="0" smtClean="0">
                <a:latin typeface="+mn-lt"/>
              </a:rPr>
              <a:t>-ventricular septal defect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https://tse1.mm.bing.net/th?id=OIP.i8g5i8SjPGjTX40dy-FLxgHaIW&amp;pid=Api&amp;P=0&amp;h=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5" y="1477737"/>
            <a:ext cx="7192735" cy="453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William’s syndrome</a:t>
            </a:r>
            <a:endParaRPr lang="en-US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 descr="https://cdn.medizzy.com/janT2YUDiMNBkkY3JRzIcBxONyY=/680x721/img/posts/e2d87f30-f9b3-4523-987f-30f9b37523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694" y="1380446"/>
            <a:ext cx="4922611" cy="46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https://tse4.mm.bing.net/th?id=OIP.vhzYm8YTL2YWD_UGb2qYsAHaE7&amp;pid=Api&amp;P=0&amp;h=2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91" y="1731624"/>
            <a:ext cx="3152775" cy="391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3600" y="365125"/>
            <a:ext cx="407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Supravalvular</a:t>
            </a:r>
            <a:r>
              <a:rPr lang="en-US" dirty="0" smtClean="0"/>
              <a:t> aortic stenosis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49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Marfan</a:t>
            </a:r>
            <a:r>
              <a:rPr lang="en-US" dirty="0" smtClean="0">
                <a:latin typeface="+mn-lt"/>
              </a:rPr>
              <a:t> syndrome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Connective tissue </a:t>
            </a:r>
            <a:r>
              <a:rPr lang="en-US" dirty="0" smtClean="0">
                <a:latin typeface="+mj-lt"/>
              </a:rPr>
              <a:t>Disorder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Autosomal dominant</a:t>
            </a:r>
          </a:p>
          <a:p>
            <a:r>
              <a:rPr lang="en-US" dirty="0">
                <a:latin typeface="+mj-lt"/>
              </a:rPr>
              <a:t>Skeletal</a:t>
            </a:r>
          </a:p>
          <a:p>
            <a:r>
              <a:rPr lang="en-US" dirty="0">
                <a:latin typeface="+mj-lt"/>
              </a:rPr>
              <a:t>Ocular</a:t>
            </a:r>
          </a:p>
          <a:p>
            <a:r>
              <a:rPr lang="en-US" dirty="0">
                <a:latin typeface="+mj-lt"/>
              </a:rPr>
              <a:t>Cardiac</a:t>
            </a:r>
            <a:r>
              <a:rPr lang="en-US" dirty="0" smtClean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- Dilated </a:t>
            </a:r>
            <a:r>
              <a:rPr lang="en-US" dirty="0">
                <a:latin typeface="+mj-lt"/>
              </a:rPr>
              <a:t>aortic root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- Mitral </a:t>
            </a:r>
            <a:r>
              <a:rPr lang="en-US" dirty="0">
                <a:latin typeface="+mj-lt"/>
              </a:rPr>
              <a:t>valve prolapse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- Aortic </a:t>
            </a:r>
            <a:r>
              <a:rPr lang="en-US" dirty="0">
                <a:latin typeface="+mj-lt"/>
              </a:rPr>
              <a:t>dissection risk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51202" name="Picture 2" descr="https://creativemeddoses.com/wp-content/uploads/2019/12/marfan-Syndrome-JP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5125"/>
            <a:ext cx="5181600" cy="546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99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Fetal alcohol syndrome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r>
              <a:rPr lang="en-US" b="1" dirty="0">
                <a:latin typeface="+mj-lt"/>
              </a:rPr>
              <a:t>1 in 1000 live births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•</a:t>
            </a:r>
            <a:r>
              <a:rPr lang="en-US" b="1" dirty="0">
                <a:latin typeface="+mj-lt"/>
              </a:rPr>
              <a:t>Half of patients with FAS have congenital heart disease: VSD, ASD, TOF.</a:t>
            </a:r>
            <a:endParaRPr lang="en-US" dirty="0"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191986"/>
            <a:ext cx="5181600" cy="4114828"/>
          </a:xfrm>
          <a:prstGeom prst="rect">
            <a:avLst/>
          </a:prstGeom>
        </p:spPr>
      </p:pic>
      <p:pic>
        <p:nvPicPr>
          <p:cNvPr id="52226" name="Picture 2" descr="https://tse2.mm.bing.net/th?id=OIP.8JuaHThu1ElLK2KrTsLJ2wHaI0&amp;pid=Api&amp;P=0&amp;h=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33" y="4105048"/>
            <a:ext cx="175260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Noonan syndrome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Single gene </a:t>
            </a:r>
            <a:r>
              <a:rPr lang="en-US" dirty="0" smtClean="0">
                <a:latin typeface="+mj-lt"/>
              </a:rPr>
              <a:t>defect</a:t>
            </a:r>
          </a:p>
          <a:p>
            <a:r>
              <a:rPr lang="en-US" dirty="0" smtClean="0">
                <a:latin typeface="+mj-lt"/>
              </a:rPr>
              <a:t>AD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At </a:t>
            </a:r>
            <a:r>
              <a:rPr lang="en-US" dirty="0">
                <a:latin typeface="+mj-lt"/>
              </a:rPr>
              <a:t>least 50% have congenital heart disease</a:t>
            </a:r>
          </a:p>
          <a:p>
            <a:r>
              <a:rPr lang="en-US" dirty="0" err="1" smtClean="0">
                <a:latin typeface="+mj-lt"/>
              </a:rPr>
              <a:t>Valvular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pulmonary stenosis secondary to dysplastic pulmonary valve with thickened leaflets. Also, ASD, PDA, VSD.</a:t>
            </a:r>
          </a:p>
          <a:p>
            <a:r>
              <a:rPr lang="en-US" dirty="0" smtClean="0">
                <a:latin typeface="+mj-lt"/>
              </a:rPr>
              <a:t>Other </a:t>
            </a:r>
            <a:r>
              <a:rPr lang="en-US" dirty="0">
                <a:latin typeface="+mj-lt"/>
              </a:rPr>
              <a:t>features: short stature, mild mental retardation, short, webbed neck with low posterior hair line, shield chest deformity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77187" y="1338943"/>
            <a:ext cx="2767013" cy="483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2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assessment: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400" dirty="0" smtClean="0">
                <a:latin typeface="+mj-lt"/>
              </a:rPr>
              <a:t>Central vs </a:t>
            </a:r>
            <a:r>
              <a:rPr lang="en-US" sz="2400" dirty="0" err="1" smtClean="0">
                <a:latin typeface="+mj-lt"/>
              </a:rPr>
              <a:t>acrocyanosis</a:t>
            </a:r>
            <a:endParaRPr lang="en-US" sz="2400" dirty="0" smtClean="0">
              <a:latin typeface="+mj-lt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+mj-lt"/>
              </a:rPr>
              <a:t>ABC’S and general well being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+mj-lt"/>
              </a:rPr>
              <a:t>Signs of respiratory distress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+mj-lt"/>
              </a:rPr>
              <a:t>Lung exam: Equal breath sounds? Are there bowel sounds in the chest?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+mj-lt"/>
              </a:rPr>
              <a:t>Heart exam: is there a </a:t>
            </a:r>
            <a:r>
              <a:rPr lang="en-US" sz="2400" dirty="0" err="1" smtClean="0">
                <a:latin typeface="+mj-lt"/>
              </a:rPr>
              <a:t>murmer</a:t>
            </a:r>
            <a:r>
              <a:rPr lang="en-US" sz="2400" dirty="0" smtClean="0">
                <a:latin typeface="+mj-lt"/>
              </a:rPr>
              <a:t>?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+mj-lt"/>
              </a:rPr>
              <a:t>Peripheral and central pulses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+mj-lt"/>
              </a:rPr>
              <a:t>Pulse ox: measures saturated hemoglobin , but can be abnormally low with </a:t>
            </a:r>
            <a:r>
              <a:rPr lang="en-US" sz="2400" dirty="0" err="1" smtClean="0">
                <a:latin typeface="+mj-lt"/>
              </a:rPr>
              <a:t>methemoglobinemia</a:t>
            </a:r>
            <a:endParaRPr lang="en-US" sz="2400" dirty="0" smtClean="0">
              <a:latin typeface="+mj-lt"/>
            </a:endParaRPr>
          </a:p>
          <a:p>
            <a:pPr>
              <a:buFontTx/>
              <a:buChar char="-"/>
            </a:pPr>
            <a:endParaRPr lang="en-US" sz="2400" dirty="0" smtClean="0">
              <a:latin typeface="+mj-lt"/>
            </a:endParaRPr>
          </a:p>
          <a:p>
            <a:pPr>
              <a:buFontTx/>
              <a:buChar char="-"/>
            </a:pPr>
            <a:endParaRPr lang="en-US" sz="2400" dirty="0">
              <a:latin typeface="+mj-lt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38200" y="144272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Turner syndrome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XO, 1 in 5000 live born females</a:t>
            </a:r>
          </a:p>
          <a:p>
            <a:r>
              <a:rPr lang="en-US" dirty="0" smtClean="0">
                <a:latin typeface="+mj-lt"/>
              </a:rPr>
              <a:t>20-40</a:t>
            </a:r>
            <a:r>
              <a:rPr lang="en-US" dirty="0">
                <a:latin typeface="+mj-lt"/>
              </a:rPr>
              <a:t>% have heart defects: </a:t>
            </a:r>
            <a:r>
              <a:rPr lang="en-US" dirty="0" err="1">
                <a:latin typeface="+mj-lt"/>
              </a:rPr>
              <a:t>Coarctation</a:t>
            </a:r>
            <a:r>
              <a:rPr lang="en-US" dirty="0">
                <a:latin typeface="+mj-lt"/>
              </a:rPr>
              <a:t> of aorta, bicuspid aortic valve, aortic stenosis</a:t>
            </a:r>
          </a:p>
          <a:p>
            <a:r>
              <a:rPr lang="en-US" dirty="0" smtClean="0">
                <a:latin typeface="+mj-lt"/>
              </a:rPr>
              <a:t>Short </a:t>
            </a:r>
            <a:r>
              <a:rPr lang="en-US" dirty="0">
                <a:latin typeface="+mj-lt"/>
              </a:rPr>
              <a:t>stature, sexual infantilism, webbed neck, wide spaced nipples, congenital lymphedema, average intelligence.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480445"/>
            <a:ext cx="5181600" cy="2034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294" y="2732314"/>
            <a:ext cx="2790825" cy="2095500"/>
          </a:xfrm>
          <a:prstGeom prst="rect">
            <a:avLst/>
          </a:prstGeom>
        </p:spPr>
      </p:pic>
      <p:pic>
        <p:nvPicPr>
          <p:cNvPr id="53250" name="Picture 2" descr="https://tse4.mm.bing.net/th?id=OIP.-V0R1rQQy-WwfDgCMKdV6AAAAA&amp;pid=Api&amp;P=0&amp;h=2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019" y="4939394"/>
            <a:ext cx="2705100" cy="161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52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CHARGE association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Heart defects in 50-70% of patients. </a:t>
            </a:r>
          </a:p>
          <a:p>
            <a:r>
              <a:rPr lang="en-US" dirty="0">
                <a:latin typeface="+mj-lt"/>
              </a:rPr>
              <a:t>AV canal, VSD, ASD</a:t>
            </a:r>
          </a:p>
          <a:p>
            <a:r>
              <a:rPr lang="en-US" dirty="0" err="1">
                <a:latin typeface="+mj-lt"/>
              </a:rPr>
              <a:t>Conotruncal</a:t>
            </a:r>
            <a:r>
              <a:rPr lang="en-US" dirty="0">
                <a:latin typeface="+mj-lt"/>
              </a:rPr>
              <a:t> anomalies (TOF, double-outlet right ventricle, truncus </a:t>
            </a:r>
            <a:r>
              <a:rPr lang="en-US" dirty="0" err="1">
                <a:latin typeface="+mj-lt"/>
              </a:rPr>
              <a:t>arteriousus</a:t>
            </a:r>
            <a:r>
              <a:rPr lang="en-US" dirty="0">
                <a:latin typeface="+mj-lt"/>
              </a:rPr>
              <a:t>)</a:t>
            </a:r>
          </a:p>
          <a:p>
            <a:r>
              <a:rPr lang="en-US" dirty="0">
                <a:latin typeface="+mj-lt"/>
              </a:rPr>
              <a:t>Aortic arch anomalies (interrupted aortic arch, vascular ring, aberrant subclavian artery)</a:t>
            </a:r>
          </a:p>
          <a:p>
            <a:r>
              <a:rPr lang="en-US" dirty="0">
                <a:latin typeface="+mj-lt"/>
              </a:rPr>
              <a:t>PDA </a:t>
            </a:r>
          </a:p>
        </p:txBody>
      </p:sp>
      <p:pic>
        <p:nvPicPr>
          <p:cNvPr id="54274" name="Picture 2" descr="https://tse1.mm.bing.net/th?id=OIP.PpXzfkKPzsNbCNXRWow2aAHaEK&amp;pid=Api&amp;P=0&amp;h=2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099" y="971549"/>
            <a:ext cx="4558393" cy="557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52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300" name="Picture 4" descr="https://i.pinimg.com/736x/58/e9/35/58e9351fd1ac022bd4db256921e5b8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246" y="661534"/>
            <a:ext cx="7010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27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tse2.mm.bing.net/th?id=OIP.hnTjS8UAovbUSrAitfwBoAHaHa&amp;pid=Api&amp;P=0&amp;h=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43" y="-114300"/>
            <a:ext cx="12273643" cy="677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25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•</a:t>
            </a:r>
            <a:r>
              <a:rPr lang="en-US" dirty="0" err="1">
                <a:latin typeface="+mj-lt"/>
              </a:rPr>
              <a:t>ABG:if</a:t>
            </a:r>
            <a:r>
              <a:rPr lang="en-US" dirty="0">
                <a:latin typeface="+mj-lt"/>
              </a:rPr>
              <a:t> there is normal paO2, then </a:t>
            </a:r>
            <a:r>
              <a:rPr lang="en-US" dirty="0" err="1">
                <a:latin typeface="+mj-lt"/>
              </a:rPr>
              <a:t>methemoglobinmia</a:t>
            </a:r>
            <a:r>
              <a:rPr lang="en-US" dirty="0">
                <a:latin typeface="+mj-lt"/>
              </a:rPr>
              <a:t>, polycythemia, or CNS problems are more likely.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•Blood tests: glucose, CBC, blood culture ( septic work-up), </a:t>
            </a:r>
            <a:r>
              <a:rPr lang="en-US" dirty="0" err="1">
                <a:latin typeface="+mj-lt"/>
              </a:rPr>
              <a:t>methemoglobin</a:t>
            </a:r>
            <a:r>
              <a:rPr lang="en-US" dirty="0">
                <a:latin typeface="+mj-lt"/>
              </a:rPr>
              <a:t> ( a drop of blood exposed to air has brown color) 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838200" y="1442720"/>
            <a:ext cx="8458200" cy="152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56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2746</Words>
  <Application>Microsoft Office PowerPoint</Application>
  <PresentationFormat>Widescreen</PresentationFormat>
  <Paragraphs>411</Paragraphs>
  <Slides>83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2" baseType="lpstr">
      <vt:lpstr>Arial</vt:lpstr>
      <vt:lpstr>Arial Rounded MT Bold</vt:lpstr>
      <vt:lpstr>Calibri</vt:lpstr>
      <vt:lpstr>Calibri Light</vt:lpstr>
      <vt:lpstr>Helvetica</vt:lpstr>
      <vt:lpstr>Symbol</vt:lpstr>
      <vt:lpstr>Times</vt:lpstr>
      <vt:lpstr>Times New Roman</vt:lpstr>
      <vt:lpstr>Office Theme</vt:lpstr>
      <vt:lpstr>PowerPoint Presentation</vt:lpstr>
      <vt:lpstr>Scenario</vt:lpstr>
      <vt:lpstr>What is cyanosis???</vt:lpstr>
      <vt:lpstr>Central Vs. Acrocyanosis</vt:lpstr>
      <vt:lpstr>Cyanosis and Hemoglobin</vt:lpstr>
      <vt:lpstr>Differential diagnosis</vt:lpstr>
      <vt:lpstr>Cardiac causes of cyanosis</vt:lpstr>
      <vt:lpstr>Physical assessment:</vt:lpstr>
      <vt:lpstr>Investigations </vt:lpstr>
      <vt:lpstr>Evaluation of cyanosis:  100% O2 test measure pAO2 in room air and 100% O2</vt:lpstr>
      <vt:lpstr>If signs of respiratory distress</vt:lpstr>
      <vt:lpstr>PowerPoint Presentation</vt:lpstr>
      <vt:lpstr>PowerPoint Presentation</vt:lpstr>
      <vt:lpstr>What to do next????</vt:lpstr>
      <vt:lpstr>PGE-1 (Alprostadil)</vt:lpstr>
      <vt:lpstr>CYANOTIC CARDIAC LESIONS</vt:lpstr>
      <vt:lpstr>OTHER CAUSES OF CYANOTIC CHD:</vt:lpstr>
      <vt:lpstr>PowerPoint Presentation</vt:lpstr>
      <vt:lpstr>D-Transposition of the Great Arteries</vt:lpstr>
      <vt:lpstr>D-Transposition of the Great Arteries</vt:lpstr>
      <vt:lpstr>d-TGA results from abnormal formation of aortico-pulmonary septum</vt:lpstr>
      <vt:lpstr>D-transposition of great arteries</vt:lpstr>
      <vt:lpstr>Pathophysiology </vt:lpstr>
      <vt:lpstr>D-transposition of great arteries</vt:lpstr>
      <vt:lpstr>Physical exam</vt:lpstr>
      <vt:lpstr>PowerPoint Presentation</vt:lpstr>
      <vt:lpstr>Initial management of d-TGA: goal is to improve mixing</vt:lpstr>
      <vt:lpstr>Balloon atrial septostomy (Rashkind procedure)</vt:lpstr>
      <vt:lpstr>Surgical management of d-TGA: Arterial switch procedure</vt:lpstr>
      <vt:lpstr>Tetrology of Fallot</vt:lpstr>
      <vt:lpstr>Tetralogy of Fallot</vt:lpstr>
      <vt:lpstr>Tetralogy of Fallot</vt:lpstr>
      <vt:lpstr>TOF occurs as a result of abnormal  cardiac septation </vt:lpstr>
      <vt:lpstr>Tetralogy of Fallot</vt:lpstr>
      <vt:lpstr>Pathophysiology </vt:lpstr>
      <vt:lpstr>Pathophysiology </vt:lpstr>
      <vt:lpstr>Pathophysiology </vt:lpstr>
      <vt:lpstr>Clinical presentation </vt:lpstr>
      <vt:lpstr>Physical assessment </vt:lpstr>
      <vt:lpstr>Tetralogy of Fallot - CXR</vt:lpstr>
      <vt:lpstr>Hypercyanotic “tet” spells</vt:lpstr>
      <vt:lpstr>Hypercyanotic “tet” spells</vt:lpstr>
      <vt:lpstr>Hypercyanotic “tet” spell</vt:lpstr>
      <vt:lpstr>Management of “tet” spell: goal is to  SVR and  PVR</vt:lpstr>
      <vt:lpstr>Surgical repair: TOF</vt:lpstr>
      <vt:lpstr>Truncus Arteriosus</vt:lpstr>
      <vt:lpstr>Truncus arteriosus</vt:lpstr>
      <vt:lpstr>Truncus Arteriosus</vt:lpstr>
      <vt:lpstr>Truncus arteriosus: aortico-pulmonary septum fails to develop</vt:lpstr>
      <vt:lpstr>Pathophysiology  </vt:lpstr>
      <vt:lpstr>Pathophysiology </vt:lpstr>
      <vt:lpstr>Physical assessment</vt:lpstr>
      <vt:lpstr>Investigations:</vt:lpstr>
      <vt:lpstr>Surgical correction: Truncus Arteriosus</vt:lpstr>
      <vt:lpstr>Associations </vt:lpstr>
      <vt:lpstr>Conotruncal development is dependent upon normal migration of neural crest cells</vt:lpstr>
      <vt:lpstr>Digeorge syndrome</vt:lpstr>
      <vt:lpstr>Total anomalous pulmonary venous return (TAPVR)</vt:lpstr>
      <vt:lpstr>Total anomalous pulmonary venous return (TAPVR)</vt:lpstr>
      <vt:lpstr>TAPVR</vt:lpstr>
      <vt:lpstr>Venous connections in TAPVR</vt:lpstr>
      <vt:lpstr>Clinical manifestation of TAPVR</vt:lpstr>
      <vt:lpstr>Supracardiac TAPVC - CXR</vt:lpstr>
      <vt:lpstr>TAPVR - CXR  Infracardiac = Obstructed = Surgical Emergency</vt:lpstr>
      <vt:lpstr>Tricuspid atresia </vt:lpstr>
      <vt:lpstr>Tricuspid atresia </vt:lpstr>
      <vt:lpstr>Tricuspid atresia</vt:lpstr>
      <vt:lpstr>Pathophysiology </vt:lpstr>
      <vt:lpstr>Pathophysiology </vt:lpstr>
      <vt:lpstr>Clinical presentation </vt:lpstr>
      <vt:lpstr>Management </vt:lpstr>
      <vt:lpstr>The secret to success</vt:lpstr>
      <vt:lpstr>Syndromes with CHD</vt:lpstr>
      <vt:lpstr>Trisomy 21 (Down Syndrome) Most frequent chromosomal defect affecting live-born infants (1 in 660 live births)</vt:lpstr>
      <vt:lpstr>Atrio-ventricular septal defect</vt:lpstr>
      <vt:lpstr>William’s syndrome</vt:lpstr>
      <vt:lpstr>Marfan syndrome</vt:lpstr>
      <vt:lpstr>Fetal alcohol syndrome</vt:lpstr>
      <vt:lpstr>Noonan syndrome</vt:lpstr>
      <vt:lpstr>Turner syndrome</vt:lpstr>
      <vt:lpstr>CHARGE association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HPG7</dc:creator>
  <cp:lastModifiedBy>HPG7</cp:lastModifiedBy>
  <cp:revision>116</cp:revision>
  <dcterms:created xsi:type="dcterms:W3CDTF">2024-01-27T12:03:18Z</dcterms:created>
  <dcterms:modified xsi:type="dcterms:W3CDTF">2024-01-28T10:16:49Z</dcterms:modified>
</cp:coreProperties>
</file>