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 id="2147483793" r:id="rId3"/>
  </p:sldMasterIdLst>
  <p:notesMasterIdLst>
    <p:notesMasterId r:id="rId71"/>
  </p:notesMasterIdLst>
  <p:sldIdLst>
    <p:sldId id="256" r:id="rId4"/>
    <p:sldId id="257" r:id="rId5"/>
    <p:sldId id="290" r:id="rId6"/>
    <p:sldId id="259" r:id="rId7"/>
    <p:sldId id="265" r:id="rId8"/>
    <p:sldId id="266" r:id="rId9"/>
    <p:sldId id="267" r:id="rId10"/>
    <p:sldId id="268" r:id="rId11"/>
    <p:sldId id="269" r:id="rId12"/>
    <p:sldId id="270" r:id="rId13"/>
    <p:sldId id="272" r:id="rId14"/>
    <p:sldId id="274" r:id="rId15"/>
    <p:sldId id="273" r:id="rId16"/>
    <p:sldId id="276" r:id="rId17"/>
    <p:sldId id="278" r:id="rId18"/>
    <p:sldId id="279" r:id="rId19"/>
    <p:sldId id="281" r:id="rId20"/>
    <p:sldId id="280" r:id="rId21"/>
    <p:sldId id="275" r:id="rId22"/>
    <p:sldId id="277" r:id="rId23"/>
    <p:sldId id="282" r:id="rId24"/>
    <p:sldId id="283" r:id="rId25"/>
    <p:sldId id="284" r:id="rId26"/>
    <p:sldId id="285" r:id="rId27"/>
    <p:sldId id="286" r:id="rId28"/>
    <p:sldId id="287" r:id="rId29"/>
    <p:sldId id="288"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Lst>
  <p:sldSz cx="12184063" cy="6859588"/>
  <p:notesSz cx="6858000" cy="9144000"/>
  <p:defaultTextStyle>
    <a:defPPr>
      <a:defRPr lang="en-US"/>
    </a:defPPr>
    <a:lvl1pPr marL="0" algn="l" defTabSz="1088136" rtl="0" eaLnBrk="1" latinLnBrk="0" hangingPunct="1">
      <a:defRPr sz="2100" kern="1200">
        <a:solidFill>
          <a:schemeClr val="tx1"/>
        </a:solidFill>
        <a:latin typeface="+mn-lt"/>
        <a:ea typeface="+mn-ea"/>
        <a:cs typeface="+mn-cs"/>
      </a:defRPr>
    </a:lvl1pPr>
    <a:lvl2pPr marL="544068" algn="l" defTabSz="1088136" rtl="0" eaLnBrk="1" latinLnBrk="0" hangingPunct="1">
      <a:defRPr sz="2100" kern="1200">
        <a:solidFill>
          <a:schemeClr val="tx1"/>
        </a:solidFill>
        <a:latin typeface="+mn-lt"/>
        <a:ea typeface="+mn-ea"/>
        <a:cs typeface="+mn-cs"/>
      </a:defRPr>
    </a:lvl2pPr>
    <a:lvl3pPr marL="1088136" algn="l" defTabSz="1088136" rtl="0" eaLnBrk="1" latinLnBrk="0" hangingPunct="1">
      <a:defRPr sz="2100" kern="1200">
        <a:solidFill>
          <a:schemeClr val="tx1"/>
        </a:solidFill>
        <a:latin typeface="+mn-lt"/>
        <a:ea typeface="+mn-ea"/>
        <a:cs typeface="+mn-cs"/>
      </a:defRPr>
    </a:lvl3pPr>
    <a:lvl4pPr marL="1632204" algn="l" defTabSz="1088136" rtl="0" eaLnBrk="1" latinLnBrk="0" hangingPunct="1">
      <a:defRPr sz="2100" kern="1200">
        <a:solidFill>
          <a:schemeClr val="tx1"/>
        </a:solidFill>
        <a:latin typeface="+mn-lt"/>
        <a:ea typeface="+mn-ea"/>
        <a:cs typeface="+mn-cs"/>
      </a:defRPr>
    </a:lvl4pPr>
    <a:lvl5pPr marL="2176272" algn="l" defTabSz="1088136" rtl="0" eaLnBrk="1" latinLnBrk="0" hangingPunct="1">
      <a:defRPr sz="2100" kern="1200">
        <a:solidFill>
          <a:schemeClr val="tx1"/>
        </a:solidFill>
        <a:latin typeface="+mn-lt"/>
        <a:ea typeface="+mn-ea"/>
        <a:cs typeface="+mn-cs"/>
      </a:defRPr>
    </a:lvl5pPr>
    <a:lvl6pPr marL="2720340" algn="l" defTabSz="1088136" rtl="0" eaLnBrk="1" latinLnBrk="0" hangingPunct="1">
      <a:defRPr sz="2100" kern="1200">
        <a:solidFill>
          <a:schemeClr val="tx1"/>
        </a:solidFill>
        <a:latin typeface="+mn-lt"/>
        <a:ea typeface="+mn-ea"/>
        <a:cs typeface="+mn-cs"/>
      </a:defRPr>
    </a:lvl6pPr>
    <a:lvl7pPr marL="3264408" algn="l" defTabSz="1088136" rtl="0" eaLnBrk="1" latinLnBrk="0" hangingPunct="1">
      <a:defRPr sz="2100" kern="1200">
        <a:solidFill>
          <a:schemeClr val="tx1"/>
        </a:solidFill>
        <a:latin typeface="+mn-lt"/>
        <a:ea typeface="+mn-ea"/>
        <a:cs typeface="+mn-cs"/>
      </a:defRPr>
    </a:lvl7pPr>
    <a:lvl8pPr marL="3808476" algn="l" defTabSz="1088136" rtl="0" eaLnBrk="1" latinLnBrk="0" hangingPunct="1">
      <a:defRPr sz="2100" kern="1200">
        <a:solidFill>
          <a:schemeClr val="tx1"/>
        </a:solidFill>
        <a:latin typeface="+mn-lt"/>
        <a:ea typeface="+mn-ea"/>
        <a:cs typeface="+mn-cs"/>
      </a:defRPr>
    </a:lvl8pPr>
    <a:lvl9pPr marL="4352544" algn="l" defTabSz="108813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558" y="-90"/>
      </p:cViewPr>
      <p:guideLst>
        <p:guide orient="horz" pos="2161"/>
        <p:guide pos="38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BD1AB-A22D-4C6C-94E8-88E02D4F1DE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C52998F-3544-4408-91FC-C66B16942702}">
      <dgm:prSet/>
      <dgm:spPr/>
      <dgm:t>
        <a:bodyPr/>
        <a:lstStyle/>
        <a:p>
          <a:r>
            <a:rPr lang="en-US" b="1" dirty="0"/>
            <a:t>The symptoms of postpartum depression include:</a:t>
          </a:r>
          <a:endParaRPr lang="en-US" dirty="0"/>
        </a:p>
      </dgm:t>
    </dgm:pt>
    <dgm:pt modelId="{78DF4BF3-9A37-40A7-BCA2-30D875B8E569}" type="parTrans" cxnId="{6C853CD3-FD03-4FDF-AFD1-796B0EE9A05E}">
      <dgm:prSet/>
      <dgm:spPr/>
      <dgm:t>
        <a:bodyPr/>
        <a:lstStyle/>
        <a:p>
          <a:endParaRPr lang="en-US"/>
        </a:p>
      </dgm:t>
    </dgm:pt>
    <dgm:pt modelId="{C9A3B494-041D-4035-995D-BF0829126EB3}" type="sibTrans" cxnId="{6C853CD3-FD03-4FDF-AFD1-796B0EE9A05E}">
      <dgm:prSet/>
      <dgm:spPr/>
      <dgm:t>
        <a:bodyPr/>
        <a:lstStyle/>
        <a:p>
          <a:endParaRPr lang="en-US"/>
        </a:p>
      </dgm:t>
    </dgm:pt>
    <dgm:pt modelId="{BDCCD286-249F-49C0-B0B5-3843DF43B80A}">
      <dgm:prSet/>
      <dgm:spPr/>
      <dgm:t>
        <a:bodyPr/>
        <a:lstStyle/>
        <a:p>
          <a:r>
            <a:rPr lang="en-US" b="1" dirty="0"/>
            <a:t>Depressed or sad mood</a:t>
          </a:r>
          <a:endParaRPr lang="en-US" dirty="0"/>
        </a:p>
      </dgm:t>
    </dgm:pt>
    <dgm:pt modelId="{4E2395FD-D09F-45EE-A2C5-942C7D8BDDE4}" type="parTrans" cxnId="{36DFE78F-0E52-4540-BB06-CBD6FBAB405D}">
      <dgm:prSet/>
      <dgm:spPr/>
      <dgm:t>
        <a:bodyPr/>
        <a:lstStyle/>
        <a:p>
          <a:endParaRPr lang="en-US"/>
        </a:p>
      </dgm:t>
    </dgm:pt>
    <dgm:pt modelId="{1FF1FBA8-A658-4A10-93B2-8C0D3B7572C6}" type="sibTrans" cxnId="{36DFE78F-0E52-4540-BB06-CBD6FBAB405D}">
      <dgm:prSet/>
      <dgm:spPr/>
      <dgm:t>
        <a:bodyPr/>
        <a:lstStyle/>
        <a:p>
          <a:endParaRPr lang="en-US"/>
        </a:p>
      </dgm:t>
    </dgm:pt>
    <dgm:pt modelId="{D9CA6614-E6F4-4767-908A-5C1C01F6CE06}">
      <dgm:prSet/>
      <dgm:spPr/>
      <dgm:t>
        <a:bodyPr/>
        <a:lstStyle/>
        <a:p>
          <a:r>
            <a:rPr lang="en-US" b="1" dirty="0"/>
            <a:t>Tearfulness</a:t>
          </a:r>
          <a:endParaRPr lang="en-US" dirty="0"/>
        </a:p>
      </dgm:t>
    </dgm:pt>
    <dgm:pt modelId="{3884C3C9-DAA5-4EAE-8D0E-DE44111414D6}" type="parTrans" cxnId="{5DE7D74A-8A03-4564-A7C9-0C4E0EED2AB6}">
      <dgm:prSet/>
      <dgm:spPr/>
      <dgm:t>
        <a:bodyPr/>
        <a:lstStyle/>
        <a:p>
          <a:endParaRPr lang="en-US"/>
        </a:p>
      </dgm:t>
    </dgm:pt>
    <dgm:pt modelId="{43C5B113-8D38-48AF-842B-B65E5B0DE97D}" type="sibTrans" cxnId="{5DE7D74A-8A03-4564-A7C9-0C4E0EED2AB6}">
      <dgm:prSet/>
      <dgm:spPr/>
      <dgm:t>
        <a:bodyPr/>
        <a:lstStyle/>
        <a:p>
          <a:endParaRPr lang="en-US"/>
        </a:p>
      </dgm:t>
    </dgm:pt>
    <dgm:pt modelId="{D231DEA6-2607-4FCE-B5B4-D40BC51106D8}">
      <dgm:prSet/>
      <dgm:spPr/>
      <dgm:t>
        <a:bodyPr/>
        <a:lstStyle/>
        <a:p>
          <a:r>
            <a:rPr lang="en-US" b="1"/>
            <a:t>Loss of interest in usual activities</a:t>
          </a:r>
          <a:endParaRPr lang="en-US"/>
        </a:p>
      </dgm:t>
    </dgm:pt>
    <dgm:pt modelId="{AD9F4FED-6899-405C-B967-2D8B89228269}" type="parTrans" cxnId="{5C504A63-A9B1-494F-BE66-15CB42AFB657}">
      <dgm:prSet/>
      <dgm:spPr/>
      <dgm:t>
        <a:bodyPr/>
        <a:lstStyle/>
        <a:p>
          <a:endParaRPr lang="en-US"/>
        </a:p>
      </dgm:t>
    </dgm:pt>
    <dgm:pt modelId="{DD575C3B-78D5-4E37-BDEC-31DE278E75D6}" type="sibTrans" cxnId="{5C504A63-A9B1-494F-BE66-15CB42AFB657}">
      <dgm:prSet/>
      <dgm:spPr/>
      <dgm:t>
        <a:bodyPr/>
        <a:lstStyle/>
        <a:p>
          <a:endParaRPr lang="en-US"/>
        </a:p>
      </dgm:t>
    </dgm:pt>
    <dgm:pt modelId="{FCB223A7-60A4-4794-AA3C-49939FA4687D}">
      <dgm:prSet/>
      <dgm:spPr/>
      <dgm:t>
        <a:bodyPr/>
        <a:lstStyle/>
        <a:p>
          <a:r>
            <a:rPr lang="en-US" b="1" dirty="0"/>
            <a:t>Feelings of guilt</a:t>
          </a:r>
          <a:endParaRPr lang="en-US" dirty="0"/>
        </a:p>
      </dgm:t>
    </dgm:pt>
    <dgm:pt modelId="{44D6F5C0-1252-4581-9150-80F00B7FB3B6}" type="parTrans" cxnId="{DF685E11-7EA1-407C-A13A-02951E4DF242}">
      <dgm:prSet/>
      <dgm:spPr/>
      <dgm:t>
        <a:bodyPr/>
        <a:lstStyle/>
        <a:p>
          <a:endParaRPr lang="en-US"/>
        </a:p>
      </dgm:t>
    </dgm:pt>
    <dgm:pt modelId="{F02E9608-40BE-4098-939D-AC6595C99AD8}" type="sibTrans" cxnId="{DF685E11-7EA1-407C-A13A-02951E4DF242}">
      <dgm:prSet/>
      <dgm:spPr/>
      <dgm:t>
        <a:bodyPr/>
        <a:lstStyle/>
        <a:p>
          <a:endParaRPr lang="en-US"/>
        </a:p>
      </dgm:t>
    </dgm:pt>
    <dgm:pt modelId="{EFBC9105-45C6-4C18-B7DA-F2F4E0096A63}">
      <dgm:prSet/>
      <dgm:spPr/>
      <dgm:t>
        <a:bodyPr/>
        <a:lstStyle/>
        <a:p>
          <a:r>
            <a:rPr lang="en-US" b="1" dirty="0"/>
            <a:t>Feelings of worthlessness or incompetence</a:t>
          </a:r>
          <a:endParaRPr lang="en-US" dirty="0"/>
        </a:p>
      </dgm:t>
    </dgm:pt>
    <dgm:pt modelId="{EFC06FAA-24BA-4C26-BFAF-AE79C9937F2A}" type="parTrans" cxnId="{6A6460E1-B4EA-4BDE-A012-7DF3C4F7DF47}">
      <dgm:prSet/>
      <dgm:spPr/>
      <dgm:t>
        <a:bodyPr/>
        <a:lstStyle/>
        <a:p>
          <a:endParaRPr lang="en-US"/>
        </a:p>
      </dgm:t>
    </dgm:pt>
    <dgm:pt modelId="{D8C534AA-F6B9-47E8-ACD1-77D82F7DDA55}" type="sibTrans" cxnId="{6A6460E1-B4EA-4BDE-A012-7DF3C4F7DF47}">
      <dgm:prSet/>
      <dgm:spPr/>
      <dgm:t>
        <a:bodyPr/>
        <a:lstStyle/>
        <a:p>
          <a:endParaRPr lang="en-US"/>
        </a:p>
      </dgm:t>
    </dgm:pt>
    <dgm:pt modelId="{910C386F-2991-4765-8ADC-580E046FA0CE}">
      <dgm:prSet/>
      <dgm:spPr/>
      <dgm:t>
        <a:bodyPr/>
        <a:lstStyle/>
        <a:p>
          <a:r>
            <a:rPr lang="en-US" b="1"/>
            <a:t>Fatigue</a:t>
          </a:r>
          <a:endParaRPr lang="en-US"/>
        </a:p>
      </dgm:t>
    </dgm:pt>
    <dgm:pt modelId="{142F7725-648E-4877-9C0E-EDADF8ACDDF5}" type="parTrans" cxnId="{B02FDDC3-15D1-45C5-A374-CE189D11CCC3}">
      <dgm:prSet/>
      <dgm:spPr/>
      <dgm:t>
        <a:bodyPr/>
        <a:lstStyle/>
        <a:p>
          <a:endParaRPr lang="en-US"/>
        </a:p>
      </dgm:t>
    </dgm:pt>
    <dgm:pt modelId="{5C35756D-87C9-4012-BF48-F735EA387CD8}" type="sibTrans" cxnId="{B02FDDC3-15D1-45C5-A374-CE189D11CCC3}">
      <dgm:prSet/>
      <dgm:spPr/>
      <dgm:t>
        <a:bodyPr/>
        <a:lstStyle/>
        <a:p>
          <a:endParaRPr lang="en-US"/>
        </a:p>
      </dgm:t>
    </dgm:pt>
    <dgm:pt modelId="{7DDB484E-020A-4674-9812-B8D73DA10055}">
      <dgm:prSet/>
      <dgm:spPr/>
      <dgm:t>
        <a:bodyPr/>
        <a:lstStyle/>
        <a:p>
          <a:r>
            <a:rPr lang="en-US" b="1"/>
            <a:t>Sleep disturbance</a:t>
          </a:r>
          <a:endParaRPr lang="en-US"/>
        </a:p>
      </dgm:t>
    </dgm:pt>
    <dgm:pt modelId="{3554F1E7-7F60-46DB-B3EF-E4469EED5015}" type="parTrans" cxnId="{80338F11-8DE8-4F08-800B-FA4001F3759C}">
      <dgm:prSet/>
      <dgm:spPr/>
      <dgm:t>
        <a:bodyPr/>
        <a:lstStyle/>
        <a:p>
          <a:endParaRPr lang="en-US"/>
        </a:p>
      </dgm:t>
    </dgm:pt>
    <dgm:pt modelId="{B00EE0B1-D2C3-496B-9508-191761D46398}" type="sibTrans" cxnId="{80338F11-8DE8-4F08-800B-FA4001F3759C}">
      <dgm:prSet/>
      <dgm:spPr/>
      <dgm:t>
        <a:bodyPr/>
        <a:lstStyle/>
        <a:p>
          <a:endParaRPr lang="en-US"/>
        </a:p>
      </dgm:t>
    </dgm:pt>
    <dgm:pt modelId="{9D1967E8-D613-4837-8CC6-1AB700636D78}">
      <dgm:prSet/>
      <dgm:spPr/>
      <dgm:t>
        <a:bodyPr/>
        <a:lstStyle/>
        <a:p>
          <a:r>
            <a:rPr lang="en-US" b="1"/>
            <a:t>Change in appetite</a:t>
          </a:r>
          <a:endParaRPr lang="en-US"/>
        </a:p>
      </dgm:t>
    </dgm:pt>
    <dgm:pt modelId="{AF522D79-8164-4DA5-8E84-1AC753E5B0D9}" type="parTrans" cxnId="{1722131F-D846-4DAE-9890-3EA709A87C14}">
      <dgm:prSet/>
      <dgm:spPr/>
      <dgm:t>
        <a:bodyPr/>
        <a:lstStyle/>
        <a:p>
          <a:endParaRPr lang="en-US"/>
        </a:p>
      </dgm:t>
    </dgm:pt>
    <dgm:pt modelId="{1AF1BDAC-4A6E-431D-A8DC-C20295F0C589}" type="sibTrans" cxnId="{1722131F-D846-4DAE-9890-3EA709A87C14}">
      <dgm:prSet/>
      <dgm:spPr/>
      <dgm:t>
        <a:bodyPr/>
        <a:lstStyle/>
        <a:p>
          <a:endParaRPr lang="en-US"/>
        </a:p>
      </dgm:t>
    </dgm:pt>
    <dgm:pt modelId="{0667662C-1BF8-461B-AF7E-7F9ADA1D925A}">
      <dgm:prSet/>
      <dgm:spPr/>
      <dgm:t>
        <a:bodyPr/>
        <a:lstStyle/>
        <a:p>
          <a:r>
            <a:rPr lang="en-US" b="1"/>
            <a:t>Poor concentration</a:t>
          </a:r>
          <a:endParaRPr lang="en-US"/>
        </a:p>
      </dgm:t>
    </dgm:pt>
    <dgm:pt modelId="{2F38C31F-F6F3-4AF8-AD54-8581226455E5}" type="parTrans" cxnId="{B71BB110-CF26-4D1C-AAAB-752B6DFC8175}">
      <dgm:prSet/>
      <dgm:spPr/>
      <dgm:t>
        <a:bodyPr/>
        <a:lstStyle/>
        <a:p>
          <a:endParaRPr lang="en-US"/>
        </a:p>
      </dgm:t>
    </dgm:pt>
    <dgm:pt modelId="{CAC4C7B7-26B5-4A74-B8A0-458ABA7D19F2}" type="sibTrans" cxnId="{B71BB110-CF26-4D1C-AAAB-752B6DFC8175}">
      <dgm:prSet/>
      <dgm:spPr/>
      <dgm:t>
        <a:bodyPr/>
        <a:lstStyle/>
        <a:p>
          <a:endParaRPr lang="en-US"/>
        </a:p>
      </dgm:t>
    </dgm:pt>
    <dgm:pt modelId="{0BF26EA3-1BBA-4EF0-999D-CF824FA91887}">
      <dgm:prSet/>
      <dgm:spPr/>
      <dgm:t>
        <a:bodyPr/>
        <a:lstStyle/>
        <a:p>
          <a:r>
            <a:rPr lang="en-US" b="1" dirty="0"/>
            <a:t>Suicidal thoughts</a:t>
          </a:r>
          <a:endParaRPr lang="en-US" dirty="0"/>
        </a:p>
      </dgm:t>
    </dgm:pt>
    <dgm:pt modelId="{A910F3FA-595B-46D6-A26E-777131069D43}" type="parTrans" cxnId="{4805273E-4BAA-4D4B-9316-CAB8C3F04F33}">
      <dgm:prSet/>
      <dgm:spPr/>
      <dgm:t>
        <a:bodyPr/>
        <a:lstStyle/>
        <a:p>
          <a:endParaRPr lang="en-US"/>
        </a:p>
      </dgm:t>
    </dgm:pt>
    <dgm:pt modelId="{8EA5C86D-B07F-47F1-ACA8-CDF631D0E1CB}" type="sibTrans" cxnId="{4805273E-4BAA-4D4B-9316-CAB8C3F04F33}">
      <dgm:prSet/>
      <dgm:spPr/>
      <dgm:t>
        <a:bodyPr/>
        <a:lstStyle/>
        <a:p>
          <a:endParaRPr lang="en-US"/>
        </a:p>
      </dgm:t>
    </dgm:pt>
    <dgm:pt modelId="{40D52F67-B0FC-48BB-8607-6197BD809ECB}" type="pres">
      <dgm:prSet presAssocID="{690BD1AB-A22D-4C6C-94E8-88E02D4F1DE3}" presName="vert0" presStyleCnt="0">
        <dgm:presLayoutVars>
          <dgm:dir/>
          <dgm:animOne val="branch"/>
          <dgm:animLvl val="lvl"/>
        </dgm:presLayoutVars>
      </dgm:prSet>
      <dgm:spPr/>
      <dgm:t>
        <a:bodyPr/>
        <a:lstStyle/>
        <a:p>
          <a:endParaRPr lang="en-US"/>
        </a:p>
      </dgm:t>
    </dgm:pt>
    <dgm:pt modelId="{66ED5496-75DD-40EF-9C1A-489FA14261DC}" type="pres">
      <dgm:prSet presAssocID="{CC52998F-3544-4408-91FC-C66B16942702}" presName="thickLine" presStyleLbl="alignNode1" presStyleIdx="0" presStyleCnt="1"/>
      <dgm:spPr/>
    </dgm:pt>
    <dgm:pt modelId="{26373A56-6303-47CD-88D8-605C650FC5BA}" type="pres">
      <dgm:prSet presAssocID="{CC52998F-3544-4408-91FC-C66B16942702}" presName="horz1" presStyleCnt="0"/>
      <dgm:spPr/>
    </dgm:pt>
    <dgm:pt modelId="{4A39DDB8-83BB-48C1-ACE3-F4BC74F48DEE}" type="pres">
      <dgm:prSet presAssocID="{CC52998F-3544-4408-91FC-C66B16942702}" presName="tx1" presStyleLbl="revTx" presStyleIdx="0" presStyleCnt="11"/>
      <dgm:spPr/>
      <dgm:t>
        <a:bodyPr/>
        <a:lstStyle/>
        <a:p>
          <a:endParaRPr lang="en-US"/>
        </a:p>
      </dgm:t>
    </dgm:pt>
    <dgm:pt modelId="{B0D23B99-4931-4926-AE82-7FD3219ACF0E}" type="pres">
      <dgm:prSet presAssocID="{CC52998F-3544-4408-91FC-C66B16942702}" presName="vert1" presStyleCnt="0"/>
      <dgm:spPr/>
    </dgm:pt>
    <dgm:pt modelId="{A29EA739-9131-482B-9D86-384921F9379E}" type="pres">
      <dgm:prSet presAssocID="{BDCCD286-249F-49C0-B0B5-3843DF43B80A}" presName="vertSpace2a" presStyleCnt="0"/>
      <dgm:spPr/>
    </dgm:pt>
    <dgm:pt modelId="{203647A8-B203-4E53-9E8C-94B11FA9F8A7}" type="pres">
      <dgm:prSet presAssocID="{BDCCD286-249F-49C0-B0B5-3843DF43B80A}" presName="horz2" presStyleCnt="0"/>
      <dgm:spPr/>
    </dgm:pt>
    <dgm:pt modelId="{A6B14C92-EF4F-4283-AD2F-FB83B952DFBC}" type="pres">
      <dgm:prSet presAssocID="{BDCCD286-249F-49C0-B0B5-3843DF43B80A}" presName="horzSpace2" presStyleCnt="0"/>
      <dgm:spPr/>
    </dgm:pt>
    <dgm:pt modelId="{E3CE477A-1E64-4E08-8044-58004F115AE7}" type="pres">
      <dgm:prSet presAssocID="{BDCCD286-249F-49C0-B0B5-3843DF43B80A}" presName="tx2" presStyleLbl="revTx" presStyleIdx="1" presStyleCnt="11"/>
      <dgm:spPr/>
      <dgm:t>
        <a:bodyPr/>
        <a:lstStyle/>
        <a:p>
          <a:endParaRPr lang="en-US"/>
        </a:p>
      </dgm:t>
    </dgm:pt>
    <dgm:pt modelId="{DC153DA6-7066-44A4-8AD9-91D14290AEB2}" type="pres">
      <dgm:prSet presAssocID="{BDCCD286-249F-49C0-B0B5-3843DF43B80A}" presName="vert2" presStyleCnt="0"/>
      <dgm:spPr/>
    </dgm:pt>
    <dgm:pt modelId="{E7DEFF12-9A9C-4677-A3AC-57ED6F0EE474}" type="pres">
      <dgm:prSet presAssocID="{BDCCD286-249F-49C0-B0B5-3843DF43B80A}" presName="thinLine2b" presStyleLbl="callout" presStyleIdx="0" presStyleCnt="10"/>
      <dgm:spPr/>
    </dgm:pt>
    <dgm:pt modelId="{409EB218-6C7F-409F-B9F5-C8134C5686AD}" type="pres">
      <dgm:prSet presAssocID="{BDCCD286-249F-49C0-B0B5-3843DF43B80A}" presName="vertSpace2b" presStyleCnt="0"/>
      <dgm:spPr/>
    </dgm:pt>
    <dgm:pt modelId="{3ED90B10-5B4C-4DE4-AA54-9B820263CC84}" type="pres">
      <dgm:prSet presAssocID="{D9CA6614-E6F4-4767-908A-5C1C01F6CE06}" presName="horz2" presStyleCnt="0"/>
      <dgm:spPr/>
    </dgm:pt>
    <dgm:pt modelId="{A1F8672F-4AD4-45D5-B4B8-78A17F2F2B31}" type="pres">
      <dgm:prSet presAssocID="{D9CA6614-E6F4-4767-908A-5C1C01F6CE06}" presName="horzSpace2" presStyleCnt="0"/>
      <dgm:spPr/>
    </dgm:pt>
    <dgm:pt modelId="{4E0BC195-9B9A-4F13-97E8-1C8C7FCE5506}" type="pres">
      <dgm:prSet presAssocID="{D9CA6614-E6F4-4767-908A-5C1C01F6CE06}" presName="tx2" presStyleLbl="revTx" presStyleIdx="2" presStyleCnt="11"/>
      <dgm:spPr/>
      <dgm:t>
        <a:bodyPr/>
        <a:lstStyle/>
        <a:p>
          <a:endParaRPr lang="en-US"/>
        </a:p>
      </dgm:t>
    </dgm:pt>
    <dgm:pt modelId="{941CC5F5-8A6A-4817-B6AF-15CABD0482FD}" type="pres">
      <dgm:prSet presAssocID="{D9CA6614-E6F4-4767-908A-5C1C01F6CE06}" presName="vert2" presStyleCnt="0"/>
      <dgm:spPr/>
    </dgm:pt>
    <dgm:pt modelId="{289E888C-0254-4CCB-8FC3-D3BB49C70439}" type="pres">
      <dgm:prSet presAssocID="{D9CA6614-E6F4-4767-908A-5C1C01F6CE06}" presName="thinLine2b" presStyleLbl="callout" presStyleIdx="1" presStyleCnt="10"/>
      <dgm:spPr/>
    </dgm:pt>
    <dgm:pt modelId="{A9BA2036-F6D6-4BE2-A579-90B95597DB26}" type="pres">
      <dgm:prSet presAssocID="{D9CA6614-E6F4-4767-908A-5C1C01F6CE06}" presName="vertSpace2b" presStyleCnt="0"/>
      <dgm:spPr/>
    </dgm:pt>
    <dgm:pt modelId="{1792CDEA-F4E2-423A-9C18-C82137BF3194}" type="pres">
      <dgm:prSet presAssocID="{D231DEA6-2607-4FCE-B5B4-D40BC51106D8}" presName="horz2" presStyleCnt="0"/>
      <dgm:spPr/>
    </dgm:pt>
    <dgm:pt modelId="{ED75A709-FACB-4EF8-9BFF-F7E0B799A363}" type="pres">
      <dgm:prSet presAssocID="{D231DEA6-2607-4FCE-B5B4-D40BC51106D8}" presName="horzSpace2" presStyleCnt="0"/>
      <dgm:spPr/>
    </dgm:pt>
    <dgm:pt modelId="{A9A51532-37F0-4135-9FA3-E62833810AC4}" type="pres">
      <dgm:prSet presAssocID="{D231DEA6-2607-4FCE-B5B4-D40BC51106D8}" presName="tx2" presStyleLbl="revTx" presStyleIdx="3" presStyleCnt="11"/>
      <dgm:spPr/>
      <dgm:t>
        <a:bodyPr/>
        <a:lstStyle/>
        <a:p>
          <a:endParaRPr lang="en-US"/>
        </a:p>
      </dgm:t>
    </dgm:pt>
    <dgm:pt modelId="{74F86B57-EBB4-405A-89A7-B279F78E2962}" type="pres">
      <dgm:prSet presAssocID="{D231DEA6-2607-4FCE-B5B4-D40BC51106D8}" presName="vert2" presStyleCnt="0"/>
      <dgm:spPr/>
    </dgm:pt>
    <dgm:pt modelId="{C90D5FAC-CD71-4B59-8298-368537BCABB1}" type="pres">
      <dgm:prSet presAssocID="{D231DEA6-2607-4FCE-B5B4-D40BC51106D8}" presName="thinLine2b" presStyleLbl="callout" presStyleIdx="2" presStyleCnt="10"/>
      <dgm:spPr/>
    </dgm:pt>
    <dgm:pt modelId="{52375C6C-4916-4549-B06E-42B13D04A229}" type="pres">
      <dgm:prSet presAssocID="{D231DEA6-2607-4FCE-B5B4-D40BC51106D8}" presName="vertSpace2b" presStyleCnt="0"/>
      <dgm:spPr/>
    </dgm:pt>
    <dgm:pt modelId="{4AC67BC8-43D1-49A7-B125-CD1315F0C649}" type="pres">
      <dgm:prSet presAssocID="{FCB223A7-60A4-4794-AA3C-49939FA4687D}" presName="horz2" presStyleCnt="0"/>
      <dgm:spPr/>
    </dgm:pt>
    <dgm:pt modelId="{DFE62E35-9309-4FEB-A2D3-CA4019AC3A5D}" type="pres">
      <dgm:prSet presAssocID="{FCB223A7-60A4-4794-AA3C-49939FA4687D}" presName="horzSpace2" presStyleCnt="0"/>
      <dgm:spPr/>
    </dgm:pt>
    <dgm:pt modelId="{D2EB009F-AB4A-4720-A8AA-477DFBF203B8}" type="pres">
      <dgm:prSet presAssocID="{FCB223A7-60A4-4794-AA3C-49939FA4687D}" presName="tx2" presStyleLbl="revTx" presStyleIdx="4" presStyleCnt="11"/>
      <dgm:spPr/>
      <dgm:t>
        <a:bodyPr/>
        <a:lstStyle/>
        <a:p>
          <a:endParaRPr lang="en-US"/>
        </a:p>
      </dgm:t>
    </dgm:pt>
    <dgm:pt modelId="{BA39956A-764D-4F79-BC0A-7613CF12915D}" type="pres">
      <dgm:prSet presAssocID="{FCB223A7-60A4-4794-AA3C-49939FA4687D}" presName="vert2" presStyleCnt="0"/>
      <dgm:spPr/>
    </dgm:pt>
    <dgm:pt modelId="{BEA1A6DF-4F62-48EE-A027-668205A8003E}" type="pres">
      <dgm:prSet presAssocID="{FCB223A7-60A4-4794-AA3C-49939FA4687D}" presName="thinLine2b" presStyleLbl="callout" presStyleIdx="3" presStyleCnt="10"/>
      <dgm:spPr/>
    </dgm:pt>
    <dgm:pt modelId="{8F9E0BC7-0ECB-4584-9999-60CE469B54FF}" type="pres">
      <dgm:prSet presAssocID="{FCB223A7-60A4-4794-AA3C-49939FA4687D}" presName="vertSpace2b" presStyleCnt="0"/>
      <dgm:spPr/>
    </dgm:pt>
    <dgm:pt modelId="{963AF22F-37B3-4A81-BA30-8BC490CA707F}" type="pres">
      <dgm:prSet presAssocID="{EFBC9105-45C6-4C18-B7DA-F2F4E0096A63}" presName="horz2" presStyleCnt="0"/>
      <dgm:spPr/>
    </dgm:pt>
    <dgm:pt modelId="{E3ECC845-9DFF-4D30-A766-4F1D7818CCBD}" type="pres">
      <dgm:prSet presAssocID="{EFBC9105-45C6-4C18-B7DA-F2F4E0096A63}" presName="horzSpace2" presStyleCnt="0"/>
      <dgm:spPr/>
    </dgm:pt>
    <dgm:pt modelId="{AA5A3408-D3CA-4690-AA44-9D41766DBB50}" type="pres">
      <dgm:prSet presAssocID="{EFBC9105-45C6-4C18-B7DA-F2F4E0096A63}" presName="tx2" presStyleLbl="revTx" presStyleIdx="5" presStyleCnt="11"/>
      <dgm:spPr/>
      <dgm:t>
        <a:bodyPr/>
        <a:lstStyle/>
        <a:p>
          <a:endParaRPr lang="en-US"/>
        </a:p>
      </dgm:t>
    </dgm:pt>
    <dgm:pt modelId="{7833427D-02A5-478D-8E0E-69831ECCB102}" type="pres">
      <dgm:prSet presAssocID="{EFBC9105-45C6-4C18-B7DA-F2F4E0096A63}" presName="vert2" presStyleCnt="0"/>
      <dgm:spPr/>
    </dgm:pt>
    <dgm:pt modelId="{C15E7297-898C-4F2C-ADA7-A074123CFEAE}" type="pres">
      <dgm:prSet presAssocID="{EFBC9105-45C6-4C18-B7DA-F2F4E0096A63}" presName="thinLine2b" presStyleLbl="callout" presStyleIdx="4" presStyleCnt="10"/>
      <dgm:spPr/>
    </dgm:pt>
    <dgm:pt modelId="{C85A1240-F589-4AB3-B48A-7E60512D4890}" type="pres">
      <dgm:prSet presAssocID="{EFBC9105-45C6-4C18-B7DA-F2F4E0096A63}" presName="vertSpace2b" presStyleCnt="0"/>
      <dgm:spPr/>
    </dgm:pt>
    <dgm:pt modelId="{5D51A561-B546-4BFD-8C96-3DE86E5E01C3}" type="pres">
      <dgm:prSet presAssocID="{910C386F-2991-4765-8ADC-580E046FA0CE}" presName="horz2" presStyleCnt="0"/>
      <dgm:spPr/>
    </dgm:pt>
    <dgm:pt modelId="{4DB92AFE-98C0-4D12-A459-C7745DA63106}" type="pres">
      <dgm:prSet presAssocID="{910C386F-2991-4765-8ADC-580E046FA0CE}" presName="horzSpace2" presStyleCnt="0"/>
      <dgm:spPr/>
    </dgm:pt>
    <dgm:pt modelId="{D4EDDC04-C5C1-4053-AC06-F4E4A07D0CF7}" type="pres">
      <dgm:prSet presAssocID="{910C386F-2991-4765-8ADC-580E046FA0CE}" presName="tx2" presStyleLbl="revTx" presStyleIdx="6" presStyleCnt="11"/>
      <dgm:spPr/>
      <dgm:t>
        <a:bodyPr/>
        <a:lstStyle/>
        <a:p>
          <a:endParaRPr lang="en-US"/>
        </a:p>
      </dgm:t>
    </dgm:pt>
    <dgm:pt modelId="{CC86DDB9-B245-48A7-9916-43CAD6CF1EF1}" type="pres">
      <dgm:prSet presAssocID="{910C386F-2991-4765-8ADC-580E046FA0CE}" presName="vert2" presStyleCnt="0"/>
      <dgm:spPr/>
    </dgm:pt>
    <dgm:pt modelId="{AE7BDCB5-CE47-406B-BA44-9542AE2ECBEA}" type="pres">
      <dgm:prSet presAssocID="{910C386F-2991-4765-8ADC-580E046FA0CE}" presName="thinLine2b" presStyleLbl="callout" presStyleIdx="5" presStyleCnt="10"/>
      <dgm:spPr/>
    </dgm:pt>
    <dgm:pt modelId="{32FDE47C-5464-43D6-9F3E-F79ACECE9D06}" type="pres">
      <dgm:prSet presAssocID="{910C386F-2991-4765-8ADC-580E046FA0CE}" presName="vertSpace2b" presStyleCnt="0"/>
      <dgm:spPr/>
    </dgm:pt>
    <dgm:pt modelId="{8CC91BE7-A242-4B7A-BD3F-732BA8002CB9}" type="pres">
      <dgm:prSet presAssocID="{7DDB484E-020A-4674-9812-B8D73DA10055}" presName="horz2" presStyleCnt="0"/>
      <dgm:spPr/>
    </dgm:pt>
    <dgm:pt modelId="{8564EF8D-3168-4036-9990-70B6E8F5A845}" type="pres">
      <dgm:prSet presAssocID="{7DDB484E-020A-4674-9812-B8D73DA10055}" presName="horzSpace2" presStyleCnt="0"/>
      <dgm:spPr/>
    </dgm:pt>
    <dgm:pt modelId="{895FDF82-8A75-4021-8F48-F6536AA10EE9}" type="pres">
      <dgm:prSet presAssocID="{7DDB484E-020A-4674-9812-B8D73DA10055}" presName="tx2" presStyleLbl="revTx" presStyleIdx="7" presStyleCnt="11"/>
      <dgm:spPr/>
      <dgm:t>
        <a:bodyPr/>
        <a:lstStyle/>
        <a:p>
          <a:endParaRPr lang="en-US"/>
        </a:p>
      </dgm:t>
    </dgm:pt>
    <dgm:pt modelId="{F67FAC1A-E521-4810-8BDC-44EB28DC6852}" type="pres">
      <dgm:prSet presAssocID="{7DDB484E-020A-4674-9812-B8D73DA10055}" presName="vert2" presStyleCnt="0"/>
      <dgm:spPr/>
    </dgm:pt>
    <dgm:pt modelId="{8DCA6492-19DC-47BE-BB9D-A0630E1C2413}" type="pres">
      <dgm:prSet presAssocID="{7DDB484E-020A-4674-9812-B8D73DA10055}" presName="thinLine2b" presStyleLbl="callout" presStyleIdx="6" presStyleCnt="10"/>
      <dgm:spPr/>
    </dgm:pt>
    <dgm:pt modelId="{17F8D355-BA9A-4131-89D9-4F3189E12C63}" type="pres">
      <dgm:prSet presAssocID="{7DDB484E-020A-4674-9812-B8D73DA10055}" presName="vertSpace2b" presStyleCnt="0"/>
      <dgm:spPr/>
    </dgm:pt>
    <dgm:pt modelId="{B17AA9F1-2596-4CA0-8F87-09691D63D74D}" type="pres">
      <dgm:prSet presAssocID="{9D1967E8-D613-4837-8CC6-1AB700636D78}" presName="horz2" presStyleCnt="0"/>
      <dgm:spPr/>
    </dgm:pt>
    <dgm:pt modelId="{46884D3A-C52C-4EF8-9060-90538A252EBD}" type="pres">
      <dgm:prSet presAssocID="{9D1967E8-D613-4837-8CC6-1AB700636D78}" presName="horzSpace2" presStyleCnt="0"/>
      <dgm:spPr/>
    </dgm:pt>
    <dgm:pt modelId="{DC233839-ED52-4A76-81B7-8CC09727ADE1}" type="pres">
      <dgm:prSet presAssocID="{9D1967E8-D613-4837-8CC6-1AB700636D78}" presName="tx2" presStyleLbl="revTx" presStyleIdx="8" presStyleCnt="11"/>
      <dgm:spPr/>
      <dgm:t>
        <a:bodyPr/>
        <a:lstStyle/>
        <a:p>
          <a:endParaRPr lang="en-US"/>
        </a:p>
      </dgm:t>
    </dgm:pt>
    <dgm:pt modelId="{AF0B1677-2A38-4122-A4E3-4018F4722891}" type="pres">
      <dgm:prSet presAssocID="{9D1967E8-D613-4837-8CC6-1AB700636D78}" presName="vert2" presStyleCnt="0"/>
      <dgm:spPr/>
    </dgm:pt>
    <dgm:pt modelId="{AFBA7843-11EF-4CD5-B4CF-9EE7669612EC}" type="pres">
      <dgm:prSet presAssocID="{9D1967E8-D613-4837-8CC6-1AB700636D78}" presName="thinLine2b" presStyleLbl="callout" presStyleIdx="7" presStyleCnt="10"/>
      <dgm:spPr/>
    </dgm:pt>
    <dgm:pt modelId="{EE08E1B8-C673-4963-9059-F0CA721F8076}" type="pres">
      <dgm:prSet presAssocID="{9D1967E8-D613-4837-8CC6-1AB700636D78}" presName="vertSpace2b" presStyleCnt="0"/>
      <dgm:spPr/>
    </dgm:pt>
    <dgm:pt modelId="{897FD95E-D64B-43C8-890B-9B54B8C73039}" type="pres">
      <dgm:prSet presAssocID="{0667662C-1BF8-461B-AF7E-7F9ADA1D925A}" presName="horz2" presStyleCnt="0"/>
      <dgm:spPr/>
    </dgm:pt>
    <dgm:pt modelId="{B95A4066-9CC4-4958-B52C-6CE7CDEE18D9}" type="pres">
      <dgm:prSet presAssocID="{0667662C-1BF8-461B-AF7E-7F9ADA1D925A}" presName="horzSpace2" presStyleCnt="0"/>
      <dgm:spPr/>
    </dgm:pt>
    <dgm:pt modelId="{D361BAD0-18C5-4211-9B3F-A3316150AC0F}" type="pres">
      <dgm:prSet presAssocID="{0667662C-1BF8-461B-AF7E-7F9ADA1D925A}" presName="tx2" presStyleLbl="revTx" presStyleIdx="9" presStyleCnt="11"/>
      <dgm:spPr/>
      <dgm:t>
        <a:bodyPr/>
        <a:lstStyle/>
        <a:p>
          <a:endParaRPr lang="en-US"/>
        </a:p>
      </dgm:t>
    </dgm:pt>
    <dgm:pt modelId="{FC3B663A-3181-419D-AAF7-486BA55C710A}" type="pres">
      <dgm:prSet presAssocID="{0667662C-1BF8-461B-AF7E-7F9ADA1D925A}" presName="vert2" presStyleCnt="0"/>
      <dgm:spPr/>
    </dgm:pt>
    <dgm:pt modelId="{029034D2-354E-4002-ABB7-34EDD53D26D2}" type="pres">
      <dgm:prSet presAssocID="{0667662C-1BF8-461B-AF7E-7F9ADA1D925A}" presName="thinLine2b" presStyleLbl="callout" presStyleIdx="8" presStyleCnt="10"/>
      <dgm:spPr/>
    </dgm:pt>
    <dgm:pt modelId="{57524BF8-8746-44F6-B0BE-3469B77D9C4E}" type="pres">
      <dgm:prSet presAssocID="{0667662C-1BF8-461B-AF7E-7F9ADA1D925A}" presName="vertSpace2b" presStyleCnt="0"/>
      <dgm:spPr/>
    </dgm:pt>
    <dgm:pt modelId="{89349B67-A6B1-45D6-ACEA-7FB4A56B375C}" type="pres">
      <dgm:prSet presAssocID="{0BF26EA3-1BBA-4EF0-999D-CF824FA91887}" presName="horz2" presStyleCnt="0"/>
      <dgm:spPr/>
    </dgm:pt>
    <dgm:pt modelId="{C43905F4-CF29-410D-BC0E-400EE1916CD5}" type="pres">
      <dgm:prSet presAssocID="{0BF26EA3-1BBA-4EF0-999D-CF824FA91887}" presName="horzSpace2" presStyleCnt="0"/>
      <dgm:spPr/>
    </dgm:pt>
    <dgm:pt modelId="{EC2F67DF-0750-48EE-AA4F-5AB35AE4C88E}" type="pres">
      <dgm:prSet presAssocID="{0BF26EA3-1BBA-4EF0-999D-CF824FA91887}" presName="tx2" presStyleLbl="revTx" presStyleIdx="10" presStyleCnt="11"/>
      <dgm:spPr/>
      <dgm:t>
        <a:bodyPr/>
        <a:lstStyle/>
        <a:p>
          <a:endParaRPr lang="en-US"/>
        </a:p>
      </dgm:t>
    </dgm:pt>
    <dgm:pt modelId="{6F2B8ECD-8258-4212-A1E0-9AA7DB1140C6}" type="pres">
      <dgm:prSet presAssocID="{0BF26EA3-1BBA-4EF0-999D-CF824FA91887}" presName="vert2" presStyleCnt="0"/>
      <dgm:spPr/>
    </dgm:pt>
    <dgm:pt modelId="{C685ED2D-A724-4FC9-80DC-335C8686247A}" type="pres">
      <dgm:prSet presAssocID="{0BF26EA3-1BBA-4EF0-999D-CF824FA91887}" presName="thinLine2b" presStyleLbl="callout" presStyleIdx="9" presStyleCnt="10"/>
      <dgm:spPr/>
    </dgm:pt>
    <dgm:pt modelId="{F19AF509-2030-4E9F-919C-4FD554643B51}" type="pres">
      <dgm:prSet presAssocID="{0BF26EA3-1BBA-4EF0-999D-CF824FA91887}" presName="vertSpace2b" presStyleCnt="0"/>
      <dgm:spPr/>
    </dgm:pt>
  </dgm:ptLst>
  <dgm:cxnLst>
    <dgm:cxn modelId="{4AE3813B-6477-4513-9225-0A9CD7F508EF}" type="presOf" srcId="{0667662C-1BF8-461B-AF7E-7F9ADA1D925A}" destId="{D361BAD0-18C5-4211-9B3F-A3316150AC0F}" srcOrd="0" destOrd="0" presId="urn:microsoft.com/office/officeart/2008/layout/LinedList"/>
    <dgm:cxn modelId="{645BBB6D-88F1-444D-B98D-8CA93EC1EFF9}" type="presOf" srcId="{9D1967E8-D613-4837-8CC6-1AB700636D78}" destId="{DC233839-ED52-4A76-81B7-8CC09727ADE1}" srcOrd="0" destOrd="0" presId="urn:microsoft.com/office/officeart/2008/layout/LinedList"/>
    <dgm:cxn modelId="{0CB2F041-3358-43B4-A6E0-DD3564E6ACBA}" type="presOf" srcId="{D9CA6614-E6F4-4767-908A-5C1C01F6CE06}" destId="{4E0BC195-9B9A-4F13-97E8-1C8C7FCE5506}" srcOrd="0" destOrd="0" presId="urn:microsoft.com/office/officeart/2008/layout/LinedList"/>
    <dgm:cxn modelId="{1ABE7BDA-3B1E-4BCE-A739-88EFD910FA1B}" type="presOf" srcId="{EFBC9105-45C6-4C18-B7DA-F2F4E0096A63}" destId="{AA5A3408-D3CA-4690-AA44-9D41766DBB50}" srcOrd="0" destOrd="0" presId="urn:microsoft.com/office/officeart/2008/layout/LinedList"/>
    <dgm:cxn modelId="{4805273E-4BAA-4D4B-9316-CAB8C3F04F33}" srcId="{CC52998F-3544-4408-91FC-C66B16942702}" destId="{0BF26EA3-1BBA-4EF0-999D-CF824FA91887}" srcOrd="9" destOrd="0" parTransId="{A910F3FA-595B-46D6-A26E-777131069D43}" sibTransId="{8EA5C86D-B07F-47F1-ACA8-CDF631D0E1CB}"/>
    <dgm:cxn modelId="{13967A30-D047-4E9A-AABA-A506552E11C9}" type="presOf" srcId="{0BF26EA3-1BBA-4EF0-999D-CF824FA91887}" destId="{EC2F67DF-0750-48EE-AA4F-5AB35AE4C88E}" srcOrd="0" destOrd="0" presId="urn:microsoft.com/office/officeart/2008/layout/LinedList"/>
    <dgm:cxn modelId="{36DFE78F-0E52-4540-BB06-CBD6FBAB405D}" srcId="{CC52998F-3544-4408-91FC-C66B16942702}" destId="{BDCCD286-249F-49C0-B0B5-3843DF43B80A}" srcOrd="0" destOrd="0" parTransId="{4E2395FD-D09F-45EE-A2C5-942C7D8BDDE4}" sibTransId="{1FF1FBA8-A658-4A10-93B2-8C0D3B7572C6}"/>
    <dgm:cxn modelId="{B0C5DE22-A2C5-4606-9C32-CA0B1F7AD1D9}" type="presOf" srcId="{690BD1AB-A22D-4C6C-94E8-88E02D4F1DE3}" destId="{40D52F67-B0FC-48BB-8607-6197BD809ECB}" srcOrd="0" destOrd="0" presId="urn:microsoft.com/office/officeart/2008/layout/LinedList"/>
    <dgm:cxn modelId="{6A6460E1-B4EA-4BDE-A012-7DF3C4F7DF47}" srcId="{CC52998F-3544-4408-91FC-C66B16942702}" destId="{EFBC9105-45C6-4C18-B7DA-F2F4E0096A63}" srcOrd="4" destOrd="0" parTransId="{EFC06FAA-24BA-4C26-BFAF-AE79C9937F2A}" sibTransId="{D8C534AA-F6B9-47E8-ACD1-77D82F7DDA55}"/>
    <dgm:cxn modelId="{80338F11-8DE8-4F08-800B-FA4001F3759C}" srcId="{CC52998F-3544-4408-91FC-C66B16942702}" destId="{7DDB484E-020A-4674-9812-B8D73DA10055}" srcOrd="6" destOrd="0" parTransId="{3554F1E7-7F60-46DB-B3EF-E4469EED5015}" sibTransId="{B00EE0B1-D2C3-496B-9508-191761D46398}"/>
    <dgm:cxn modelId="{6C853CD3-FD03-4FDF-AFD1-796B0EE9A05E}" srcId="{690BD1AB-A22D-4C6C-94E8-88E02D4F1DE3}" destId="{CC52998F-3544-4408-91FC-C66B16942702}" srcOrd="0" destOrd="0" parTransId="{78DF4BF3-9A37-40A7-BCA2-30D875B8E569}" sibTransId="{C9A3B494-041D-4035-995D-BF0829126EB3}"/>
    <dgm:cxn modelId="{44482EDC-2E7E-4761-B1F7-A2BB747ED91D}" type="presOf" srcId="{D231DEA6-2607-4FCE-B5B4-D40BC51106D8}" destId="{A9A51532-37F0-4135-9FA3-E62833810AC4}" srcOrd="0" destOrd="0" presId="urn:microsoft.com/office/officeart/2008/layout/LinedList"/>
    <dgm:cxn modelId="{BD4C6B31-20A5-4A18-B8EF-8532AE835472}" type="presOf" srcId="{CC52998F-3544-4408-91FC-C66B16942702}" destId="{4A39DDB8-83BB-48C1-ACE3-F4BC74F48DEE}" srcOrd="0" destOrd="0" presId="urn:microsoft.com/office/officeart/2008/layout/LinedList"/>
    <dgm:cxn modelId="{67886EB1-4200-4202-99E1-18721A27A76B}" type="presOf" srcId="{FCB223A7-60A4-4794-AA3C-49939FA4687D}" destId="{D2EB009F-AB4A-4720-A8AA-477DFBF203B8}" srcOrd="0" destOrd="0" presId="urn:microsoft.com/office/officeart/2008/layout/LinedList"/>
    <dgm:cxn modelId="{DF685E11-7EA1-407C-A13A-02951E4DF242}" srcId="{CC52998F-3544-4408-91FC-C66B16942702}" destId="{FCB223A7-60A4-4794-AA3C-49939FA4687D}" srcOrd="3" destOrd="0" parTransId="{44D6F5C0-1252-4581-9150-80F00B7FB3B6}" sibTransId="{F02E9608-40BE-4098-939D-AC6595C99AD8}"/>
    <dgm:cxn modelId="{A2D41DAA-45E6-402A-9105-C7DE688FABD3}" type="presOf" srcId="{BDCCD286-249F-49C0-B0B5-3843DF43B80A}" destId="{E3CE477A-1E64-4E08-8044-58004F115AE7}" srcOrd="0" destOrd="0" presId="urn:microsoft.com/office/officeart/2008/layout/LinedList"/>
    <dgm:cxn modelId="{1722131F-D846-4DAE-9890-3EA709A87C14}" srcId="{CC52998F-3544-4408-91FC-C66B16942702}" destId="{9D1967E8-D613-4837-8CC6-1AB700636D78}" srcOrd="7" destOrd="0" parTransId="{AF522D79-8164-4DA5-8E84-1AC753E5B0D9}" sibTransId="{1AF1BDAC-4A6E-431D-A8DC-C20295F0C589}"/>
    <dgm:cxn modelId="{5DE7D74A-8A03-4564-A7C9-0C4E0EED2AB6}" srcId="{CC52998F-3544-4408-91FC-C66B16942702}" destId="{D9CA6614-E6F4-4767-908A-5C1C01F6CE06}" srcOrd="1" destOrd="0" parTransId="{3884C3C9-DAA5-4EAE-8D0E-DE44111414D6}" sibTransId="{43C5B113-8D38-48AF-842B-B65E5B0DE97D}"/>
    <dgm:cxn modelId="{B02FDDC3-15D1-45C5-A374-CE189D11CCC3}" srcId="{CC52998F-3544-4408-91FC-C66B16942702}" destId="{910C386F-2991-4765-8ADC-580E046FA0CE}" srcOrd="5" destOrd="0" parTransId="{142F7725-648E-4877-9C0E-EDADF8ACDDF5}" sibTransId="{5C35756D-87C9-4012-BF48-F735EA387CD8}"/>
    <dgm:cxn modelId="{B71BB110-CF26-4D1C-AAAB-752B6DFC8175}" srcId="{CC52998F-3544-4408-91FC-C66B16942702}" destId="{0667662C-1BF8-461B-AF7E-7F9ADA1D925A}" srcOrd="8" destOrd="0" parTransId="{2F38C31F-F6F3-4AF8-AD54-8581226455E5}" sibTransId="{CAC4C7B7-26B5-4A74-B8A0-458ABA7D19F2}"/>
    <dgm:cxn modelId="{D9102DD9-4C1D-418F-8C67-7B2EC49CA79E}" type="presOf" srcId="{7DDB484E-020A-4674-9812-B8D73DA10055}" destId="{895FDF82-8A75-4021-8F48-F6536AA10EE9}" srcOrd="0" destOrd="0" presId="urn:microsoft.com/office/officeart/2008/layout/LinedList"/>
    <dgm:cxn modelId="{16ED0C31-0988-4E76-A255-C118479AAE25}" type="presOf" srcId="{910C386F-2991-4765-8ADC-580E046FA0CE}" destId="{D4EDDC04-C5C1-4053-AC06-F4E4A07D0CF7}" srcOrd="0" destOrd="0" presId="urn:microsoft.com/office/officeart/2008/layout/LinedList"/>
    <dgm:cxn modelId="{5C504A63-A9B1-494F-BE66-15CB42AFB657}" srcId="{CC52998F-3544-4408-91FC-C66B16942702}" destId="{D231DEA6-2607-4FCE-B5B4-D40BC51106D8}" srcOrd="2" destOrd="0" parTransId="{AD9F4FED-6899-405C-B967-2D8B89228269}" sibTransId="{DD575C3B-78D5-4E37-BDEC-31DE278E75D6}"/>
    <dgm:cxn modelId="{D238A7F7-3EB5-4E42-B651-272A49BE7DB4}" type="presParOf" srcId="{40D52F67-B0FC-48BB-8607-6197BD809ECB}" destId="{66ED5496-75DD-40EF-9C1A-489FA14261DC}" srcOrd="0" destOrd="0" presId="urn:microsoft.com/office/officeart/2008/layout/LinedList"/>
    <dgm:cxn modelId="{0801747E-A216-46F9-8706-A9FE908FA4D3}" type="presParOf" srcId="{40D52F67-B0FC-48BB-8607-6197BD809ECB}" destId="{26373A56-6303-47CD-88D8-605C650FC5BA}" srcOrd="1" destOrd="0" presId="urn:microsoft.com/office/officeart/2008/layout/LinedList"/>
    <dgm:cxn modelId="{37E2C51C-CCE3-4724-B16B-DAC5DD1CAD7B}" type="presParOf" srcId="{26373A56-6303-47CD-88D8-605C650FC5BA}" destId="{4A39DDB8-83BB-48C1-ACE3-F4BC74F48DEE}" srcOrd="0" destOrd="0" presId="urn:microsoft.com/office/officeart/2008/layout/LinedList"/>
    <dgm:cxn modelId="{552E85B4-E57D-4BE5-BE11-8BBF28E78989}" type="presParOf" srcId="{26373A56-6303-47CD-88D8-605C650FC5BA}" destId="{B0D23B99-4931-4926-AE82-7FD3219ACF0E}" srcOrd="1" destOrd="0" presId="urn:microsoft.com/office/officeart/2008/layout/LinedList"/>
    <dgm:cxn modelId="{B6BB6B95-2577-4823-8EDE-B92590856349}" type="presParOf" srcId="{B0D23B99-4931-4926-AE82-7FD3219ACF0E}" destId="{A29EA739-9131-482B-9D86-384921F9379E}" srcOrd="0" destOrd="0" presId="urn:microsoft.com/office/officeart/2008/layout/LinedList"/>
    <dgm:cxn modelId="{A648B966-93D0-44D4-948A-9A2CD10B4D53}" type="presParOf" srcId="{B0D23B99-4931-4926-AE82-7FD3219ACF0E}" destId="{203647A8-B203-4E53-9E8C-94B11FA9F8A7}" srcOrd="1" destOrd="0" presId="urn:microsoft.com/office/officeart/2008/layout/LinedList"/>
    <dgm:cxn modelId="{D96A997D-8CB7-44C6-81CD-5A947571D9DF}" type="presParOf" srcId="{203647A8-B203-4E53-9E8C-94B11FA9F8A7}" destId="{A6B14C92-EF4F-4283-AD2F-FB83B952DFBC}" srcOrd="0" destOrd="0" presId="urn:microsoft.com/office/officeart/2008/layout/LinedList"/>
    <dgm:cxn modelId="{A2D0D2B7-FD54-4073-B342-234B904AB843}" type="presParOf" srcId="{203647A8-B203-4E53-9E8C-94B11FA9F8A7}" destId="{E3CE477A-1E64-4E08-8044-58004F115AE7}" srcOrd="1" destOrd="0" presId="urn:microsoft.com/office/officeart/2008/layout/LinedList"/>
    <dgm:cxn modelId="{CFAF37C8-AAFA-492B-A728-063FDE537279}" type="presParOf" srcId="{203647A8-B203-4E53-9E8C-94B11FA9F8A7}" destId="{DC153DA6-7066-44A4-8AD9-91D14290AEB2}" srcOrd="2" destOrd="0" presId="urn:microsoft.com/office/officeart/2008/layout/LinedList"/>
    <dgm:cxn modelId="{E5C08D94-E074-4F6D-944F-0DF11068E988}" type="presParOf" srcId="{B0D23B99-4931-4926-AE82-7FD3219ACF0E}" destId="{E7DEFF12-9A9C-4677-A3AC-57ED6F0EE474}" srcOrd="2" destOrd="0" presId="urn:microsoft.com/office/officeart/2008/layout/LinedList"/>
    <dgm:cxn modelId="{EB90552E-AEC4-4E91-A605-0FCB57886F41}" type="presParOf" srcId="{B0D23B99-4931-4926-AE82-7FD3219ACF0E}" destId="{409EB218-6C7F-409F-B9F5-C8134C5686AD}" srcOrd="3" destOrd="0" presId="urn:microsoft.com/office/officeart/2008/layout/LinedList"/>
    <dgm:cxn modelId="{6273D636-92A4-43F8-85BC-4BA6C4FE33E0}" type="presParOf" srcId="{B0D23B99-4931-4926-AE82-7FD3219ACF0E}" destId="{3ED90B10-5B4C-4DE4-AA54-9B820263CC84}" srcOrd="4" destOrd="0" presId="urn:microsoft.com/office/officeart/2008/layout/LinedList"/>
    <dgm:cxn modelId="{3EC530DF-688F-42EC-A5C1-B97D68E605AC}" type="presParOf" srcId="{3ED90B10-5B4C-4DE4-AA54-9B820263CC84}" destId="{A1F8672F-4AD4-45D5-B4B8-78A17F2F2B31}" srcOrd="0" destOrd="0" presId="urn:microsoft.com/office/officeart/2008/layout/LinedList"/>
    <dgm:cxn modelId="{E6B1A05C-F778-4406-829B-56467557F708}" type="presParOf" srcId="{3ED90B10-5B4C-4DE4-AA54-9B820263CC84}" destId="{4E0BC195-9B9A-4F13-97E8-1C8C7FCE5506}" srcOrd="1" destOrd="0" presId="urn:microsoft.com/office/officeart/2008/layout/LinedList"/>
    <dgm:cxn modelId="{E1299609-9349-4111-B6AE-3FA4C42E8E7E}" type="presParOf" srcId="{3ED90B10-5B4C-4DE4-AA54-9B820263CC84}" destId="{941CC5F5-8A6A-4817-B6AF-15CABD0482FD}" srcOrd="2" destOrd="0" presId="urn:microsoft.com/office/officeart/2008/layout/LinedList"/>
    <dgm:cxn modelId="{A438CE12-E6AE-4378-8DAD-7B50A010DAB6}" type="presParOf" srcId="{B0D23B99-4931-4926-AE82-7FD3219ACF0E}" destId="{289E888C-0254-4CCB-8FC3-D3BB49C70439}" srcOrd="5" destOrd="0" presId="urn:microsoft.com/office/officeart/2008/layout/LinedList"/>
    <dgm:cxn modelId="{627DE873-7452-41B4-9D06-5097FA4F9A08}" type="presParOf" srcId="{B0D23B99-4931-4926-AE82-7FD3219ACF0E}" destId="{A9BA2036-F6D6-4BE2-A579-90B95597DB26}" srcOrd="6" destOrd="0" presId="urn:microsoft.com/office/officeart/2008/layout/LinedList"/>
    <dgm:cxn modelId="{7AEF32A7-F3B9-42E6-9400-4E17ECAA52B4}" type="presParOf" srcId="{B0D23B99-4931-4926-AE82-7FD3219ACF0E}" destId="{1792CDEA-F4E2-423A-9C18-C82137BF3194}" srcOrd="7" destOrd="0" presId="urn:microsoft.com/office/officeart/2008/layout/LinedList"/>
    <dgm:cxn modelId="{013BCD18-2036-4D1F-986D-BA5979FF4C09}" type="presParOf" srcId="{1792CDEA-F4E2-423A-9C18-C82137BF3194}" destId="{ED75A709-FACB-4EF8-9BFF-F7E0B799A363}" srcOrd="0" destOrd="0" presId="urn:microsoft.com/office/officeart/2008/layout/LinedList"/>
    <dgm:cxn modelId="{436CC87A-AFB3-4183-B8FA-E6190C8EC2CF}" type="presParOf" srcId="{1792CDEA-F4E2-423A-9C18-C82137BF3194}" destId="{A9A51532-37F0-4135-9FA3-E62833810AC4}" srcOrd="1" destOrd="0" presId="urn:microsoft.com/office/officeart/2008/layout/LinedList"/>
    <dgm:cxn modelId="{9D734D35-16CA-43C7-98C2-7F9F2AB91472}" type="presParOf" srcId="{1792CDEA-F4E2-423A-9C18-C82137BF3194}" destId="{74F86B57-EBB4-405A-89A7-B279F78E2962}" srcOrd="2" destOrd="0" presId="urn:microsoft.com/office/officeart/2008/layout/LinedList"/>
    <dgm:cxn modelId="{51823732-BF8A-45D7-9358-8049D02279CE}" type="presParOf" srcId="{B0D23B99-4931-4926-AE82-7FD3219ACF0E}" destId="{C90D5FAC-CD71-4B59-8298-368537BCABB1}" srcOrd="8" destOrd="0" presId="urn:microsoft.com/office/officeart/2008/layout/LinedList"/>
    <dgm:cxn modelId="{A8670904-94BC-4C3D-A8E5-A4329091201B}" type="presParOf" srcId="{B0D23B99-4931-4926-AE82-7FD3219ACF0E}" destId="{52375C6C-4916-4549-B06E-42B13D04A229}" srcOrd="9" destOrd="0" presId="urn:microsoft.com/office/officeart/2008/layout/LinedList"/>
    <dgm:cxn modelId="{16E87239-89D8-4747-92B8-CDD936410722}" type="presParOf" srcId="{B0D23B99-4931-4926-AE82-7FD3219ACF0E}" destId="{4AC67BC8-43D1-49A7-B125-CD1315F0C649}" srcOrd="10" destOrd="0" presId="urn:microsoft.com/office/officeart/2008/layout/LinedList"/>
    <dgm:cxn modelId="{A8256F9D-A854-4390-9C62-FFDA4EFD1470}" type="presParOf" srcId="{4AC67BC8-43D1-49A7-B125-CD1315F0C649}" destId="{DFE62E35-9309-4FEB-A2D3-CA4019AC3A5D}" srcOrd="0" destOrd="0" presId="urn:microsoft.com/office/officeart/2008/layout/LinedList"/>
    <dgm:cxn modelId="{6958005C-8C4C-4284-88CF-AF03FBB5D21B}" type="presParOf" srcId="{4AC67BC8-43D1-49A7-B125-CD1315F0C649}" destId="{D2EB009F-AB4A-4720-A8AA-477DFBF203B8}" srcOrd="1" destOrd="0" presId="urn:microsoft.com/office/officeart/2008/layout/LinedList"/>
    <dgm:cxn modelId="{537F3541-3682-4EA0-BBF9-DE71D81E4802}" type="presParOf" srcId="{4AC67BC8-43D1-49A7-B125-CD1315F0C649}" destId="{BA39956A-764D-4F79-BC0A-7613CF12915D}" srcOrd="2" destOrd="0" presId="urn:microsoft.com/office/officeart/2008/layout/LinedList"/>
    <dgm:cxn modelId="{05F72ED6-29D4-497F-8791-2C3633191C29}" type="presParOf" srcId="{B0D23B99-4931-4926-AE82-7FD3219ACF0E}" destId="{BEA1A6DF-4F62-48EE-A027-668205A8003E}" srcOrd="11" destOrd="0" presId="urn:microsoft.com/office/officeart/2008/layout/LinedList"/>
    <dgm:cxn modelId="{CE3914BD-AE70-45DB-8DC7-A8F74EDC87C4}" type="presParOf" srcId="{B0D23B99-4931-4926-AE82-7FD3219ACF0E}" destId="{8F9E0BC7-0ECB-4584-9999-60CE469B54FF}" srcOrd="12" destOrd="0" presId="urn:microsoft.com/office/officeart/2008/layout/LinedList"/>
    <dgm:cxn modelId="{E7E0D1A0-55FE-41C8-A150-D9D6FA7A75B1}" type="presParOf" srcId="{B0D23B99-4931-4926-AE82-7FD3219ACF0E}" destId="{963AF22F-37B3-4A81-BA30-8BC490CA707F}" srcOrd="13" destOrd="0" presId="urn:microsoft.com/office/officeart/2008/layout/LinedList"/>
    <dgm:cxn modelId="{A54E94BE-2EF0-4CEE-8BEB-A383E779C2C2}" type="presParOf" srcId="{963AF22F-37B3-4A81-BA30-8BC490CA707F}" destId="{E3ECC845-9DFF-4D30-A766-4F1D7818CCBD}" srcOrd="0" destOrd="0" presId="urn:microsoft.com/office/officeart/2008/layout/LinedList"/>
    <dgm:cxn modelId="{15743B44-9CDE-443D-B53D-919B62C7B989}" type="presParOf" srcId="{963AF22F-37B3-4A81-BA30-8BC490CA707F}" destId="{AA5A3408-D3CA-4690-AA44-9D41766DBB50}" srcOrd="1" destOrd="0" presId="urn:microsoft.com/office/officeart/2008/layout/LinedList"/>
    <dgm:cxn modelId="{39770B5D-2FC7-4CC2-8C81-7E11ABE3B458}" type="presParOf" srcId="{963AF22F-37B3-4A81-BA30-8BC490CA707F}" destId="{7833427D-02A5-478D-8E0E-69831ECCB102}" srcOrd="2" destOrd="0" presId="urn:microsoft.com/office/officeart/2008/layout/LinedList"/>
    <dgm:cxn modelId="{5B4ADB63-0766-4742-8929-1AB71F7E5D17}" type="presParOf" srcId="{B0D23B99-4931-4926-AE82-7FD3219ACF0E}" destId="{C15E7297-898C-4F2C-ADA7-A074123CFEAE}" srcOrd="14" destOrd="0" presId="urn:microsoft.com/office/officeart/2008/layout/LinedList"/>
    <dgm:cxn modelId="{D07437FE-ED19-43E7-902C-AF977E37922C}" type="presParOf" srcId="{B0D23B99-4931-4926-AE82-7FD3219ACF0E}" destId="{C85A1240-F589-4AB3-B48A-7E60512D4890}" srcOrd="15" destOrd="0" presId="urn:microsoft.com/office/officeart/2008/layout/LinedList"/>
    <dgm:cxn modelId="{FA40581E-6B0E-489A-B9EB-F8EBCC1483F2}" type="presParOf" srcId="{B0D23B99-4931-4926-AE82-7FD3219ACF0E}" destId="{5D51A561-B546-4BFD-8C96-3DE86E5E01C3}" srcOrd="16" destOrd="0" presId="urn:microsoft.com/office/officeart/2008/layout/LinedList"/>
    <dgm:cxn modelId="{6A688BE2-AA1E-4C5D-AF2F-5A4BC9E99FF5}" type="presParOf" srcId="{5D51A561-B546-4BFD-8C96-3DE86E5E01C3}" destId="{4DB92AFE-98C0-4D12-A459-C7745DA63106}" srcOrd="0" destOrd="0" presId="urn:microsoft.com/office/officeart/2008/layout/LinedList"/>
    <dgm:cxn modelId="{CA553D55-2D1A-435A-B385-F926D007B429}" type="presParOf" srcId="{5D51A561-B546-4BFD-8C96-3DE86E5E01C3}" destId="{D4EDDC04-C5C1-4053-AC06-F4E4A07D0CF7}" srcOrd="1" destOrd="0" presId="urn:microsoft.com/office/officeart/2008/layout/LinedList"/>
    <dgm:cxn modelId="{E37D0859-C8E7-486F-BC35-2A7D7E49D70C}" type="presParOf" srcId="{5D51A561-B546-4BFD-8C96-3DE86E5E01C3}" destId="{CC86DDB9-B245-48A7-9916-43CAD6CF1EF1}" srcOrd="2" destOrd="0" presId="urn:microsoft.com/office/officeart/2008/layout/LinedList"/>
    <dgm:cxn modelId="{A5308237-835F-48C0-90F8-6C3CB9BE5CE6}" type="presParOf" srcId="{B0D23B99-4931-4926-AE82-7FD3219ACF0E}" destId="{AE7BDCB5-CE47-406B-BA44-9542AE2ECBEA}" srcOrd="17" destOrd="0" presId="urn:microsoft.com/office/officeart/2008/layout/LinedList"/>
    <dgm:cxn modelId="{5D80EEC1-AFC0-4E1F-B9C6-E378F489D38A}" type="presParOf" srcId="{B0D23B99-4931-4926-AE82-7FD3219ACF0E}" destId="{32FDE47C-5464-43D6-9F3E-F79ACECE9D06}" srcOrd="18" destOrd="0" presId="urn:microsoft.com/office/officeart/2008/layout/LinedList"/>
    <dgm:cxn modelId="{7C4E05F8-430C-4CC3-9514-E41167547E3F}" type="presParOf" srcId="{B0D23B99-4931-4926-AE82-7FD3219ACF0E}" destId="{8CC91BE7-A242-4B7A-BD3F-732BA8002CB9}" srcOrd="19" destOrd="0" presId="urn:microsoft.com/office/officeart/2008/layout/LinedList"/>
    <dgm:cxn modelId="{08252104-8C05-46A1-A58B-346CD2F3A890}" type="presParOf" srcId="{8CC91BE7-A242-4B7A-BD3F-732BA8002CB9}" destId="{8564EF8D-3168-4036-9990-70B6E8F5A845}" srcOrd="0" destOrd="0" presId="urn:microsoft.com/office/officeart/2008/layout/LinedList"/>
    <dgm:cxn modelId="{52C64AE4-226A-4A9D-A7E4-1701E98BC069}" type="presParOf" srcId="{8CC91BE7-A242-4B7A-BD3F-732BA8002CB9}" destId="{895FDF82-8A75-4021-8F48-F6536AA10EE9}" srcOrd="1" destOrd="0" presId="urn:microsoft.com/office/officeart/2008/layout/LinedList"/>
    <dgm:cxn modelId="{E42CE77B-AA4B-4578-A837-33039BD4071A}" type="presParOf" srcId="{8CC91BE7-A242-4B7A-BD3F-732BA8002CB9}" destId="{F67FAC1A-E521-4810-8BDC-44EB28DC6852}" srcOrd="2" destOrd="0" presId="urn:microsoft.com/office/officeart/2008/layout/LinedList"/>
    <dgm:cxn modelId="{BC5B4251-878F-4061-A973-A4C87B730A50}" type="presParOf" srcId="{B0D23B99-4931-4926-AE82-7FD3219ACF0E}" destId="{8DCA6492-19DC-47BE-BB9D-A0630E1C2413}" srcOrd="20" destOrd="0" presId="urn:microsoft.com/office/officeart/2008/layout/LinedList"/>
    <dgm:cxn modelId="{C3690EEF-4F21-4B12-BE1A-6B2E633FA9ED}" type="presParOf" srcId="{B0D23B99-4931-4926-AE82-7FD3219ACF0E}" destId="{17F8D355-BA9A-4131-89D9-4F3189E12C63}" srcOrd="21" destOrd="0" presId="urn:microsoft.com/office/officeart/2008/layout/LinedList"/>
    <dgm:cxn modelId="{4F74EAB1-710C-496E-B019-90F99475124F}" type="presParOf" srcId="{B0D23B99-4931-4926-AE82-7FD3219ACF0E}" destId="{B17AA9F1-2596-4CA0-8F87-09691D63D74D}" srcOrd="22" destOrd="0" presId="urn:microsoft.com/office/officeart/2008/layout/LinedList"/>
    <dgm:cxn modelId="{F3B6CF32-69A2-459C-90B2-1C1EC25E4B0D}" type="presParOf" srcId="{B17AA9F1-2596-4CA0-8F87-09691D63D74D}" destId="{46884D3A-C52C-4EF8-9060-90538A252EBD}" srcOrd="0" destOrd="0" presId="urn:microsoft.com/office/officeart/2008/layout/LinedList"/>
    <dgm:cxn modelId="{3E927193-1698-473F-BC8B-45642F8848D5}" type="presParOf" srcId="{B17AA9F1-2596-4CA0-8F87-09691D63D74D}" destId="{DC233839-ED52-4A76-81B7-8CC09727ADE1}" srcOrd="1" destOrd="0" presId="urn:microsoft.com/office/officeart/2008/layout/LinedList"/>
    <dgm:cxn modelId="{B4CF88D1-E992-4DA5-B583-D18814FBE6BB}" type="presParOf" srcId="{B17AA9F1-2596-4CA0-8F87-09691D63D74D}" destId="{AF0B1677-2A38-4122-A4E3-4018F4722891}" srcOrd="2" destOrd="0" presId="urn:microsoft.com/office/officeart/2008/layout/LinedList"/>
    <dgm:cxn modelId="{F90A06A8-4C58-4B88-8E72-1603D3F22040}" type="presParOf" srcId="{B0D23B99-4931-4926-AE82-7FD3219ACF0E}" destId="{AFBA7843-11EF-4CD5-B4CF-9EE7669612EC}" srcOrd="23" destOrd="0" presId="urn:microsoft.com/office/officeart/2008/layout/LinedList"/>
    <dgm:cxn modelId="{89C36030-8204-4BF5-B257-EBD2410856D1}" type="presParOf" srcId="{B0D23B99-4931-4926-AE82-7FD3219ACF0E}" destId="{EE08E1B8-C673-4963-9059-F0CA721F8076}" srcOrd="24" destOrd="0" presId="urn:microsoft.com/office/officeart/2008/layout/LinedList"/>
    <dgm:cxn modelId="{B07908A5-38D3-4418-BCCB-11FFE578F256}" type="presParOf" srcId="{B0D23B99-4931-4926-AE82-7FD3219ACF0E}" destId="{897FD95E-D64B-43C8-890B-9B54B8C73039}" srcOrd="25" destOrd="0" presId="urn:microsoft.com/office/officeart/2008/layout/LinedList"/>
    <dgm:cxn modelId="{BCF570B6-9762-4F04-A38E-A9496B1BD769}" type="presParOf" srcId="{897FD95E-D64B-43C8-890B-9B54B8C73039}" destId="{B95A4066-9CC4-4958-B52C-6CE7CDEE18D9}" srcOrd="0" destOrd="0" presId="urn:microsoft.com/office/officeart/2008/layout/LinedList"/>
    <dgm:cxn modelId="{FF1F280A-286E-4A4B-8F9B-DC6A4CFB97EA}" type="presParOf" srcId="{897FD95E-D64B-43C8-890B-9B54B8C73039}" destId="{D361BAD0-18C5-4211-9B3F-A3316150AC0F}" srcOrd="1" destOrd="0" presId="urn:microsoft.com/office/officeart/2008/layout/LinedList"/>
    <dgm:cxn modelId="{032DCAF4-0774-4326-AD25-1AE312C8F3CE}" type="presParOf" srcId="{897FD95E-D64B-43C8-890B-9B54B8C73039}" destId="{FC3B663A-3181-419D-AAF7-486BA55C710A}" srcOrd="2" destOrd="0" presId="urn:microsoft.com/office/officeart/2008/layout/LinedList"/>
    <dgm:cxn modelId="{BDC3DE80-0941-4EAE-B630-907501CD0C35}" type="presParOf" srcId="{B0D23B99-4931-4926-AE82-7FD3219ACF0E}" destId="{029034D2-354E-4002-ABB7-34EDD53D26D2}" srcOrd="26" destOrd="0" presId="urn:microsoft.com/office/officeart/2008/layout/LinedList"/>
    <dgm:cxn modelId="{A0019385-4A74-4F88-9541-F94F79533C73}" type="presParOf" srcId="{B0D23B99-4931-4926-AE82-7FD3219ACF0E}" destId="{57524BF8-8746-44F6-B0BE-3469B77D9C4E}" srcOrd="27" destOrd="0" presId="urn:microsoft.com/office/officeart/2008/layout/LinedList"/>
    <dgm:cxn modelId="{66CACFD0-7B0D-4389-92F1-36A8954532BC}" type="presParOf" srcId="{B0D23B99-4931-4926-AE82-7FD3219ACF0E}" destId="{89349B67-A6B1-45D6-ACEA-7FB4A56B375C}" srcOrd="28" destOrd="0" presId="urn:microsoft.com/office/officeart/2008/layout/LinedList"/>
    <dgm:cxn modelId="{F995CCDD-B9E7-4656-B4D7-C577C9355BA8}" type="presParOf" srcId="{89349B67-A6B1-45D6-ACEA-7FB4A56B375C}" destId="{C43905F4-CF29-410D-BC0E-400EE1916CD5}" srcOrd="0" destOrd="0" presId="urn:microsoft.com/office/officeart/2008/layout/LinedList"/>
    <dgm:cxn modelId="{208D95DB-7CDD-4E54-9079-97E819DD74F8}" type="presParOf" srcId="{89349B67-A6B1-45D6-ACEA-7FB4A56B375C}" destId="{EC2F67DF-0750-48EE-AA4F-5AB35AE4C88E}" srcOrd="1" destOrd="0" presId="urn:microsoft.com/office/officeart/2008/layout/LinedList"/>
    <dgm:cxn modelId="{237BEC42-8B95-4B6B-A803-DAA530D0A5C5}" type="presParOf" srcId="{89349B67-A6B1-45D6-ACEA-7FB4A56B375C}" destId="{6F2B8ECD-8258-4212-A1E0-9AA7DB1140C6}" srcOrd="2" destOrd="0" presId="urn:microsoft.com/office/officeart/2008/layout/LinedList"/>
    <dgm:cxn modelId="{493FB544-0A98-4727-B64D-3008938F53C8}" type="presParOf" srcId="{B0D23B99-4931-4926-AE82-7FD3219ACF0E}" destId="{C685ED2D-A724-4FC9-80DC-335C8686247A}" srcOrd="29" destOrd="0" presId="urn:microsoft.com/office/officeart/2008/layout/LinedList"/>
    <dgm:cxn modelId="{B587D23B-05BD-4AE5-98BA-51F1E71D0C27}" type="presParOf" srcId="{B0D23B99-4931-4926-AE82-7FD3219ACF0E}" destId="{F19AF509-2030-4E9F-919C-4FD554643B51}" srcOrd="30"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80EC3B-016A-464E-AF09-E8B5F457FAF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F57BE3D-C9A2-4D0B-B01D-CBAF72640532}">
      <dgm:prSet custT="1"/>
      <dgm:spPr>
        <a:solidFill>
          <a:schemeClr val="accent2"/>
        </a:solidFill>
        <a:ln>
          <a:solidFill>
            <a:schemeClr val="accent2"/>
          </a:solidFill>
        </a:ln>
      </dgm:spPr>
      <dgm:t>
        <a:bodyPr/>
        <a:lstStyle/>
        <a:p>
          <a:r>
            <a:rPr lang="en-US" sz="2800" b="1" dirty="0">
              <a:latin typeface="Times New Roman" pitchFamily="18" charset="0"/>
              <a:cs typeface="Times New Roman" pitchFamily="18" charset="0"/>
            </a:rPr>
            <a:t>RISK FACTORS</a:t>
          </a:r>
          <a:endParaRPr lang="en-US" sz="2800" dirty="0">
            <a:latin typeface="Times New Roman" pitchFamily="18" charset="0"/>
            <a:cs typeface="Times New Roman" pitchFamily="18" charset="0"/>
          </a:endParaRPr>
        </a:p>
      </dgm:t>
    </dgm:pt>
    <dgm:pt modelId="{BA4EE3FA-8573-444F-9063-CDB5CFE7F9C2}" type="parTrans" cxnId="{7B8E589A-99F6-469D-ABBC-A9889AF0E1F4}">
      <dgm:prSet/>
      <dgm:spPr/>
      <dgm:t>
        <a:bodyPr/>
        <a:lstStyle/>
        <a:p>
          <a:endParaRPr lang="en-US"/>
        </a:p>
      </dgm:t>
    </dgm:pt>
    <dgm:pt modelId="{E2EDBAF3-2C6B-45B1-A3CD-7421B90E8B83}" type="sibTrans" cxnId="{7B8E589A-99F6-469D-ABBC-A9889AF0E1F4}">
      <dgm:prSet/>
      <dgm:spPr/>
      <dgm:t>
        <a:bodyPr/>
        <a:lstStyle/>
        <a:p>
          <a:endParaRPr lang="en-US"/>
        </a:p>
      </dgm:t>
    </dgm:pt>
    <dgm:pt modelId="{6E9666DB-8653-424F-9C23-9DACBDD13EFB}">
      <dgm:prSet custT="1"/>
      <dgm:spPr/>
      <dgm:t>
        <a:bodyPr/>
        <a:lstStyle/>
        <a:p>
          <a:r>
            <a:rPr lang="en-US" sz="2400" dirty="0">
              <a:latin typeface="Times New Roman" pitchFamily="18" charset="0"/>
              <a:cs typeface="Times New Roman" pitchFamily="18" charset="0"/>
            </a:rPr>
            <a:t>age &gt;35 years</a:t>
          </a:r>
        </a:p>
      </dgm:t>
    </dgm:pt>
    <dgm:pt modelId="{B16B5D01-43D0-46A8-9485-8BC9B504ABB7}" type="parTrans" cxnId="{0767536C-993C-4051-B800-AB97C1A1EA2D}">
      <dgm:prSet/>
      <dgm:spPr/>
      <dgm:t>
        <a:bodyPr/>
        <a:lstStyle/>
        <a:p>
          <a:endParaRPr lang="en-US"/>
        </a:p>
      </dgm:t>
    </dgm:pt>
    <dgm:pt modelId="{724D5765-717B-4676-B768-65B3A4E3FE00}" type="sibTrans" cxnId="{0767536C-993C-4051-B800-AB97C1A1EA2D}">
      <dgm:prSet/>
      <dgm:spPr/>
      <dgm:t>
        <a:bodyPr/>
        <a:lstStyle/>
        <a:p>
          <a:endParaRPr lang="en-US"/>
        </a:p>
      </dgm:t>
    </dgm:pt>
    <dgm:pt modelId="{4619B2B5-6B6A-49CA-B5DC-F210372E6466}">
      <dgm:prSet custT="1"/>
      <dgm:spPr/>
      <dgm:t>
        <a:bodyPr/>
        <a:lstStyle/>
        <a:p>
          <a:r>
            <a:rPr lang="en-US" sz="2400">
              <a:latin typeface="Times New Roman" pitchFamily="18" charset="0"/>
              <a:cs typeface="Times New Roman" pitchFamily="18" charset="0"/>
            </a:rPr>
            <a:t>hypertension</a:t>
          </a:r>
        </a:p>
      </dgm:t>
    </dgm:pt>
    <dgm:pt modelId="{1565C4CC-196E-4DF2-8F9A-444151452F85}" type="parTrans" cxnId="{DA669EE2-9044-4D99-983D-DB09952D7878}">
      <dgm:prSet/>
      <dgm:spPr/>
      <dgm:t>
        <a:bodyPr/>
        <a:lstStyle/>
        <a:p>
          <a:endParaRPr lang="en-US"/>
        </a:p>
      </dgm:t>
    </dgm:pt>
    <dgm:pt modelId="{0E761BD8-7D56-46E2-830A-936B849A53DA}" type="sibTrans" cxnId="{DA669EE2-9044-4D99-983D-DB09952D7878}">
      <dgm:prSet/>
      <dgm:spPr/>
      <dgm:t>
        <a:bodyPr/>
        <a:lstStyle/>
        <a:p>
          <a:endParaRPr lang="en-US"/>
        </a:p>
      </dgm:t>
    </dgm:pt>
    <dgm:pt modelId="{7D8299A8-3ED6-4642-9FFD-72F4B7C2FFE0}">
      <dgm:prSet custT="1"/>
      <dgm:spPr/>
      <dgm:t>
        <a:bodyPr/>
        <a:lstStyle/>
        <a:p>
          <a:r>
            <a:rPr lang="en-US" sz="2400" dirty="0">
              <a:latin typeface="Times New Roman" pitchFamily="18" charset="0"/>
              <a:cs typeface="Times New Roman" pitchFamily="18" charset="0"/>
            </a:rPr>
            <a:t>and postpartum bleeding.</a:t>
          </a:r>
        </a:p>
      </dgm:t>
    </dgm:pt>
    <dgm:pt modelId="{8951F32F-3F2F-429B-9B02-ED90605C5FDC}" type="parTrans" cxnId="{48D32907-D7F7-4601-A068-33381FE5DC76}">
      <dgm:prSet/>
      <dgm:spPr/>
      <dgm:t>
        <a:bodyPr/>
        <a:lstStyle/>
        <a:p>
          <a:endParaRPr lang="en-US"/>
        </a:p>
      </dgm:t>
    </dgm:pt>
    <dgm:pt modelId="{E5F39153-D6E0-41B4-87D2-1DC3E4602601}" type="sibTrans" cxnId="{48D32907-D7F7-4601-A068-33381FE5DC76}">
      <dgm:prSet/>
      <dgm:spPr/>
      <dgm:t>
        <a:bodyPr/>
        <a:lstStyle/>
        <a:p>
          <a:endParaRPr lang="en-US"/>
        </a:p>
      </dgm:t>
    </dgm:pt>
    <dgm:pt modelId="{289627A8-CAC8-4531-8D20-191ABA2318DB}">
      <dgm:prSet custT="1"/>
      <dgm:spPr/>
      <dgm:t>
        <a:bodyPr/>
        <a:lstStyle/>
        <a:p>
          <a:r>
            <a:rPr lang="en-US" sz="2400">
              <a:latin typeface="Times New Roman" pitchFamily="18" charset="0"/>
              <a:cs typeface="Times New Roman" pitchFamily="18" charset="0"/>
            </a:rPr>
            <a:t>Previous VTE </a:t>
          </a:r>
        </a:p>
      </dgm:t>
    </dgm:pt>
    <dgm:pt modelId="{3B8EC314-FD10-43F8-9442-5AFE497ACB94}" type="parTrans" cxnId="{29149A0C-C689-46D1-A5E6-2CCEC6ADE3AA}">
      <dgm:prSet/>
      <dgm:spPr/>
      <dgm:t>
        <a:bodyPr/>
        <a:lstStyle/>
        <a:p>
          <a:endParaRPr lang="en-US"/>
        </a:p>
      </dgm:t>
    </dgm:pt>
    <dgm:pt modelId="{63264E09-5BAE-480A-AC60-80F90B5AC095}" type="sibTrans" cxnId="{29149A0C-C689-46D1-A5E6-2CCEC6ADE3AA}">
      <dgm:prSet/>
      <dgm:spPr/>
      <dgm:t>
        <a:bodyPr/>
        <a:lstStyle/>
        <a:p>
          <a:endParaRPr lang="en-US"/>
        </a:p>
      </dgm:t>
    </dgm:pt>
    <dgm:pt modelId="{CA781D71-EB8E-4CB3-B8E6-0EFAD54115A9}">
      <dgm:prSet custT="1"/>
      <dgm:spPr/>
      <dgm:t>
        <a:bodyPr/>
        <a:lstStyle/>
        <a:p>
          <a:r>
            <a:rPr lang="en-US" sz="2400" dirty="0">
              <a:latin typeface="Times New Roman" pitchFamily="18" charset="0"/>
              <a:cs typeface="Times New Roman" pitchFamily="18" charset="0"/>
            </a:rPr>
            <a:t>High body mass index / immobilization</a:t>
          </a:r>
        </a:p>
      </dgm:t>
    </dgm:pt>
    <dgm:pt modelId="{B3C2CB36-20BA-47A1-B026-565E2950421E}" type="parTrans" cxnId="{43AC56EA-D07A-404B-85F3-2C7A0D13B887}">
      <dgm:prSet/>
      <dgm:spPr/>
      <dgm:t>
        <a:bodyPr/>
        <a:lstStyle/>
        <a:p>
          <a:endParaRPr lang="en-US"/>
        </a:p>
      </dgm:t>
    </dgm:pt>
    <dgm:pt modelId="{136DD9BC-BA79-439B-AC4C-696B92DCC598}" type="sibTrans" cxnId="{43AC56EA-D07A-404B-85F3-2C7A0D13B887}">
      <dgm:prSet/>
      <dgm:spPr/>
      <dgm:t>
        <a:bodyPr/>
        <a:lstStyle/>
        <a:p>
          <a:endParaRPr lang="en-US"/>
        </a:p>
      </dgm:t>
    </dgm:pt>
    <dgm:pt modelId="{564B4F8A-AEFA-4697-A81D-210EA437DC86}">
      <dgm:prSet custT="1"/>
      <dgm:spPr/>
      <dgm:t>
        <a:bodyPr/>
        <a:lstStyle/>
        <a:p>
          <a:r>
            <a:rPr lang="en-US" sz="2400" dirty="0">
              <a:latin typeface="Times New Roman" pitchFamily="18" charset="0"/>
              <a:cs typeface="Times New Roman" pitchFamily="18" charset="0"/>
            </a:rPr>
            <a:t>Caesarean delivery or operative delivery</a:t>
          </a:r>
        </a:p>
      </dgm:t>
    </dgm:pt>
    <dgm:pt modelId="{2EE40354-F3FD-4700-ADD6-C7E07D74D283}" type="parTrans" cxnId="{8C31E42C-AD06-40C5-A272-59406878D5D3}">
      <dgm:prSet/>
      <dgm:spPr/>
      <dgm:t>
        <a:bodyPr/>
        <a:lstStyle/>
        <a:p>
          <a:endParaRPr lang="en-US"/>
        </a:p>
      </dgm:t>
    </dgm:pt>
    <dgm:pt modelId="{FDA70D80-150B-4489-842B-AA9EFCCCB403}" type="sibTrans" cxnId="{8C31E42C-AD06-40C5-A272-59406878D5D3}">
      <dgm:prSet/>
      <dgm:spPr/>
      <dgm:t>
        <a:bodyPr/>
        <a:lstStyle/>
        <a:p>
          <a:endParaRPr lang="en-US"/>
        </a:p>
      </dgm:t>
    </dgm:pt>
    <dgm:pt modelId="{14D54E7E-310D-460A-862A-3FC2E6E97569}" type="pres">
      <dgm:prSet presAssocID="{0380EC3B-016A-464E-AF09-E8B5F457FAFA}" presName="linear" presStyleCnt="0">
        <dgm:presLayoutVars>
          <dgm:dir/>
          <dgm:animLvl val="lvl"/>
          <dgm:resizeHandles val="exact"/>
        </dgm:presLayoutVars>
      </dgm:prSet>
      <dgm:spPr/>
      <dgm:t>
        <a:bodyPr/>
        <a:lstStyle/>
        <a:p>
          <a:endParaRPr lang="en-US"/>
        </a:p>
      </dgm:t>
    </dgm:pt>
    <dgm:pt modelId="{DE366DEF-56BE-41C5-B486-A53D379A423C}" type="pres">
      <dgm:prSet presAssocID="{5F57BE3D-C9A2-4D0B-B01D-CBAF72640532}" presName="parentLin" presStyleCnt="0"/>
      <dgm:spPr/>
    </dgm:pt>
    <dgm:pt modelId="{7DE2B1B6-F336-4826-9365-DA3808DBD01B}" type="pres">
      <dgm:prSet presAssocID="{5F57BE3D-C9A2-4D0B-B01D-CBAF72640532}" presName="parentLeftMargin" presStyleLbl="node1" presStyleIdx="0" presStyleCnt="1"/>
      <dgm:spPr/>
      <dgm:t>
        <a:bodyPr/>
        <a:lstStyle/>
        <a:p>
          <a:endParaRPr lang="en-US"/>
        </a:p>
      </dgm:t>
    </dgm:pt>
    <dgm:pt modelId="{1F03B579-7BB2-4252-85C8-943E0C9ACE6F}" type="pres">
      <dgm:prSet presAssocID="{5F57BE3D-C9A2-4D0B-B01D-CBAF72640532}" presName="parentText" presStyleLbl="node1" presStyleIdx="0" presStyleCnt="1">
        <dgm:presLayoutVars>
          <dgm:chMax val="0"/>
          <dgm:bulletEnabled val="1"/>
        </dgm:presLayoutVars>
      </dgm:prSet>
      <dgm:spPr/>
      <dgm:t>
        <a:bodyPr/>
        <a:lstStyle/>
        <a:p>
          <a:endParaRPr lang="en-US"/>
        </a:p>
      </dgm:t>
    </dgm:pt>
    <dgm:pt modelId="{90DE549B-15F5-4402-8FF6-6D1CA83D5382}" type="pres">
      <dgm:prSet presAssocID="{5F57BE3D-C9A2-4D0B-B01D-CBAF72640532}" presName="negativeSpace" presStyleCnt="0"/>
      <dgm:spPr/>
    </dgm:pt>
    <dgm:pt modelId="{7358DF5F-BEB3-4608-BBA2-56C8D1683577}" type="pres">
      <dgm:prSet presAssocID="{5F57BE3D-C9A2-4D0B-B01D-CBAF72640532}" presName="childText" presStyleLbl="conFgAcc1" presStyleIdx="0" presStyleCnt="1">
        <dgm:presLayoutVars>
          <dgm:bulletEnabled val="1"/>
        </dgm:presLayoutVars>
      </dgm:prSet>
      <dgm:spPr/>
      <dgm:t>
        <a:bodyPr/>
        <a:lstStyle/>
        <a:p>
          <a:endParaRPr lang="en-US"/>
        </a:p>
      </dgm:t>
    </dgm:pt>
  </dgm:ptLst>
  <dgm:cxnLst>
    <dgm:cxn modelId="{8C31E42C-AD06-40C5-A272-59406878D5D3}" srcId="{7D8299A8-3ED6-4642-9FFD-72F4B7C2FFE0}" destId="{564B4F8A-AEFA-4697-A81D-210EA437DC86}" srcOrd="2" destOrd="0" parTransId="{2EE40354-F3FD-4700-ADD6-C7E07D74D283}" sibTransId="{FDA70D80-150B-4489-842B-AA9EFCCCB403}"/>
    <dgm:cxn modelId="{0767536C-993C-4051-B800-AB97C1A1EA2D}" srcId="{5F57BE3D-C9A2-4D0B-B01D-CBAF72640532}" destId="{6E9666DB-8653-424F-9C23-9DACBDD13EFB}" srcOrd="0" destOrd="0" parTransId="{B16B5D01-43D0-46A8-9485-8BC9B504ABB7}" sibTransId="{724D5765-717B-4676-B768-65B3A4E3FE00}"/>
    <dgm:cxn modelId="{2CC41084-0EB5-447C-9EF1-074F53E46A79}" type="presOf" srcId="{5F57BE3D-C9A2-4D0B-B01D-CBAF72640532}" destId="{7DE2B1B6-F336-4826-9365-DA3808DBD01B}" srcOrd="0" destOrd="0" presId="urn:microsoft.com/office/officeart/2005/8/layout/list1"/>
    <dgm:cxn modelId="{D926CF9D-480E-4820-ABDC-D74607A1897F}" type="presOf" srcId="{5F57BE3D-C9A2-4D0B-B01D-CBAF72640532}" destId="{1F03B579-7BB2-4252-85C8-943E0C9ACE6F}" srcOrd="1" destOrd="0" presId="urn:microsoft.com/office/officeart/2005/8/layout/list1"/>
    <dgm:cxn modelId="{7B8E589A-99F6-469D-ABBC-A9889AF0E1F4}" srcId="{0380EC3B-016A-464E-AF09-E8B5F457FAFA}" destId="{5F57BE3D-C9A2-4D0B-B01D-CBAF72640532}" srcOrd="0" destOrd="0" parTransId="{BA4EE3FA-8573-444F-9063-CDB5CFE7F9C2}" sibTransId="{E2EDBAF3-2C6B-45B1-A3CD-7421B90E8B83}"/>
    <dgm:cxn modelId="{29149A0C-C689-46D1-A5E6-2CCEC6ADE3AA}" srcId="{7D8299A8-3ED6-4642-9FFD-72F4B7C2FFE0}" destId="{289627A8-CAC8-4531-8D20-191ABA2318DB}" srcOrd="0" destOrd="0" parTransId="{3B8EC314-FD10-43F8-9442-5AFE497ACB94}" sibTransId="{63264E09-5BAE-480A-AC60-80F90B5AC095}"/>
    <dgm:cxn modelId="{487435AB-68A9-4161-9FBB-F62C80073AD8}" type="presOf" srcId="{4619B2B5-6B6A-49CA-B5DC-F210372E6466}" destId="{7358DF5F-BEB3-4608-BBA2-56C8D1683577}" srcOrd="0" destOrd="1" presId="urn:microsoft.com/office/officeart/2005/8/layout/list1"/>
    <dgm:cxn modelId="{D6EFDFD3-20EB-4147-B921-564CBAB200CD}" type="presOf" srcId="{0380EC3B-016A-464E-AF09-E8B5F457FAFA}" destId="{14D54E7E-310D-460A-862A-3FC2E6E97569}" srcOrd="0" destOrd="0" presId="urn:microsoft.com/office/officeart/2005/8/layout/list1"/>
    <dgm:cxn modelId="{7E6D2A59-16C8-44AE-84F5-C0E729746202}" type="presOf" srcId="{564B4F8A-AEFA-4697-A81D-210EA437DC86}" destId="{7358DF5F-BEB3-4608-BBA2-56C8D1683577}" srcOrd="0" destOrd="5" presId="urn:microsoft.com/office/officeart/2005/8/layout/list1"/>
    <dgm:cxn modelId="{48D32907-D7F7-4601-A068-33381FE5DC76}" srcId="{5F57BE3D-C9A2-4D0B-B01D-CBAF72640532}" destId="{7D8299A8-3ED6-4642-9FFD-72F4B7C2FFE0}" srcOrd="2" destOrd="0" parTransId="{8951F32F-3F2F-429B-9B02-ED90605C5FDC}" sibTransId="{E5F39153-D6E0-41B4-87D2-1DC3E4602601}"/>
    <dgm:cxn modelId="{43AC56EA-D07A-404B-85F3-2C7A0D13B887}" srcId="{7D8299A8-3ED6-4642-9FFD-72F4B7C2FFE0}" destId="{CA781D71-EB8E-4CB3-B8E6-0EFAD54115A9}" srcOrd="1" destOrd="0" parTransId="{B3C2CB36-20BA-47A1-B026-565E2950421E}" sibTransId="{136DD9BC-BA79-439B-AC4C-696B92DCC598}"/>
    <dgm:cxn modelId="{83D1C2E0-ED64-4636-9C7C-FCB734207C74}" type="presOf" srcId="{7D8299A8-3ED6-4642-9FFD-72F4B7C2FFE0}" destId="{7358DF5F-BEB3-4608-BBA2-56C8D1683577}" srcOrd="0" destOrd="2" presId="urn:microsoft.com/office/officeart/2005/8/layout/list1"/>
    <dgm:cxn modelId="{3FA1D5B6-FD34-476F-A162-C61F5BE144AD}" type="presOf" srcId="{289627A8-CAC8-4531-8D20-191ABA2318DB}" destId="{7358DF5F-BEB3-4608-BBA2-56C8D1683577}" srcOrd="0" destOrd="3" presId="urn:microsoft.com/office/officeart/2005/8/layout/list1"/>
    <dgm:cxn modelId="{DA669EE2-9044-4D99-983D-DB09952D7878}" srcId="{5F57BE3D-C9A2-4D0B-B01D-CBAF72640532}" destId="{4619B2B5-6B6A-49CA-B5DC-F210372E6466}" srcOrd="1" destOrd="0" parTransId="{1565C4CC-196E-4DF2-8F9A-444151452F85}" sibTransId="{0E761BD8-7D56-46E2-830A-936B849A53DA}"/>
    <dgm:cxn modelId="{85C5C2A7-8E8F-4B84-9079-3E875F61F065}" type="presOf" srcId="{6E9666DB-8653-424F-9C23-9DACBDD13EFB}" destId="{7358DF5F-BEB3-4608-BBA2-56C8D1683577}" srcOrd="0" destOrd="0" presId="urn:microsoft.com/office/officeart/2005/8/layout/list1"/>
    <dgm:cxn modelId="{9F307607-745A-4235-9BA1-841D52591F81}" type="presOf" srcId="{CA781D71-EB8E-4CB3-B8E6-0EFAD54115A9}" destId="{7358DF5F-BEB3-4608-BBA2-56C8D1683577}" srcOrd="0" destOrd="4" presId="urn:microsoft.com/office/officeart/2005/8/layout/list1"/>
    <dgm:cxn modelId="{02C7BFF3-F1E6-430A-BEEE-90B164DE3369}" type="presParOf" srcId="{14D54E7E-310D-460A-862A-3FC2E6E97569}" destId="{DE366DEF-56BE-41C5-B486-A53D379A423C}" srcOrd="0" destOrd="0" presId="urn:microsoft.com/office/officeart/2005/8/layout/list1"/>
    <dgm:cxn modelId="{A0376BF7-7E09-4FEE-8AED-13022340EE34}" type="presParOf" srcId="{DE366DEF-56BE-41C5-B486-A53D379A423C}" destId="{7DE2B1B6-F336-4826-9365-DA3808DBD01B}" srcOrd="0" destOrd="0" presId="urn:microsoft.com/office/officeart/2005/8/layout/list1"/>
    <dgm:cxn modelId="{B7CEF65D-D5F5-43D7-8C9F-055A62148E93}" type="presParOf" srcId="{DE366DEF-56BE-41C5-B486-A53D379A423C}" destId="{1F03B579-7BB2-4252-85C8-943E0C9ACE6F}" srcOrd="1" destOrd="0" presId="urn:microsoft.com/office/officeart/2005/8/layout/list1"/>
    <dgm:cxn modelId="{AE989770-6458-45A4-9826-B372E2E312F7}" type="presParOf" srcId="{14D54E7E-310D-460A-862A-3FC2E6E97569}" destId="{90DE549B-15F5-4402-8FF6-6D1CA83D5382}" srcOrd="1" destOrd="0" presId="urn:microsoft.com/office/officeart/2005/8/layout/list1"/>
    <dgm:cxn modelId="{22575EB4-36F2-4D03-8FD4-DBC43B431D23}" type="presParOf" srcId="{14D54E7E-310D-460A-862A-3FC2E6E97569}" destId="{7358DF5F-BEB3-4608-BBA2-56C8D168357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D5496-75DD-40EF-9C1A-489FA14261DC}">
      <dsp:nvSpPr>
        <dsp:cNvPr id="0" name=""/>
        <dsp:cNvSpPr/>
      </dsp:nvSpPr>
      <dsp:spPr>
        <a:xfrm>
          <a:off x="0" y="0"/>
          <a:ext cx="9997440" cy="0"/>
        </a:xfrm>
        <a:prstGeom prst="lin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39DDB8-83BB-48C1-ACE3-F4BC74F48DEE}">
      <dsp:nvSpPr>
        <dsp:cNvPr id="0" name=""/>
        <dsp:cNvSpPr/>
      </dsp:nvSpPr>
      <dsp:spPr>
        <a:xfrm>
          <a:off x="0" y="0"/>
          <a:ext cx="1999488" cy="5771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1" kern="1200" dirty="0"/>
            <a:t>The symptoms of postpartum depression include:</a:t>
          </a:r>
          <a:endParaRPr lang="en-US" sz="2600" kern="1200" dirty="0"/>
        </a:p>
      </dsp:txBody>
      <dsp:txXfrm>
        <a:off x="0" y="0"/>
        <a:ext cx="1999488" cy="5771322"/>
      </dsp:txXfrm>
    </dsp:sp>
    <dsp:sp modelId="{E3CE477A-1E64-4E08-8044-58004F115AE7}">
      <dsp:nvSpPr>
        <dsp:cNvPr id="0" name=""/>
        <dsp:cNvSpPr/>
      </dsp:nvSpPr>
      <dsp:spPr>
        <a:xfrm>
          <a:off x="2149449" y="27334"/>
          <a:ext cx="7847990" cy="546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kern="1200" dirty="0"/>
            <a:t>Depressed or sad mood</a:t>
          </a:r>
          <a:endParaRPr lang="en-US" sz="2300" kern="1200" dirty="0"/>
        </a:p>
      </dsp:txBody>
      <dsp:txXfrm>
        <a:off x="2149449" y="27334"/>
        <a:ext cx="7847990" cy="546697"/>
      </dsp:txXfrm>
    </dsp:sp>
    <dsp:sp modelId="{E7DEFF12-9A9C-4677-A3AC-57ED6F0EE474}">
      <dsp:nvSpPr>
        <dsp:cNvPr id="0" name=""/>
        <dsp:cNvSpPr/>
      </dsp:nvSpPr>
      <dsp:spPr>
        <a:xfrm>
          <a:off x="1999487" y="574032"/>
          <a:ext cx="7997952"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0BC195-9B9A-4F13-97E8-1C8C7FCE5506}">
      <dsp:nvSpPr>
        <dsp:cNvPr id="0" name=""/>
        <dsp:cNvSpPr/>
      </dsp:nvSpPr>
      <dsp:spPr>
        <a:xfrm>
          <a:off x="2149449" y="601367"/>
          <a:ext cx="7847990" cy="546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kern="1200" dirty="0"/>
            <a:t>Tearfulness</a:t>
          </a:r>
          <a:endParaRPr lang="en-US" sz="2300" kern="1200" dirty="0"/>
        </a:p>
      </dsp:txBody>
      <dsp:txXfrm>
        <a:off x="2149449" y="601367"/>
        <a:ext cx="7847990" cy="546697"/>
      </dsp:txXfrm>
    </dsp:sp>
    <dsp:sp modelId="{289E888C-0254-4CCB-8FC3-D3BB49C70439}">
      <dsp:nvSpPr>
        <dsp:cNvPr id="0" name=""/>
        <dsp:cNvSpPr/>
      </dsp:nvSpPr>
      <dsp:spPr>
        <a:xfrm>
          <a:off x="1999487" y="1148064"/>
          <a:ext cx="7997952"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51532-37F0-4135-9FA3-E62833810AC4}">
      <dsp:nvSpPr>
        <dsp:cNvPr id="0" name=""/>
        <dsp:cNvSpPr/>
      </dsp:nvSpPr>
      <dsp:spPr>
        <a:xfrm>
          <a:off x="2149449" y="1175399"/>
          <a:ext cx="7847990" cy="546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kern="1200"/>
            <a:t>Loss of interest in usual activities</a:t>
          </a:r>
          <a:endParaRPr lang="en-US" sz="2300" kern="1200"/>
        </a:p>
      </dsp:txBody>
      <dsp:txXfrm>
        <a:off x="2149449" y="1175399"/>
        <a:ext cx="7847990" cy="546697"/>
      </dsp:txXfrm>
    </dsp:sp>
    <dsp:sp modelId="{C90D5FAC-CD71-4B59-8298-368537BCABB1}">
      <dsp:nvSpPr>
        <dsp:cNvPr id="0" name=""/>
        <dsp:cNvSpPr/>
      </dsp:nvSpPr>
      <dsp:spPr>
        <a:xfrm>
          <a:off x="1999487" y="1722097"/>
          <a:ext cx="7997952"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EB009F-AB4A-4720-A8AA-477DFBF203B8}">
      <dsp:nvSpPr>
        <dsp:cNvPr id="0" name=""/>
        <dsp:cNvSpPr/>
      </dsp:nvSpPr>
      <dsp:spPr>
        <a:xfrm>
          <a:off x="2149449" y="1749431"/>
          <a:ext cx="7847990" cy="546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kern="1200" dirty="0"/>
            <a:t>Feelings of guilt</a:t>
          </a:r>
          <a:endParaRPr lang="en-US" sz="2300" kern="1200" dirty="0"/>
        </a:p>
      </dsp:txBody>
      <dsp:txXfrm>
        <a:off x="2149449" y="1749431"/>
        <a:ext cx="7847990" cy="546697"/>
      </dsp:txXfrm>
    </dsp:sp>
    <dsp:sp modelId="{BEA1A6DF-4F62-48EE-A027-668205A8003E}">
      <dsp:nvSpPr>
        <dsp:cNvPr id="0" name=""/>
        <dsp:cNvSpPr/>
      </dsp:nvSpPr>
      <dsp:spPr>
        <a:xfrm>
          <a:off x="1999487" y="2296129"/>
          <a:ext cx="7997952"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5A3408-D3CA-4690-AA44-9D41766DBB50}">
      <dsp:nvSpPr>
        <dsp:cNvPr id="0" name=""/>
        <dsp:cNvSpPr/>
      </dsp:nvSpPr>
      <dsp:spPr>
        <a:xfrm>
          <a:off x="2149449" y="2323464"/>
          <a:ext cx="7847990" cy="546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kern="1200" dirty="0"/>
            <a:t>Feelings of worthlessness or incompetence</a:t>
          </a:r>
          <a:endParaRPr lang="en-US" sz="2300" kern="1200" dirty="0"/>
        </a:p>
      </dsp:txBody>
      <dsp:txXfrm>
        <a:off x="2149449" y="2323464"/>
        <a:ext cx="7847990" cy="546697"/>
      </dsp:txXfrm>
    </dsp:sp>
    <dsp:sp modelId="{C15E7297-898C-4F2C-ADA7-A074123CFEAE}">
      <dsp:nvSpPr>
        <dsp:cNvPr id="0" name=""/>
        <dsp:cNvSpPr/>
      </dsp:nvSpPr>
      <dsp:spPr>
        <a:xfrm>
          <a:off x="1999487" y="2870161"/>
          <a:ext cx="7997952"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EDDC04-C5C1-4053-AC06-F4E4A07D0CF7}">
      <dsp:nvSpPr>
        <dsp:cNvPr id="0" name=""/>
        <dsp:cNvSpPr/>
      </dsp:nvSpPr>
      <dsp:spPr>
        <a:xfrm>
          <a:off x="2149449" y="2897496"/>
          <a:ext cx="7847990" cy="546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kern="1200"/>
            <a:t>Fatigue</a:t>
          </a:r>
          <a:endParaRPr lang="en-US" sz="2300" kern="1200"/>
        </a:p>
      </dsp:txBody>
      <dsp:txXfrm>
        <a:off x="2149449" y="2897496"/>
        <a:ext cx="7847990" cy="546697"/>
      </dsp:txXfrm>
    </dsp:sp>
    <dsp:sp modelId="{AE7BDCB5-CE47-406B-BA44-9542AE2ECBEA}">
      <dsp:nvSpPr>
        <dsp:cNvPr id="0" name=""/>
        <dsp:cNvSpPr/>
      </dsp:nvSpPr>
      <dsp:spPr>
        <a:xfrm>
          <a:off x="1999487" y="3444194"/>
          <a:ext cx="7997952"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5FDF82-8A75-4021-8F48-F6536AA10EE9}">
      <dsp:nvSpPr>
        <dsp:cNvPr id="0" name=""/>
        <dsp:cNvSpPr/>
      </dsp:nvSpPr>
      <dsp:spPr>
        <a:xfrm>
          <a:off x="2149449" y="3471529"/>
          <a:ext cx="7847990" cy="546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kern="1200"/>
            <a:t>Sleep disturbance</a:t>
          </a:r>
          <a:endParaRPr lang="en-US" sz="2300" kern="1200"/>
        </a:p>
      </dsp:txBody>
      <dsp:txXfrm>
        <a:off x="2149449" y="3471529"/>
        <a:ext cx="7847990" cy="546697"/>
      </dsp:txXfrm>
    </dsp:sp>
    <dsp:sp modelId="{8DCA6492-19DC-47BE-BB9D-A0630E1C2413}">
      <dsp:nvSpPr>
        <dsp:cNvPr id="0" name=""/>
        <dsp:cNvSpPr/>
      </dsp:nvSpPr>
      <dsp:spPr>
        <a:xfrm>
          <a:off x="1999487" y="4018226"/>
          <a:ext cx="7997952"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233839-ED52-4A76-81B7-8CC09727ADE1}">
      <dsp:nvSpPr>
        <dsp:cNvPr id="0" name=""/>
        <dsp:cNvSpPr/>
      </dsp:nvSpPr>
      <dsp:spPr>
        <a:xfrm>
          <a:off x="2149449" y="4045561"/>
          <a:ext cx="7847990" cy="546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kern="1200"/>
            <a:t>Change in appetite</a:t>
          </a:r>
          <a:endParaRPr lang="en-US" sz="2300" kern="1200"/>
        </a:p>
      </dsp:txBody>
      <dsp:txXfrm>
        <a:off x="2149449" y="4045561"/>
        <a:ext cx="7847990" cy="546697"/>
      </dsp:txXfrm>
    </dsp:sp>
    <dsp:sp modelId="{AFBA7843-11EF-4CD5-B4CF-9EE7669612EC}">
      <dsp:nvSpPr>
        <dsp:cNvPr id="0" name=""/>
        <dsp:cNvSpPr/>
      </dsp:nvSpPr>
      <dsp:spPr>
        <a:xfrm>
          <a:off x="1999487" y="4592258"/>
          <a:ext cx="7997952"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61BAD0-18C5-4211-9B3F-A3316150AC0F}">
      <dsp:nvSpPr>
        <dsp:cNvPr id="0" name=""/>
        <dsp:cNvSpPr/>
      </dsp:nvSpPr>
      <dsp:spPr>
        <a:xfrm>
          <a:off x="2149449" y="4619593"/>
          <a:ext cx="7847990" cy="546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kern="1200"/>
            <a:t>Poor concentration</a:t>
          </a:r>
          <a:endParaRPr lang="en-US" sz="2300" kern="1200"/>
        </a:p>
      </dsp:txBody>
      <dsp:txXfrm>
        <a:off x="2149449" y="4619593"/>
        <a:ext cx="7847990" cy="546697"/>
      </dsp:txXfrm>
    </dsp:sp>
    <dsp:sp modelId="{029034D2-354E-4002-ABB7-34EDD53D26D2}">
      <dsp:nvSpPr>
        <dsp:cNvPr id="0" name=""/>
        <dsp:cNvSpPr/>
      </dsp:nvSpPr>
      <dsp:spPr>
        <a:xfrm>
          <a:off x="1999487" y="5166291"/>
          <a:ext cx="7997952"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2F67DF-0750-48EE-AA4F-5AB35AE4C88E}">
      <dsp:nvSpPr>
        <dsp:cNvPr id="0" name=""/>
        <dsp:cNvSpPr/>
      </dsp:nvSpPr>
      <dsp:spPr>
        <a:xfrm>
          <a:off x="2149449" y="5193626"/>
          <a:ext cx="7847990" cy="546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kern="1200" dirty="0"/>
            <a:t>Suicidal thoughts</a:t>
          </a:r>
          <a:endParaRPr lang="en-US" sz="2300" kern="1200" dirty="0"/>
        </a:p>
      </dsp:txBody>
      <dsp:txXfrm>
        <a:off x="2149449" y="5193626"/>
        <a:ext cx="7847990" cy="546697"/>
      </dsp:txXfrm>
    </dsp:sp>
    <dsp:sp modelId="{C685ED2D-A724-4FC9-80DC-335C8686247A}">
      <dsp:nvSpPr>
        <dsp:cNvPr id="0" name=""/>
        <dsp:cNvSpPr/>
      </dsp:nvSpPr>
      <dsp:spPr>
        <a:xfrm>
          <a:off x="1999487" y="5740323"/>
          <a:ext cx="7997952"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8DF5F-BEB3-4608-BBA2-56C8D1683577}">
      <dsp:nvSpPr>
        <dsp:cNvPr id="0" name=""/>
        <dsp:cNvSpPr/>
      </dsp:nvSpPr>
      <dsp:spPr>
        <a:xfrm>
          <a:off x="0" y="344835"/>
          <a:ext cx="9064854" cy="2778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3533" tIns="437388" rIns="703533"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itchFamily="18" charset="0"/>
              <a:cs typeface="Times New Roman" pitchFamily="18" charset="0"/>
            </a:rPr>
            <a:t>age &gt;35 years</a:t>
          </a:r>
        </a:p>
        <a:p>
          <a:pPr marL="228600" lvl="1" indent="-228600" algn="l" defTabSz="1066800">
            <a:lnSpc>
              <a:spcPct val="90000"/>
            </a:lnSpc>
            <a:spcBef>
              <a:spcPct val="0"/>
            </a:spcBef>
            <a:spcAft>
              <a:spcPct val="15000"/>
            </a:spcAft>
            <a:buChar char="••"/>
          </a:pPr>
          <a:r>
            <a:rPr lang="en-US" sz="2400" kern="1200">
              <a:latin typeface="Times New Roman" pitchFamily="18" charset="0"/>
              <a:cs typeface="Times New Roman" pitchFamily="18" charset="0"/>
            </a:rPr>
            <a:t>hypertension</a:t>
          </a:r>
        </a:p>
        <a:p>
          <a:pPr marL="228600" lvl="1" indent="-228600" algn="l" defTabSz="1066800">
            <a:lnSpc>
              <a:spcPct val="90000"/>
            </a:lnSpc>
            <a:spcBef>
              <a:spcPct val="0"/>
            </a:spcBef>
            <a:spcAft>
              <a:spcPct val="15000"/>
            </a:spcAft>
            <a:buChar char="••"/>
          </a:pPr>
          <a:r>
            <a:rPr lang="en-US" sz="2400" kern="1200" dirty="0">
              <a:latin typeface="Times New Roman" pitchFamily="18" charset="0"/>
              <a:cs typeface="Times New Roman" pitchFamily="18" charset="0"/>
            </a:rPr>
            <a:t>and postpartum bleeding.</a:t>
          </a:r>
        </a:p>
        <a:p>
          <a:pPr marL="457200" lvl="2" indent="-228600" algn="l" defTabSz="1066800">
            <a:lnSpc>
              <a:spcPct val="90000"/>
            </a:lnSpc>
            <a:spcBef>
              <a:spcPct val="0"/>
            </a:spcBef>
            <a:spcAft>
              <a:spcPct val="15000"/>
            </a:spcAft>
            <a:buChar char="••"/>
          </a:pPr>
          <a:r>
            <a:rPr lang="en-US" sz="2400" kern="1200">
              <a:latin typeface="Times New Roman" pitchFamily="18" charset="0"/>
              <a:cs typeface="Times New Roman" pitchFamily="18" charset="0"/>
            </a:rPr>
            <a:t>Previous VTE </a:t>
          </a:r>
        </a:p>
        <a:p>
          <a:pPr marL="457200" lvl="2" indent="-228600" algn="l" defTabSz="1066800">
            <a:lnSpc>
              <a:spcPct val="90000"/>
            </a:lnSpc>
            <a:spcBef>
              <a:spcPct val="0"/>
            </a:spcBef>
            <a:spcAft>
              <a:spcPct val="15000"/>
            </a:spcAft>
            <a:buChar char="••"/>
          </a:pPr>
          <a:r>
            <a:rPr lang="en-US" sz="2400" kern="1200" dirty="0">
              <a:latin typeface="Times New Roman" pitchFamily="18" charset="0"/>
              <a:cs typeface="Times New Roman" pitchFamily="18" charset="0"/>
            </a:rPr>
            <a:t>High body mass index / immobilization</a:t>
          </a:r>
        </a:p>
        <a:p>
          <a:pPr marL="457200" lvl="2" indent="-228600" algn="l" defTabSz="1066800">
            <a:lnSpc>
              <a:spcPct val="90000"/>
            </a:lnSpc>
            <a:spcBef>
              <a:spcPct val="0"/>
            </a:spcBef>
            <a:spcAft>
              <a:spcPct val="15000"/>
            </a:spcAft>
            <a:buChar char="••"/>
          </a:pPr>
          <a:r>
            <a:rPr lang="en-US" sz="2400" kern="1200" dirty="0">
              <a:latin typeface="Times New Roman" pitchFamily="18" charset="0"/>
              <a:cs typeface="Times New Roman" pitchFamily="18" charset="0"/>
            </a:rPr>
            <a:t>Caesarean delivery or operative delivery</a:t>
          </a:r>
        </a:p>
      </dsp:txBody>
      <dsp:txXfrm>
        <a:off x="0" y="344835"/>
        <a:ext cx="9064854" cy="2778300"/>
      </dsp:txXfrm>
    </dsp:sp>
    <dsp:sp modelId="{1F03B579-7BB2-4252-85C8-943E0C9ACE6F}">
      <dsp:nvSpPr>
        <dsp:cNvPr id="0" name=""/>
        <dsp:cNvSpPr/>
      </dsp:nvSpPr>
      <dsp:spPr>
        <a:xfrm>
          <a:off x="453242" y="34875"/>
          <a:ext cx="6345397" cy="619920"/>
        </a:xfrm>
        <a:prstGeom prst="roundRect">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841" tIns="0" rIns="239841" bIns="0" numCol="1" spcCol="1270" anchor="ctr" anchorCtr="0">
          <a:noAutofit/>
        </a:bodyPr>
        <a:lstStyle/>
        <a:p>
          <a:pPr lvl="0" algn="l" defTabSz="1244600">
            <a:lnSpc>
              <a:spcPct val="90000"/>
            </a:lnSpc>
            <a:spcBef>
              <a:spcPct val="0"/>
            </a:spcBef>
            <a:spcAft>
              <a:spcPct val="35000"/>
            </a:spcAft>
          </a:pPr>
          <a:r>
            <a:rPr lang="en-US" sz="2800" b="1" kern="1200" dirty="0">
              <a:latin typeface="Times New Roman" pitchFamily="18" charset="0"/>
              <a:cs typeface="Times New Roman" pitchFamily="18" charset="0"/>
            </a:rPr>
            <a:t>RISK FACTORS</a:t>
          </a:r>
          <a:endParaRPr lang="en-US" sz="2800" kern="1200" dirty="0">
            <a:latin typeface="Times New Roman" pitchFamily="18" charset="0"/>
            <a:cs typeface="Times New Roman" pitchFamily="18" charset="0"/>
          </a:endParaRPr>
        </a:p>
      </dsp:txBody>
      <dsp:txXfrm>
        <a:off x="483504" y="65137"/>
        <a:ext cx="6284873" cy="55939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87F608-9AA7-4882-BFDE-34B53085F1C2}" type="datetimeFigureOut">
              <a:rPr lang="en-US" smtClean="0"/>
              <a:t>10/18/2023</a:t>
            </a:fld>
            <a:endParaRPr lang="en-US"/>
          </a:p>
        </p:txBody>
      </p:sp>
      <p:sp>
        <p:nvSpPr>
          <p:cNvPr id="4" name="عنصر نائب لصورة الشريحة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58729-A1B5-4167-8FD3-980EE0070A1F}" type="slidenum">
              <a:rPr lang="en-US" smtClean="0"/>
              <a:t>‹#›</a:t>
            </a:fld>
            <a:endParaRPr lang="en-US"/>
          </a:p>
        </p:txBody>
      </p:sp>
    </p:spTree>
    <p:extLst>
      <p:ext uri="{BB962C8B-B14F-4D97-AF65-F5344CB8AC3E}">
        <p14:creationId xmlns:p14="http://schemas.microsoft.com/office/powerpoint/2010/main" val="32866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any pyrexia associated with tachycardia merits investigation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sites associated with puerperal pyrexia include chest, throat, breasts, urinary tract, pelvic organs, Caesarean or </a:t>
            </a:r>
            <a:r>
              <a:rPr lang="en-US" sz="1200" kern="1200" dirty="0" err="1">
                <a:solidFill>
                  <a:schemeClr val="tx1"/>
                </a:solidFill>
                <a:latin typeface="+mn-lt"/>
                <a:ea typeface="+mn-ea"/>
                <a:cs typeface="+mn-cs"/>
              </a:rPr>
              <a:t>perineal</a:t>
            </a:r>
            <a:r>
              <a:rPr lang="en-US" sz="1200" kern="1200" dirty="0">
                <a:solidFill>
                  <a:schemeClr val="tx1"/>
                </a:solidFill>
                <a:latin typeface="+mn-lt"/>
                <a:ea typeface="+mn-ea"/>
                <a:cs typeface="+mn-cs"/>
              </a:rPr>
              <a:t> wounds</a:t>
            </a:r>
          </a:p>
          <a:p>
            <a:endParaRPr lang="en-US" dirty="0"/>
          </a:p>
        </p:txBody>
      </p:sp>
      <p:sp>
        <p:nvSpPr>
          <p:cNvPr id="4" name="Slide Number Placeholder 3"/>
          <p:cNvSpPr>
            <a:spLocks noGrp="1"/>
          </p:cNvSpPr>
          <p:nvPr>
            <p:ph type="sldNum" sz="quarter" idx="5"/>
          </p:nvPr>
        </p:nvSpPr>
        <p:spPr/>
        <p:txBody>
          <a:bodyPr/>
          <a:lstStyle/>
          <a:p>
            <a:fld id="{B5B56631-5933-40C5-B04D-C499E555DBB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95264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itchFamily="18" charset="0"/>
                <a:cs typeface="Times New Roman" pitchFamily="18" charset="0"/>
              </a:rPr>
              <a:t>as most of </a:t>
            </a:r>
            <a:r>
              <a:rPr lang="en-US" sz="1200" dirty="0" err="1">
                <a:latin typeface="Times New Roman" pitchFamily="18" charset="0"/>
                <a:cs typeface="Times New Roman" pitchFamily="18" charset="0"/>
              </a:rPr>
              <a:t>eclamptic</a:t>
            </a:r>
            <a:r>
              <a:rPr lang="en-US" sz="1200" dirty="0">
                <a:latin typeface="Times New Roman" pitchFamily="18" charset="0"/>
                <a:cs typeface="Times New Roman" pitchFamily="18" charset="0"/>
              </a:rPr>
              <a:t> fits occur </a:t>
            </a:r>
            <a:r>
              <a:rPr lang="en-US" sz="1200" dirty="0" err="1">
                <a:latin typeface="Times New Roman" pitchFamily="18" charset="0"/>
                <a:cs typeface="Times New Roman" pitchFamily="18" charset="0"/>
              </a:rPr>
              <a:t>postnataly</a:t>
            </a:r>
            <a:r>
              <a:rPr lang="en-US" sz="1200" dirty="0">
                <a:latin typeface="Times New Roman" pitchFamily="18" charset="0"/>
                <a:cs typeface="Times New Roman" pitchFamily="18" charset="0"/>
              </a:rPr>
              <a:t> and it’s the highest risk to have fluid overloud during this period </a:t>
            </a:r>
          </a:p>
          <a:p>
            <a:endParaRPr lang="en-US" dirty="0"/>
          </a:p>
        </p:txBody>
      </p:sp>
      <p:sp>
        <p:nvSpPr>
          <p:cNvPr id="4" name="Slide Number Placeholder 3"/>
          <p:cNvSpPr>
            <a:spLocks noGrp="1"/>
          </p:cNvSpPr>
          <p:nvPr>
            <p:ph type="sldNum" sz="quarter" idx="10"/>
          </p:nvPr>
        </p:nvSpPr>
        <p:spPr/>
        <p:txBody>
          <a:bodyPr/>
          <a:lstStyle/>
          <a:p>
            <a:fld id="{C6DB2156-85A1-44F1-B807-993A57741722}" type="slidenum">
              <a:rPr lang="ar-JO" smtClean="0">
                <a:solidFill>
                  <a:prstClr val="black"/>
                </a:solidFill>
              </a:rPr>
              <a:pPr/>
              <a:t>48</a:t>
            </a:fld>
            <a:endParaRPr lang="ar-JO">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normAutofit/>
          </a:bodyPr>
          <a:lstStyle/>
          <a:p>
            <a:pPr>
              <a:buNone/>
            </a:pPr>
            <a:r>
              <a:rPr lang="en-US" sz="1200" dirty="0"/>
              <a:t>Other than infection, </a:t>
            </a:r>
            <a:r>
              <a:rPr lang="en-US" sz="1400" b="1" dirty="0"/>
              <a:t>urinary retention </a:t>
            </a:r>
            <a:r>
              <a:rPr lang="en-US" sz="1200" dirty="0"/>
              <a:t>is the commonest complication following delivery, especially if there has been any </a:t>
            </a:r>
            <a:r>
              <a:rPr lang="en-US" sz="1200" b="1" u="sng" dirty="0"/>
              <a:t>trauma</a:t>
            </a:r>
            <a:r>
              <a:rPr lang="en-US" sz="1200" dirty="0"/>
              <a:t> to the urethra and resulting </a:t>
            </a:r>
            <a:r>
              <a:rPr lang="en-US" sz="1200" dirty="0" err="1"/>
              <a:t>oedema</a:t>
            </a:r>
            <a:r>
              <a:rPr lang="en-US" sz="1200" dirty="0"/>
              <a:t> round the bladder neck.</a:t>
            </a:r>
          </a:p>
          <a:p>
            <a:pPr>
              <a:buNone/>
            </a:pPr>
            <a:endParaRPr lang="en-US" sz="1200" dirty="0"/>
          </a:p>
          <a:p>
            <a:pPr>
              <a:buNone/>
            </a:pPr>
            <a:r>
              <a:rPr lang="en-US" sz="1200" dirty="0"/>
              <a:t>A painful </a:t>
            </a:r>
            <a:r>
              <a:rPr lang="en-US" sz="1200" b="1" u="sng" dirty="0"/>
              <a:t>episiotomy</a:t>
            </a:r>
            <a:r>
              <a:rPr lang="en-US" sz="1200" b="1" dirty="0"/>
              <a:t> </a:t>
            </a:r>
            <a:r>
              <a:rPr lang="en-US" sz="1200" dirty="0"/>
              <a:t>may make it very difficult for women to spontaneously </a:t>
            </a:r>
            <a:r>
              <a:rPr lang="en-US" sz="1200" dirty="0" err="1"/>
              <a:t>micturate</a:t>
            </a:r>
            <a:r>
              <a:rPr lang="en-US" sz="1200" dirty="0"/>
              <a:t> and retention of urine may occur.</a:t>
            </a:r>
          </a:p>
          <a:p>
            <a:pPr>
              <a:buNone/>
            </a:pPr>
            <a:endParaRPr lang="en-US" sz="1200" dirty="0"/>
          </a:p>
          <a:p>
            <a:pPr>
              <a:buNone/>
            </a:pPr>
            <a:r>
              <a:rPr lang="en-US" sz="1200" dirty="0"/>
              <a:t>Following </a:t>
            </a:r>
            <a:r>
              <a:rPr lang="en-US" sz="1200" b="1" u="sng" dirty="0"/>
              <a:t>epidural </a:t>
            </a:r>
            <a:r>
              <a:rPr lang="en-US" sz="1200" b="1" u="sng" dirty="0" err="1"/>
              <a:t>anaesthesia</a:t>
            </a:r>
            <a:r>
              <a:rPr lang="en-US" sz="1200" dirty="0"/>
              <a:t>, there may be temporary interruption of the normal sensory stimuli for bladder function and over‐ distension of the bladder may occur.</a:t>
            </a:r>
          </a:p>
          <a:p>
            <a:pPr>
              <a:buNone/>
            </a:pPr>
            <a:endParaRPr lang="ar-JO" sz="1200" dirty="0"/>
          </a:p>
          <a:p>
            <a:pPr>
              <a:buNone/>
            </a:pPr>
            <a:r>
              <a:rPr lang="en-US" sz="1200" dirty="0"/>
              <a:t>It is extremely important that in the immediate postnatal period urinary retention is avoided as over‐distension may lead to an </a:t>
            </a:r>
            <a:r>
              <a:rPr lang="en-US" sz="1200" b="1" dirty="0" err="1"/>
              <a:t>atonic</a:t>
            </a:r>
            <a:r>
              <a:rPr lang="en-US" sz="1200" b="1" dirty="0"/>
              <a:t> bladder</a:t>
            </a:r>
            <a:r>
              <a:rPr lang="en-US" sz="1200" dirty="0"/>
              <a:t>, which is then unable to empty spontaneously.</a:t>
            </a:r>
          </a:p>
          <a:p>
            <a:endParaRPr lang="en-US" dirty="0"/>
          </a:p>
        </p:txBody>
      </p:sp>
      <p:sp>
        <p:nvSpPr>
          <p:cNvPr id="4" name="Slide Number Placeholder 3"/>
          <p:cNvSpPr>
            <a:spLocks noGrp="1"/>
          </p:cNvSpPr>
          <p:nvPr>
            <p:ph type="sldNum" sz="quarter" idx="10"/>
          </p:nvPr>
        </p:nvSpPr>
        <p:spPr/>
        <p:txBody>
          <a:bodyPr/>
          <a:lstStyle/>
          <a:p>
            <a:fld id="{C6DB2156-85A1-44F1-B807-993A57741722}" type="slidenum">
              <a:rPr lang="ar-JO" smtClean="0">
                <a:solidFill>
                  <a:prstClr val="black"/>
                </a:solidFill>
              </a:rPr>
              <a:pPr/>
              <a:t>50</a:t>
            </a:fld>
            <a:endParaRPr lang="ar-JO">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dirty="0"/>
              <a:t>Women with this type of urinary problem should referred to a urological colleague for surgical management. </a:t>
            </a:r>
            <a:endParaRPr lang="en-US" dirty="0"/>
          </a:p>
        </p:txBody>
      </p:sp>
      <p:sp>
        <p:nvSpPr>
          <p:cNvPr id="4" name="Slide Number Placeholder 3"/>
          <p:cNvSpPr>
            <a:spLocks noGrp="1"/>
          </p:cNvSpPr>
          <p:nvPr>
            <p:ph type="sldNum" sz="quarter" idx="10"/>
          </p:nvPr>
        </p:nvSpPr>
        <p:spPr/>
        <p:txBody>
          <a:bodyPr/>
          <a:lstStyle/>
          <a:p>
            <a:fld id="{C6DB2156-85A1-44F1-B807-993A57741722}" type="slidenum">
              <a:rPr lang="ar-JO" smtClean="0">
                <a:solidFill>
                  <a:prstClr val="black"/>
                </a:solidFill>
              </a:rPr>
              <a:pPr/>
              <a:t>51</a:t>
            </a:fld>
            <a:endParaRPr lang="ar-JO">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Epidemiology </a:t>
            </a:r>
            <a:r>
              <a:rPr lang="en-US" dirty="0"/>
              <a:t>:6% of all delivery</a:t>
            </a:r>
          </a:p>
        </p:txBody>
      </p:sp>
      <p:sp>
        <p:nvSpPr>
          <p:cNvPr id="4" name="Slide Number Placeholder 3"/>
          <p:cNvSpPr>
            <a:spLocks noGrp="1"/>
          </p:cNvSpPr>
          <p:nvPr>
            <p:ph type="sldNum" sz="quarter" idx="10"/>
          </p:nvPr>
        </p:nvSpPr>
        <p:spPr/>
        <p:txBody>
          <a:bodyPr/>
          <a:lstStyle/>
          <a:p>
            <a:fld id="{C6DB2156-85A1-44F1-B807-993A57741722}" type="slidenum">
              <a:rPr lang="ar-JO" smtClean="0">
                <a:solidFill>
                  <a:prstClr val="black"/>
                </a:solidFill>
              </a:rPr>
              <a:pPr/>
              <a:t>55</a:t>
            </a:fld>
            <a:endParaRPr lang="ar-JO">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1" eaLnBrk="1" hangingPunct="1">
              <a:buFont typeface="Wingdings" panose="05000000000000000000" pitchFamily="2" charset="2"/>
              <a:buChar char="Ø"/>
              <a:defRPr/>
            </a:pPr>
            <a:r>
              <a:rPr lang="en-US" sz="1800" dirty="0">
                <a:latin typeface="Times New Roman" pitchFamily="18" charset="0"/>
                <a:cs typeface="Times New Roman" pitchFamily="18" charset="0"/>
              </a:rPr>
              <a:t>Marked </a:t>
            </a:r>
            <a:r>
              <a:rPr lang="en-US" sz="1800" dirty="0" err="1">
                <a:latin typeface="Times New Roman" pitchFamily="18" charset="0"/>
                <a:cs typeface="Times New Roman" pitchFamily="18" charset="0"/>
              </a:rPr>
              <a:t>hypotonia</a:t>
            </a:r>
            <a:r>
              <a:rPr lang="en-US" sz="1800" dirty="0">
                <a:latin typeface="Times New Roman" pitchFamily="18" charset="0"/>
                <a:cs typeface="Times New Roman" pitchFamily="18" charset="0"/>
              </a:rPr>
              <a:t> of the uterus</a:t>
            </a:r>
          </a:p>
          <a:p>
            <a:pPr lvl="1" eaLnBrk="1" hangingPunct="1">
              <a:buFont typeface="Wingdings" panose="05000000000000000000" pitchFamily="2" charset="2"/>
              <a:buChar char="Ø"/>
              <a:defRPr/>
            </a:pPr>
            <a:r>
              <a:rPr lang="en-US" sz="1800" dirty="0">
                <a:latin typeface="Times New Roman" pitchFamily="18" charset="0"/>
                <a:cs typeface="Times New Roman" pitchFamily="18" charset="0"/>
              </a:rPr>
              <a:t>Uterus is flaccid after detachment of all parts of the placenta, brisk venous bleeding occurs</a:t>
            </a:r>
          </a:p>
          <a:p>
            <a:pPr lvl="1" eaLnBrk="1" hangingPunct="1">
              <a:buFont typeface="Wingdings" panose="05000000000000000000" pitchFamily="2" charset="2"/>
              <a:buChar char="Ø"/>
              <a:defRPr/>
            </a:pPr>
            <a:r>
              <a:rPr lang="en-US" sz="1800" dirty="0">
                <a:latin typeface="Times New Roman" pitchFamily="18" charset="0"/>
                <a:cs typeface="Times New Roman" pitchFamily="18" charset="0"/>
              </a:rPr>
              <a:t>Leading cause of PPH</a:t>
            </a:r>
          </a:p>
          <a:p>
            <a:pPr lvl="1" eaLnBrk="1" hangingPunct="1">
              <a:buFont typeface="Wingdings" panose="05000000000000000000" pitchFamily="2" charset="2"/>
              <a:buChar char="Ø"/>
              <a:defRPr/>
            </a:pPr>
            <a:r>
              <a:rPr lang="en-US" sz="1800" dirty="0">
                <a:latin typeface="Times New Roman" pitchFamily="18" charset="0"/>
                <a:cs typeface="Times New Roman" pitchFamily="18" charset="0"/>
              </a:rPr>
              <a:t>Associated with high parity, </a:t>
            </a:r>
            <a:r>
              <a:rPr lang="en-US" sz="1800" dirty="0" err="1">
                <a:latin typeface="Times New Roman" pitchFamily="18" charset="0"/>
                <a:cs typeface="Times New Roman" pitchFamily="18" charset="0"/>
              </a:rPr>
              <a:t>polyhydramnios</a:t>
            </a:r>
            <a:r>
              <a:rPr lang="en-US" sz="1800" dirty="0">
                <a:latin typeface="Times New Roman" pitchFamily="18" charset="0"/>
                <a:cs typeface="Times New Roman" pitchFamily="18" charset="0"/>
              </a:rPr>
              <a:t>, macrocosmic </a:t>
            </a:r>
            <a:r>
              <a:rPr lang="en-US" sz="1800" dirty="0" err="1">
                <a:latin typeface="Times New Roman" pitchFamily="18" charset="0"/>
                <a:cs typeface="Times New Roman" pitchFamily="18" charset="0"/>
              </a:rPr>
              <a:t>fetus,multifetal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gestation,</a:t>
            </a:r>
            <a:r>
              <a:rPr lang="en-US" altLang="en-US" sz="1800" dirty="0" err="1">
                <a:latin typeface="Times New Roman" pitchFamily="18" charset="0"/>
                <a:cs typeface="Times New Roman" pitchFamily="18" charset="0"/>
              </a:rPr>
              <a:t>Traumatic</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birth,Magnesium</a:t>
            </a:r>
            <a:r>
              <a:rPr lang="en-US" altLang="en-US" sz="1800" dirty="0">
                <a:latin typeface="Times New Roman" pitchFamily="18" charset="0"/>
                <a:cs typeface="Times New Roman" pitchFamily="18" charset="0"/>
              </a:rPr>
              <a:t> </a:t>
            </a:r>
            <a:r>
              <a:rPr lang="en-US" altLang="en-US" sz="1800" dirty="0" err="1">
                <a:latin typeface="Times New Roman" pitchFamily="18" charset="0"/>
                <a:cs typeface="Times New Roman" pitchFamily="18" charset="0"/>
              </a:rPr>
              <a:t>Sulfate,Rapid</a:t>
            </a:r>
            <a:r>
              <a:rPr lang="en-US" altLang="en-US" sz="1800" dirty="0">
                <a:latin typeface="Times New Roman" pitchFamily="18" charset="0"/>
                <a:cs typeface="Times New Roman" pitchFamily="18" charset="0"/>
              </a:rPr>
              <a:t> or prolonged </a:t>
            </a:r>
            <a:r>
              <a:rPr lang="en-US" altLang="en-US" sz="1800" dirty="0" err="1">
                <a:latin typeface="Times New Roman" pitchFamily="18" charset="0"/>
                <a:cs typeface="Times New Roman" pitchFamily="18" charset="0"/>
              </a:rPr>
              <a:t>labor,Chorioamnionitis</a:t>
            </a:r>
            <a:r>
              <a:rPr lang="en-US" altLang="en-US" sz="1800" dirty="0">
                <a:latin typeface="Times New Roman" pitchFamily="18" charset="0"/>
                <a:cs typeface="Times New Roman" pitchFamily="18" charset="0"/>
              </a:rPr>
              <a:t>, vitamin D </a:t>
            </a:r>
            <a:r>
              <a:rPr lang="en-US" altLang="en-US" sz="1800" dirty="0" err="1">
                <a:latin typeface="Times New Roman" pitchFamily="18" charset="0"/>
                <a:cs typeface="Times New Roman" pitchFamily="18" charset="0"/>
              </a:rPr>
              <a:t>defiecncy,Use</a:t>
            </a:r>
            <a:r>
              <a:rPr lang="en-US" altLang="en-US" sz="1800" dirty="0">
                <a:latin typeface="Times New Roman" pitchFamily="18" charset="0"/>
                <a:cs typeface="Times New Roman" pitchFamily="18" charset="0"/>
              </a:rPr>
              <a:t> of </a:t>
            </a:r>
            <a:r>
              <a:rPr lang="en-US" altLang="en-US" sz="1800" dirty="0" err="1">
                <a:latin typeface="Times New Roman" pitchFamily="18" charset="0"/>
                <a:cs typeface="Times New Roman" pitchFamily="18" charset="0"/>
              </a:rPr>
              <a:t>Oxytocin</a:t>
            </a:r>
            <a:r>
              <a:rPr lang="en-US" altLang="en-US" sz="1800" dirty="0">
                <a:latin typeface="Times New Roman" pitchFamily="18" charset="0"/>
                <a:cs typeface="Times New Roman" pitchFamily="18" charset="0"/>
              </a:rPr>
              <a:t> for labor induction or augmentation</a:t>
            </a:r>
            <a:endParaRPr lang="en-US" sz="1800" dirty="0">
              <a:latin typeface="Times New Roman" pitchFamily="18" charset="0"/>
              <a:cs typeface="Times New Roman" pitchFamily="18" charset="0"/>
            </a:endParaRPr>
          </a:p>
          <a:p>
            <a:pPr lvl="1" eaLnBrk="1" hangingPunct="1">
              <a:buFont typeface="Wingdings" panose="05000000000000000000" pitchFamily="2" charset="2"/>
              <a:buChar char="Ø"/>
              <a:defRPr/>
            </a:pPr>
            <a:r>
              <a:rPr lang="en-US" sz="1800" dirty="0">
                <a:latin typeface="Times New Roman" pitchFamily="18" charset="0"/>
                <a:cs typeface="Times New Roman" pitchFamily="18" charset="0"/>
              </a:rPr>
              <a:t>Uterus is overstretched and contracts poorly after birth</a:t>
            </a:r>
          </a:p>
          <a:p>
            <a:pPr lvl="1">
              <a:buFont typeface="Wingdings" panose="05000000000000000000" pitchFamily="2" charset="2"/>
              <a:buChar char="Ø"/>
              <a:defRPr/>
            </a:pPr>
            <a:r>
              <a:rPr lang="en-US" sz="1800" dirty="0">
                <a:latin typeface="Times New Roman" pitchFamily="18" charset="0"/>
                <a:cs typeface="Times New Roman" pitchFamily="18" charset="0"/>
              </a:rPr>
              <a:t>Clinical findings: a soft spongy boggy uterus </a:t>
            </a:r>
          </a:p>
          <a:p>
            <a:endParaRPr lang="en-US" dirty="0"/>
          </a:p>
        </p:txBody>
      </p:sp>
      <p:sp>
        <p:nvSpPr>
          <p:cNvPr id="4" name="Slide Number Placeholder 3"/>
          <p:cNvSpPr>
            <a:spLocks noGrp="1"/>
          </p:cNvSpPr>
          <p:nvPr>
            <p:ph type="sldNum" sz="quarter" idx="10"/>
          </p:nvPr>
        </p:nvSpPr>
        <p:spPr/>
        <p:txBody>
          <a:bodyPr/>
          <a:lstStyle/>
          <a:p>
            <a:fld id="{C6DB2156-85A1-44F1-B807-993A57741722}" type="slidenum">
              <a:rPr lang="ar-JO" smtClean="0">
                <a:solidFill>
                  <a:prstClr val="black"/>
                </a:solidFill>
              </a:rPr>
              <a:pPr/>
              <a:t>56</a:t>
            </a:fld>
            <a:endParaRPr lang="ar-JO">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xmlns="" id="{10E177E1-DA8E-4409-B591-7BAD47B86C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ahoma" panose="020B0604030504040204" pitchFamily="34" charset="0"/>
              </a:defRPr>
            </a:lvl1pPr>
            <a:lvl2pPr marL="742950" indent="-285750">
              <a:defRPr sz="1400">
                <a:solidFill>
                  <a:schemeClr val="tx1"/>
                </a:solidFill>
                <a:latin typeface="Tahoma" panose="020B0604030504040204" pitchFamily="34" charset="0"/>
              </a:defRPr>
            </a:lvl2pPr>
            <a:lvl3pPr marL="1143000" indent="-228600">
              <a:defRPr sz="1400">
                <a:solidFill>
                  <a:schemeClr val="tx1"/>
                </a:solidFill>
                <a:latin typeface="Tahoma" panose="020B0604030504040204" pitchFamily="34" charset="0"/>
              </a:defRPr>
            </a:lvl3pPr>
            <a:lvl4pPr marL="1600200" indent="-228600">
              <a:defRPr sz="1400">
                <a:solidFill>
                  <a:schemeClr val="tx1"/>
                </a:solidFill>
                <a:latin typeface="Tahoma" panose="020B0604030504040204" pitchFamily="34" charset="0"/>
              </a:defRPr>
            </a:lvl4pPr>
            <a:lvl5pPr marL="2057400" indent="-228600">
              <a:defRPr sz="1400">
                <a:solidFill>
                  <a:schemeClr val="tx1"/>
                </a:solidFill>
                <a:latin typeface="Tahoma" panose="020B0604030504040204" pitchFamily="34" charset="0"/>
              </a:defRPr>
            </a:lvl5pPr>
            <a:lvl6pPr marL="2514600" indent="-228600" eaLnBrk="0" fontAlgn="base" hangingPunct="0">
              <a:spcBef>
                <a:spcPct val="0"/>
              </a:spcBef>
              <a:spcAft>
                <a:spcPct val="0"/>
              </a:spcAft>
              <a:defRPr sz="1400">
                <a:solidFill>
                  <a:schemeClr val="tx1"/>
                </a:solidFill>
                <a:latin typeface="Tahoma" panose="020B0604030504040204" pitchFamily="34" charset="0"/>
              </a:defRPr>
            </a:lvl6pPr>
            <a:lvl7pPr marL="2971800" indent="-228600" eaLnBrk="0" fontAlgn="base" hangingPunct="0">
              <a:spcBef>
                <a:spcPct val="0"/>
              </a:spcBef>
              <a:spcAft>
                <a:spcPct val="0"/>
              </a:spcAft>
              <a:defRPr sz="1400">
                <a:solidFill>
                  <a:schemeClr val="tx1"/>
                </a:solidFill>
                <a:latin typeface="Tahoma" panose="020B0604030504040204" pitchFamily="34" charset="0"/>
              </a:defRPr>
            </a:lvl7pPr>
            <a:lvl8pPr marL="3429000" indent="-228600" eaLnBrk="0" fontAlgn="base" hangingPunct="0">
              <a:spcBef>
                <a:spcPct val="0"/>
              </a:spcBef>
              <a:spcAft>
                <a:spcPct val="0"/>
              </a:spcAft>
              <a:defRPr sz="1400">
                <a:solidFill>
                  <a:schemeClr val="tx1"/>
                </a:solidFill>
                <a:latin typeface="Tahoma" panose="020B0604030504040204" pitchFamily="34" charset="0"/>
              </a:defRPr>
            </a:lvl8pPr>
            <a:lvl9pPr marL="3886200" indent="-228600" eaLnBrk="0" fontAlgn="base" hangingPunct="0">
              <a:spcBef>
                <a:spcPct val="0"/>
              </a:spcBef>
              <a:spcAft>
                <a:spcPct val="0"/>
              </a:spcAft>
              <a:defRPr sz="1400">
                <a:solidFill>
                  <a:schemeClr val="tx1"/>
                </a:solidFill>
                <a:latin typeface="Tahoma" panose="020B0604030504040204" pitchFamily="34" charset="0"/>
              </a:defRPr>
            </a:lvl9pPr>
          </a:lstStyle>
          <a:p>
            <a:fld id="{6528530B-5574-42AB-992B-ED7AF516760F}" type="slidenum">
              <a:rPr lang="en-US" altLang="en-US" sz="1200">
                <a:solidFill>
                  <a:prstClr val="black"/>
                </a:solidFill>
                <a:latin typeface="Arial" panose="020B0604020202020204" pitchFamily="34" charset="0"/>
              </a:rPr>
              <a:pPr/>
              <a:t>57</a:t>
            </a:fld>
            <a:endParaRPr lang="en-US" altLang="en-US" sz="1200">
              <a:solidFill>
                <a:prstClr val="black"/>
              </a:solidFill>
              <a:latin typeface="Arial" panose="020B0604020202020204" pitchFamily="34" charset="0"/>
            </a:endParaRPr>
          </a:p>
        </p:txBody>
      </p:sp>
      <p:sp>
        <p:nvSpPr>
          <p:cNvPr id="10243" name="Rectangle 2">
            <a:extLst>
              <a:ext uri="{FF2B5EF4-FFF2-40B4-BE49-F238E27FC236}">
                <a16:creationId xmlns:a16="http://schemas.microsoft.com/office/drawing/2014/main" xmlns="" id="{75ACE678-7ED1-4FAC-B311-C547A0D9669D}"/>
              </a:ext>
            </a:extLst>
          </p:cNvPr>
          <p:cNvSpPr>
            <a:spLocks noGrp="1" noRot="1" noChangeAspect="1" noChangeArrowheads="1" noTextEdit="1"/>
          </p:cNvSpPr>
          <p:nvPr>
            <p:ph type="sldImg"/>
          </p:nvPr>
        </p:nvSpPr>
        <p:spPr>
          <a:xfrm>
            <a:off x="381000" y="685800"/>
            <a:ext cx="6096000" cy="3429000"/>
          </a:xfrm>
          <a:ln/>
        </p:spPr>
      </p:sp>
      <p:sp>
        <p:nvSpPr>
          <p:cNvPr id="10244" name="Rectangle 3">
            <a:extLst>
              <a:ext uri="{FF2B5EF4-FFF2-40B4-BE49-F238E27FC236}">
                <a16:creationId xmlns:a16="http://schemas.microsoft.com/office/drawing/2014/main" xmlns="" id="{344E1251-FD3E-4287-9A13-AD589B0190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2000" dirty="0">
                <a:latin typeface="Times New Roman" pitchFamily="18" charset="0"/>
                <a:cs typeface="Times New Roman" pitchFamily="18" charset="0"/>
              </a:rPr>
              <a:t>Adherent Retained Placenta</a:t>
            </a:r>
          </a:p>
          <a:p>
            <a:pPr lvl="1">
              <a:defRPr/>
            </a:pPr>
            <a:r>
              <a:rPr lang="en-US" sz="2000" dirty="0">
                <a:latin typeface="Times New Roman" pitchFamily="18" charset="0"/>
                <a:cs typeface="Times New Roman" pitchFamily="18" charset="0"/>
              </a:rPr>
              <a:t>Result from zygotic implantation in an area of defective </a:t>
            </a:r>
            <a:r>
              <a:rPr lang="en-US" sz="2000" dirty="0" err="1">
                <a:latin typeface="Times New Roman" pitchFamily="18" charset="0"/>
                <a:cs typeface="Times New Roman" pitchFamily="18" charset="0"/>
              </a:rPr>
              <a:t>endometrium</a:t>
            </a:r>
            <a:r>
              <a:rPr lang="en-US" sz="2000" dirty="0">
                <a:latin typeface="Times New Roman" pitchFamily="18" charset="0"/>
                <a:cs typeface="Times New Roman" pitchFamily="18" charset="0"/>
              </a:rPr>
              <a:t> so that there is no separation between the placenta and </a:t>
            </a:r>
            <a:r>
              <a:rPr lang="en-US" sz="2000" dirty="0" err="1">
                <a:latin typeface="Times New Roman" pitchFamily="18" charset="0"/>
                <a:cs typeface="Times New Roman" pitchFamily="18" charset="0"/>
              </a:rPr>
              <a:t>decidua</a:t>
            </a:r>
            <a:endParaRPr lang="en-US" sz="2000" dirty="0">
              <a:latin typeface="Times New Roman" pitchFamily="18" charset="0"/>
              <a:cs typeface="Times New Roman" pitchFamily="18" charset="0"/>
            </a:endParaRPr>
          </a:p>
          <a:p>
            <a:pPr lvl="1">
              <a:defRPr/>
            </a:pPr>
            <a:r>
              <a:rPr lang="en-US" sz="2000" dirty="0">
                <a:latin typeface="Times New Roman" pitchFamily="18" charset="0"/>
                <a:cs typeface="Times New Roman" pitchFamily="18" charset="0"/>
              </a:rPr>
              <a:t>Manual removal of the placenta is generally unsuccessful</a:t>
            </a:r>
          </a:p>
          <a:p>
            <a:pPr lvl="1">
              <a:defRPr/>
            </a:pPr>
            <a:r>
              <a:rPr lang="en-US" sz="2000" dirty="0">
                <a:latin typeface="Times New Roman" pitchFamily="18" charset="0"/>
                <a:cs typeface="Times New Roman" pitchFamily="18" charset="0"/>
              </a:rPr>
              <a:t>Degrees of attachment</a:t>
            </a:r>
          </a:p>
          <a:p>
            <a:pPr lvl="2">
              <a:defRPr/>
            </a:pPr>
            <a:r>
              <a:rPr lang="en-US" dirty="0">
                <a:latin typeface="Times New Roman" pitchFamily="18" charset="0"/>
                <a:cs typeface="Times New Roman" pitchFamily="18" charset="0"/>
              </a:rPr>
              <a:t>Placenta </a:t>
            </a:r>
            <a:r>
              <a:rPr lang="en-US" dirty="0" err="1">
                <a:latin typeface="Times New Roman" pitchFamily="18" charset="0"/>
                <a:cs typeface="Times New Roman" pitchFamily="18" charset="0"/>
              </a:rPr>
              <a:t>accreta</a:t>
            </a:r>
            <a:r>
              <a:rPr lang="en-US" dirty="0">
                <a:latin typeface="Times New Roman" pitchFamily="18" charset="0"/>
                <a:cs typeface="Times New Roman" pitchFamily="18" charset="0"/>
              </a:rPr>
              <a:t>- slight penetration of </a:t>
            </a:r>
            <a:r>
              <a:rPr lang="en-US" dirty="0" err="1">
                <a:latin typeface="Times New Roman" pitchFamily="18" charset="0"/>
                <a:cs typeface="Times New Roman" pitchFamily="18" charset="0"/>
              </a:rPr>
              <a:t>myometrium</a:t>
            </a:r>
            <a:endParaRPr lang="en-US" dirty="0">
              <a:latin typeface="Times New Roman" pitchFamily="18" charset="0"/>
              <a:cs typeface="Times New Roman" pitchFamily="18" charset="0"/>
            </a:endParaRPr>
          </a:p>
          <a:p>
            <a:pPr lvl="2">
              <a:defRPr/>
            </a:pPr>
            <a:r>
              <a:rPr lang="en-US" dirty="0">
                <a:latin typeface="Times New Roman" pitchFamily="18" charset="0"/>
                <a:cs typeface="Times New Roman" pitchFamily="18" charset="0"/>
              </a:rPr>
              <a:t>Placenta </a:t>
            </a:r>
            <a:r>
              <a:rPr lang="en-US" dirty="0" err="1">
                <a:latin typeface="Times New Roman" pitchFamily="18" charset="0"/>
                <a:cs typeface="Times New Roman" pitchFamily="18" charset="0"/>
              </a:rPr>
              <a:t>increta</a:t>
            </a:r>
            <a:r>
              <a:rPr lang="en-US" dirty="0">
                <a:latin typeface="Times New Roman" pitchFamily="18" charset="0"/>
                <a:cs typeface="Times New Roman" pitchFamily="18" charset="0"/>
              </a:rPr>
              <a:t>- deep penetration of </a:t>
            </a:r>
            <a:r>
              <a:rPr lang="en-US" dirty="0" err="1">
                <a:latin typeface="Times New Roman" pitchFamily="18" charset="0"/>
                <a:cs typeface="Times New Roman" pitchFamily="18" charset="0"/>
              </a:rPr>
              <a:t>myometrium</a:t>
            </a:r>
            <a:r>
              <a:rPr lang="en-US" dirty="0">
                <a:latin typeface="Times New Roman" pitchFamily="18" charset="0"/>
                <a:cs typeface="Times New Roman" pitchFamily="18" charset="0"/>
              </a:rPr>
              <a:t> by placenta </a:t>
            </a:r>
            <a:r>
              <a:rPr lang="en-US" dirty="0" err="1">
                <a:latin typeface="Times New Roman" pitchFamily="18" charset="0"/>
                <a:cs typeface="Times New Roman" pitchFamily="18" charset="0"/>
              </a:rPr>
              <a:t>trophoblast</a:t>
            </a:r>
            <a:endParaRPr lang="en-US" dirty="0">
              <a:latin typeface="Times New Roman" pitchFamily="18" charset="0"/>
              <a:cs typeface="Times New Roman" pitchFamily="18" charset="0"/>
            </a:endParaRPr>
          </a:p>
          <a:p>
            <a:pPr lvl="2">
              <a:defRPr/>
            </a:pPr>
            <a:r>
              <a:rPr lang="en-US" dirty="0">
                <a:latin typeface="Times New Roman" pitchFamily="18" charset="0"/>
                <a:cs typeface="Times New Roman" pitchFamily="18" charset="0"/>
              </a:rPr>
              <a:t>Placenta </a:t>
            </a:r>
            <a:r>
              <a:rPr lang="en-US" dirty="0" err="1">
                <a:latin typeface="Times New Roman" pitchFamily="18" charset="0"/>
                <a:cs typeface="Times New Roman" pitchFamily="18" charset="0"/>
              </a:rPr>
              <a:t>percreta</a:t>
            </a:r>
            <a:r>
              <a:rPr lang="en-US" dirty="0">
                <a:latin typeface="Times New Roman" pitchFamily="18" charset="0"/>
                <a:cs typeface="Times New Roman" pitchFamily="18" charset="0"/>
              </a:rPr>
              <a:t>- deep perforation of uterus by placenta</a:t>
            </a:r>
          </a:p>
          <a:p>
            <a:pPr eaLnBrk="1" hangingPunct="1"/>
            <a:endParaRPr lang="en-US" altLang="en-US"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eaLnBrk="1" hangingPunct="1">
              <a:defRPr/>
            </a:pPr>
            <a:r>
              <a:rPr lang="en-US" altLang="en-US" sz="1200" b="1" dirty="0"/>
              <a:t>2 </a:t>
            </a:r>
            <a:r>
              <a:rPr lang="en-US" sz="1200" dirty="0">
                <a:latin typeface="Times New Roman" pitchFamily="18" charset="0"/>
                <a:cs typeface="Times New Roman" pitchFamily="18" charset="0"/>
              </a:rPr>
              <a:t>by two sponge forceps with 2-3 cm in between and cutting (delay of 1 minute is advisable)</a:t>
            </a:r>
            <a:endParaRPr lang="en-US" altLang="en-US" sz="1200" b="1" dirty="0"/>
          </a:p>
          <a:p>
            <a:pPr algn="l" rtl="0" eaLnBrk="1" hangingPunct="1">
              <a:defRPr/>
            </a:pPr>
            <a:endParaRPr lang="en-US" altLang="en-US" sz="1200" b="1" dirty="0"/>
          </a:p>
          <a:p>
            <a:pPr algn="l" rtl="0" eaLnBrk="1" hangingPunct="1">
              <a:defRPr/>
            </a:pPr>
            <a:r>
              <a:rPr lang="en-US" altLang="en-US" sz="1200" b="1" dirty="0"/>
              <a:t>3 </a:t>
            </a:r>
            <a:r>
              <a:rPr lang="en-US" sz="1200" dirty="0">
                <a:latin typeface="Times New Roman" pitchFamily="18" charset="0"/>
                <a:cs typeface="Times New Roman" pitchFamily="18" charset="0"/>
              </a:rPr>
              <a:t>while applying counter-traction on uterus by pressing one hand just above the mothers pubic bone (don’t pull immediately, maintain tension until next uterine strong contraction ((round uterus)), to not dislodge the placenta)</a:t>
            </a:r>
            <a:endParaRPr lang="en-US" altLang="en-US" sz="1200" b="1" dirty="0"/>
          </a:p>
        </p:txBody>
      </p:sp>
      <p:sp>
        <p:nvSpPr>
          <p:cNvPr id="4" name="Slide Number Placeholder 3"/>
          <p:cNvSpPr>
            <a:spLocks noGrp="1"/>
          </p:cNvSpPr>
          <p:nvPr>
            <p:ph type="sldNum" sz="quarter" idx="10"/>
          </p:nvPr>
        </p:nvSpPr>
        <p:spPr/>
        <p:txBody>
          <a:bodyPr/>
          <a:lstStyle/>
          <a:p>
            <a:fld id="{757AFC20-8EBE-461D-86B2-F9DA003D4B5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559555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dirty="0"/>
              <a:t>such as depot </a:t>
            </a:r>
            <a:r>
              <a:rPr lang="en-US" sz="1200" dirty="0" err="1"/>
              <a:t>medroxyprogesterone</a:t>
            </a:r>
            <a:r>
              <a:rPr lang="en-US" sz="1200" dirty="0"/>
              <a:t> acetate (Depo-Provera™) or </a:t>
            </a:r>
            <a:r>
              <a:rPr lang="en-US" sz="1200" dirty="0" err="1"/>
              <a:t>norethisterone</a:t>
            </a:r>
            <a:r>
              <a:rPr lang="en-US" sz="1200" dirty="0"/>
              <a:t> </a:t>
            </a:r>
            <a:r>
              <a:rPr lang="en-US" sz="1200" dirty="0" err="1"/>
              <a:t>enantate</a:t>
            </a:r>
            <a:r>
              <a:rPr lang="en-US" sz="1200" dirty="0"/>
              <a:t> (</a:t>
            </a:r>
            <a:r>
              <a:rPr lang="en-US" sz="1200" dirty="0" err="1"/>
              <a:t>Noristerat</a:t>
            </a:r>
            <a:r>
              <a:rPr lang="en-US" sz="1200" dirty="0"/>
              <a:t>™) </a:t>
            </a:r>
            <a:endParaRPr lang="en-US" dirty="0"/>
          </a:p>
        </p:txBody>
      </p:sp>
      <p:sp>
        <p:nvSpPr>
          <p:cNvPr id="4" name="Slide Number Placeholder 3"/>
          <p:cNvSpPr>
            <a:spLocks noGrp="1"/>
          </p:cNvSpPr>
          <p:nvPr>
            <p:ph type="sldNum" sz="quarter" idx="10"/>
          </p:nvPr>
        </p:nvSpPr>
        <p:spPr/>
        <p:txBody>
          <a:bodyPr/>
          <a:lstStyle/>
          <a:p>
            <a:fld id="{C6DB2156-85A1-44F1-B807-993A57741722}" type="slidenum">
              <a:rPr lang="ar-JO" smtClean="0">
                <a:solidFill>
                  <a:prstClr val="black"/>
                </a:solidFill>
              </a:rPr>
              <a:pPr/>
              <a:t>64</a:t>
            </a:fld>
            <a:endParaRPr lang="ar-JO">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if the mother is </a:t>
            </a:r>
            <a:r>
              <a:rPr lang="en-US" dirty="0" err="1"/>
              <a:t>Rh</a:t>
            </a:r>
            <a:r>
              <a:rPr lang="en-US" dirty="0"/>
              <a:t>(D) negative, and her baby is </a:t>
            </a:r>
            <a:r>
              <a:rPr lang="en-US" dirty="0" err="1"/>
              <a:t>Rh</a:t>
            </a:r>
            <a:r>
              <a:rPr lang="en-US" dirty="0"/>
              <a:t>(D) positive, she should be </a:t>
            </a:r>
            <a:r>
              <a:rPr lang="en-US" u="sng" dirty="0"/>
              <a:t>administered 300 microgram of </a:t>
            </a:r>
            <a:r>
              <a:rPr lang="en-US" u="sng" dirty="0" err="1"/>
              <a:t>RhoGAM</a:t>
            </a:r>
            <a:r>
              <a:rPr lang="en-US" u="sng" dirty="0"/>
              <a:t> IM within 72h of delivery</a:t>
            </a:r>
          </a:p>
          <a:p>
            <a:endParaRPr lang="en-US" u="sng" dirty="0"/>
          </a:p>
          <a:p>
            <a:r>
              <a:rPr lang="en-US" dirty="0"/>
              <a:t>if the mother is rubella </a:t>
            </a:r>
            <a:r>
              <a:rPr lang="en-US" dirty="0" err="1"/>
              <a:t>IgG</a:t>
            </a:r>
            <a:r>
              <a:rPr lang="en-US" dirty="0"/>
              <a:t> negative, she should be administered </a:t>
            </a:r>
            <a:r>
              <a:rPr lang="en-US" u="sng" dirty="0"/>
              <a:t>active immunization with the live-attenuated rubella virus</a:t>
            </a:r>
            <a:r>
              <a:rPr lang="en-US" dirty="0"/>
              <a:t>; she should avoid pregnancy for 1 month to avoid potential fetal infection</a:t>
            </a:r>
          </a:p>
        </p:txBody>
      </p:sp>
      <p:sp>
        <p:nvSpPr>
          <p:cNvPr id="4" name="Slide Number Placeholder 3"/>
          <p:cNvSpPr>
            <a:spLocks noGrp="1"/>
          </p:cNvSpPr>
          <p:nvPr>
            <p:ph type="sldNum" sz="quarter" idx="10"/>
          </p:nvPr>
        </p:nvSpPr>
        <p:spPr/>
        <p:txBody>
          <a:bodyPr/>
          <a:lstStyle/>
          <a:p>
            <a:fld id="{C6DB2156-85A1-44F1-B807-993A57741722}" type="slidenum">
              <a:rPr lang="ar-JO" smtClean="0">
                <a:solidFill>
                  <a:prstClr val="black"/>
                </a:solidFill>
              </a:rPr>
              <a:pPr/>
              <a:t>65</a:t>
            </a:fld>
            <a:endParaRPr lang="ar-JO">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Voiding difficulty and over-distension of the bladder are common after childbirth specially  after epidural anesthesia (the bladder may take up to 8 hours to regain normal sensation) Overstretching of the detrusor muscle </a:t>
            </a:r>
          </a:p>
          <a:p>
            <a:r>
              <a:rPr lang="en-US" dirty="0"/>
              <a:t>who have undergone a traumatic delivery</a:t>
            </a:r>
          </a:p>
          <a:p>
            <a:r>
              <a:rPr lang="en-US" dirty="0"/>
              <a:t>may find it difficult to void because of pain</a:t>
            </a:r>
          </a:p>
          <a:p>
            <a:r>
              <a:rPr lang="en-US" dirty="0"/>
              <a:t>increase the chance for retention</a:t>
            </a:r>
          </a:p>
          <a:p>
            <a:endParaRPr lang="en-US" dirty="0"/>
          </a:p>
        </p:txBody>
      </p:sp>
      <p:sp>
        <p:nvSpPr>
          <p:cNvPr id="4" name="Slide Number Placeholder 3"/>
          <p:cNvSpPr>
            <a:spLocks noGrp="1"/>
          </p:cNvSpPr>
          <p:nvPr>
            <p:ph type="sldNum" sz="quarter" idx="5"/>
          </p:nvPr>
        </p:nvSpPr>
        <p:spPr/>
        <p:txBody>
          <a:bodyPr/>
          <a:lstStyle/>
          <a:p>
            <a:fld id="{B5B56631-5933-40C5-B04D-C499E555DBB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894865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Maternal and Child Health in UK reported that, in 2003–5, genital tract sepsis accounted for 14% of direct causes of maternal death. Although some followed miscarriage or after preterm </a:t>
            </a:r>
            <a:r>
              <a:rPr lang="en-US" sz="1200" dirty="0" err="1"/>
              <a:t>prelabour</a:t>
            </a:r>
            <a:r>
              <a:rPr lang="en-US" sz="1200" dirty="0"/>
              <a:t> rupture of membranes (PPROM) majority of deaths occurred post-</a:t>
            </a:r>
            <a:r>
              <a:rPr lang="en-US" sz="1200" dirty="0" err="1"/>
              <a:t>natally</a:t>
            </a:r>
            <a:r>
              <a:rPr lang="en-US" sz="1200" dirty="0"/>
              <a:t> indicating that puerperal fever was a significant factor in maternal death.</a:t>
            </a:r>
          </a:p>
          <a:p>
            <a:endParaRPr lang="en-US" dirty="0"/>
          </a:p>
        </p:txBody>
      </p:sp>
      <p:sp>
        <p:nvSpPr>
          <p:cNvPr id="4" name="Slide Number Placeholder 3"/>
          <p:cNvSpPr>
            <a:spLocks noGrp="1"/>
          </p:cNvSpPr>
          <p:nvPr>
            <p:ph type="sldNum" sz="quarter" idx="10"/>
          </p:nvPr>
        </p:nvSpPr>
        <p:spPr/>
        <p:txBody>
          <a:bodyPr/>
          <a:lstStyle/>
          <a:p>
            <a:fld id="{C6DB2156-85A1-44F1-B807-993A57741722}" type="slidenum">
              <a:rPr lang="ar-JO" smtClean="0">
                <a:solidFill>
                  <a:prstClr val="black"/>
                </a:solidFill>
              </a:rPr>
              <a:pPr/>
              <a:t>33</a:t>
            </a:fld>
            <a:endParaRPr lang="ar-JO">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CBC …..</a:t>
            </a:r>
            <a:r>
              <a:rPr lang="en-US" dirty="0" err="1"/>
              <a:t>Anaemia</a:t>
            </a:r>
            <a:r>
              <a:rPr lang="en-US" dirty="0"/>
              <a:t>, leukocytosis, thrombocytopenia</a:t>
            </a:r>
          </a:p>
          <a:p>
            <a:r>
              <a:rPr lang="en-US" dirty="0"/>
              <a:t>Urea and electrolytes ….Fluid and electrolyte imbalance </a:t>
            </a:r>
          </a:p>
          <a:p>
            <a:r>
              <a:rPr lang="en-US" dirty="0"/>
              <a:t>High vaginal swabs….. Infection screen and blood culture </a:t>
            </a:r>
          </a:p>
          <a:p>
            <a:r>
              <a:rPr lang="en-US" dirty="0"/>
              <a:t>Pelvic ultrasound….. Retained products, pelvic abscess </a:t>
            </a:r>
          </a:p>
          <a:p>
            <a:r>
              <a:rPr lang="en-US" dirty="0"/>
              <a:t>Clotting screen …..(</a:t>
            </a:r>
            <a:r>
              <a:rPr lang="en-US" dirty="0" err="1"/>
              <a:t>haemorrhage</a:t>
            </a:r>
            <a:r>
              <a:rPr lang="en-US" dirty="0"/>
              <a:t> or shock) DIC ,</a:t>
            </a:r>
          </a:p>
          <a:p>
            <a:r>
              <a:rPr lang="en-US" dirty="0"/>
              <a:t>ABG….. Acidosis and hypoxia (shock)</a:t>
            </a:r>
          </a:p>
        </p:txBody>
      </p:sp>
      <p:sp>
        <p:nvSpPr>
          <p:cNvPr id="4" name="Slide Number Placeholder 3"/>
          <p:cNvSpPr>
            <a:spLocks noGrp="1"/>
          </p:cNvSpPr>
          <p:nvPr>
            <p:ph type="sldNum" sz="quarter" idx="5"/>
          </p:nvPr>
        </p:nvSpPr>
        <p:spPr/>
        <p:txBody>
          <a:bodyPr/>
          <a:lstStyle/>
          <a:p>
            <a:fld id="{B5B56631-5933-40C5-B04D-C499E555DBB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260828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endotoxins produced during bacteriolysis</a:t>
            </a:r>
          </a:p>
          <a:p>
            <a:r>
              <a:rPr lang="en-US" dirty="0"/>
              <a:t>Clostridium perfringens</a:t>
            </a:r>
          </a:p>
        </p:txBody>
      </p:sp>
      <p:sp>
        <p:nvSpPr>
          <p:cNvPr id="4" name="Slide Number Placeholder 3"/>
          <p:cNvSpPr>
            <a:spLocks noGrp="1"/>
          </p:cNvSpPr>
          <p:nvPr>
            <p:ph type="sldNum" sz="quarter" idx="5"/>
          </p:nvPr>
        </p:nvSpPr>
        <p:spPr/>
        <p:txBody>
          <a:bodyPr/>
          <a:lstStyle/>
          <a:p>
            <a:fld id="{B5B56631-5933-40C5-B04D-C499E555DBB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114977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solidFill>
                  <a:schemeClr val="bg1"/>
                </a:solidFill>
              </a:rPr>
              <a:t>PREVENTION</a:t>
            </a:r>
          </a:p>
          <a:p>
            <a:pPr marL="228600" indent="-228600">
              <a:buFont typeface="+mj-lt"/>
              <a:buAutoNum type="arabicPeriod"/>
            </a:pPr>
            <a:r>
              <a:rPr lang="en-US" sz="1200" dirty="0"/>
              <a:t>awareness of general hygiene</a:t>
            </a:r>
          </a:p>
          <a:p>
            <a:pPr marL="228600" indent="-228600">
              <a:buFont typeface="+mj-lt"/>
              <a:buAutoNum type="arabicPeriod"/>
            </a:pPr>
            <a:r>
              <a:rPr lang="en-US" sz="1200" dirty="0"/>
              <a:t>Control medical condition like anemia and diabetes </a:t>
            </a:r>
          </a:p>
          <a:p>
            <a:pPr marL="228600" indent="-228600">
              <a:buFont typeface="+mj-lt"/>
              <a:buAutoNum type="arabicPeriod"/>
            </a:pPr>
            <a:r>
              <a:rPr lang="en-US" sz="1200" dirty="0"/>
              <a:t>aseptic cautions during delivery </a:t>
            </a:r>
          </a:p>
          <a:p>
            <a:pPr marL="228600" indent="-228600">
              <a:buFont typeface="+mj-lt"/>
              <a:buAutoNum type="arabicPeriod"/>
            </a:pPr>
            <a:r>
              <a:rPr lang="en-US" sz="1200" dirty="0"/>
              <a:t>prophylactic antibiotics during emergency Caesarean section (</a:t>
            </a:r>
            <a:r>
              <a:rPr lang="en-US" sz="1200" dirty="0" err="1"/>
              <a:t>amoxiclav</a:t>
            </a:r>
            <a:r>
              <a:rPr lang="en-US" sz="1200" dirty="0"/>
              <a:t> or cephalosporin plus </a:t>
            </a:r>
            <a:r>
              <a:rPr lang="en-US" sz="1200" dirty="0" err="1"/>
              <a:t>metronidazole</a:t>
            </a:r>
            <a:r>
              <a:rPr lang="en-US" sz="1200" dirty="0"/>
              <a:t>)</a:t>
            </a:r>
          </a:p>
          <a:p>
            <a:endParaRPr lang="en-US" dirty="0"/>
          </a:p>
        </p:txBody>
      </p:sp>
      <p:sp>
        <p:nvSpPr>
          <p:cNvPr id="4" name="Slide Number Placeholder 3"/>
          <p:cNvSpPr>
            <a:spLocks noGrp="1"/>
          </p:cNvSpPr>
          <p:nvPr>
            <p:ph type="sldNum" sz="quarter" idx="10"/>
          </p:nvPr>
        </p:nvSpPr>
        <p:spPr/>
        <p:txBody>
          <a:bodyPr/>
          <a:lstStyle/>
          <a:p>
            <a:fld id="{C6DB2156-85A1-44F1-B807-993A57741722}" type="slidenum">
              <a:rPr lang="ar-JO" smtClean="0">
                <a:solidFill>
                  <a:prstClr val="black"/>
                </a:solidFill>
              </a:rPr>
              <a:pPr/>
              <a:t>38</a:t>
            </a:fld>
            <a:endParaRPr lang="ar-JO">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Aft>
                <a:spcPts val="600"/>
              </a:spcAft>
            </a:pPr>
            <a:r>
              <a:rPr lang="en-US" sz="1200" dirty="0"/>
              <a:t>Infection from the uterus can be spread by uterine vessels into the inferior vena cava via the iliac vessels or, directly, via the ovarian vessels. </a:t>
            </a:r>
          </a:p>
          <a:p>
            <a:pPr>
              <a:spcAft>
                <a:spcPts val="600"/>
              </a:spcAft>
            </a:pPr>
            <a:r>
              <a:rPr lang="en-US" sz="1200" dirty="0"/>
              <a:t>To cause thrombus act as medium for anaerobic bacteria </a:t>
            </a:r>
          </a:p>
          <a:p>
            <a:endParaRPr lang="en-US" dirty="0"/>
          </a:p>
        </p:txBody>
      </p:sp>
      <p:sp>
        <p:nvSpPr>
          <p:cNvPr id="4" name="Slide Number Placeholder 3"/>
          <p:cNvSpPr>
            <a:spLocks noGrp="1"/>
          </p:cNvSpPr>
          <p:nvPr>
            <p:ph type="sldNum" sz="quarter" idx="5"/>
          </p:nvPr>
        </p:nvSpPr>
        <p:spPr/>
        <p:txBody>
          <a:bodyPr/>
          <a:lstStyle/>
          <a:p>
            <a:fld id="{B5B56631-5933-40C5-B04D-C499E555DBB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305398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normAutofit/>
          </a:bodyPr>
          <a:lstStyle/>
          <a:p>
            <a:r>
              <a:rPr lang="en-US" sz="1200" dirty="0" err="1"/>
              <a:t>thromboembolic</a:t>
            </a:r>
            <a:r>
              <a:rPr lang="en-US" sz="1200" dirty="0"/>
              <a:t> disease rises five-fold during pregnancy and the </a:t>
            </a:r>
            <a:r>
              <a:rPr lang="en-US" sz="1200" dirty="0" err="1"/>
              <a:t>puerperium</a:t>
            </a:r>
            <a:r>
              <a:rPr lang="en-US" sz="1200" dirty="0"/>
              <a:t> (</a:t>
            </a:r>
            <a:r>
              <a:rPr lang="en-US" sz="1200" dirty="0" err="1"/>
              <a:t>hypercoagulable</a:t>
            </a:r>
            <a:r>
              <a:rPr lang="en-US" sz="1200" dirty="0"/>
              <a:t> state ) The last trimester and immediate postpartum carry the highest risk</a:t>
            </a:r>
          </a:p>
          <a:p>
            <a:r>
              <a:rPr lang="en-US" sz="1200" dirty="0"/>
              <a:t>more common after Caesarean section</a:t>
            </a:r>
          </a:p>
          <a:p>
            <a:endParaRPr lang="en-US" dirty="0"/>
          </a:p>
        </p:txBody>
      </p:sp>
      <p:sp>
        <p:nvSpPr>
          <p:cNvPr id="4" name="Slide Number Placeholder 3"/>
          <p:cNvSpPr>
            <a:spLocks noGrp="1"/>
          </p:cNvSpPr>
          <p:nvPr>
            <p:ph type="sldNum" sz="quarter" idx="10"/>
          </p:nvPr>
        </p:nvSpPr>
        <p:spPr/>
        <p:txBody>
          <a:bodyPr/>
          <a:lstStyle/>
          <a:p>
            <a:fld id="{C6DB2156-85A1-44F1-B807-993A57741722}" type="slidenum">
              <a:rPr lang="ar-JO" smtClean="0">
                <a:solidFill>
                  <a:prstClr val="black"/>
                </a:solidFill>
              </a:rPr>
              <a:pPr/>
              <a:t>41</a:t>
            </a:fld>
            <a:endParaRPr lang="ar-JO">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B56631-5933-40C5-B04D-C499E555DBB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174103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913805" y="609742"/>
            <a:ext cx="10356454" cy="4268188"/>
          </a:xfrm>
        </p:spPr>
        <p:txBody>
          <a:bodyPr anchor="b">
            <a:noAutofit/>
          </a:bodyPr>
          <a:lstStyle>
            <a:lvl1pPr>
              <a:lnSpc>
                <a:spcPct val="100000"/>
              </a:lnSpc>
              <a:defRPr sz="95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827610" y="4954147"/>
            <a:ext cx="8528844" cy="1219482"/>
          </a:xfrm>
        </p:spPr>
        <p:txBody>
          <a:bodyPr>
            <a:normAutofit/>
          </a:bodyPr>
          <a:lstStyle>
            <a:lvl1pPr marL="0" indent="0" algn="ctr">
              <a:buNone/>
              <a:defRPr sz="2900">
                <a:solidFill>
                  <a:schemeClr val="tx1">
                    <a:tint val="75000"/>
                  </a:schemeClr>
                </a:solidFill>
              </a:defRPr>
            </a:lvl1pPr>
            <a:lvl2pPr marL="544068" indent="0" algn="ctr">
              <a:buNone/>
              <a:defRPr>
                <a:solidFill>
                  <a:schemeClr val="tx1">
                    <a:tint val="75000"/>
                  </a:schemeClr>
                </a:solidFill>
              </a:defRPr>
            </a:lvl2pPr>
            <a:lvl3pPr marL="1088136" indent="0" algn="ctr">
              <a:buNone/>
              <a:defRPr>
                <a:solidFill>
                  <a:schemeClr val="tx1">
                    <a:tint val="75000"/>
                  </a:schemeClr>
                </a:solidFill>
              </a:defRPr>
            </a:lvl3pPr>
            <a:lvl4pPr marL="1632204" indent="0" algn="ctr">
              <a:buNone/>
              <a:defRPr>
                <a:solidFill>
                  <a:schemeClr val="tx1">
                    <a:tint val="75000"/>
                  </a:schemeClr>
                </a:solidFill>
              </a:defRPr>
            </a:lvl4pPr>
            <a:lvl5pPr marL="2176272" indent="0" algn="ctr">
              <a:buNone/>
              <a:defRPr>
                <a:solidFill>
                  <a:schemeClr val="tx1">
                    <a:tint val="75000"/>
                  </a:schemeClr>
                </a:solidFill>
              </a:defRPr>
            </a:lvl5pPr>
            <a:lvl6pPr marL="2720340" indent="0" algn="ctr">
              <a:buNone/>
              <a:defRPr>
                <a:solidFill>
                  <a:schemeClr val="tx1">
                    <a:tint val="75000"/>
                  </a:schemeClr>
                </a:solidFill>
              </a:defRPr>
            </a:lvl6pPr>
            <a:lvl7pPr marL="3264408" indent="0" algn="ctr">
              <a:buNone/>
              <a:defRPr>
                <a:solidFill>
                  <a:schemeClr val="tx1">
                    <a:tint val="75000"/>
                  </a:schemeClr>
                </a:solidFill>
              </a:defRPr>
            </a:lvl7pPr>
            <a:lvl8pPr marL="3808476" indent="0" algn="ctr">
              <a:buNone/>
              <a:defRPr>
                <a:solidFill>
                  <a:schemeClr val="tx1">
                    <a:tint val="75000"/>
                  </a:schemeClr>
                </a:solidFill>
              </a:defRPr>
            </a:lvl8pPr>
            <a:lvl9pPr marL="4352544"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7" name="Date Placeholder 6"/>
          <p:cNvSpPr>
            <a:spLocks noGrp="1"/>
          </p:cNvSpPr>
          <p:nvPr>
            <p:ph type="dt" sz="half" idx="10"/>
          </p:nvPr>
        </p:nvSpPr>
        <p:spPr/>
        <p:txBody>
          <a:bodyPr/>
          <a:lstStyle/>
          <a:p>
            <a:fld id="{59731B56-68E2-4C09-A0CD-33726E6DBFD1}" type="datetimeFigureOut">
              <a:rPr lang="en-US" smtClean="0"/>
              <a:t>10/17/2023</a:t>
            </a:fld>
            <a:endParaRPr lang="en-US"/>
          </a:p>
        </p:txBody>
      </p:sp>
      <p:sp>
        <p:nvSpPr>
          <p:cNvPr id="8" name="Slide Number Placeholder 7"/>
          <p:cNvSpPr>
            <a:spLocks noGrp="1"/>
          </p:cNvSpPr>
          <p:nvPr>
            <p:ph type="sldNum" sz="quarter" idx="11"/>
          </p:nvPr>
        </p:nvSpPr>
        <p:spPr/>
        <p:txBody>
          <a:bodyPr/>
          <a:lstStyle/>
          <a:p>
            <a:fld id="{53964C1E-C8CD-4B1C-BF15-54FD8718FC8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59731B56-68E2-4C09-A0CD-33726E6DBFD1}"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64C1E-C8CD-4B1C-BF15-54FD8718FC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3446" y="274702"/>
            <a:ext cx="2741414" cy="585288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09203" y="274702"/>
            <a:ext cx="8021175" cy="585288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59731B56-68E2-4C09-A0CD-33726E6DBFD1}"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64C1E-C8CD-4B1C-BF15-54FD8718FC8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3805" y="2130920"/>
            <a:ext cx="10356454" cy="1470365"/>
          </a:xfrm>
        </p:spPr>
        <p:txBody>
          <a:bodyPr/>
          <a:lstStyle/>
          <a:p>
            <a:r>
              <a:rPr lang="ar-SA" smtClean="0"/>
              <a:t>انقر لتحرير نمط العنوان الرئيسي</a:t>
            </a:r>
            <a:endParaRPr lang="en-GB"/>
          </a:p>
        </p:txBody>
      </p:sp>
      <p:sp>
        <p:nvSpPr>
          <p:cNvPr id="3" name="عنوان فرعي 2"/>
          <p:cNvSpPr>
            <a:spLocks noGrp="1"/>
          </p:cNvSpPr>
          <p:nvPr>
            <p:ph type="subTitle" idx="1"/>
          </p:nvPr>
        </p:nvSpPr>
        <p:spPr>
          <a:xfrm>
            <a:off x="1827610" y="3887100"/>
            <a:ext cx="8528844" cy="175300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GB"/>
          </a:p>
        </p:txBody>
      </p:sp>
      <p:sp>
        <p:nvSpPr>
          <p:cNvPr id="4" name="عنصر نائب للتاريخ 3"/>
          <p:cNvSpPr>
            <a:spLocks noGrp="1"/>
          </p:cNvSpPr>
          <p:nvPr>
            <p:ph type="dt" sz="half" idx="10"/>
          </p:nvPr>
        </p:nvSpPr>
        <p:spPr/>
        <p:txBody>
          <a:bodyPr/>
          <a:lstStyle/>
          <a:p>
            <a:fld id="{B0FC6382-792F-4205-AD7E-CB48E6EB4608}" type="datetimeFigureOut">
              <a:rPr lang="ar-JO" smtClean="0">
                <a:solidFill>
                  <a:prstClr val="black">
                    <a:tint val="75000"/>
                  </a:prstClr>
                </a:solidFill>
              </a:rPr>
              <a:pPr/>
              <a:t>04/04/1445</a:t>
            </a:fld>
            <a:endParaRPr lang="ar-JO">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JO">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B1A12D6-B98A-40F8-9B9B-7DC0C25363EB}"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562468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GB"/>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عنصر نائب للتاريخ 3"/>
          <p:cNvSpPr>
            <a:spLocks noGrp="1"/>
          </p:cNvSpPr>
          <p:nvPr>
            <p:ph type="dt" sz="half" idx="10"/>
          </p:nvPr>
        </p:nvSpPr>
        <p:spPr/>
        <p:txBody>
          <a:bodyPr/>
          <a:lstStyle/>
          <a:p>
            <a:fld id="{B0FC6382-792F-4205-AD7E-CB48E6EB4608}" type="datetimeFigureOut">
              <a:rPr lang="ar-JO" smtClean="0">
                <a:solidFill>
                  <a:prstClr val="black">
                    <a:tint val="75000"/>
                  </a:prstClr>
                </a:solidFill>
              </a:rPr>
              <a:pPr/>
              <a:t>04/04/1445</a:t>
            </a:fld>
            <a:endParaRPr lang="ar-JO">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JO">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B1A12D6-B98A-40F8-9B9B-7DC0C25363EB}"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575395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2457" y="4407922"/>
            <a:ext cx="10356454" cy="1362390"/>
          </a:xfrm>
        </p:spPr>
        <p:txBody>
          <a:bodyPr anchor="t"/>
          <a:lstStyle>
            <a:lvl1pPr algn="l">
              <a:defRPr sz="4000" b="1" cap="all"/>
            </a:lvl1pPr>
          </a:lstStyle>
          <a:p>
            <a:r>
              <a:rPr lang="ar-SA" smtClean="0"/>
              <a:t>انقر لتحرير نمط العنوان الرئيسي</a:t>
            </a:r>
            <a:endParaRPr lang="en-GB"/>
          </a:p>
        </p:txBody>
      </p:sp>
      <p:sp>
        <p:nvSpPr>
          <p:cNvPr id="3" name="عنصر نائب للنص 2"/>
          <p:cNvSpPr>
            <a:spLocks noGrp="1"/>
          </p:cNvSpPr>
          <p:nvPr>
            <p:ph type="body" idx="1"/>
          </p:nvPr>
        </p:nvSpPr>
        <p:spPr>
          <a:xfrm>
            <a:off x="962457" y="2907387"/>
            <a:ext cx="10356454" cy="150053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0FC6382-792F-4205-AD7E-CB48E6EB4608}" type="datetimeFigureOut">
              <a:rPr lang="ar-JO" smtClean="0">
                <a:solidFill>
                  <a:prstClr val="black">
                    <a:tint val="75000"/>
                  </a:prstClr>
                </a:solidFill>
              </a:rPr>
              <a:pPr/>
              <a:t>04/04/1445</a:t>
            </a:fld>
            <a:endParaRPr lang="ar-JO">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JO">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B1A12D6-B98A-40F8-9B9B-7DC0C25363EB}"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679427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GB"/>
          </a:p>
        </p:txBody>
      </p:sp>
      <p:sp>
        <p:nvSpPr>
          <p:cNvPr id="3" name="عنصر نائب للمحتوى 2"/>
          <p:cNvSpPr>
            <a:spLocks noGrp="1"/>
          </p:cNvSpPr>
          <p:nvPr>
            <p:ph sz="half" idx="1"/>
          </p:nvPr>
        </p:nvSpPr>
        <p:spPr>
          <a:xfrm>
            <a:off x="609203" y="1600572"/>
            <a:ext cx="5381294"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عنصر نائب للمحتوى 3"/>
          <p:cNvSpPr>
            <a:spLocks noGrp="1"/>
          </p:cNvSpPr>
          <p:nvPr>
            <p:ph sz="half" idx="2"/>
          </p:nvPr>
        </p:nvSpPr>
        <p:spPr>
          <a:xfrm>
            <a:off x="6193566" y="1600572"/>
            <a:ext cx="5381294"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5" name="عنصر نائب للتاريخ 4"/>
          <p:cNvSpPr>
            <a:spLocks noGrp="1"/>
          </p:cNvSpPr>
          <p:nvPr>
            <p:ph type="dt" sz="half" idx="10"/>
          </p:nvPr>
        </p:nvSpPr>
        <p:spPr/>
        <p:txBody>
          <a:bodyPr/>
          <a:lstStyle/>
          <a:p>
            <a:fld id="{B0FC6382-792F-4205-AD7E-CB48E6EB4608}" type="datetimeFigureOut">
              <a:rPr lang="ar-JO" smtClean="0">
                <a:solidFill>
                  <a:prstClr val="black">
                    <a:tint val="75000"/>
                  </a:prstClr>
                </a:solidFill>
              </a:rPr>
              <a:pPr/>
              <a:t>04/04/1445</a:t>
            </a:fld>
            <a:endParaRPr lang="ar-JO">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JO">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B1A12D6-B98A-40F8-9B9B-7DC0C25363EB}"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183211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GB"/>
          </a:p>
        </p:txBody>
      </p:sp>
      <p:sp>
        <p:nvSpPr>
          <p:cNvPr id="3" name="عنصر نائب للنص 2"/>
          <p:cNvSpPr>
            <a:spLocks noGrp="1"/>
          </p:cNvSpPr>
          <p:nvPr>
            <p:ph type="body" idx="1"/>
          </p:nvPr>
        </p:nvSpPr>
        <p:spPr>
          <a:xfrm>
            <a:off x="609204" y="1535469"/>
            <a:ext cx="5383410" cy="6399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09204" y="2175379"/>
            <a:ext cx="5383410"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5" name="عنصر نائب للنص 4"/>
          <p:cNvSpPr>
            <a:spLocks noGrp="1"/>
          </p:cNvSpPr>
          <p:nvPr>
            <p:ph type="body" sz="quarter" idx="3"/>
          </p:nvPr>
        </p:nvSpPr>
        <p:spPr>
          <a:xfrm>
            <a:off x="6189336" y="1535469"/>
            <a:ext cx="5385525" cy="6399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89336" y="2175379"/>
            <a:ext cx="5385525"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7" name="عنصر نائب للتاريخ 6"/>
          <p:cNvSpPr>
            <a:spLocks noGrp="1"/>
          </p:cNvSpPr>
          <p:nvPr>
            <p:ph type="dt" sz="half" idx="10"/>
          </p:nvPr>
        </p:nvSpPr>
        <p:spPr/>
        <p:txBody>
          <a:bodyPr/>
          <a:lstStyle/>
          <a:p>
            <a:fld id="{B0FC6382-792F-4205-AD7E-CB48E6EB4608}" type="datetimeFigureOut">
              <a:rPr lang="ar-JO" smtClean="0">
                <a:solidFill>
                  <a:prstClr val="black">
                    <a:tint val="75000"/>
                  </a:prstClr>
                </a:solidFill>
              </a:rPr>
              <a:pPr/>
              <a:t>04/04/1445</a:t>
            </a:fld>
            <a:endParaRPr lang="ar-JO">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JO">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B1A12D6-B98A-40F8-9B9B-7DC0C25363EB}"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734181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GB"/>
          </a:p>
        </p:txBody>
      </p:sp>
      <p:sp>
        <p:nvSpPr>
          <p:cNvPr id="3" name="عنصر نائب للتاريخ 2"/>
          <p:cNvSpPr>
            <a:spLocks noGrp="1"/>
          </p:cNvSpPr>
          <p:nvPr>
            <p:ph type="dt" sz="half" idx="10"/>
          </p:nvPr>
        </p:nvSpPr>
        <p:spPr/>
        <p:txBody>
          <a:bodyPr/>
          <a:lstStyle/>
          <a:p>
            <a:fld id="{B0FC6382-792F-4205-AD7E-CB48E6EB4608}" type="datetimeFigureOut">
              <a:rPr lang="ar-JO" smtClean="0">
                <a:solidFill>
                  <a:prstClr val="black">
                    <a:tint val="75000"/>
                  </a:prstClr>
                </a:solidFill>
              </a:rPr>
              <a:pPr/>
              <a:t>04/04/1445</a:t>
            </a:fld>
            <a:endParaRPr lang="ar-JO">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JO">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B1A12D6-B98A-40F8-9B9B-7DC0C25363EB}"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572184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0FC6382-792F-4205-AD7E-CB48E6EB4608}" type="datetimeFigureOut">
              <a:rPr lang="ar-JO" smtClean="0">
                <a:solidFill>
                  <a:prstClr val="black">
                    <a:tint val="75000"/>
                  </a:prstClr>
                </a:solidFill>
              </a:rPr>
              <a:pPr/>
              <a:t>04/04/1445</a:t>
            </a:fld>
            <a:endParaRPr lang="ar-JO">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JO">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B1A12D6-B98A-40F8-9B9B-7DC0C25363EB}"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5533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204" y="273113"/>
            <a:ext cx="4008473" cy="1162319"/>
          </a:xfrm>
        </p:spPr>
        <p:txBody>
          <a:bodyPr anchor="b"/>
          <a:lstStyle>
            <a:lvl1pPr algn="l">
              <a:defRPr sz="2000" b="1"/>
            </a:lvl1pPr>
          </a:lstStyle>
          <a:p>
            <a:r>
              <a:rPr lang="ar-SA" smtClean="0"/>
              <a:t>انقر لتحرير نمط العنوان الرئيسي</a:t>
            </a:r>
            <a:endParaRPr lang="en-GB"/>
          </a:p>
        </p:txBody>
      </p:sp>
      <p:sp>
        <p:nvSpPr>
          <p:cNvPr id="3" name="عنصر نائب للمحتوى 2"/>
          <p:cNvSpPr>
            <a:spLocks noGrp="1"/>
          </p:cNvSpPr>
          <p:nvPr>
            <p:ph idx="1"/>
          </p:nvPr>
        </p:nvSpPr>
        <p:spPr>
          <a:xfrm>
            <a:off x="4763630" y="273115"/>
            <a:ext cx="6811230" cy="58544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عنصر نائب للنص 3"/>
          <p:cNvSpPr>
            <a:spLocks noGrp="1"/>
          </p:cNvSpPr>
          <p:nvPr>
            <p:ph type="body" sz="half" idx="2"/>
          </p:nvPr>
        </p:nvSpPr>
        <p:spPr>
          <a:xfrm>
            <a:off x="609204" y="1435434"/>
            <a:ext cx="4008473" cy="4692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0FC6382-792F-4205-AD7E-CB48E6EB4608}" type="datetimeFigureOut">
              <a:rPr lang="ar-JO" smtClean="0">
                <a:solidFill>
                  <a:prstClr val="black">
                    <a:tint val="75000"/>
                  </a:prstClr>
                </a:solidFill>
              </a:rPr>
              <a:pPr/>
              <a:t>04/04/1445</a:t>
            </a:fld>
            <a:endParaRPr lang="ar-JO">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JO">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B1A12D6-B98A-40F8-9B9B-7DC0C25363EB}"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93278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10"/>
          </p:nvPr>
        </p:nvSpPr>
        <p:spPr/>
        <p:txBody>
          <a:bodyPr/>
          <a:lstStyle/>
          <a:p>
            <a:fld id="{59731B56-68E2-4C09-A0CD-33726E6DBFD1}"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64C1E-C8CD-4B1C-BF15-54FD8718FC8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8161" y="4801712"/>
            <a:ext cx="7310438" cy="566869"/>
          </a:xfrm>
        </p:spPr>
        <p:txBody>
          <a:bodyPr anchor="b"/>
          <a:lstStyle>
            <a:lvl1pPr algn="l">
              <a:defRPr sz="2000" b="1"/>
            </a:lvl1pPr>
          </a:lstStyle>
          <a:p>
            <a:r>
              <a:rPr lang="ar-SA" smtClean="0"/>
              <a:t>انقر لتحرير نمط العنوان الرئيسي</a:t>
            </a:r>
            <a:endParaRPr lang="en-GB"/>
          </a:p>
        </p:txBody>
      </p:sp>
      <p:sp>
        <p:nvSpPr>
          <p:cNvPr id="3" name="عنصر نائب للصورة 2"/>
          <p:cNvSpPr>
            <a:spLocks noGrp="1"/>
          </p:cNvSpPr>
          <p:nvPr>
            <p:ph type="pic" idx="1"/>
          </p:nvPr>
        </p:nvSpPr>
        <p:spPr>
          <a:xfrm>
            <a:off x="2388161" y="612917"/>
            <a:ext cx="7310438" cy="4115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عنصر نائب للنص 3"/>
          <p:cNvSpPr>
            <a:spLocks noGrp="1"/>
          </p:cNvSpPr>
          <p:nvPr>
            <p:ph type="body" sz="half" idx="2"/>
          </p:nvPr>
        </p:nvSpPr>
        <p:spPr>
          <a:xfrm>
            <a:off x="2388161" y="5368581"/>
            <a:ext cx="7310438" cy="8050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0FC6382-792F-4205-AD7E-CB48E6EB4608}" type="datetimeFigureOut">
              <a:rPr lang="ar-JO" smtClean="0">
                <a:solidFill>
                  <a:prstClr val="black">
                    <a:tint val="75000"/>
                  </a:prstClr>
                </a:solidFill>
              </a:rPr>
              <a:pPr/>
              <a:t>04/04/1445</a:t>
            </a:fld>
            <a:endParaRPr lang="ar-JO">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JO">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B1A12D6-B98A-40F8-9B9B-7DC0C25363EB}"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394727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GB"/>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عنصر نائب للتاريخ 3"/>
          <p:cNvSpPr>
            <a:spLocks noGrp="1"/>
          </p:cNvSpPr>
          <p:nvPr>
            <p:ph type="dt" sz="half" idx="10"/>
          </p:nvPr>
        </p:nvSpPr>
        <p:spPr/>
        <p:txBody>
          <a:bodyPr/>
          <a:lstStyle/>
          <a:p>
            <a:fld id="{B0FC6382-792F-4205-AD7E-CB48E6EB4608}" type="datetimeFigureOut">
              <a:rPr lang="ar-JO" smtClean="0">
                <a:solidFill>
                  <a:prstClr val="black">
                    <a:tint val="75000"/>
                  </a:prstClr>
                </a:solidFill>
              </a:rPr>
              <a:pPr/>
              <a:t>04/04/1445</a:t>
            </a:fld>
            <a:endParaRPr lang="ar-JO">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JO">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B1A12D6-B98A-40F8-9B9B-7DC0C25363EB}"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241871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3446" y="274703"/>
            <a:ext cx="2741414" cy="5852880"/>
          </a:xfrm>
        </p:spPr>
        <p:txBody>
          <a:bodyPr vert="eaVert"/>
          <a:lstStyle/>
          <a:p>
            <a:r>
              <a:rPr lang="ar-SA" smtClean="0"/>
              <a:t>انقر لتحرير نمط العنوان الرئيسي</a:t>
            </a:r>
            <a:endParaRPr lang="en-GB"/>
          </a:p>
        </p:txBody>
      </p:sp>
      <p:sp>
        <p:nvSpPr>
          <p:cNvPr id="3" name="عنصر نائب للعنوان العمودي 2"/>
          <p:cNvSpPr>
            <a:spLocks noGrp="1"/>
          </p:cNvSpPr>
          <p:nvPr>
            <p:ph type="body" orient="vert" idx="1"/>
          </p:nvPr>
        </p:nvSpPr>
        <p:spPr>
          <a:xfrm>
            <a:off x="609203" y="274703"/>
            <a:ext cx="8021175" cy="585288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عنصر نائب للتاريخ 3"/>
          <p:cNvSpPr>
            <a:spLocks noGrp="1"/>
          </p:cNvSpPr>
          <p:nvPr>
            <p:ph type="dt" sz="half" idx="10"/>
          </p:nvPr>
        </p:nvSpPr>
        <p:spPr/>
        <p:txBody>
          <a:bodyPr/>
          <a:lstStyle/>
          <a:p>
            <a:fld id="{B0FC6382-792F-4205-AD7E-CB48E6EB4608}" type="datetimeFigureOut">
              <a:rPr lang="ar-JO" smtClean="0">
                <a:solidFill>
                  <a:prstClr val="black">
                    <a:tint val="75000"/>
                  </a:prstClr>
                </a:solidFill>
              </a:rPr>
              <a:pPr/>
              <a:t>04/04/1445</a:t>
            </a:fld>
            <a:endParaRPr lang="ar-JO">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JO">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B1A12D6-B98A-40F8-9B9B-7DC0C25363EB}"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486067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203" y="277879"/>
            <a:ext cx="10965657" cy="1140089"/>
          </a:xfrm>
        </p:spPr>
        <p:txBody>
          <a:bodyPr/>
          <a:lstStyle/>
          <a:p>
            <a:r>
              <a:rPr lang="en-US"/>
              <a:t>Click to edit Master title style</a:t>
            </a:r>
          </a:p>
        </p:txBody>
      </p:sp>
      <p:sp>
        <p:nvSpPr>
          <p:cNvPr id="3" name="Text Placeholder 2"/>
          <p:cNvSpPr>
            <a:spLocks noGrp="1"/>
          </p:cNvSpPr>
          <p:nvPr>
            <p:ph type="body" sz="half" idx="1"/>
          </p:nvPr>
        </p:nvSpPr>
        <p:spPr>
          <a:xfrm>
            <a:off x="609203" y="1600572"/>
            <a:ext cx="5381294" cy="4531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566" y="1600572"/>
            <a:ext cx="5381294" cy="4531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a:extLst>
              <a:ext uri="{FF2B5EF4-FFF2-40B4-BE49-F238E27FC236}">
                <a16:creationId xmlns:a16="http://schemas.microsoft.com/office/drawing/2014/main" xmlns="" id="{693AD4C0-C49B-4214-AD7D-5132BE9DCB0D}"/>
              </a:ext>
            </a:extLst>
          </p:cNvPr>
          <p:cNvSpPr>
            <a:spLocks noGrp="1" noChangeArrowheads="1"/>
          </p:cNvSpPr>
          <p:nvPr>
            <p:ph type="ftr" sz="quarter" idx="10"/>
          </p:nvPr>
        </p:nvSpPr>
        <p:spPr>
          <a:ln/>
        </p:spPr>
        <p:txBody>
          <a:bodyPr/>
          <a:lstStyle>
            <a:lvl1pPr>
              <a:defRPr/>
            </a:lvl1pPr>
          </a:lstStyle>
          <a:p>
            <a:pPr>
              <a:defRPr/>
            </a:pPr>
            <a:endParaRPr lang="en-US">
              <a:solidFill>
                <a:prstClr val="black">
                  <a:tint val="75000"/>
                </a:prstClr>
              </a:solidFill>
            </a:endParaRPr>
          </a:p>
        </p:txBody>
      </p:sp>
      <p:sp>
        <p:nvSpPr>
          <p:cNvPr id="6" name="Rectangle 27">
            <a:extLst>
              <a:ext uri="{FF2B5EF4-FFF2-40B4-BE49-F238E27FC236}">
                <a16:creationId xmlns:a16="http://schemas.microsoft.com/office/drawing/2014/main" xmlns="" id="{37EF403A-8130-416D-8000-786689E59734}"/>
              </a:ext>
            </a:extLst>
          </p:cNvPr>
          <p:cNvSpPr>
            <a:spLocks noGrp="1" noChangeArrowheads="1"/>
          </p:cNvSpPr>
          <p:nvPr>
            <p:ph type="sldNum" sz="quarter" idx="11"/>
          </p:nvPr>
        </p:nvSpPr>
        <p:spPr>
          <a:ln/>
        </p:spPr>
        <p:txBody>
          <a:bodyPr/>
          <a:lstStyle>
            <a:lvl1pPr>
              <a:defRPr/>
            </a:lvl1pPr>
          </a:lstStyle>
          <a:p>
            <a:fld id="{8CE8017B-33EC-42D5-BBE3-EA86BB3CAB81}" type="slidenum">
              <a:rPr lang="en-US" altLang="en-US">
                <a:solidFill>
                  <a:prstClr val="black">
                    <a:tint val="75000"/>
                  </a:prstClr>
                </a:solidFill>
              </a:rPr>
              <a:pPr/>
              <a:t>‹#›</a:t>
            </a:fld>
            <a:endParaRPr lang="en-US" altLang="en-US">
              <a:solidFill>
                <a:prstClr val="black">
                  <a:tint val="75000"/>
                </a:prstClr>
              </a:solidFill>
            </a:endParaRPr>
          </a:p>
        </p:txBody>
      </p:sp>
      <p:sp>
        <p:nvSpPr>
          <p:cNvPr id="7" name="Rectangle 28">
            <a:extLst>
              <a:ext uri="{FF2B5EF4-FFF2-40B4-BE49-F238E27FC236}">
                <a16:creationId xmlns:a16="http://schemas.microsoft.com/office/drawing/2014/main" xmlns="" id="{CDD143A2-E440-4CBD-950A-7F1BF9178831}"/>
              </a:ext>
            </a:extLst>
          </p:cNvPr>
          <p:cNvSpPr>
            <a:spLocks noGrp="1" noChangeArrowheads="1"/>
          </p:cNvSpPr>
          <p:nvPr>
            <p:ph type="dt" sz="half" idx="12"/>
          </p:nvPr>
        </p:nvSpPr>
        <p:spPr>
          <a:ln/>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2046041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C9E0C2-2BB5-404C-9275-BF2E25691957}"/>
              </a:ext>
            </a:extLst>
          </p:cNvPr>
          <p:cNvSpPr>
            <a:spLocks noGrp="1"/>
          </p:cNvSpPr>
          <p:nvPr>
            <p:ph type="ctrTitle"/>
          </p:nvPr>
        </p:nvSpPr>
        <p:spPr>
          <a:xfrm>
            <a:off x="1523008" y="1122623"/>
            <a:ext cx="9138047" cy="2388153"/>
          </a:xfrm>
        </p:spPr>
        <p:txBody>
          <a:bodyPr anchor="b"/>
          <a:lstStyle>
            <a:lvl1pPr algn="ctr">
              <a:defRPr sz="6000"/>
            </a:lvl1pPr>
          </a:lstStyle>
          <a:p>
            <a:r>
              <a:rPr lang="en-US"/>
              <a:t>Click to edit Master title style</a:t>
            </a:r>
            <a:endParaRPr lang="ar-JO"/>
          </a:p>
        </p:txBody>
      </p:sp>
      <p:sp>
        <p:nvSpPr>
          <p:cNvPr id="3" name="Subtitle 2">
            <a:extLst>
              <a:ext uri="{FF2B5EF4-FFF2-40B4-BE49-F238E27FC236}">
                <a16:creationId xmlns="" xmlns:a16="http://schemas.microsoft.com/office/drawing/2014/main" id="{EAA63803-40F9-4A87-AD42-0613753010A8}"/>
              </a:ext>
            </a:extLst>
          </p:cNvPr>
          <p:cNvSpPr>
            <a:spLocks noGrp="1"/>
          </p:cNvSpPr>
          <p:nvPr>
            <p:ph type="subTitle" idx="1"/>
          </p:nvPr>
        </p:nvSpPr>
        <p:spPr>
          <a:xfrm>
            <a:off x="1523008" y="3602872"/>
            <a:ext cx="9138047"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Date Placeholder 3">
            <a:extLst>
              <a:ext uri="{FF2B5EF4-FFF2-40B4-BE49-F238E27FC236}">
                <a16:creationId xmlns="" xmlns:a16="http://schemas.microsoft.com/office/drawing/2014/main" id="{A918D1FF-5D68-42D0-BE0A-90FB8A3E6607}"/>
              </a:ext>
            </a:extLst>
          </p:cNvPr>
          <p:cNvSpPr>
            <a:spLocks noGrp="1"/>
          </p:cNvSpPr>
          <p:nvPr>
            <p:ph type="dt" sz="half" idx="10"/>
          </p:nvPr>
        </p:nvSpPr>
        <p:spPr/>
        <p:txBody>
          <a:bodyPr/>
          <a:lstStyle/>
          <a:p>
            <a:fld id="{B0FC6382-792F-4205-AD7E-CB48E6EB4608}" type="datetimeFigureOut">
              <a:rPr lang="ar-JO" smtClean="0">
                <a:solidFill>
                  <a:prstClr val="black">
                    <a:tint val="75000"/>
                  </a:prstClr>
                </a:solidFill>
              </a:rPr>
              <a:pPr/>
              <a:t>05/04/1445</a:t>
            </a:fld>
            <a:endParaRPr lang="ar-JO">
              <a:solidFill>
                <a:prstClr val="black">
                  <a:tint val="75000"/>
                </a:prstClr>
              </a:solidFill>
            </a:endParaRPr>
          </a:p>
        </p:txBody>
      </p:sp>
      <p:sp>
        <p:nvSpPr>
          <p:cNvPr id="5" name="Footer Placeholder 4">
            <a:extLst>
              <a:ext uri="{FF2B5EF4-FFF2-40B4-BE49-F238E27FC236}">
                <a16:creationId xmlns="" xmlns:a16="http://schemas.microsoft.com/office/drawing/2014/main" id="{3E7350B0-949C-4674-958A-CA4631F4ED5D}"/>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 xmlns:a16="http://schemas.microsoft.com/office/drawing/2014/main" id="{38DC7587-AAD0-40F6-95EC-7A97E0A33590}"/>
              </a:ext>
            </a:extLst>
          </p:cNvPr>
          <p:cNvSpPr>
            <a:spLocks noGrp="1"/>
          </p:cNvSpPr>
          <p:nvPr>
            <p:ph type="sldNum" sz="quarter" idx="12"/>
          </p:nvPr>
        </p:nvSpPr>
        <p:spPr/>
        <p:txBody>
          <a:bodyPr/>
          <a:lstStyle/>
          <a:p>
            <a:fld id="{9B1A12D6-B98A-40F8-9B9B-7DC0C25363EB}"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123628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1F0410-F843-4491-A4F1-46AC036A7771}"/>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 xmlns:a16="http://schemas.microsoft.com/office/drawing/2014/main" id="{6628C755-225D-4BAD-89CD-6E35E73B93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 xmlns:a16="http://schemas.microsoft.com/office/drawing/2014/main" id="{2B199E77-8FE4-4094-9B4F-636D69226350}"/>
              </a:ext>
            </a:extLst>
          </p:cNvPr>
          <p:cNvSpPr>
            <a:spLocks noGrp="1"/>
          </p:cNvSpPr>
          <p:nvPr>
            <p:ph type="dt" sz="half" idx="10"/>
          </p:nvPr>
        </p:nvSpPr>
        <p:spPr/>
        <p:txBody>
          <a:bodyPr/>
          <a:lstStyle/>
          <a:p>
            <a:fld id="{B0FC6382-792F-4205-AD7E-CB48E6EB4608}" type="datetimeFigureOut">
              <a:rPr lang="ar-JO" smtClean="0">
                <a:solidFill>
                  <a:prstClr val="black">
                    <a:tint val="75000"/>
                  </a:prstClr>
                </a:solidFill>
              </a:rPr>
              <a:pPr/>
              <a:t>05/04/1445</a:t>
            </a:fld>
            <a:endParaRPr lang="ar-JO">
              <a:solidFill>
                <a:prstClr val="black">
                  <a:tint val="75000"/>
                </a:prstClr>
              </a:solidFill>
            </a:endParaRPr>
          </a:p>
        </p:txBody>
      </p:sp>
      <p:sp>
        <p:nvSpPr>
          <p:cNvPr id="5" name="Footer Placeholder 4">
            <a:extLst>
              <a:ext uri="{FF2B5EF4-FFF2-40B4-BE49-F238E27FC236}">
                <a16:creationId xmlns="" xmlns:a16="http://schemas.microsoft.com/office/drawing/2014/main" id="{7F013A66-6F87-4709-A645-56DA302569F4}"/>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 xmlns:a16="http://schemas.microsoft.com/office/drawing/2014/main" id="{D29BFDA3-4C88-420A-A464-4516B1EA8D58}"/>
              </a:ext>
            </a:extLst>
          </p:cNvPr>
          <p:cNvSpPr>
            <a:spLocks noGrp="1"/>
          </p:cNvSpPr>
          <p:nvPr>
            <p:ph type="sldNum" sz="quarter" idx="12"/>
          </p:nvPr>
        </p:nvSpPr>
        <p:spPr/>
        <p:txBody>
          <a:bodyPr/>
          <a:lstStyle/>
          <a:p>
            <a:fld id="{9B1A12D6-B98A-40F8-9B9B-7DC0C25363EB}"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703411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224BA2-1DCA-4D77-B062-18CAFE54F194}"/>
              </a:ext>
            </a:extLst>
          </p:cNvPr>
          <p:cNvSpPr>
            <a:spLocks noGrp="1"/>
          </p:cNvSpPr>
          <p:nvPr>
            <p:ph type="title"/>
          </p:nvPr>
        </p:nvSpPr>
        <p:spPr>
          <a:xfrm>
            <a:off x="831309" y="1710134"/>
            <a:ext cx="10508754" cy="2853398"/>
          </a:xfrm>
        </p:spPr>
        <p:txBody>
          <a:bodyPr anchor="b"/>
          <a:lstStyle>
            <a:lvl1pPr>
              <a:defRPr sz="6000"/>
            </a:lvl1pPr>
          </a:lstStyle>
          <a:p>
            <a:r>
              <a:rPr lang="en-US"/>
              <a:t>Click to edit Master title style</a:t>
            </a:r>
            <a:endParaRPr lang="ar-JO"/>
          </a:p>
        </p:txBody>
      </p:sp>
      <p:sp>
        <p:nvSpPr>
          <p:cNvPr id="3" name="Text Placeholder 2">
            <a:extLst>
              <a:ext uri="{FF2B5EF4-FFF2-40B4-BE49-F238E27FC236}">
                <a16:creationId xmlns="" xmlns:a16="http://schemas.microsoft.com/office/drawing/2014/main" id="{04A04481-459C-4EC0-B96A-32FB5BE82351}"/>
              </a:ext>
            </a:extLst>
          </p:cNvPr>
          <p:cNvSpPr>
            <a:spLocks noGrp="1"/>
          </p:cNvSpPr>
          <p:nvPr>
            <p:ph type="body" idx="1"/>
          </p:nvPr>
        </p:nvSpPr>
        <p:spPr>
          <a:xfrm>
            <a:off x="831309" y="4590526"/>
            <a:ext cx="10508754"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6ACF71D-0990-44E6-893F-54E398A16C40}"/>
              </a:ext>
            </a:extLst>
          </p:cNvPr>
          <p:cNvSpPr>
            <a:spLocks noGrp="1"/>
          </p:cNvSpPr>
          <p:nvPr>
            <p:ph type="dt" sz="half" idx="10"/>
          </p:nvPr>
        </p:nvSpPr>
        <p:spPr/>
        <p:txBody>
          <a:bodyPr/>
          <a:lstStyle/>
          <a:p>
            <a:fld id="{B0FC6382-792F-4205-AD7E-CB48E6EB4608}" type="datetimeFigureOut">
              <a:rPr lang="ar-JO" smtClean="0">
                <a:solidFill>
                  <a:prstClr val="black">
                    <a:tint val="75000"/>
                  </a:prstClr>
                </a:solidFill>
              </a:rPr>
              <a:pPr/>
              <a:t>05/04/1445</a:t>
            </a:fld>
            <a:endParaRPr lang="ar-JO">
              <a:solidFill>
                <a:prstClr val="black">
                  <a:tint val="75000"/>
                </a:prstClr>
              </a:solidFill>
            </a:endParaRPr>
          </a:p>
        </p:txBody>
      </p:sp>
      <p:sp>
        <p:nvSpPr>
          <p:cNvPr id="5" name="Footer Placeholder 4">
            <a:extLst>
              <a:ext uri="{FF2B5EF4-FFF2-40B4-BE49-F238E27FC236}">
                <a16:creationId xmlns="" xmlns:a16="http://schemas.microsoft.com/office/drawing/2014/main" id="{14F68A89-CF08-4684-9319-6ECF95DD296F}"/>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 xmlns:a16="http://schemas.microsoft.com/office/drawing/2014/main" id="{82EC80FB-185B-4112-8509-F9767BC622F5}"/>
              </a:ext>
            </a:extLst>
          </p:cNvPr>
          <p:cNvSpPr>
            <a:spLocks noGrp="1"/>
          </p:cNvSpPr>
          <p:nvPr>
            <p:ph type="sldNum" sz="quarter" idx="12"/>
          </p:nvPr>
        </p:nvSpPr>
        <p:spPr/>
        <p:txBody>
          <a:bodyPr/>
          <a:lstStyle/>
          <a:p>
            <a:fld id="{9B1A12D6-B98A-40F8-9B9B-7DC0C25363EB}"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328883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AC5080-53E0-40F6-866B-527FC88CC722}"/>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 xmlns:a16="http://schemas.microsoft.com/office/drawing/2014/main" id="{1257C8F6-BE30-41BC-B1C6-77CF1A81788D}"/>
              </a:ext>
            </a:extLst>
          </p:cNvPr>
          <p:cNvSpPr>
            <a:spLocks noGrp="1"/>
          </p:cNvSpPr>
          <p:nvPr>
            <p:ph sz="half" idx="1"/>
          </p:nvPr>
        </p:nvSpPr>
        <p:spPr>
          <a:xfrm>
            <a:off x="837654" y="1826048"/>
            <a:ext cx="5178227" cy="4352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a:extLst>
              <a:ext uri="{FF2B5EF4-FFF2-40B4-BE49-F238E27FC236}">
                <a16:creationId xmlns="" xmlns:a16="http://schemas.microsoft.com/office/drawing/2014/main" id="{E0C19757-1FFC-4902-B3CF-25D522E4B6B2}"/>
              </a:ext>
            </a:extLst>
          </p:cNvPr>
          <p:cNvSpPr>
            <a:spLocks noGrp="1"/>
          </p:cNvSpPr>
          <p:nvPr>
            <p:ph sz="half" idx="2"/>
          </p:nvPr>
        </p:nvSpPr>
        <p:spPr>
          <a:xfrm>
            <a:off x="6168182" y="1826048"/>
            <a:ext cx="5178227" cy="4352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a:extLst>
              <a:ext uri="{FF2B5EF4-FFF2-40B4-BE49-F238E27FC236}">
                <a16:creationId xmlns="" xmlns:a16="http://schemas.microsoft.com/office/drawing/2014/main" id="{EE37BDA2-0579-4A02-9F4E-2EFBAF4ADC65}"/>
              </a:ext>
            </a:extLst>
          </p:cNvPr>
          <p:cNvSpPr>
            <a:spLocks noGrp="1"/>
          </p:cNvSpPr>
          <p:nvPr>
            <p:ph type="dt" sz="half" idx="10"/>
          </p:nvPr>
        </p:nvSpPr>
        <p:spPr/>
        <p:txBody>
          <a:bodyPr/>
          <a:lstStyle/>
          <a:p>
            <a:fld id="{B0FC6382-792F-4205-AD7E-CB48E6EB4608}" type="datetimeFigureOut">
              <a:rPr lang="ar-JO" smtClean="0">
                <a:solidFill>
                  <a:prstClr val="black">
                    <a:tint val="75000"/>
                  </a:prstClr>
                </a:solidFill>
              </a:rPr>
              <a:pPr/>
              <a:t>05/04/1445</a:t>
            </a:fld>
            <a:endParaRPr lang="ar-JO">
              <a:solidFill>
                <a:prstClr val="black">
                  <a:tint val="75000"/>
                </a:prstClr>
              </a:solidFill>
            </a:endParaRPr>
          </a:p>
        </p:txBody>
      </p:sp>
      <p:sp>
        <p:nvSpPr>
          <p:cNvPr id="6" name="Footer Placeholder 5">
            <a:extLst>
              <a:ext uri="{FF2B5EF4-FFF2-40B4-BE49-F238E27FC236}">
                <a16:creationId xmlns="" xmlns:a16="http://schemas.microsoft.com/office/drawing/2014/main" id="{0E37C4A7-3CFF-4492-A69C-F8EAEF70703C}"/>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 xmlns:a16="http://schemas.microsoft.com/office/drawing/2014/main" id="{D6B2186E-EB35-4EDA-B14E-FDC223AB0E02}"/>
              </a:ext>
            </a:extLst>
          </p:cNvPr>
          <p:cNvSpPr>
            <a:spLocks noGrp="1"/>
          </p:cNvSpPr>
          <p:nvPr>
            <p:ph type="sldNum" sz="quarter" idx="12"/>
          </p:nvPr>
        </p:nvSpPr>
        <p:spPr/>
        <p:txBody>
          <a:bodyPr/>
          <a:lstStyle/>
          <a:p>
            <a:fld id="{9B1A12D6-B98A-40F8-9B9B-7DC0C25363EB}"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731141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0D3F6E-68A9-46F6-8E2D-67C8E8C08393}"/>
              </a:ext>
            </a:extLst>
          </p:cNvPr>
          <p:cNvSpPr>
            <a:spLocks noGrp="1"/>
          </p:cNvSpPr>
          <p:nvPr>
            <p:ph type="title"/>
          </p:nvPr>
        </p:nvSpPr>
        <p:spPr>
          <a:xfrm>
            <a:off x="839241" y="365210"/>
            <a:ext cx="10508754" cy="1325870"/>
          </a:xfrm>
        </p:spPr>
        <p:txBody>
          <a:bodyPr/>
          <a:lstStyle/>
          <a:p>
            <a:r>
              <a:rPr lang="en-US"/>
              <a:t>Click to edit Master title style</a:t>
            </a:r>
            <a:endParaRPr lang="ar-JO"/>
          </a:p>
        </p:txBody>
      </p:sp>
      <p:sp>
        <p:nvSpPr>
          <p:cNvPr id="3" name="Text Placeholder 2">
            <a:extLst>
              <a:ext uri="{FF2B5EF4-FFF2-40B4-BE49-F238E27FC236}">
                <a16:creationId xmlns="" xmlns:a16="http://schemas.microsoft.com/office/drawing/2014/main" id="{08978541-4A63-4245-9A0C-EB6068F27B19}"/>
              </a:ext>
            </a:extLst>
          </p:cNvPr>
          <p:cNvSpPr>
            <a:spLocks noGrp="1"/>
          </p:cNvSpPr>
          <p:nvPr>
            <p:ph type="body" idx="1"/>
          </p:nvPr>
        </p:nvSpPr>
        <p:spPr>
          <a:xfrm>
            <a:off x="839242" y="1681552"/>
            <a:ext cx="5154429"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D6D373C-0946-400B-A2E5-BDF90240BC68}"/>
              </a:ext>
            </a:extLst>
          </p:cNvPr>
          <p:cNvSpPr>
            <a:spLocks noGrp="1"/>
          </p:cNvSpPr>
          <p:nvPr>
            <p:ph sz="half" idx="2"/>
          </p:nvPr>
        </p:nvSpPr>
        <p:spPr>
          <a:xfrm>
            <a:off x="839242" y="2505655"/>
            <a:ext cx="5154429" cy="3685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a:extLst>
              <a:ext uri="{FF2B5EF4-FFF2-40B4-BE49-F238E27FC236}">
                <a16:creationId xmlns="" xmlns:a16="http://schemas.microsoft.com/office/drawing/2014/main" id="{9585C031-B9DB-4606-BBDD-BD8CE3C828B9}"/>
              </a:ext>
            </a:extLst>
          </p:cNvPr>
          <p:cNvSpPr>
            <a:spLocks noGrp="1"/>
          </p:cNvSpPr>
          <p:nvPr>
            <p:ph type="body" sz="quarter" idx="3"/>
          </p:nvPr>
        </p:nvSpPr>
        <p:spPr>
          <a:xfrm>
            <a:off x="6168182" y="1681552"/>
            <a:ext cx="5179814"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C67FD5B-4F70-4523-B6D3-45EC048AEDDB}"/>
              </a:ext>
            </a:extLst>
          </p:cNvPr>
          <p:cNvSpPr>
            <a:spLocks noGrp="1"/>
          </p:cNvSpPr>
          <p:nvPr>
            <p:ph sz="quarter" idx="4"/>
          </p:nvPr>
        </p:nvSpPr>
        <p:spPr>
          <a:xfrm>
            <a:off x="6168182" y="2505655"/>
            <a:ext cx="5179814" cy="3685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a:extLst>
              <a:ext uri="{FF2B5EF4-FFF2-40B4-BE49-F238E27FC236}">
                <a16:creationId xmlns="" xmlns:a16="http://schemas.microsoft.com/office/drawing/2014/main" id="{4B84FBBB-D54A-4B17-8D93-731C51493E22}"/>
              </a:ext>
            </a:extLst>
          </p:cNvPr>
          <p:cNvSpPr>
            <a:spLocks noGrp="1"/>
          </p:cNvSpPr>
          <p:nvPr>
            <p:ph type="dt" sz="half" idx="10"/>
          </p:nvPr>
        </p:nvSpPr>
        <p:spPr/>
        <p:txBody>
          <a:bodyPr/>
          <a:lstStyle/>
          <a:p>
            <a:fld id="{B0FC6382-792F-4205-AD7E-CB48E6EB4608}" type="datetimeFigureOut">
              <a:rPr lang="ar-JO" smtClean="0">
                <a:solidFill>
                  <a:prstClr val="black">
                    <a:tint val="75000"/>
                  </a:prstClr>
                </a:solidFill>
              </a:rPr>
              <a:pPr/>
              <a:t>05/04/1445</a:t>
            </a:fld>
            <a:endParaRPr lang="ar-JO">
              <a:solidFill>
                <a:prstClr val="black">
                  <a:tint val="75000"/>
                </a:prstClr>
              </a:solidFill>
            </a:endParaRPr>
          </a:p>
        </p:txBody>
      </p:sp>
      <p:sp>
        <p:nvSpPr>
          <p:cNvPr id="8" name="Footer Placeholder 7">
            <a:extLst>
              <a:ext uri="{FF2B5EF4-FFF2-40B4-BE49-F238E27FC236}">
                <a16:creationId xmlns="" xmlns:a16="http://schemas.microsoft.com/office/drawing/2014/main" id="{7BCF8AF1-160E-4075-84EA-79A7F6524F50}"/>
              </a:ext>
            </a:extLst>
          </p:cNvPr>
          <p:cNvSpPr>
            <a:spLocks noGrp="1"/>
          </p:cNvSpPr>
          <p:nvPr>
            <p:ph type="ftr" sz="quarter" idx="11"/>
          </p:nvPr>
        </p:nvSpPr>
        <p:spPr/>
        <p:txBody>
          <a:bodyPr/>
          <a:lstStyle/>
          <a:p>
            <a:endParaRPr lang="ar-JO">
              <a:solidFill>
                <a:prstClr val="black">
                  <a:tint val="75000"/>
                </a:prstClr>
              </a:solidFill>
            </a:endParaRPr>
          </a:p>
        </p:txBody>
      </p:sp>
      <p:sp>
        <p:nvSpPr>
          <p:cNvPr id="9" name="Slide Number Placeholder 8">
            <a:extLst>
              <a:ext uri="{FF2B5EF4-FFF2-40B4-BE49-F238E27FC236}">
                <a16:creationId xmlns="" xmlns:a16="http://schemas.microsoft.com/office/drawing/2014/main" id="{3548FC63-8C1A-4926-9930-C51F9445F11C}"/>
              </a:ext>
            </a:extLst>
          </p:cNvPr>
          <p:cNvSpPr>
            <a:spLocks noGrp="1"/>
          </p:cNvSpPr>
          <p:nvPr>
            <p:ph type="sldNum" sz="quarter" idx="12"/>
          </p:nvPr>
        </p:nvSpPr>
        <p:spPr/>
        <p:txBody>
          <a:bodyPr/>
          <a:lstStyle/>
          <a:p>
            <a:fld id="{9B1A12D6-B98A-40F8-9B9B-7DC0C25363EB}"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7356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EE93D-9B1A-4532-AB5C-B6FE7E208FD9}"/>
              </a:ext>
            </a:extLst>
          </p:cNvPr>
          <p:cNvSpPr>
            <a:spLocks noGrp="1"/>
          </p:cNvSpPr>
          <p:nvPr>
            <p:ph type="title"/>
          </p:nvPr>
        </p:nvSpPr>
        <p:spPr/>
        <p:txBody>
          <a:bodyPr/>
          <a:lstStyle/>
          <a:p>
            <a:r>
              <a:rPr lang="en-US"/>
              <a:t>Click to edit Master title style</a:t>
            </a:r>
            <a:endParaRPr lang="ar-JO"/>
          </a:p>
        </p:txBody>
      </p:sp>
      <p:sp>
        <p:nvSpPr>
          <p:cNvPr id="3" name="Date Placeholder 2">
            <a:extLst>
              <a:ext uri="{FF2B5EF4-FFF2-40B4-BE49-F238E27FC236}">
                <a16:creationId xmlns="" xmlns:a16="http://schemas.microsoft.com/office/drawing/2014/main" id="{25CE8798-B536-433F-AAB1-42C1ECD16573}"/>
              </a:ext>
            </a:extLst>
          </p:cNvPr>
          <p:cNvSpPr>
            <a:spLocks noGrp="1"/>
          </p:cNvSpPr>
          <p:nvPr>
            <p:ph type="dt" sz="half" idx="10"/>
          </p:nvPr>
        </p:nvSpPr>
        <p:spPr/>
        <p:txBody>
          <a:bodyPr/>
          <a:lstStyle/>
          <a:p>
            <a:fld id="{B0FC6382-792F-4205-AD7E-CB48E6EB4608}" type="datetimeFigureOut">
              <a:rPr lang="ar-JO" smtClean="0">
                <a:solidFill>
                  <a:prstClr val="black">
                    <a:tint val="75000"/>
                  </a:prstClr>
                </a:solidFill>
              </a:rPr>
              <a:pPr/>
              <a:t>05/04/1445</a:t>
            </a:fld>
            <a:endParaRPr lang="ar-JO">
              <a:solidFill>
                <a:prstClr val="black">
                  <a:tint val="75000"/>
                </a:prstClr>
              </a:solidFill>
            </a:endParaRPr>
          </a:p>
        </p:txBody>
      </p:sp>
      <p:sp>
        <p:nvSpPr>
          <p:cNvPr id="4" name="Footer Placeholder 3">
            <a:extLst>
              <a:ext uri="{FF2B5EF4-FFF2-40B4-BE49-F238E27FC236}">
                <a16:creationId xmlns="" xmlns:a16="http://schemas.microsoft.com/office/drawing/2014/main" id="{579F0FA8-7FD2-4FE2-B035-40FF0F47147B}"/>
              </a:ext>
            </a:extLst>
          </p:cNvPr>
          <p:cNvSpPr>
            <a:spLocks noGrp="1"/>
          </p:cNvSpPr>
          <p:nvPr>
            <p:ph type="ftr" sz="quarter" idx="11"/>
          </p:nvPr>
        </p:nvSpPr>
        <p:spPr/>
        <p:txBody>
          <a:bodyPr/>
          <a:lstStyle/>
          <a:p>
            <a:endParaRPr lang="ar-JO">
              <a:solidFill>
                <a:prstClr val="black">
                  <a:tint val="75000"/>
                </a:prstClr>
              </a:solidFill>
            </a:endParaRPr>
          </a:p>
        </p:txBody>
      </p:sp>
      <p:sp>
        <p:nvSpPr>
          <p:cNvPr id="5" name="Slide Number Placeholder 4">
            <a:extLst>
              <a:ext uri="{FF2B5EF4-FFF2-40B4-BE49-F238E27FC236}">
                <a16:creationId xmlns="" xmlns:a16="http://schemas.microsoft.com/office/drawing/2014/main" id="{D75EFCC3-B577-4F9D-AAE5-F288B79C0B99}"/>
              </a:ext>
            </a:extLst>
          </p:cNvPr>
          <p:cNvSpPr>
            <a:spLocks noGrp="1"/>
          </p:cNvSpPr>
          <p:nvPr>
            <p:ph type="sldNum" sz="quarter" idx="12"/>
          </p:nvPr>
        </p:nvSpPr>
        <p:spPr/>
        <p:txBody>
          <a:bodyPr/>
          <a:lstStyle/>
          <a:p>
            <a:fld id="{9B1A12D6-B98A-40F8-9B9B-7DC0C25363EB}"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84417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962457" y="1371918"/>
            <a:ext cx="10356454" cy="2505655"/>
          </a:xfrm>
        </p:spPr>
        <p:txBody>
          <a:bodyPr anchor="b"/>
          <a:lstStyle>
            <a:lvl1pPr algn="ctr" defTabSz="1088136" rtl="0" eaLnBrk="1" latinLnBrk="0" hangingPunct="1">
              <a:lnSpc>
                <a:spcPct val="100000"/>
              </a:lnSpc>
              <a:spcBef>
                <a:spcPct val="0"/>
              </a:spcBef>
              <a:buNone/>
              <a:defRPr lang="en-US" sz="57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62457" y="4069706"/>
            <a:ext cx="10356454" cy="1132149"/>
          </a:xfrm>
        </p:spPr>
        <p:txBody>
          <a:bodyPr anchor="t"/>
          <a:lstStyle>
            <a:lvl1pPr marL="0" indent="0" algn="ctr">
              <a:buNone/>
              <a:defRPr sz="2400">
                <a:solidFill>
                  <a:schemeClr val="tx1">
                    <a:tint val="75000"/>
                  </a:schemeClr>
                </a:solidFill>
              </a:defRPr>
            </a:lvl1pPr>
            <a:lvl2pPr marL="544068" indent="0">
              <a:buNone/>
              <a:defRPr sz="2100">
                <a:solidFill>
                  <a:schemeClr val="tx1">
                    <a:tint val="75000"/>
                  </a:schemeClr>
                </a:solidFill>
              </a:defRPr>
            </a:lvl2pPr>
            <a:lvl3pPr marL="1088136" indent="0">
              <a:buNone/>
              <a:defRPr sz="1900">
                <a:solidFill>
                  <a:schemeClr val="tx1">
                    <a:tint val="75000"/>
                  </a:schemeClr>
                </a:solidFill>
              </a:defRPr>
            </a:lvl3pPr>
            <a:lvl4pPr marL="1632204" indent="0">
              <a:buNone/>
              <a:defRPr sz="1700">
                <a:solidFill>
                  <a:schemeClr val="tx1">
                    <a:tint val="75000"/>
                  </a:schemeClr>
                </a:solidFill>
              </a:defRPr>
            </a:lvl4pPr>
            <a:lvl5pPr marL="2176272" indent="0">
              <a:buNone/>
              <a:defRPr sz="1700">
                <a:solidFill>
                  <a:schemeClr val="tx1">
                    <a:tint val="75000"/>
                  </a:schemeClr>
                </a:solidFill>
              </a:defRPr>
            </a:lvl5pPr>
            <a:lvl6pPr marL="2720340" indent="0">
              <a:buNone/>
              <a:defRPr sz="1700">
                <a:solidFill>
                  <a:schemeClr val="tx1">
                    <a:tint val="75000"/>
                  </a:schemeClr>
                </a:solidFill>
              </a:defRPr>
            </a:lvl6pPr>
            <a:lvl7pPr marL="3264408" indent="0">
              <a:buNone/>
              <a:defRPr sz="1700">
                <a:solidFill>
                  <a:schemeClr val="tx1">
                    <a:tint val="75000"/>
                  </a:schemeClr>
                </a:solidFill>
              </a:defRPr>
            </a:lvl7pPr>
            <a:lvl8pPr marL="3808476" indent="0">
              <a:buNone/>
              <a:defRPr sz="1700">
                <a:solidFill>
                  <a:schemeClr val="tx1">
                    <a:tint val="75000"/>
                  </a:schemeClr>
                </a:solidFill>
              </a:defRPr>
            </a:lvl8pPr>
            <a:lvl9pPr marL="4352544" indent="0">
              <a:buNone/>
              <a:defRPr sz="17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59731B56-68E2-4C09-A0CD-33726E6DBFD1}"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64C1E-C8CD-4B1C-BF15-54FD8718FC8C}" type="slidenum">
              <a:rPr lang="en-US" smtClean="0"/>
              <a:t>‹#›</a:t>
            </a:fld>
            <a:endParaRPr lang="en-US"/>
          </a:p>
        </p:txBody>
      </p:sp>
      <p:sp>
        <p:nvSpPr>
          <p:cNvPr id="7" name="Oval 6"/>
          <p:cNvSpPr/>
          <p:nvPr/>
        </p:nvSpPr>
        <p:spPr>
          <a:xfrm>
            <a:off x="5990498" y="3925209"/>
            <a:ext cx="112956" cy="8479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08814" tIns="54407" rIns="108814" bIns="54407" rtlCol="0" anchor="ctr"/>
          <a:lstStyle/>
          <a:p>
            <a:pPr algn="ctr"/>
            <a:endParaRPr lang="en-US"/>
          </a:p>
        </p:txBody>
      </p:sp>
      <p:sp>
        <p:nvSpPr>
          <p:cNvPr id="8" name="Oval 7"/>
          <p:cNvSpPr/>
          <p:nvPr/>
        </p:nvSpPr>
        <p:spPr>
          <a:xfrm>
            <a:off x="6257024" y="3925209"/>
            <a:ext cx="112956" cy="8479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08814" tIns="54407" rIns="108814" bIns="54407" rtlCol="0" anchor="ctr"/>
          <a:lstStyle/>
          <a:p>
            <a:pPr algn="ctr"/>
            <a:endParaRPr lang="en-US"/>
          </a:p>
        </p:txBody>
      </p:sp>
      <p:sp>
        <p:nvSpPr>
          <p:cNvPr id="9" name="Oval 8"/>
          <p:cNvSpPr/>
          <p:nvPr/>
        </p:nvSpPr>
        <p:spPr>
          <a:xfrm>
            <a:off x="5725241" y="3925209"/>
            <a:ext cx="112956" cy="8479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08814" tIns="54407" rIns="108814" bIns="54407"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A9D2139-D009-48BB-9CCE-5378FE7256B5}"/>
              </a:ext>
            </a:extLst>
          </p:cNvPr>
          <p:cNvSpPr>
            <a:spLocks noGrp="1"/>
          </p:cNvSpPr>
          <p:nvPr>
            <p:ph type="dt" sz="half" idx="10"/>
          </p:nvPr>
        </p:nvSpPr>
        <p:spPr/>
        <p:txBody>
          <a:bodyPr/>
          <a:lstStyle/>
          <a:p>
            <a:fld id="{B0FC6382-792F-4205-AD7E-CB48E6EB4608}" type="datetimeFigureOut">
              <a:rPr lang="ar-JO" smtClean="0">
                <a:solidFill>
                  <a:prstClr val="black">
                    <a:tint val="75000"/>
                  </a:prstClr>
                </a:solidFill>
              </a:rPr>
              <a:pPr/>
              <a:t>05/04/1445</a:t>
            </a:fld>
            <a:endParaRPr lang="ar-JO">
              <a:solidFill>
                <a:prstClr val="black">
                  <a:tint val="75000"/>
                </a:prstClr>
              </a:solidFill>
            </a:endParaRPr>
          </a:p>
        </p:txBody>
      </p:sp>
      <p:sp>
        <p:nvSpPr>
          <p:cNvPr id="3" name="Footer Placeholder 2">
            <a:extLst>
              <a:ext uri="{FF2B5EF4-FFF2-40B4-BE49-F238E27FC236}">
                <a16:creationId xmlns="" xmlns:a16="http://schemas.microsoft.com/office/drawing/2014/main" id="{3ACA9232-95EF-40FD-82E2-8FD4E866353F}"/>
              </a:ext>
            </a:extLst>
          </p:cNvPr>
          <p:cNvSpPr>
            <a:spLocks noGrp="1"/>
          </p:cNvSpPr>
          <p:nvPr>
            <p:ph type="ftr" sz="quarter" idx="11"/>
          </p:nvPr>
        </p:nvSpPr>
        <p:spPr/>
        <p:txBody>
          <a:bodyPr/>
          <a:lstStyle/>
          <a:p>
            <a:endParaRPr lang="ar-JO">
              <a:solidFill>
                <a:prstClr val="black">
                  <a:tint val="75000"/>
                </a:prstClr>
              </a:solidFill>
            </a:endParaRPr>
          </a:p>
        </p:txBody>
      </p:sp>
      <p:sp>
        <p:nvSpPr>
          <p:cNvPr id="4" name="Slide Number Placeholder 3">
            <a:extLst>
              <a:ext uri="{FF2B5EF4-FFF2-40B4-BE49-F238E27FC236}">
                <a16:creationId xmlns="" xmlns:a16="http://schemas.microsoft.com/office/drawing/2014/main" id="{04835705-6BE9-4AAA-8B5C-527BEBBFE2A5}"/>
              </a:ext>
            </a:extLst>
          </p:cNvPr>
          <p:cNvSpPr>
            <a:spLocks noGrp="1"/>
          </p:cNvSpPr>
          <p:nvPr>
            <p:ph type="sldNum" sz="quarter" idx="12"/>
          </p:nvPr>
        </p:nvSpPr>
        <p:spPr/>
        <p:txBody>
          <a:bodyPr/>
          <a:lstStyle/>
          <a:p>
            <a:fld id="{9B1A12D6-B98A-40F8-9B9B-7DC0C25363EB}"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1713176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904EB8-10B1-420B-8A02-CA20CBE9C467}"/>
              </a:ext>
            </a:extLst>
          </p:cNvPr>
          <p:cNvSpPr>
            <a:spLocks noGrp="1"/>
          </p:cNvSpPr>
          <p:nvPr>
            <p:ph type="title"/>
          </p:nvPr>
        </p:nvSpPr>
        <p:spPr>
          <a:xfrm>
            <a:off x="839242" y="457306"/>
            <a:ext cx="3929677" cy="1600571"/>
          </a:xfrm>
        </p:spPr>
        <p:txBody>
          <a:bodyPr anchor="b"/>
          <a:lstStyle>
            <a:lvl1pPr>
              <a:defRPr sz="3200"/>
            </a:lvl1pPr>
          </a:lstStyle>
          <a:p>
            <a:r>
              <a:rPr lang="en-US"/>
              <a:t>Click to edit Master title style</a:t>
            </a:r>
            <a:endParaRPr lang="ar-JO"/>
          </a:p>
        </p:txBody>
      </p:sp>
      <p:sp>
        <p:nvSpPr>
          <p:cNvPr id="3" name="Content Placeholder 2">
            <a:extLst>
              <a:ext uri="{FF2B5EF4-FFF2-40B4-BE49-F238E27FC236}">
                <a16:creationId xmlns="" xmlns:a16="http://schemas.microsoft.com/office/drawing/2014/main" id="{147CF826-3C82-4878-806C-E65433619613}"/>
              </a:ext>
            </a:extLst>
          </p:cNvPr>
          <p:cNvSpPr>
            <a:spLocks noGrp="1"/>
          </p:cNvSpPr>
          <p:nvPr>
            <p:ph idx="1"/>
          </p:nvPr>
        </p:nvSpPr>
        <p:spPr>
          <a:xfrm>
            <a:off x="5179814" y="987654"/>
            <a:ext cx="6168182"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a:extLst>
              <a:ext uri="{FF2B5EF4-FFF2-40B4-BE49-F238E27FC236}">
                <a16:creationId xmlns="" xmlns:a16="http://schemas.microsoft.com/office/drawing/2014/main" id="{A0E26384-57CD-404C-A318-1FC0F5DA6E52}"/>
              </a:ext>
            </a:extLst>
          </p:cNvPr>
          <p:cNvSpPr>
            <a:spLocks noGrp="1"/>
          </p:cNvSpPr>
          <p:nvPr>
            <p:ph type="body" sz="half" idx="2"/>
          </p:nvPr>
        </p:nvSpPr>
        <p:spPr>
          <a:xfrm>
            <a:off x="839242" y="2057876"/>
            <a:ext cx="3929677"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1FB3F5B-4D88-462C-9060-9F5FC1595011}"/>
              </a:ext>
            </a:extLst>
          </p:cNvPr>
          <p:cNvSpPr>
            <a:spLocks noGrp="1"/>
          </p:cNvSpPr>
          <p:nvPr>
            <p:ph type="dt" sz="half" idx="10"/>
          </p:nvPr>
        </p:nvSpPr>
        <p:spPr/>
        <p:txBody>
          <a:bodyPr/>
          <a:lstStyle/>
          <a:p>
            <a:fld id="{B0FC6382-792F-4205-AD7E-CB48E6EB4608}" type="datetimeFigureOut">
              <a:rPr lang="ar-JO" smtClean="0">
                <a:solidFill>
                  <a:prstClr val="black">
                    <a:tint val="75000"/>
                  </a:prstClr>
                </a:solidFill>
              </a:rPr>
              <a:pPr/>
              <a:t>05/04/1445</a:t>
            </a:fld>
            <a:endParaRPr lang="ar-JO">
              <a:solidFill>
                <a:prstClr val="black">
                  <a:tint val="75000"/>
                </a:prstClr>
              </a:solidFill>
            </a:endParaRPr>
          </a:p>
        </p:txBody>
      </p:sp>
      <p:sp>
        <p:nvSpPr>
          <p:cNvPr id="6" name="Footer Placeholder 5">
            <a:extLst>
              <a:ext uri="{FF2B5EF4-FFF2-40B4-BE49-F238E27FC236}">
                <a16:creationId xmlns="" xmlns:a16="http://schemas.microsoft.com/office/drawing/2014/main" id="{438A2C40-92AC-4FD7-9AB0-C256DD5139C0}"/>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 xmlns:a16="http://schemas.microsoft.com/office/drawing/2014/main" id="{D800D150-EBDE-4924-8807-612C25E4CBC7}"/>
              </a:ext>
            </a:extLst>
          </p:cNvPr>
          <p:cNvSpPr>
            <a:spLocks noGrp="1"/>
          </p:cNvSpPr>
          <p:nvPr>
            <p:ph type="sldNum" sz="quarter" idx="12"/>
          </p:nvPr>
        </p:nvSpPr>
        <p:spPr/>
        <p:txBody>
          <a:bodyPr/>
          <a:lstStyle/>
          <a:p>
            <a:fld id="{9B1A12D6-B98A-40F8-9B9B-7DC0C25363EB}"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682984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6A27A5-EDC7-4C6F-9D23-70FBA42B72A9}"/>
              </a:ext>
            </a:extLst>
          </p:cNvPr>
          <p:cNvSpPr>
            <a:spLocks noGrp="1"/>
          </p:cNvSpPr>
          <p:nvPr>
            <p:ph type="title"/>
          </p:nvPr>
        </p:nvSpPr>
        <p:spPr>
          <a:xfrm>
            <a:off x="839242" y="457306"/>
            <a:ext cx="3929677" cy="1600571"/>
          </a:xfrm>
        </p:spPr>
        <p:txBody>
          <a:bodyPr anchor="b"/>
          <a:lstStyle>
            <a:lvl1pPr>
              <a:defRPr sz="3200"/>
            </a:lvl1pPr>
          </a:lstStyle>
          <a:p>
            <a:r>
              <a:rPr lang="en-US"/>
              <a:t>Click to edit Master title style</a:t>
            </a:r>
            <a:endParaRPr lang="ar-JO"/>
          </a:p>
        </p:txBody>
      </p:sp>
      <p:sp>
        <p:nvSpPr>
          <p:cNvPr id="3" name="Picture Placeholder 2">
            <a:extLst>
              <a:ext uri="{FF2B5EF4-FFF2-40B4-BE49-F238E27FC236}">
                <a16:creationId xmlns="" xmlns:a16="http://schemas.microsoft.com/office/drawing/2014/main" id="{62708D06-4E69-4155-8402-6C58349E5B69}"/>
              </a:ext>
            </a:extLst>
          </p:cNvPr>
          <p:cNvSpPr>
            <a:spLocks noGrp="1"/>
          </p:cNvSpPr>
          <p:nvPr>
            <p:ph type="pic" idx="1"/>
          </p:nvPr>
        </p:nvSpPr>
        <p:spPr>
          <a:xfrm>
            <a:off x="5179814" y="987654"/>
            <a:ext cx="6168182"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a:extLst>
              <a:ext uri="{FF2B5EF4-FFF2-40B4-BE49-F238E27FC236}">
                <a16:creationId xmlns="" xmlns:a16="http://schemas.microsoft.com/office/drawing/2014/main" id="{7491665B-D488-4CBE-BC7D-8D15DE439C3A}"/>
              </a:ext>
            </a:extLst>
          </p:cNvPr>
          <p:cNvSpPr>
            <a:spLocks noGrp="1"/>
          </p:cNvSpPr>
          <p:nvPr>
            <p:ph type="body" sz="half" idx="2"/>
          </p:nvPr>
        </p:nvSpPr>
        <p:spPr>
          <a:xfrm>
            <a:off x="839242" y="2057876"/>
            <a:ext cx="3929677"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EC291D4-D67F-4C66-A71F-2BC0242C3913}"/>
              </a:ext>
            </a:extLst>
          </p:cNvPr>
          <p:cNvSpPr>
            <a:spLocks noGrp="1"/>
          </p:cNvSpPr>
          <p:nvPr>
            <p:ph type="dt" sz="half" idx="10"/>
          </p:nvPr>
        </p:nvSpPr>
        <p:spPr/>
        <p:txBody>
          <a:bodyPr/>
          <a:lstStyle/>
          <a:p>
            <a:fld id="{B0FC6382-792F-4205-AD7E-CB48E6EB4608}" type="datetimeFigureOut">
              <a:rPr lang="ar-JO" smtClean="0">
                <a:solidFill>
                  <a:prstClr val="black">
                    <a:tint val="75000"/>
                  </a:prstClr>
                </a:solidFill>
              </a:rPr>
              <a:pPr/>
              <a:t>05/04/1445</a:t>
            </a:fld>
            <a:endParaRPr lang="ar-JO">
              <a:solidFill>
                <a:prstClr val="black">
                  <a:tint val="75000"/>
                </a:prstClr>
              </a:solidFill>
            </a:endParaRPr>
          </a:p>
        </p:txBody>
      </p:sp>
      <p:sp>
        <p:nvSpPr>
          <p:cNvPr id="6" name="Footer Placeholder 5">
            <a:extLst>
              <a:ext uri="{FF2B5EF4-FFF2-40B4-BE49-F238E27FC236}">
                <a16:creationId xmlns="" xmlns:a16="http://schemas.microsoft.com/office/drawing/2014/main" id="{CE49DDB4-63A8-4765-9019-416891B03A14}"/>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 xmlns:a16="http://schemas.microsoft.com/office/drawing/2014/main" id="{1F2CE40C-3F23-4D89-A824-E4AEB322AEFA}"/>
              </a:ext>
            </a:extLst>
          </p:cNvPr>
          <p:cNvSpPr>
            <a:spLocks noGrp="1"/>
          </p:cNvSpPr>
          <p:nvPr>
            <p:ph type="sldNum" sz="quarter" idx="12"/>
          </p:nvPr>
        </p:nvSpPr>
        <p:spPr/>
        <p:txBody>
          <a:bodyPr/>
          <a:lstStyle/>
          <a:p>
            <a:fld id="{9B1A12D6-B98A-40F8-9B9B-7DC0C25363EB}"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5684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0A07BC-70EE-4FE7-9D1A-0565037E27C4}"/>
              </a:ext>
            </a:extLst>
          </p:cNvPr>
          <p:cNvSpPr>
            <a:spLocks noGrp="1"/>
          </p:cNvSpPr>
          <p:nvPr>
            <p:ph type="title"/>
          </p:nvPr>
        </p:nvSpPr>
        <p:spPr/>
        <p:txBody>
          <a:bodyPr/>
          <a:lstStyle/>
          <a:p>
            <a:r>
              <a:rPr lang="en-US"/>
              <a:t>Click to edit Master title style</a:t>
            </a:r>
            <a:endParaRPr lang="ar-JO"/>
          </a:p>
        </p:txBody>
      </p:sp>
      <p:sp>
        <p:nvSpPr>
          <p:cNvPr id="3" name="Vertical Text Placeholder 2">
            <a:extLst>
              <a:ext uri="{FF2B5EF4-FFF2-40B4-BE49-F238E27FC236}">
                <a16:creationId xmlns="" xmlns:a16="http://schemas.microsoft.com/office/drawing/2014/main" id="{71255736-7B4B-4AD9-9F2F-606D269813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 xmlns:a16="http://schemas.microsoft.com/office/drawing/2014/main" id="{B5CF4D28-113D-4874-B14D-61BC70A1D523}"/>
              </a:ext>
            </a:extLst>
          </p:cNvPr>
          <p:cNvSpPr>
            <a:spLocks noGrp="1"/>
          </p:cNvSpPr>
          <p:nvPr>
            <p:ph type="dt" sz="half" idx="10"/>
          </p:nvPr>
        </p:nvSpPr>
        <p:spPr/>
        <p:txBody>
          <a:bodyPr/>
          <a:lstStyle/>
          <a:p>
            <a:fld id="{B0FC6382-792F-4205-AD7E-CB48E6EB4608}" type="datetimeFigureOut">
              <a:rPr lang="ar-JO" smtClean="0">
                <a:solidFill>
                  <a:prstClr val="black">
                    <a:tint val="75000"/>
                  </a:prstClr>
                </a:solidFill>
              </a:rPr>
              <a:pPr/>
              <a:t>05/04/1445</a:t>
            </a:fld>
            <a:endParaRPr lang="ar-JO">
              <a:solidFill>
                <a:prstClr val="black">
                  <a:tint val="75000"/>
                </a:prstClr>
              </a:solidFill>
            </a:endParaRPr>
          </a:p>
        </p:txBody>
      </p:sp>
      <p:sp>
        <p:nvSpPr>
          <p:cNvPr id="5" name="Footer Placeholder 4">
            <a:extLst>
              <a:ext uri="{FF2B5EF4-FFF2-40B4-BE49-F238E27FC236}">
                <a16:creationId xmlns="" xmlns:a16="http://schemas.microsoft.com/office/drawing/2014/main" id="{3C8D6498-C18A-4C22-BE9C-6D2F900C429A}"/>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 xmlns:a16="http://schemas.microsoft.com/office/drawing/2014/main" id="{A786E9D1-08D0-402F-BAFD-5707F593B0D7}"/>
              </a:ext>
            </a:extLst>
          </p:cNvPr>
          <p:cNvSpPr>
            <a:spLocks noGrp="1"/>
          </p:cNvSpPr>
          <p:nvPr>
            <p:ph type="sldNum" sz="quarter" idx="12"/>
          </p:nvPr>
        </p:nvSpPr>
        <p:spPr/>
        <p:txBody>
          <a:bodyPr/>
          <a:lstStyle/>
          <a:p>
            <a:fld id="{9B1A12D6-B98A-40F8-9B9B-7DC0C25363EB}"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1116164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55B1932-4202-4D3E-B4AF-B8EEA5047AAB}"/>
              </a:ext>
            </a:extLst>
          </p:cNvPr>
          <p:cNvSpPr>
            <a:spLocks noGrp="1"/>
          </p:cNvSpPr>
          <p:nvPr>
            <p:ph type="title" orient="vert"/>
          </p:nvPr>
        </p:nvSpPr>
        <p:spPr>
          <a:xfrm>
            <a:off x="8719220" y="365209"/>
            <a:ext cx="2627189" cy="5813184"/>
          </a:xfrm>
        </p:spPr>
        <p:txBody>
          <a:bodyPr vert="eaVert"/>
          <a:lstStyle/>
          <a:p>
            <a:r>
              <a:rPr lang="en-US"/>
              <a:t>Click to edit Master title style</a:t>
            </a:r>
            <a:endParaRPr lang="ar-JO"/>
          </a:p>
        </p:txBody>
      </p:sp>
      <p:sp>
        <p:nvSpPr>
          <p:cNvPr id="3" name="Vertical Text Placeholder 2">
            <a:extLst>
              <a:ext uri="{FF2B5EF4-FFF2-40B4-BE49-F238E27FC236}">
                <a16:creationId xmlns="" xmlns:a16="http://schemas.microsoft.com/office/drawing/2014/main" id="{3DA38FBE-8714-45AB-A457-81D0870277D2}"/>
              </a:ext>
            </a:extLst>
          </p:cNvPr>
          <p:cNvSpPr>
            <a:spLocks noGrp="1"/>
          </p:cNvSpPr>
          <p:nvPr>
            <p:ph type="body" orient="vert" idx="1"/>
          </p:nvPr>
        </p:nvSpPr>
        <p:spPr>
          <a:xfrm>
            <a:off x="837654" y="365209"/>
            <a:ext cx="7729265" cy="58131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 xmlns:a16="http://schemas.microsoft.com/office/drawing/2014/main" id="{2635F841-B3CD-4936-9547-DF84E7B7FEF4}"/>
              </a:ext>
            </a:extLst>
          </p:cNvPr>
          <p:cNvSpPr>
            <a:spLocks noGrp="1"/>
          </p:cNvSpPr>
          <p:nvPr>
            <p:ph type="dt" sz="half" idx="10"/>
          </p:nvPr>
        </p:nvSpPr>
        <p:spPr/>
        <p:txBody>
          <a:bodyPr/>
          <a:lstStyle/>
          <a:p>
            <a:fld id="{B0FC6382-792F-4205-AD7E-CB48E6EB4608}" type="datetimeFigureOut">
              <a:rPr lang="ar-JO" smtClean="0">
                <a:solidFill>
                  <a:prstClr val="black">
                    <a:tint val="75000"/>
                  </a:prstClr>
                </a:solidFill>
              </a:rPr>
              <a:pPr/>
              <a:t>05/04/1445</a:t>
            </a:fld>
            <a:endParaRPr lang="ar-JO">
              <a:solidFill>
                <a:prstClr val="black">
                  <a:tint val="75000"/>
                </a:prstClr>
              </a:solidFill>
            </a:endParaRPr>
          </a:p>
        </p:txBody>
      </p:sp>
      <p:sp>
        <p:nvSpPr>
          <p:cNvPr id="5" name="Footer Placeholder 4">
            <a:extLst>
              <a:ext uri="{FF2B5EF4-FFF2-40B4-BE49-F238E27FC236}">
                <a16:creationId xmlns="" xmlns:a16="http://schemas.microsoft.com/office/drawing/2014/main" id="{3B76AAB6-4785-4353-8CEC-F079E3B4515A}"/>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 xmlns:a16="http://schemas.microsoft.com/office/drawing/2014/main" id="{0F1182D3-24B7-4E80-ABCC-2FC82824D69A}"/>
              </a:ext>
            </a:extLst>
          </p:cNvPr>
          <p:cNvSpPr>
            <a:spLocks noGrp="1"/>
          </p:cNvSpPr>
          <p:nvPr>
            <p:ph type="sldNum" sz="quarter" idx="12"/>
          </p:nvPr>
        </p:nvSpPr>
        <p:spPr/>
        <p:txBody>
          <a:bodyPr/>
          <a:lstStyle/>
          <a:p>
            <a:fld id="{9B1A12D6-B98A-40F8-9B9B-7DC0C25363EB}"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171264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203" y="277879"/>
            <a:ext cx="10965657" cy="1140089"/>
          </a:xfrm>
        </p:spPr>
        <p:txBody>
          <a:bodyPr/>
          <a:lstStyle/>
          <a:p>
            <a:r>
              <a:rPr lang="en-US"/>
              <a:t>Click to edit Master title style</a:t>
            </a:r>
          </a:p>
        </p:txBody>
      </p:sp>
      <p:sp>
        <p:nvSpPr>
          <p:cNvPr id="3" name="Text Placeholder 2"/>
          <p:cNvSpPr>
            <a:spLocks noGrp="1"/>
          </p:cNvSpPr>
          <p:nvPr>
            <p:ph type="body" sz="half" idx="1"/>
          </p:nvPr>
        </p:nvSpPr>
        <p:spPr>
          <a:xfrm>
            <a:off x="609203" y="1600572"/>
            <a:ext cx="5381294" cy="4531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566" y="1600572"/>
            <a:ext cx="5381294" cy="4531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a:extLst>
              <a:ext uri="{FF2B5EF4-FFF2-40B4-BE49-F238E27FC236}">
                <a16:creationId xmlns="" xmlns:a16="http://schemas.microsoft.com/office/drawing/2014/main" id="{693AD4C0-C49B-4214-AD7D-5132BE9DCB0D}"/>
              </a:ext>
            </a:extLst>
          </p:cNvPr>
          <p:cNvSpPr>
            <a:spLocks noGrp="1" noChangeArrowheads="1"/>
          </p:cNvSpPr>
          <p:nvPr>
            <p:ph type="ftr" sz="quarter" idx="10"/>
          </p:nvPr>
        </p:nvSpPr>
        <p:spPr>
          <a:ln/>
        </p:spPr>
        <p:txBody>
          <a:bodyPr/>
          <a:lstStyle>
            <a:lvl1pPr>
              <a:defRPr/>
            </a:lvl1pPr>
          </a:lstStyle>
          <a:p>
            <a:pPr>
              <a:defRPr/>
            </a:pPr>
            <a:endParaRPr lang="en-US">
              <a:solidFill>
                <a:prstClr val="black">
                  <a:tint val="75000"/>
                </a:prstClr>
              </a:solidFill>
            </a:endParaRPr>
          </a:p>
        </p:txBody>
      </p:sp>
      <p:sp>
        <p:nvSpPr>
          <p:cNvPr id="6" name="Rectangle 27">
            <a:extLst>
              <a:ext uri="{FF2B5EF4-FFF2-40B4-BE49-F238E27FC236}">
                <a16:creationId xmlns="" xmlns:a16="http://schemas.microsoft.com/office/drawing/2014/main" id="{37EF403A-8130-416D-8000-786689E59734}"/>
              </a:ext>
            </a:extLst>
          </p:cNvPr>
          <p:cNvSpPr>
            <a:spLocks noGrp="1" noChangeArrowheads="1"/>
          </p:cNvSpPr>
          <p:nvPr>
            <p:ph type="sldNum" sz="quarter" idx="11"/>
          </p:nvPr>
        </p:nvSpPr>
        <p:spPr>
          <a:ln/>
        </p:spPr>
        <p:txBody>
          <a:bodyPr/>
          <a:lstStyle>
            <a:lvl1pPr>
              <a:defRPr/>
            </a:lvl1pPr>
          </a:lstStyle>
          <a:p>
            <a:fld id="{8CE8017B-33EC-42D5-BBE3-EA86BB3CAB81}" type="slidenum">
              <a:rPr lang="en-US" altLang="en-US">
                <a:solidFill>
                  <a:prstClr val="black">
                    <a:tint val="75000"/>
                  </a:prstClr>
                </a:solidFill>
              </a:rPr>
              <a:pPr/>
              <a:t>‹#›</a:t>
            </a:fld>
            <a:endParaRPr lang="en-US" altLang="en-US">
              <a:solidFill>
                <a:prstClr val="black">
                  <a:tint val="75000"/>
                </a:prstClr>
              </a:solidFill>
            </a:endParaRPr>
          </a:p>
        </p:txBody>
      </p:sp>
      <p:sp>
        <p:nvSpPr>
          <p:cNvPr id="7" name="Rectangle 28">
            <a:extLst>
              <a:ext uri="{FF2B5EF4-FFF2-40B4-BE49-F238E27FC236}">
                <a16:creationId xmlns="" xmlns:a16="http://schemas.microsoft.com/office/drawing/2014/main" id="{CDD143A2-E440-4CBD-950A-7F1BF9178831}"/>
              </a:ext>
            </a:extLst>
          </p:cNvPr>
          <p:cNvSpPr>
            <a:spLocks noGrp="1" noChangeArrowheads="1"/>
          </p:cNvSpPr>
          <p:nvPr>
            <p:ph type="dt" sz="half" idx="12"/>
          </p:nvPr>
        </p:nvSpPr>
        <p:spPr>
          <a:ln/>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132257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4" name="Content Placeholder 3"/>
          <p:cNvSpPr>
            <a:spLocks noGrp="1"/>
          </p:cNvSpPr>
          <p:nvPr>
            <p:ph sz="half" idx="2"/>
          </p:nvPr>
        </p:nvSpPr>
        <p:spPr>
          <a:xfrm>
            <a:off x="6193566" y="1600571"/>
            <a:ext cx="5381294" cy="4527011"/>
          </a:xfrm>
        </p:spPr>
        <p:txBody>
          <a:bodyPr/>
          <a:lstStyle>
            <a:lvl1pPr>
              <a:defRPr sz="2900"/>
            </a:lvl1pPr>
            <a:lvl2pPr>
              <a:defRPr sz="1900"/>
            </a:lvl2pPr>
            <a:lvl3pPr>
              <a:defRPr sz="1900"/>
            </a:lvl3pPr>
            <a:lvl4pPr>
              <a:defRPr sz="1900"/>
            </a:lvl4pPr>
            <a:lvl5pPr>
              <a:defRPr sz="1900"/>
            </a:lvl5pPr>
            <a:lvl6pPr>
              <a:defRPr sz="1900"/>
            </a:lvl6pPr>
            <a:lvl7pPr>
              <a:defRPr sz="1900"/>
            </a:lvl7pPr>
            <a:lvl8pPr>
              <a:defRPr sz="1900"/>
            </a:lvl8pPr>
            <a:lvl9pPr>
              <a:defRPr sz="1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5" name="Date Placeholder 4"/>
          <p:cNvSpPr>
            <a:spLocks noGrp="1"/>
          </p:cNvSpPr>
          <p:nvPr>
            <p:ph type="dt" sz="half" idx="10"/>
          </p:nvPr>
        </p:nvSpPr>
        <p:spPr/>
        <p:txBody>
          <a:bodyPr/>
          <a:lstStyle/>
          <a:p>
            <a:fld id="{59731B56-68E2-4C09-A0CD-33726E6DBFD1}"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64C1E-C8CD-4B1C-BF15-54FD8718FC8C}" type="slidenum">
              <a:rPr lang="en-US" smtClean="0"/>
              <a:t>‹#›</a:t>
            </a:fld>
            <a:endParaRPr lang="en-US"/>
          </a:p>
        </p:txBody>
      </p:sp>
      <p:sp>
        <p:nvSpPr>
          <p:cNvPr id="9" name="Content Placeholder 8"/>
          <p:cNvSpPr>
            <a:spLocks noGrp="1"/>
          </p:cNvSpPr>
          <p:nvPr>
            <p:ph sz="quarter" idx="13"/>
          </p:nvPr>
        </p:nvSpPr>
        <p:spPr>
          <a:xfrm>
            <a:off x="487362" y="1600571"/>
            <a:ext cx="5385356" cy="452732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09203" y="1600571"/>
            <a:ext cx="5383410" cy="609741"/>
          </a:xfrm>
        </p:spPr>
        <p:txBody>
          <a:bodyPr anchor="b">
            <a:noAutofit/>
          </a:bodyPr>
          <a:lstStyle>
            <a:lvl1pPr marL="0" indent="0" algn="ctr">
              <a:buNone/>
              <a:defRPr sz="2900" b="0"/>
            </a:lvl1pPr>
            <a:lvl2pPr marL="544068" indent="0">
              <a:buNone/>
              <a:defRPr sz="2400" b="1"/>
            </a:lvl2pPr>
            <a:lvl3pPr marL="1088136" indent="0">
              <a:buNone/>
              <a:defRPr sz="2100" b="1"/>
            </a:lvl3pPr>
            <a:lvl4pPr marL="1632204" indent="0">
              <a:buNone/>
              <a:defRPr sz="1900" b="1"/>
            </a:lvl4pPr>
            <a:lvl5pPr marL="2176272" indent="0">
              <a:buNone/>
              <a:defRPr sz="1900" b="1"/>
            </a:lvl5pPr>
            <a:lvl6pPr marL="2720340" indent="0">
              <a:buNone/>
              <a:defRPr sz="1900" b="1"/>
            </a:lvl6pPr>
            <a:lvl7pPr marL="3264408" indent="0">
              <a:buNone/>
              <a:defRPr sz="1900" b="1"/>
            </a:lvl7pPr>
            <a:lvl8pPr marL="3808476" indent="0">
              <a:buNone/>
              <a:defRPr sz="1900" b="1"/>
            </a:lvl8pPr>
            <a:lvl9pPr marL="4352544" indent="0">
              <a:buNone/>
              <a:defRPr sz="19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6193566" y="1600571"/>
            <a:ext cx="5385525" cy="609741"/>
          </a:xfrm>
        </p:spPr>
        <p:txBody>
          <a:bodyPr anchor="b">
            <a:noAutofit/>
          </a:bodyPr>
          <a:lstStyle>
            <a:lvl1pPr marL="0" indent="0" algn="ctr">
              <a:buNone/>
              <a:defRPr sz="2900" b="0"/>
            </a:lvl1pPr>
            <a:lvl2pPr marL="544068" indent="0">
              <a:buNone/>
              <a:defRPr sz="2400" b="1"/>
            </a:lvl2pPr>
            <a:lvl3pPr marL="1088136" indent="0">
              <a:buNone/>
              <a:defRPr sz="2100" b="1"/>
            </a:lvl3pPr>
            <a:lvl4pPr marL="1632204" indent="0">
              <a:buNone/>
              <a:defRPr sz="1900" b="1"/>
            </a:lvl4pPr>
            <a:lvl5pPr marL="2176272" indent="0">
              <a:buNone/>
              <a:defRPr sz="1900" b="1"/>
            </a:lvl5pPr>
            <a:lvl6pPr marL="2720340" indent="0">
              <a:buNone/>
              <a:defRPr sz="1900" b="1"/>
            </a:lvl6pPr>
            <a:lvl7pPr marL="3264408" indent="0">
              <a:buNone/>
              <a:defRPr sz="1900" b="1"/>
            </a:lvl7pPr>
            <a:lvl8pPr marL="3808476" indent="0">
              <a:buNone/>
              <a:defRPr sz="1900" b="1"/>
            </a:lvl8pPr>
            <a:lvl9pPr marL="4352544" indent="0">
              <a:buNone/>
              <a:defRPr sz="19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59731B56-68E2-4C09-A0CD-33726E6DBFD1}"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964C1E-C8CD-4B1C-BF15-54FD8718FC8C}" type="slidenum">
              <a:rPr lang="en-US" smtClean="0"/>
              <a:t>‹#›</a:t>
            </a:fld>
            <a:endParaRPr lang="en-US"/>
          </a:p>
        </p:txBody>
      </p:sp>
      <p:sp>
        <p:nvSpPr>
          <p:cNvPr id="11" name="Content Placeholder 10"/>
          <p:cNvSpPr>
            <a:spLocks noGrp="1"/>
          </p:cNvSpPr>
          <p:nvPr>
            <p:ph sz="quarter" idx="13"/>
          </p:nvPr>
        </p:nvSpPr>
        <p:spPr>
          <a:xfrm>
            <a:off x="609203" y="2213361"/>
            <a:ext cx="5385356" cy="39145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6226056" y="2213361"/>
            <a:ext cx="5385356" cy="391409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59731B56-68E2-4C09-A0CD-33726E6DBFD1}"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964C1E-C8CD-4B1C-BF15-54FD8718FC8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31B56-68E2-4C09-A0CD-33726E6DBFD1}"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964C1E-C8CD-4B1C-BF15-54FD8718FC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870989" y="266762"/>
            <a:ext cx="4008473" cy="2095985"/>
          </a:xfrm>
        </p:spPr>
        <p:txBody>
          <a:bodyPr anchor="b"/>
          <a:lstStyle>
            <a:lvl1pPr algn="ctr">
              <a:lnSpc>
                <a:spcPct val="100000"/>
              </a:lnSpc>
              <a:defRPr sz="3300" b="0">
                <a:effectLst>
                  <a:outerShdw blurRad="50800" dist="25400" dir="5400000" algn="t" rotWithShape="0">
                    <a:prstClr val="black">
                      <a:alpha val="25000"/>
                    </a:prstClr>
                  </a:outerShdw>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958226" y="273114"/>
            <a:ext cx="6656814"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7870989" y="2438965"/>
            <a:ext cx="4008473" cy="3688617"/>
          </a:xfrm>
        </p:spPr>
        <p:txBody>
          <a:bodyPr>
            <a:normAutofit/>
          </a:bodyPr>
          <a:lstStyle>
            <a:lvl1pPr marL="0" indent="0" algn="ctr">
              <a:lnSpc>
                <a:spcPct val="125000"/>
              </a:lnSpc>
              <a:buNone/>
              <a:defRPr sz="1900"/>
            </a:lvl1pPr>
            <a:lvl2pPr marL="544068" indent="0">
              <a:buNone/>
              <a:defRPr sz="1400"/>
            </a:lvl2pPr>
            <a:lvl3pPr marL="1088136" indent="0">
              <a:buNone/>
              <a:defRPr sz="1200"/>
            </a:lvl3pPr>
            <a:lvl4pPr marL="1632204" indent="0">
              <a:buNone/>
              <a:defRPr sz="1100"/>
            </a:lvl4pPr>
            <a:lvl5pPr marL="2176272" indent="0">
              <a:buNone/>
              <a:defRPr sz="1100"/>
            </a:lvl5pPr>
            <a:lvl6pPr marL="2720340" indent="0">
              <a:buNone/>
              <a:defRPr sz="1100"/>
            </a:lvl6pPr>
            <a:lvl7pPr marL="3264408" indent="0">
              <a:buNone/>
              <a:defRPr sz="1100"/>
            </a:lvl7pPr>
            <a:lvl8pPr marL="3808476" indent="0">
              <a:buNone/>
              <a:defRPr sz="1100"/>
            </a:lvl8pPr>
            <a:lvl9pPr marL="4352544" indent="0">
              <a:buNone/>
              <a:defRPr sz="11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59731B56-68E2-4C09-A0CD-33726E6DBFD1}"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64C1E-C8CD-4B1C-BF15-54FD8718FC8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237977" y="228653"/>
            <a:ext cx="7610807" cy="895557"/>
          </a:xfrm>
        </p:spPr>
        <p:txBody>
          <a:bodyPr anchor="b"/>
          <a:lstStyle>
            <a:lvl1pPr algn="ctr">
              <a:lnSpc>
                <a:spcPct val="100000"/>
              </a:lnSpc>
              <a:defRPr sz="33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2009526" y="1143265"/>
            <a:ext cx="8067710" cy="4542095"/>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800"/>
            </a:lvl1pPr>
            <a:lvl2pPr marL="544068" indent="0">
              <a:buNone/>
              <a:defRPr sz="3300"/>
            </a:lvl2pPr>
            <a:lvl3pPr marL="1088136" indent="0">
              <a:buNone/>
              <a:defRPr sz="2900"/>
            </a:lvl3pPr>
            <a:lvl4pPr marL="1632204" indent="0">
              <a:buNone/>
              <a:defRPr sz="2400"/>
            </a:lvl4pPr>
            <a:lvl5pPr marL="2176272" indent="0">
              <a:buNone/>
              <a:defRPr sz="2400"/>
            </a:lvl5pPr>
            <a:lvl6pPr marL="2720340" indent="0">
              <a:buNone/>
              <a:defRPr sz="2400"/>
            </a:lvl6pPr>
            <a:lvl7pPr marL="3264408" indent="0">
              <a:buNone/>
              <a:defRPr sz="2400"/>
            </a:lvl7pPr>
            <a:lvl8pPr marL="3808476" indent="0">
              <a:buNone/>
              <a:defRPr sz="2400"/>
            </a:lvl8pPr>
            <a:lvl9pPr marL="4352544" indent="0">
              <a:buNone/>
              <a:defRPr sz="24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2237977" y="5811595"/>
            <a:ext cx="7610807" cy="533524"/>
          </a:xfrm>
        </p:spPr>
        <p:txBody>
          <a:bodyPr>
            <a:normAutofit/>
          </a:bodyPr>
          <a:lstStyle>
            <a:lvl1pPr marL="0" indent="0" algn="ctr">
              <a:buNone/>
              <a:defRPr sz="1900"/>
            </a:lvl1pPr>
            <a:lvl2pPr marL="544068" indent="0">
              <a:buNone/>
              <a:defRPr sz="1400"/>
            </a:lvl2pPr>
            <a:lvl3pPr marL="1088136" indent="0">
              <a:buNone/>
              <a:defRPr sz="1200"/>
            </a:lvl3pPr>
            <a:lvl4pPr marL="1632204" indent="0">
              <a:buNone/>
              <a:defRPr sz="1100"/>
            </a:lvl4pPr>
            <a:lvl5pPr marL="2176272" indent="0">
              <a:buNone/>
              <a:defRPr sz="1100"/>
            </a:lvl5pPr>
            <a:lvl6pPr marL="2720340" indent="0">
              <a:buNone/>
              <a:defRPr sz="1100"/>
            </a:lvl6pPr>
            <a:lvl7pPr marL="3264408" indent="0">
              <a:buNone/>
              <a:defRPr sz="1100"/>
            </a:lvl7pPr>
            <a:lvl8pPr marL="3808476" indent="0">
              <a:buNone/>
              <a:defRPr sz="1100"/>
            </a:lvl8pPr>
            <a:lvl9pPr marL="4352544" indent="0">
              <a:buNone/>
              <a:defRPr sz="11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59731B56-68E2-4C09-A0CD-33726E6DBFD1}"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64C1E-C8CD-4B1C-BF15-54FD8718FC8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203" y="0"/>
            <a:ext cx="10965657" cy="1600571"/>
          </a:xfrm>
          <a:prstGeom prst="rect">
            <a:avLst/>
          </a:prstGeom>
        </p:spPr>
        <p:txBody>
          <a:bodyPr vert="horz" lIns="108814" tIns="54407" rIns="108814" bIns="54407" rtlCol="0" anchor="b">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203" y="1600571"/>
            <a:ext cx="10965657" cy="4527011"/>
          </a:xfrm>
          <a:prstGeom prst="rect">
            <a:avLst/>
          </a:prstGeom>
        </p:spPr>
        <p:txBody>
          <a:bodyPr vert="horz" lIns="108814" tIns="54407" rIns="108814" bIns="54407"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8478940" y="6357822"/>
            <a:ext cx="2779489" cy="365210"/>
          </a:xfrm>
          <a:prstGeom prst="rect">
            <a:avLst/>
          </a:prstGeom>
        </p:spPr>
        <p:txBody>
          <a:bodyPr vert="horz" lIns="108814" tIns="54407" rIns="54407" bIns="54407" rtlCol="0" anchor="ctr"/>
          <a:lstStyle>
            <a:lvl1pPr algn="r">
              <a:defRPr sz="1400">
                <a:solidFill>
                  <a:schemeClr val="tx1">
                    <a:lumMod val="65000"/>
                    <a:lumOff val="35000"/>
                  </a:schemeClr>
                </a:solidFill>
                <a:latin typeface="Century Gothic" pitchFamily="34" charset="0"/>
              </a:defRPr>
            </a:lvl1pPr>
          </a:lstStyle>
          <a:p>
            <a:fld id="{59731B56-68E2-4C09-A0CD-33726E6DBFD1}" type="datetimeFigureOut">
              <a:rPr lang="en-US" smtClean="0"/>
              <a:t>10/17/2023</a:t>
            </a:fld>
            <a:endParaRPr lang="en-US"/>
          </a:p>
        </p:txBody>
      </p:sp>
      <p:sp>
        <p:nvSpPr>
          <p:cNvPr id="5" name="Footer Placeholder 4"/>
          <p:cNvSpPr>
            <a:spLocks noGrp="1"/>
          </p:cNvSpPr>
          <p:nvPr>
            <p:ph type="ftr" sz="quarter" idx="3"/>
          </p:nvPr>
        </p:nvSpPr>
        <p:spPr>
          <a:xfrm>
            <a:off x="878315" y="6357822"/>
            <a:ext cx="3794828" cy="365210"/>
          </a:xfrm>
          <a:prstGeom prst="rect">
            <a:avLst/>
          </a:prstGeom>
        </p:spPr>
        <p:txBody>
          <a:bodyPr vert="horz" lIns="54407" tIns="54407" rIns="108814" bIns="54407" rtlCol="0" anchor="ctr"/>
          <a:lstStyle>
            <a:lvl1pPr algn="l">
              <a:defRPr sz="14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11383623" y="6357822"/>
            <a:ext cx="748812" cy="365210"/>
          </a:xfrm>
          <a:prstGeom prst="rect">
            <a:avLst/>
          </a:prstGeom>
        </p:spPr>
        <p:txBody>
          <a:bodyPr vert="horz" lIns="32644" tIns="54407" rIns="54407" bIns="54407" rtlCol="0" anchor="ctr"/>
          <a:lstStyle>
            <a:lvl1pPr algn="l">
              <a:defRPr sz="1400">
                <a:solidFill>
                  <a:schemeClr val="tx1">
                    <a:lumMod val="65000"/>
                    <a:lumOff val="35000"/>
                  </a:schemeClr>
                </a:solidFill>
                <a:latin typeface="Century Gothic" pitchFamily="34" charset="0"/>
              </a:defRPr>
            </a:lvl1pPr>
          </a:lstStyle>
          <a:p>
            <a:fld id="{53964C1E-C8CD-4B1C-BF15-54FD8718FC8C}" type="slidenum">
              <a:rPr lang="en-US" smtClean="0"/>
              <a:t>‹#›</a:t>
            </a:fld>
            <a:endParaRPr lang="en-US"/>
          </a:p>
        </p:txBody>
      </p:sp>
      <p:sp>
        <p:nvSpPr>
          <p:cNvPr id="7" name="Oval 6"/>
          <p:cNvSpPr/>
          <p:nvPr/>
        </p:nvSpPr>
        <p:spPr>
          <a:xfrm>
            <a:off x="11269672" y="6500889"/>
            <a:ext cx="112956" cy="8479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08814" tIns="54407" rIns="108814" bIns="54407" rtlCol="0" anchor="ctr"/>
          <a:lstStyle/>
          <a:p>
            <a:pPr marL="0" algn="ctr" defTabSz="1088136" rtl="0" eaLnBrk="1" latinLnBrk="0" hangingPunct="1"/>
            <a:endParaRPr lang="en-US" sz="2100" kern="1200">
              <a:solidFill>
                <a:schemeClr val="lt1"/>
              </a:solidFill>
              <a:latin typeface="+mn-lt"/>
              <a:ea typeface="+mn-ea"/>
              <a:cs typeface="+mn-cs"/>
            </a:endParaRPr>
          </a:p>
        </p:txBody>
      </p:sp>
      <p:sp>
        <p:nvSpPr>
          <p:cNvPr id="8" name="Oval 7"/>
          <p:cNvSpPr/>
          <p:nvPr/>
        </p:nvSpPr>
        <p:spPr>
          <a:xfrm>
            <a:off x="758331" y="6500889"/>
            <a:ext cx="112956" cy="8479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08814" tIns="54407" rIns="108814" bIns="54407"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1088136" rtl="0" eaLnBrk="1" latinLnBrk="0" hangingPunct="1">
        <a:lnSpc>
          <a:spcPts val="6902"/>
        </a:lnSpc>
        <a:spcBef>
          <a:spcPct val="0"/>
        </a:spcBef>
        <a:buNone/>
        <a:defRPr sz="6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408051" indent="-408051" algn="l" defTabSz="1088136" rtl="0" eaLnBrk="1" latinLnBrk="0" hangingPunct="1">
        <a:spcBef>
          <a:spcPct val="20000"/>
        </a:spcBef>
        <a:buFont typeface="Arial" pitchFamily="34" charset="0"/>
        <a:buChar char="•"/>
        <a:defRPr sz="2900" kern="1200">
          <a:solidFill>
            <a:schemeClr val="tx1">
              <a:lumMod val="50000"/>
              <a:lumOff val="50000"/>
            </a:schemeClr>
          </a:solidFill>
          <a:latin typeface="+mj-lt"/>
          <a:ea typeface="+mn-ea"/>
          <a:cs typeface="+mn-cs"/>
        </a:defRPr>
      </a:lvl1pPr>
      <a:lvl2pPr marL="884111" indent="-340043" algn="l" defTabSz="1088136" rtl="0" eaLnBrk="1" latinLnBrk="0" hangingPunct="1">
        <a:spcBef>
          <a:spcPct val="20000"/>
        </a:spcBef>
        <a:buFont typeface="Courier New" pitchFamily="49" charset="0"/>
        <a:buChar char="o"/>
        <a:defRPr sz="1900" kern="1200">
          <a:solidFill>
            <a:schemeClr val="tx1">
              <a:lumMod val="50000"/>
              <a:lumOff val="50000"/>
            </a:schemeClr>
          </a:solidFill>
          <a:latin typeface="+mj-lt"/>
          <a:ea typeface="+mn-ea"/>
          <a:cs typeface="+mn-cs"/>
        </a:defRPr>
      </a:lvl2pPr>
      <a:lvl3pPr marL="1360170" indent="-272034" algn="l" defTabSz="1088136" rtl="0" eaLnBrk="1" latinLnBrk="0" hangingPunct="1">
        <a:spcBef>
          <a:spcPct val="20000"/>
        </a:spcBef>
        <a:buFont typeface="Arial" pitchFamily="34" charset="0"/>
        <a:buChar char="•"/>
        <a:defRPr sz="1900" kern="1200">
          <a:solidFill>
            <a:schemeClr val="tx1">
              <a:lumMod val="50000"/>
              <a:lumOff val="50000"/>
            </a:schemeClr>
          </a:solidFill>
          <a:latin typeface="+mj-lt"/>
          <a:ea typeface="+mn-ea"/>
          <a:cs typeface="+mn-cs"/>
        </a:defRPr>
      </a:lvl3pPr>
      <a:lvl4pPr marL="1904238" indent="-272034" algn="l" defTabSz="1088136" rtl="0" eaLnBrk="1" latinLnBrk="0" hangingPunct="1">
        <a:spcBef>
          <a:spcPct val="20000"/>
        </a:spcBef>
        <a:buFont typeface="Courier New" pitchFamily="49" charset="0"/>
        <a:buChar char="o"/>
        <a:defRPr sz="1900" kern="1200">
          <a:solidFill>
            <a:schemeClr val="tx1">
              <a:lumMod val="50000"/>
              <a:lumOff val="50000"/>
            </a:schemeClr>
          </a:solidFill>
          <a:latin typeface="+mj-lt"/>
          <a:ea typeface="+mn-ea"/>
          <a:cs typeface="+mn-cs"/>
        </a:defRPr>
      </a:lvl4pPr>
      <a:lvl5pPr marL="2448306" indent="-272034" algn="l" defTabSz="1088136" rtl="0" eaLnBrk="1" latinLnBrk="0" hangingPunct="1">
        <a:spcBef>
          <a:spcPct val="20000"/>
        </a:spcBef>
        <a:buFont typeface="Arial" pitchFamily="34" charset="0"/>
        <a:buChar char="•"/>
        <a:defRPr sz="1900" kern="1200">
          <a:solidFill>
            <a:schemeClr val="tx1">
              <a:lumMod val="50000"/>
              <a:lumOff val="50000"/>
            </a:schemeClr>
          </a:solidFill>
          <a:latin typeface="+mj-lt"/>
          <a:ea typeface="+mn-ea"/>
          <a:cs typeface="+mn-cs"/>
        </a:defRPr>
      </a:lvl5pPr>
      <a:lvl6pPr marL="2992374" indent="-272034" algn="l" defTabSz="1088136" rtl="0" eaLnBrk="1" latinLnBrk="0" hangingPunct="1">
        <a:spcBef>
          <a:spcPct val="20000"/>
        </a:spcBef>
        <a:buFont typeface="Courier New" pitchFamily="49" charset="0"/>
        <a:buChar char="o"/>
        <a:defRPr sz="1900" kern="1200">
          <a:solidFill>
            <a:schemeClr val="tx1">
              <a:lumMod val="50000"/>
              <a:lumOff val="50000"/>
            </a:schemeClr>
          </a:solidFill>
          <a:latin typeface="+mj-lt"/>
          <a:ea typeface="+mn-ea"/>
          <a:cs typeface="+mn-cs"/>
        </a:defRPr>
      </a:lvl6pPr>
      <a:lvl7pPr marL="3536442" indent="-272034" algn="l" defTabSz="1088136" rtl="0" eaLnBrk="1" latinLnBrk="0" hangingPunct="1">
        <a:spcBef>
          <a:spcPct val="20000"/>
        </a:spcBef>
        <a:buFont typeface="Arial" pitchFamily="34" charset="0"/>
        <a:buChar char="•"/>
        <a:defRPr sz="1900" kern="1200">
          <a:solidFill>
            <a:schemeClr val="tx1">
              <a:lumMod val="50000"/>
              <a:lumOff val="50000"/>
            </a:schemeClr>
          </a:solidFill>
          <a:latin typeface="+mj-lt"/>
          <a:ea typeface="+mn-ea"/>
          <a:cs typeface="+mn-cs"/>
        </a:defRPr>
      </a:lvl7pPr>
      <a:lvl8pPr marL="4080510" indent="-272034" algn="l" defTabSz="1088136" rtl="0" eaLnBrk="1" latinLnBrk="0" hangingPunct="1">
        <a:spcBef>
          <a:spcPct val="20000"/>
        </a:spcBef>
        <a:buFont typeface="Courier New" pitchFamily="49" charset="0"/>
        <a:buChar char="o"/>
        <a:defRPr sz="1900" kern="1200">
          <a:solidFill>
            <a:schemeClr val="tx1">
              <a:lumMod val="50000"/>
              <a:lumOff val="50000"/>
            </a:schemeClr>
          </a:solidFill>
          <a:latin typeface="+mj-lt"/>
          <a:ea typeface="+mn-ea"/>
          <a:cs typeface="+mn-cs"/>
        </a:defRPr>
      </a:lvl8pPr>
      <a:lvl9pPr marL="4624578" indent="-272034" algn="l" defTabSz="1088136" rtl="0" eaLnBrk="1" latinLnBrk="0" hangingPunct="1">
        <a:spcBef>
          <a:spcPct val="20000"/>
        </a:spcBef>
        <a:buFont typeface="Arial" pitchFamily="34" charset="0"/>
        <a:buChar char="•"/>
        <a:defRPr sz="1900" kern="1200">
          <a:solidFill>
            <a:schemeClr val="tx1">
              <a:lumMod val="50000"/>
              <a:lumOff val="50000"/>
            </a:schemeClr>
          </a:solidFill>
          <a:latin typeface="+mj-lt"/>
          <a:ea typeface="+mn-ea"/>
          <a:cs typeface="+mn-cs"/>
        </a:defRPr>
      </a:lvl9pPr>
    </p:bodyStyle>
    <p:otherStyle>
      <a:defPPr>
        <a:defRPr lang="en-US"/>
      </a:defPPr>
      <a:lvl1pPr marL="0" algn="l" defTabSz="1088136" rtl="0" eaLnBrk="1" latinLnBrk="0" hangingPunct="1">
        <a:defRPr sz="2100" kern="1200">
          <a:solidFill>
            <a:schemeClr val="tx1"/>
          </a:solidFill>
          <a:latin typeface="+mn-lt"/>
          <a:ea typeface="+mn-ea"/>
          <a:cs typeface="+mn-cs"/>
        </a:defRPr>
      </a:lvl1pPr>
      <a:lvl2pPr marL="544068" algn="l" defTabSz="1088136" rtl="0" eaLnBrk="1" latinLnBrk="0" hangingPunct="1">
        <a:defRPr sz="2100" kern="1200">
          <a:solidFill>
            <a:schemeClr val="tx1"/>
          </a:solidFill>
          <a:latin typeface="+mn-lt"/>
          <a:ea typeface="+mn-ea"/>
          <a:cs typeface="+mn-cs"/>
        </a:defRPr>
      </a:lvl2pPr>
      <a:lvl3pPr marL="1088136" algn="l" defTabSz="1088136" rtl="0" eaLnBrk="1" latinLnBrk="0" hangingPunct="1">
        <a:defRPr sz="2100" kern="1200">
          <a:solidFill>
            <a:schemeClr val="tx1"/>
          </a:solidFill>
          <a:latin typeface="+mn-lt"/>
          <a:ea typeface="+mn-ea"/>
          <a:cs typeface="+mn-cs"/>
        </a:defRPr>
      </a:lvl3pPr>
      <a:lvl4pPr marL="1632204" algn="l" defTabSz="1088136" rtl="0" eaLnBrk="1" latinLnBrk="0" hangingPunct="1">
        <a:defRPr sz="2100" kern="1200">
          <a:solidFill>
            <a:schemeClr val="tx1"/>
          </a:solidFill>
          <a:latin typeface="+mn-lt"/>
          <a:ea typeface="+mn-ea"/>
          <a:cs typeface="+mn-cs"/>
        </a:defRPr>
      </a:lvl4pPr>
      <a:lvl5pPr marL="2176272" algn="l" defTabSz="1088136" rtl="0" eaLnBrk="1" latinLnBrk="0" hangingPunct="1">
        <a:defRPr sz="2100" kern="1200">
          <a:solidFill>
            <a:schemeClr val="tx1"/>
          </a:solidFill>
          <a:latin typeface="+mn-lt"/>
          <a:ea typeface="+mn-ea"/>
          <a:cs typeface="+mn-cs"/>
        </a:defRPr>
      </a:lvl5pPr>
      <a:lvl6pPr marL="2720340" algn="l" defTabSz="1088136" rtl="0" eaLnBrk="1" latinLnBrk="0" hangingPunct="1">
        <a:defRPr sz="2100" kern="1200">
          <a:solidFill>
            <a:schemeClr val="tx1"/>
          </a:solidFill>
          <a:latin typeface="+mn-lt"/>
          <a:ea typeface="+mn-ea"/>
          <a:cs typeface="+mn-cs"/>
        </a:defRPr>
      </a:lvl6pPr>
      <a:lvl7pPr marL="3264408" algn="l" defTabSz="1088136" rtl="0" eaLnBrk="1" latinLnBrk="0" hangingPunct="1">
        <a:defRPr sz="2100" kern="1200">
          <a:solidFill>
            <a:schemeClr val="tx1"/>
          </a:solidFill>
          <a:latin typeface="+mn-lt"/>
          <a:ea typeface="+mn-ea"/>
          <a:cs typeface="+mn-cs"/>
        </a:defRPr>
      </a:lvl7pPr>
      <a:lvl8pPr marL="3808476" algn="l" defTabSz="1088136" rtl="0" eaLnBrk="1" latinLnBrk="0" hangingPunct="1">
        <a:defRPr sz="2100" kern="1200">
          <a:solidFill>
            <a:schemeClr val="tx1"/>
          </a:solidFill>
          <a:latin typeface="+mn-lt"/>
          <a:ea typeface="+mn-ea"/>
          <a:cs typeface="+mn-cs"/>
        </a:defRPr>
      </a:lvl8pPr>
      <a:lvl9pPr marL="4352544" algn="l" defTabSz="108813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203" y="274701"/>
            <a:ext cx="10965657" cy="1143265"/>
          </a:xfrm>
          <a:prstGeom prst="rect">
            <a:avLst/>
          </a:prstGeom>
        </p:spPr>
        <p:txBody>
          <a:bodyPr vert="horz" lIns="91440" tIns="45720" rIns="91440" bIns="45720" rtlCol="0" anchor="ctr">
            <a:normAutofit/>
          </a:bodyPr>
          <a:lstStyle/>
          <a:p>
            <a:r>
              <a:rPr lang="ar-SA" smtClean="0"/>
              <a:t>انقر لتحرير نمط العنوان الرئيسي</a:t>
            </a:r>
            <a:endParaRPr lang="en-GB"/>
          </a:p>
        </p:txBody>
      </p:sp>
      <p:sp>
        <p:nvSpPr>
          <p:cNvPr id="3" name="عنصر نائب للنص 2"/>
          <p:cNvSpPr>
            <a:spLocks noGrp="1"/>
          </p:cNvSpPr>
          <p:nvPr>
            <p:ph type="body" idx="1"/>
          </p:nvPr>
        </p:nvSpPr>
        <p:spPr>
          <a:xfrm>
            <a:off x="609203" y="1600572"/>
            <a:ext cx="10965657" cy="452701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عنصر نائب للتاريخ 3"/>
          <p:cNvSpPr>
            <a:spLocks noGrp="1"/>
          </p:cNvSpPr>
          <p:nvPr>
            <p:ph type="dt" sz="half" idx="2"/>
          </p:nvPr>
        </p:nvSpPr>
        <p:spPr>
          <a:xfrm>
            <a:off x="609203" y="6357823"/>
            <a:ext cx="2842948"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0FC6382-792F-4205-AD7E-CB48E6EB4608}" type="datetimeFigureOut">
              <a:rPr lang="ar-JO" smtClean="0">
                <a:solidFill>
                  <a:prstClr val="black">
                    <a:tint val="75000"/>
                  </a:prstClr>
                </a:solidFill>
              </a:rPr>
              <a:pPr defTabSz="914400"/>
              <a:t>04/04/1445</a:t>
            </a:fld>
            <a:endParaRPr lang="ar-JO">
              <a:solidFill>
                <a:prstClr val="black">
                  <a:tint val="75000"/>
                </a:prstClr>
              </a:solidFill>
            </a:endParaRPr>
          </a:p>
        </p:txBody>
      </p:sp>
      <p:sp>
        <p:nvSpPr>
          <p:cNvPr id="5" name="عنصر نائب للتذييل 4"/>
          <p:cNvSpPr>
            <a:spLocks noGrp="1"/>
          </p:cNvSpPr>
          <p:nvPr>
            <p:ph type="ftr" sz="quarter" idx="3"/>
          </p:nvPr>
        </p:nvSpPr>
        <p:spPr>
          <a:xfrm>
            <a:off x="4162888" y="6357823"/>
            <a:ext cx="3858287"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ar-JO">
              <a:solidFill>
                <a:prstClr val="black">
                  <a:tint val="75000"/>
                </a:prstClr>
              </a:solidFill>
            </a:endParaRPr>
          </a:p>
        </p:txBody>
      </p:sp>
      <p:sp>
        <p:nvSpPr>
          <p:cNvPr id="6" name="عنصر نائب لرقم الشريحة 5"/>
          <p:cNvSpPr>
            <a:spLocks noGrp="1"/>
          </p:cNvSpPr>
          <p:nvPr>
            <p:ph type="sldNum" sz="quarter" idx="4"/>
          </p:nvPr>
        </p:nvSpPr>
        <p:spPr>
          <a:xfrm>
            <a:off x="8731912" y="6357823"/>
            <a:ext cx="2842948"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B1A12D6-B98A-40F8-9B9B-7DC0C25363EB}" type="slidenum">
              <a:rPr lang="ar-JO" smtClean="0">
                <a:solidFill>
                  <a:prstClr val="black">
                    <a:tint val="75000"/>
                  </a:prstClr>
                </a:solidFill>
              </a:rPr>
              <a:pPr defTabSz="914400"/>
              <a:t>‹#›</a:t>
            </a:fld>
            <a:endParaRPr lang="ar-JO">
              <a:solidFill>
                <a:prstClr val="black">
                  <a:tint val="75000"/>
                </a:prstClr>
              </a:solidFill>
            </a:endParaRPr>
          </a:p>
        </p:txBody>
      </p:sp>
    </p:spTree>
    <p:extLst>
      <p:ext uri="{BB962C8B-B14F-4D97-AF65-F5344CB8AC3E}">
        <p14:creationId xmlns:p14="http://schemas.microsoft.com/office/powerpoint/2010/main" val="2949515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6AC70AF-2E49-4621-B2D6-FC3F3247C8CE}"/>
              </a:ext>
            </a:extLst>
          </p:cNvPr>
          <p:cNvSpPr>
            <a:spLocks noGrp="1"/>
          </p:cNvSpPr>
          <p:nvPr>
            <p:ph type="title"/>
          </p:nvPr>
        </p:nvSpPr>
        <p:spPr>
          <a:xfrm>
            <a:off x="837655" y="365210"/>
            <a:ext cx="10508754" cy="1325870"/>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a:extLst>
              <a:ext uri="{FF2B5EF4-FFF2-40B4-BE49-F238E27FC236}">
                <a16:creationId xmlns="" xmlns:a16="http://schemas.microsoft.com/office/drawing/2014/main" id="{19A8DB41-6300-4E50-A63B-DB549AB0FFE6}"/>
              </a:ext>
            </a:extLst>
          </p:cNvPr>
          <p:cNvSpPr>
            <a:spLocks noGrp="1"/>
          </p:cNvSpPr>
          <p:nvPr>
            <p:ph type="body" idx="1"/>
          </p:nvPr>
        </p:nvSpPr>
        <p:spPr>
          <a:xfrm>
            <a:off x="837655" y="1826048"/>
            <a:ext cx="10508754" cy="43523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 xmlns:a16="http://schemas.microsoft.com/office/drawing/2014/main" id="{1077B16E-1FC2-4D2A-B445-2685BBDDFC08}"/>
              </a:ext>
            </a:extLst>
          </p:cNvPr>
          <p:cNvSpPr>
            <a:spLocks noGrp="1"/>
          </p:cNvSpPr>
          <p:nvPr>
            <p:ph type="dt" sz="half" idx="2"/>
          </p:nvPr>
        </p:nvSpPr>
        <p:spPr>
          <a:xfrm>
            <a:off x="837654" y="6357822"/>
            <a:ext cx="2741414"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0FC6382-792F-4205-AD7E-CB48E6EB4608}" type="datetimeFigureOut">
              <a:rPr lang="ar-JO" smtClean="0">
                <a:solidFill>
                  <a:prstClr val="black">
                    <a:tint val="75000"/>
                  </a:prstClr>
                </a:solidFill>
              </a:rPr>
              <a:pPr defTabSz="914400"/>
              <a:t>05/04/1445</a:t>
            </a:fld>
            <a:endParaRPr lang="ar-JO">
              <a:solidFill>
                <a:prstClr val="black">
                  <a:tint val="75000"/>
                </a:prstClr>
              </a:solidFill>
            </a:endParaRPr>
          </a:p>
        </p:txBody>
      </p:sp>
      <p:sp>
        <p:nvSpPr>
          <p:cNvPr id="5" name="Footer Placeholder 4">
            <a:extLst>
              <a:ext uri="{FF2B5EF4-FFF2-40B4-BE49-F238E27FC236}">
                <a16:creationId xmlns="" xmlns:a16="http://schemas.microsoft.com/office/drawing/2014/main" id="{E928BEF3-C628-4A44-8102-492497BF63E3}"/>
              </a:ext>
            </a:extLst>
          </p:cNvPr>
          <p:cNvSpPr>
            <a:spLocks noGrp="1"/>
          </p:cNvSpPr>
          <p:nvPr>
            <p:ph type="ftr" sz="quarter" idx="3"/>
          </p:nvPr>
        </p:nvSpPr>
        <p:spPr>
          <a:xfrm>
            <a:off x="4035971" y="6357822"/>
            <a:ext cx="4112121"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ar-JO">
              <a:solidFill>
                <a:prstClr val="black">
                  <a:tint val="75000"/>
                </a:prstClr>
              </a:solidFill>
            </a:endParaRPr>
          </a:p>
        </p:txBody>
      </p:sp>
      <p:sp>
        <p:nvSpPr>
          <p:cNvPr id="6" name="Slide Number Placeholder 5">
            <a:extLst>
              <a:ext uri="{FF2B5EF4-FFF2-40B4-BE49-F238E27FC236}">
                <a16:creationId xmlns="" xmlns:a16="http://schemas.microsoft.com/office/drawing/2014/main" id="{B31B3957-5379-46FA-BF0A-F995174D0B14}"/>
              </a:ext>
            </a:extLst>
          </p:cNvPr>
          <p:cNvSpPr>
            <a:spLocks noGrp="1"/>
          </p:cNvSpPr>
          <p:nvPr>
            <p:ph type="sldNum" sz="quarter" idx="4"/>
          </p:nvPr>
        </p:nvSpPr>
        <p:spPr>
          <a:xfrm>
            <a:off x="8604995" y="6357822"/>
            <a:ext cx="2741414"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B1A12D6-B98A-40F8-9B9B-7DC0C25363EB}" type="slidenum">
              <a:rPr lang="ar-JO" smtClean="0">
                <a:solidFill>
                  <a:prstClr val="black">
                    <a:tint val="75000"/>
                  </a:prstClr>
                </a:solidFill>
              </a:rPr>
              <a:pPr defTabSz="914400"/>
              <a:t>‹#›</a:t>
            </a:fld>
            <a:endParaRPr lang="ar-JO">
              <a:solidFill>
                <a:prstClr val="black">
                  <a:tint val="75000"/>
                </a:prstClr>
              </a:solidFill>
            </a:endParaRPr>
          </a:p>
        </p:txBody>
      </p:sp>
    </p:spTree>
    <p:extLst>
      <p:ext uri="{BB962C8B-B14F-4D97-AF65-F5344CB8AC3E}">
        <p14:creationId xmlns:p14="http://schemas.microsoft.com/office/powerpoint/2010/main" val="70591879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907455" y="1701602"/>
            <a:ext cx="10356454" cy="1736168"/>
          </a:xfrm>
        </p:spPr>
        <p:txBody>
          <a:bodyPr>
            <a:normAutofit fontScale="90000"/>
          </a:bodyPr>
          <a:lstStyle/>
          <a:p>
            <a:r>
              <a:rPr lang="en-US" sz="6000" b="1" dirty="0" err="1" smtClean="0"/>
              <a:t>Puerperium</a:t>
            </a:r>
            <a:r>
              <a:rPr lang="en-US" sz="6000" b="1" dirty="0" smtClean="0"/>
              <a:t> and It’s Complication</a:t>
            </a:r>
            <a:endParaRPr lang="en-US" sz="6000" dirty="0"/>
          </a:p>
        </p:txBody>
      </p:sp>
    </p:spTree>
    <p:extLst>
      <p:ext uri="{BB962C8B-B14F-4D97-AF65-F5344CB8AC3E}">
        <p14:creationId xmlns:p14="http://schemas.microsoft.com/office/powerpoint/2010/main" val="478000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03399" y="29622"/>
            <a:ext cx="10965657" cy="979089"/>
          </a:xfrm>
        </p:spPr>
        <p:txBody>
          <a:bodyPr/>
          <a:lstStyle/>
          <a:p>
            <a:pPr>
              <a:spcBef>
                <a:spcPct val="20000"/>
              </a:spcBef>
            </a:pPr>
            <a:r>
              <a:rPr lang="en-US" sz="4400" b="1" u="sng" dirty="0">
                <a:solidFill>
                  <a:srgbClr val="C00000"/>
                </a:solidFill>
                <a:effectLst/>
                <a:latin typeface="+mj-lt"/>
                <a:ea typeface="+mn-ea"/>
                <a:cs typeface="+mn-cs"/>
              </a:rPr>
              <a:t>Cervix</a:t>
            </a:r>
            <a:endParaRPr lang="en-US" sz="4000" b="1" u="sng" dirty="0">
              <a:solidFill>
                <a:srgbClr val="C00000"/>
              </a:solidFill>
              <a:effectLst/>
              <a:latin typeface="+mj-lt"/>
              <a:ea typeface="+mn-ea"/>
              <a:cs typeface="+mn-cs"/>
            </a:endParaRPr>
          </a:p>
        </p:txBody>
      </p:sp>
      <p:sp>
        <p:nvSpPr>
          <p:cNvPr id="3" name="عنصر نائب للمحتوى 2"/>
          <p:cNvSpPr>
            <a:spLocks noGrp="1"/>
          </p:cNvSpPr>
          <p:nvPr>
            <p:ph idx="1"/>
          </p:nvPr>
        </p:nvSpPr>
        <p:spPr>
          <a:xfrm>
            <a:off x="331391" y="1197546"/>
            <a:ext cx="8075115" cy="5256584"/>
          </a:xfrm>
        </p:spPr>
        <p:txBody>
          <a:bodyPr>
            <a:normAutofit fontScale="92500" lnSpcReduction="10000"/>
          </a:bodyPr>
          <a:lstStyle/>
          <a:p>
            <a:pPr marL="859536" lvl="1" indent="-457200"/>
            <a:r>
              <a:rPr lang="en-MY" sz="2600" dirty="0" smtClean="0">
                <a:solidFill>
                  <a:schemeClr val="tx1"/>
                </a:solidFill>
                <a:latin typeface="+mj-lt"/>
              </a:rPr>
              <a:t>Initially </a:t>
            </a:r>
            <a:r>
              <a:rPr lang="en-MY" sz="2600" dirty="0" smtClean="0">
                <a:solidFill>
                  <a:schemeClr val="tx1"/>
                </a:solidFill>
                <a:latin typeface="+mj-lt"/>
              </a:rPr>
              <a:t>soft and </a:t>
            </a:r>
            <a:r>
              <a:rPr lang="en-MY" sz="2600" dirty="0" err="1" smtClean="0">
                <a:solidFill>
                  <a:schemeClr val="tx1"/>
                </a:solidFill>
                <a:latin typeface="+mj-lt"/>
              </a:rPr>
              <a:t>edematous</a:t>
            </a:r>
            <a:r>
              <a:rPr lang="en-MY" sz="2600" dirty="0" smtClean="0">
                <a:solidFill>
                  <a:schemeClr val="tx1"/>
                </a:solidFill>
                <a:latin typeface="+mj-lt"/>
              </a:rPr>
              <a:t>, and has little tone. Small lacerations may be seen.</a:t>
            </a:r>
          </a:p>
          <a:p>
            <a:pPr marL="402336" lvl="1" indent="0">
              <a:buNone/>
            </a:pPr>
            <a:endParaRPr lang="en-MY" sz="2600" dirty="0" smtClean="0">
              <a:solidFill>
                <a:schemeClr val="tx1"/>
              </a:solidFill>
              <a:latin typeface="+mj-lt"/>
            </a:endParaRPr>
          </a:p>
          <a:p>
            <a:r>
              <a:rPr lang="en-US" sz="2400" b="1" i="0" u="sng" strike="noStrike" baseline="0" dirty="0" smtClean="0">
                <a:solidFill>
                  <a:schemeClr val="tx1"/>
                </a:solidFill>
                <a:latin typeface="+mj-lt"/>
                <a:cs typeface="Times New Roman" pitchFamily="18" charset="0"/>
              </a:rPr>
              <a:t>In the first few days </a:t>
            </a:r>
            <a:r>
              <a:rPr lang="en-US" sz="2400" b="0" i="0" u="none" strike="noStrike" baseline="0" dirty="0" smtClean="0">
                <a:solidFill>
                  <a:schemeClr val="tx1"/>
                </a:solidFill>
                <a:latin typeface="+mj-lt"/>
                <a:cs typeface="Times New Roman" pitchFamily="18" charset="0"/>
              </a:rPr>
              <a:t>the cervix can readily admit two fingers</a:t>
            </a:r>
            <a:r>
              <a:rPr lang="en-US" sz="2400" dirty="0" smtClean="0">
                <a:solidFill>
                  <a:schemeClr val="tx1"/>
                </a:solidFill>
                <a:latin typeface="+mj-lt"/>
                <a:cs typeface="Times New Roman" pitchFamily="18" charset="0"/>
              </a:rPr>
              <a:t>.      </a:t>
            </a:r>
            <a:endParaRPr lang="en-US" altLang="ko-KR" dirty="0" smtClean="0">
              <a:solidFill>
                <a:schemeClr val="tx1"/>
              </a:solidFill>
              <a:latin typeface="+mj-lt"/>
              <a:ea typeface="Malgun Gothic" pitchFamily="34" charset="-127"/>
              <a:cs typeface="Times New Roman" pitchFamily="18" charset="0"/>
            </a:endParaRPr>
          </a:p>
          <a:p>
            <a:r>
              <a:rPr lang="en-US" altLang="ko-KR" sz="2400" b="1" u="sng" dirty="0" smtClean="0">
                <a:solidFill>
                  <a:schemeClr val="tx1"/>
                </a:solidFill>
                <a:latin typeface="+mj-lt"/>
                <a:ea typeface="Malgun Gothic" pitchFamily="34" charset="-127"/>
                <a:cs typeface="Times New Roman" pitchFamily="18" charset="0"/>
              </a:rPr>
              <a:t>By the end of the 1</a:t>
            </a:r>
            <a:r>
              <a:rPr lang="en-US" altLang="ko-KR" sz="2400" b="1" u="sng" baseline="30000" dirty="0" smtClean="0">
                <a:solidFill>
                  <a:schemeClr val="tx1"/>
                </a:solidFill>
                <a:latin typeface="+mj-lt"/>
                <a:ea typeface="Malgun Gothic" pitchFamily="34" charset="-127"/>
                <a:cs typeface="Times New Roman" pitchFamily="18" charset="0"/>
              </a:rPr>
              <a:t>st</a:t>
            </a:r>
            <a:r>
              <a:rPr lang="en-US" altLang="ko-KR" sz="2400" b="1" u="sng" dirty="0" smtClean="0">
                <a:solidFill>
                  <a:schemeClr val="tx1"/>
                </a:solidFill>
                <a:latin typeface="+mj-lt"/>
                <a:ea typeface="Malgun Gothic" pitchFamily="34" charset="-127"/>
                <a:cs typeface="Times New Roman" pitchFamily="18" charset="0"/>
              </a:rPr>
              <a:t> week </a:t>
            </a:r>
            <a:r>
              <a:rPr lang="en-US" altLang="ko-KR" sz="2400" dirty="0" smtClean="0">
                <a:solidFill>
                  <a:schemeClr val="tx1"/>
                </a:solidFill>
                <a:latin typeface="+mj-lt"/>
                <a:ea typeface="Malgun Gothic" pitchFamily="34" charset="-127"/>
                <a:cs typeface="Times New Roman" pitchFamily="18" charset="0"/>
              </a:rPr>
              <a:t>→ </a:t>
            </a:r>
            <a:r>
              <a:rPr lang="en-US" sz="2400" b="0" i="0" u="none" strike="noStrike" baseline="0" dirty="0" smtClean="0">
                <a:solidFill>
                  <a:schemeClr val="tx1"/>
                </a:solidFill>
                <a:latin typeface="+mj-lt"/>
                <a:cs typeface="Times New Roman" pitchFamily="18" charset="0"/>
              </a:rPr>
              <a:t>it should</a:t>
            </a:r>
            <a:r>
              <a:rPr lang="en-US" sz="2400" b="0" i="0" u="none" strike="noStrike" dirty="0" smtClean="0">
                <a:solidFill>
                  <a:schemeClr val="tx1"/>
                </a:solidFill>
                <a:latin typeface="+mj-lt"/>
                <a:cs typeface="Times New Roman" pitchFamily="18" charset="0"/>
              </a:rPr>
              <a:t> </a:t>
            </a:r>
            <a:r>
              <a:rPr lang="en-US" sz="2400" b="0" i="0" u="none" strike="noStrike" baseline="0" dirty="0" smtClean="0">
                <a:solidFill>
                  <a:schemeClr val="tx1"/>
                </a:solidFill>
                <a:latin typeface="+mj-lt"/>
                <a:cs typeface="Times New Roman" pitchFamily="18" charset="0"/>
              </a:rPr>
              <a:t>become increasingly difficult to pass more than one finger</a:t>
            </a:r>
          </a:p>
          <a:p>
            <a:r>
              <a:rPr lang="en-US" sz="2400" b="1" i="0" u="sng" strike="noStrike" baseline="0" dirty="0" smtClean="0">
                <a:solidFill>
                  <a:schemeClr val="tx1"/>
                </a:solidFill>
                <a:latin typeface="+mj-lt"/>
                <a:cs typeface="Times New Roman" pitchFamily="18" charset="0"/>
              </a:rPr>
              <a:t> </a:t>
            </a:r>
            <a:r>
              <a:rPr lang="en-US" altLang="ko-KR" sz="2400" b="1" u="sng" dirty="0" smtClean="0">
                <a:solidFill>
                  <a:schemeClr val="tx1"/>
                </a:solidFill>
                <a:latin typeface="+mj-lt"/>
                <a:ea typeface="Malgun Gothic" pitchFamily="34" charset="-127"/>
                <a:cs typeface="Times New Roman" pitchFamily="18" charset="0"/>
              </a:rPr>
              <a:t>By the end of the 2</a:t>
            </a:r>
            <a:r>
              <a:rPr lang="en-US" altLang="ko-KR" sz="2400" b="1" u="sng" baseline="30000" dirty="0" smtClean="0">
                <a:solidFill>
                  <a:schemeClr val="tx1"/>
                </a:solidFill>
                <a:latin typeface="+mj-lt"/>
                <a:ea typeface="Malgun Gothic" pitchFamily="34" charset="-127"/>
                <a:cs typeface="Times New Roman" pitchFamily="18" charset="0"/>
              </a:rPr>
              <a:t>nd</a:t>
            </a:r>
            <a:r>
              <a:rPr lang="en-US" altLang="ko-KR" sz="2400" b="1" u="sng" dirty="0" smtClean="0">
                <a:solidFill>
                  <a:schemeClr val="tx1"/>
                </a:solidFill>
                <a:latin typeface="+mj-lt"/>
                <a:ea typeface="Malgun Gothic" pitchFamily="34" charset="-127"/>
                <a:cs typeface="Times New Roman" pitchFamily="18" charset="0"/>
              </a:rPr>
              <a:t> week</a:t>
            </a:r>
            <a:r>
              <a:rPr lang="en-US" altLang="ko-KR" sz="2400" dirty="0" smtClean="0">
                <a:solidFill>
                  <a:schemeClr val="tx1"/>
                </a:solidFill>
                <a:latin typeface="+mj-lt"/>
                <a:ea typeface="Malgun Gothic" pitchFamily="34" charset="-127"/>
                <a:cs typeface="Times New Roman" pitchFamily="18" charset="0"/>
              </a:rPr>
              <a:t>→  the internal </a:t>
            </a:r>
            <a:r>
              <a:rPr lang="en-US" altLang="ko-KR" sz="2400" dirty="0" err="1" smtClean="0">
                <a:solidFill>
                  <a:schemeClr val="tx1"/>
                </a:solidFill>
                <a:latin typeface="+mj-lt"/>
                <a:ea typeface="Malgun Gothic" pitchFamily="34" charset="-127"/>
                <a:cs typeface="Times New Roman" pitchFamily="18" charset="0"/>
              </a:rPr>
              <a:t>os</a:t>
            </a:r>
            <a:r>
              <a:rPr lang="en-US" altLang="ko-KR" sz="2400" dirty="0" smtClean="0">
                <a:solidFill>
                  <a:schemeClr val="tx1"/>
                </a:solidFill>
                <a:latin typeface="+mj-lt"/>
                <a:ea typeface="Malgun Gothic" pitchFamily="34" charset="-127"/>
                <a:cs typeface="Times New Roman" pitchFamily="18" charset="0"/>
              </a:rPr>
              <a:t> is closes</a:t>
            </a:r>
          </a:p>
          <a:p>
            <a:endParaRPr lang="en-MY" sz="2400" dirty="0" smtClean="0">
              <a:solidFill>
                <a:schemeClr val="tx1"/>
              </a:solidFill>
              <a:latin typeface="+mj-lt"/>
              <a:cs typeface="Times New Roman" pitchFamily="18" charset="0"/>
            </a:endParaRPr>
          </a:p>
          <a:p>
            <a:r>
              <a:rPr lang="en-US" sz="2400" b="0" i="0" u="none" strike="noStrike" baseline="0" dirty="0" smtClean="0">
                <a:solidFill>
                  <a:schemeClr val="tx1"/>
                </a:solidFill>
                <a:latin typeface="+mj-lt"/>
                <a:cs typeface="Times New Roman" pitchFamily="18" charset="0"/>
              </a:rPr>
              <a:t>the external </a:t>
            </a:r>
            <a:r>
              <a:rPr lang="en-US" sz="2400" b="0" i="0" u="none" strike="noStrike" baseline="0" dirty="0" err="1" smtClean="0">
                <a:solidFill>
                  <a:schemeClr val="tx1"/>
                </a:solidFill>
                <a:latin typeface="+mj-lt"/>
                <a:cs typeface="Times New Roman" pitchFamily="18" charset="0"/>
              </a:rPr>
              <a:t>os</a:t>
            </a:r>
            <a:r>
              <a:rPr lang="en-US" sz="2400" b="0" i="0" u="none" strike="noStrike" baseline="0" dirty="0" smtClean="0">
                <a:solidFill>
                  <a:schemeClr val="tx1"/>
                </a:solidFill>
                <a:latin typeface="+mj-lt"/>
                <a:cs typeface="Times New Roman" pitchFamily="18" charset="0"/>
              </a:rPr>
              <a:t> can remain open permanently, giving a characteristic funnel shape to the </a:t>
            </a:r>
            <a:r>
              <a:rPr lang="en-US" sz="2400" b="0" i="0" u="none" strike="noStrike" baseline="0" dirty="0" err="1" smtClean="0">
                <a:solidFill>
                  <a:schemeClr val="tx1"/>
                </a:solidFill>
                <a:latin typeface="+mj-lt"/>
                <a:cs typeface="Times New Roman" pitchFamily="18" charset="0"/>
              </a:rPr>
              <a:t>parous</a:t>
            </a:r>
            <a:r>
              <a:rPr lang="en-US" sz="2400" b="0" i="0" u="none" strike="noStrike" baseline="0" dirty="0" smtClean="0">
                <a:solidFill>
                  <a:schemeClr val="tx1"/>
                </a:solidFill>
                <a:latin typeface="+mj-lt"/>
                <a:cs typeface="Times New Roman" pitchFamily="18" charset="0"/>
              </a:rPr>
              <a:t> cervix.</a:t>
            </a:r>
            <a:endParaRPr lang="en-US" altLang="ko-KR" sz="2400" dirty="0" smtClean="0">
              <a:solidFill>
                <a:schemeClr val="tx1"/>
              </a:solidFill>
              <a:latin typeface="+mj-lt"/>
              <a:ea typeface="Malgun Gothic" pitchFamily="34" charset="-127"/>
              <a:cs typeface="Times New Roman" pitchFamily="18" charset="0"/>
            </a:endParaRPr>
          </a:p>
          <a:p>
            <a:pPr marL="82296" indent="0">
              <a:buNone/>
            </a:pPr>
            <a:endParaRPr lang="en-MY" sz="1500" dirty="0" smtClean="0">
              <a:solidFill>
                <a:schemeClr val="tx1"/>
              </a:solidFill>
              <a:latin typeface="+mj-lt"/>
            </a:endParaRPr>
          </a:p>
          <a:p>
            <a:pPr marL="402336" lvl="1" indent="0">
              <a:buNone/>
            </a:pPr>
            <a:r>
              <a:rPr lang="en-US" altLang="ko-KR" sz="2600" dirty="0" smtClean="0">
                <a:solidFill>
                  <a:schemeClr val="tx1"/>
                </a:solidFill>
                <a:latin typeface="+mj-lt"/>
                <a:ea typeface="Malgun Gothic" pitchFamily="34" charset="-127"/>
                <a:cs typeface="Lucida Sans" pitchFamily="34" charset="0"/>
              </a:rPr>
              <a:t>The cervix reverts back to the non-pregnant state, but never to the nulliparous state. </a:t>
            </a:r>
          </a:p>
        </p:txBody>
      </p:sp>
      <p:pic>
        <p:nvPicPr>
          <p:cNvPr id="4" name="Content Placeholder 4">
            <a:extLst>
              <a:ext uri="{FF2B5EF4-FFF2-40B4-BE49-F238E27FC236}">
                <a16:creationId xmlns:a16="http://schemas.microsoft.com/office/drawing/2014/main" xmlns="" id="{CE4434E1-74CE-461D-890A-5FB2E6FB8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2311" y="1341562"/>
            <a:ext cx="3340622" cy="4680520"/>
          </a:xfrm>
          <a:prstGeom prst="rect">
            <a:avLst/>
          </a:prstGeom>
        </p:spPr>
      </p:pic>
    </p:spTree>
    <p:extLst>
      <p:ext uri="{BB962C8B-B14F-4D97-AF65-F5344CB8AC3E}">
        <p14:creationId xmlns:p14="http://schemas.microsoft.com/office/powerpoint/2010/main" val="2032010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203" y="1"/>
            <a:ext cx="10965657" cy="1125538"/>
          </a:xfrm>
        </p:spPr>
        <p:txBody>
          <a:bodyPr>
            <a:normAutofit/>
          </a:bodyPr>
          <a:lstStyle/>
          <a:p>
            <a:r>
              <a:rPr lang="en-US" sz="4400" b="1" u="sng" dirty="0">
                <a:solidFill>
                  <a:srgbClr val="C00000"/>
                </a:solidFill>
                <a:effectLst/>
                <a:latin typeface="+mj-lt"/>
                <a:ea typeface="+mn-ea"/>
                <a:cs typeface="+mn-cs"/>
              </a:rPr>
              <a:t>Vagina, hymen, pelvic muscles</a:t>
            </a:r>
            <a:r>
              <a:rPr lang="en-US" sz="4400" b="0" i="0" u="sng" dirty="0" smtClean="0">
                <a:solidFill>
                  <a:srgbClr val="C00000"/>
                </a:solidFill>
                <a:effectLst/>
              </a:rPr>
              <a:t> </a:t>
            </a:r>
            <a:endParaRPr lang="en-US" sz="4400" u="sng" dirty="0">
              <a:solidFill>
                <a:srgbClr val="C00000"/>
              </a:solidFill>
            </a:endParaRPr>
          </a:p>
        </p:txBody>
      </p:sp>
      <p:sp>
        <p:nvSpPr>
          <p:cNvPr id="3" name="عنصر نائب للمحتوى 2"/>
          <p:cNvSpPr>
            <a:spLocks noGrp="1"/>
          </p:cNvSpPr>
          <p:nvPr>
            <p:ph idx="1"/>
          </p:nvPr>
        </p:nvSpPr>
        <p:spPr>
          <a:xfrm>
            <a:off x="609203" y="1341563"/>
            <a:ext cx="11243468" cy="5184576"/>
          </a:xfrm>
        </p:spPr>
        <p:txBody>
          <a:bodyPr>
            <a:normAutofit lnSpcReduction="10000"/>
          </a:bodyPr>
          <a:lstStyle/>
          <a:p>
            <a:r>
              <a:rPr lang="en-US" sz="2400" b="0" i="0" dirty="0" smtClean="0">
                <a:solidFill>
                  <a:schemeClr val="tx1"/>
                </a:solidFill>
                <a:effectLst/>
                <a:latin typeface="+mj-lt"/>
                <a:cs typeface="Times New Roman" pitchFamily="18" charset="0"/>
              </a:rPr>
              <a:t>The </a:t>
            </a:r>
            <a:r>
              <a:rPr lang="en-US" sz="2400" b="1" i="0" dirty="0" smtClean="0">
                <a:solidFill>
                  <a:schemeClr val="tx1"/>
                </a:solidFill>
                <a:effectLst/>
                <a:latin typeface="+mj-lt"/>
                <a:cs typeface="Times New Roman" pitchFamily="18" charset="0"/>
              </a:rPr>
              <a:t>vagina</a:t>
            </a:r>
            <a:r>
              <a:rPr lang="en-US" sz="2400" b="0" i="0" dirty="0" smtClean="0">
                <a:solidFill>
                  <a:schemeClr val="tx1"/>
                </a:solidFill>
                <a:effectLst/>
                <a:latin typeface="+mj-lt"/>
                <a:cs typeface="Times New Roman" pitchFamily="18" charset="0"/>
              </a:rPr>
              <a:t> is capacious and smooth immediately after delivery. It slowly contracts, but not to its </a:t>
            </a:r>
            <a:r>
              <a:rPr lang="en-US" sz="2400" b="0" i="0" dirty="0" err="1" smtClean="0">
                <a:solidFill>
                  <a:schemeClr val="tx1"/>
                </a:solidFill>
                <a:effectLst/>
                <a:latin typeface="+mj-lt"/>
                <a:cs typeface="Times New Roman" pitchFamily="18" charset="0"/>
              </a:rPr>
              <a:t>nulligravid</a:t>
            </a:r>
            <a:r>
              <a:rPr lang="en-US" sz="2400" b="0" i="0" dirty="0" smtClean="0">
                <a:solidFill>
                  <a:schemeClr val="tx1"/>
                </a:solidFill>
                <a:effectLst/>
                <a:latin typeface="+mj-lt"/>
                <a:cs typeface="Times New Roman" pitchFamily="18" charset="0"/>
              </a:rPr>
              <a:t> size; </a:t>
            </a:r>
            <a:r>
              <a:rPr lang="en-US" sz="2400" b="1" i="0" dirty="0" err="1" smtClean="0">
                <a:solidFill>
                  <a:schemeClr val="tx1"/>
                </a:solidFill>
                <a:effectLst/>
                <a:latin typeface="+mj-lt"/>
                <a:cs typeface="Times New Roman" pitchFamily="18" charset="0"/>
              </a:rPr>
              <a:t>rugae</a:t>
            </a:r>
            <a:r>
              <a:rPr lang="en-US" sz="2400" b="1" i="0" dirty="0" smtClean="0">
                <a:solidFill>
                  <a:schemeClr val="tx1"/>
                </a:solidFill>
                <a:effectLst/>
                <a:latin typeface="+mj-lt"/>
                <a:cs typeface="Times New Roman" pitchFamily="18" charset="0"/>
              </a:rPr>
              <a:t> are restored in the third week as edema and vascularity subside.</a:t>
            </a:r>
          </a:p>
          <a:p>
            <a:endParaRPr lang="en-US" sz="2400" b="1" i="0" dirty="0" smtClean="0">
              <a:solidFill>
                <a:schemeClr val="tx1"/>
              </a:solidFill>
              <a:effectLst/>
              <a:latin typeface="+mj-lt"/>
              <a:cs typeface="Times New Roman" pitchFamily="18" charset="0"/>
            </a:endParaRPr>
          </a:p>
          <a:p>
            <a:r>
              <a:rPr lang="en-US" sz="2400" b="1" u="sng" dirty="0" smtClean="0">
                <a:solidFill>
                  <a:schemeClr val="tx1"/>
                </a:solidFill>
                <a:latin typeface="+mj-lt"/>
                <a:cs typeface="Times New Roman" pitchFamily="18" charset="0"/>
              </a:rPr>
              <a:t>Vaginal dryness </a:t>
            </a:r>
            <a:r>
              <a:rPr lang="en-US" sz="2400" dirty="0" smtClean="0">
                <a:solidFill>
                  <a:schemeClr val="tx1"/>
                </a:solidFill>
                <a:latin typeface="+mj-lt"/>
                <a:cs typeface="Times New Roman" pitchFamily="18" charset="0"/>
              </a:rPr>
              <a:t>occurs due to drop in estrogen levels making sexual activity painful. (it is recommended to avoid sexual activity </a:t>
            </a:r>
            <a:r>
              <a:rPr lang="en-US" sz="2400" b="1" dirty="0" smtClean="0">
                <a:solidFill>
                  <a:schemeClr val="tx1"/>
                </a:solidFill>
                <a:latin typeface="+mj-lt"/>
                <a:cs typeface="Times New Roman" pitchFamily="18" charset="0"/>
              </a:rPr>
              <a:t>( deep dyspareunia )</a:t>
            </a:r>
            <a:r>
              <a:rPr lang="en-US" sz="2400" dirty="0" smtClean="0">
                <a:solidFill>
                  <a:schemeClr val="tx1"/>
                </a:solidFill>
                <a:latin typeface="+mj-lt"/>
                <a:cs typeface="Times New Roman" pitchFamily="18" charset="0"/>
              </a:rPr>
              <a:t> for 6 weeks PP) </a:t>
            </a:r>
          </a:p>
          <a:p>
            <a:endParaRPr lang="en-US" sz="2400" b="0" i="0" dirty="0" smtClean="0">
              <a:solidFill>
                <a:schemeClr val="tx1"/>
              </a:solidFill>
              <a:effectLst/>
              <a:latin typeface="+mj-lt"/>
              <a:cs typeface="Times New Roman" pitchFamily="18" charset="0"/>
            </a:endParaRPr>
          </a:p>
          <a:p>
            <a:r>
              <a:rPr lang="en-US" sz="2400" b="1" u="sng" dirty="0" smtClean="0">
                <a:solidFill>
                  <a:schemeClr val="tx1"/>
                </a:solidFill>
                <a:effectLst/>
                <a:latin typeface="+mj-lt"/>
                <a:cs typeface="Times New Roman" pitchFamily="18" charset="0"/>
              </a:rPr>
              <a:t>The hymen</a:t>
            </a:r>
            <a:r>
              <a:rPr lang="en-US" sz="2400" b="0" i="0" dirty="0" smtClean="0">
                <a:solidFill>
                  <a:schemeClr val="tx1"/>
                </a:solidFill>
                <a:effectLst/>
                <a:latin typeface="+mj-lt"/>
                <a:cs typeface="Times New Roman" pitchFamily="18" charset="0"/>
              </a:rPr>
              <a:t> is replaced by multiple tags of tissue called the </a:t>
            </a:r>
            <a:r>
              <a:rPr lang="en-US" sz="2400" b="0" i="0" dirty="0" err="1" smtClean="0">
                <a:solidFill>
                  <a:schemeClr val="tx1"/>
                </a:solidFill>
                <a:effectLst/>
                <a:latin typeface="+mj-lt"/>
                <a:cs typeface="Times New Roman" pitchFamily="18" charset="0"/>
              </a:rPr>
              <a:t>carunculae</a:t>
            </a:r>
            <a:r>
              <a:rPr lang="en-US" sz="2400" b="0" i="0" dirty="0" smtClean="0">
                <a:solidFill>
                  <a:schemeClr val="tx1"/>
                </a:solidFill>
                <a:effectLst/>
                <a:latin typeface="+mj-lt"/>
                <a:cs typeface="Times New Roman" pitchFamily="18" charset="0"/>
              </a:rPr>
              <a:t> </a:t>
            </a:r>
            <a:r>
              <a:rPr lang="en-US" sz="2400" b="0" i="0" dirty="0" err="1" smtClean="0">
                <a:solidFill>
                  <a:schemeClr val="tx1"/>
                </a:solidFill>
                <a:effectLst/>
                <a:latin typeface="+mj-lt"/>
                <a:cs typeface="Times New Roman" pitchFamily="18" charset="0"/>
              </a:rPr>
              <a:t>hymenales</a:t>
            </a:r>
            <a:r>
              <a:rPr lang="en-US" sz="2400" b="0" i="0" dirty="0" smtClean="0">
                <a:solidFill>
                  <a:schemeClr val="tx1"/>
                </a:solidFill>
                <a:effectLst/>
                <a:latin typeface="+mj-lt"/>
                <a:cs typeface="Times New Roman" pitchFamily="18" charset="0"/>
              </a:rPr>
              <a:t> .</a:t>
            </a:r>
          </a:p>
          <a:p>
            <a:endParaRPr lang="en-US" sz="2400" b="0" i="0" dirty="0" smtClean="0">
              <a:solidFill>
                <a:schemeClr val="tx1"/>
              </a:solidFill>
              <a:effectLst/>
              <a:latin typeface="+mj-lt"/>
              <a:cs typeface="Times New Roman" pitchFamily="18" charset="0"/>
            </a:endParaRPr>
          </a:p>
          <a:p>
            <a:r>
              <a:rPr lang="en-US" sz="2400" b="0" i="0" dirty="0" err="1" smtClean="0">
                <a:solidFill>
                  <a:schemeClr val="tx1"/>
                </a:solidFill>
                <a:effectLst/>
                <a:latin typeface="+mj-lt"/>
                <a:cs typeface="Times New Roman" pitchFamily="18" charset="0"/>
              </a:rPr>
              <a:t>Fascial</a:t>
            </a:r>
            <a:r>
              <a:rPr lang="en-US" sz="2400" b="0" i="0" dirty="0" smtClean="0">
                <a:solidFill>
                  <a:schemeClr val="tx1"/>
                </a:solidFill>
                <a:effectLst/>
                <a:latin typeface="+mj-lt"/>
                <a:cs typeface="Times New Roman" pitchFamily="18" charset="0"/>
              </a:rPr>
              <a:t> stretching and trauma during childbirth result in </a:t>
            </a:r>
            <a:r>
              <a:rPr lang="en-US" sz="2400" b="1" i="0" u="sng" dirty="0" smtClean="0">
                <a:solidFill>
                  <a:schemeClr val="tx1"/>
                </a:solidFill>
                <a:effectLst/>
                <a:latin typeface="+mj-lt"/>
                <a:cs typeface="Times New Roman" pitchFamily="18" charset="0"/>
              </a:rPr>
              <a:t>pelvic muscle relaxation</a:t>
            </a:r>
            <a:r>
              <a:rPr lang="en-US" sz="2400" b="0" i="0" dirty="0" smtClean="0">
                <a:solidFill>
                  <a:schemeClr val="tx1"/>
                </a:solidFill>
                <a:effectLst/>
                <a:latin typeface="+mj-lt"/>
                <a:cs typeface="Times New Roman" pitchFamily="18" charset="0"/>
              </a:rPr>
              <a:t>, which may not return to the </a:t>
            </a:r>
            <a:r>
              <a:rPr lang="en-US" sz="2400" b="0" i="0" dirty="0" err="1" smtClean="0">
                <a:solidFill>
                  <a:schemeClr val="tx1"/>
                </a:solidFill>
                <a:effectLst/>
                <a:latin typeface="+mj-lt"/>
                <a:cs typeface="Times New Roman" pitchFamily="18" charset="0"/>
              </a:rPr>
              <a:t>pregravid</a:t>
            </a:r>
            <a:r>
              <a:rPr lang="en-US" sz="2400" b="0" i="0" dirty="0" smtClean="0">
                <a:solidFill>
                  <a:schemeClr val="tx1"/>
                </a:solidFill>
                <a:effectLst/>
                <a:latin typeface="+mj-lt"/>
                <a:cs typeface="Times New Roman" pitchFamily="18" charset="0"/>
              </a:rPr>
              <a:t> state </a:t>
            </a:r>
            <a:r>
              <a:rPr lang="en-US" sz="2400" b="1" i="0" dirty="0" smtClean="0">
                <a:solidFill>
                  <a:schemeClr val="tx1"/>
                </a:solidFill>
                <a:effectLst/>
                <a:latin typeface="+mj-lt"/>
                <a:cs typeface="Times New Roman" pitchFamily="18" charset="0"/>
              </a:rPr>
              <a:t>(</a:t>
            </a:r>
            <a:r>
              <a:rPr lang="en-US" sz="2400" b="1" i="0" dirty="0" err="1" smtClean="0">
                <a:solidFill>
                  <a:schemeClr val="tx1"/>
                </a:solidFill>
                <a:effectLst/>
                <a:latin typeface="+mj-lt"/>
                <a:cs typeface="Times New Roman" pitchFamily="18" charset="0"/>
              </a:rPr>
              <a:t>Kegel</a:t>
            </a:r>
            <a:r>
              <a:rPr lang="en-US" sz="2400" b="1" i="0" dirty="0" smtClean="0">
                <a:solidFill>
                  <a:schemeClr val="tx1"/>
                </a:solidFill>
                <a:effectLst/>
                <a:latin typeface="+mj-lt"/>
                <a:cs typeface="Times New Roman" pitchFamily="18" charset="0"/>
              </a:rPr>
              <a:t> exercises) .</a:t>
            </a:r>
          </a:p>
          <a:p>
            <a:pPr marL="457200" lvl="1" indent="0">
              <a:buNone/>
            </a:pPr>
            <a:endParaRPr lang="en-MY" sz="1400" dirty="0" smtClean="0">
              <a:solidFill>
                <a:schemeClr val="tx1"/>
              </a:solidFill>
              <a:latin typeface="+mj-lt"/>
            </a:endParaRPr>
          </a:p>
          <a:p>
            <a:endParaRPr lang="en-US" dirty="0">
              <a:solidFill>
                <a:schemeClr val="tx1"/>
              </a:solidFill>
              <a:latin typeface="+mj-lt"/>
            </a:endParaRPr>
          </a:p>
        </p:txBody>
      </p:sp>
    </p:spTree>
    <p:extLst>
      <p:ext uri="{BB962C8B-B14F-4D97-AF65-F5344CB8AC3E}">
        <p14:creationId xmlns:p14="http://schemas.microsoft.com/office/powerpoint/2010/main" val="3565884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203" y="1"/>
            <a:ext cx="10965657" cy="1125538"/>
          </a:xfrm>
        </p:spPr>
        <p:txBody>
          <a:bodyPr>
            <a:normAutofit/>
          </a:bodyPr>
          <a:lstStyle/>
          <a:p>
            <a:r>
              <a:rPr lang="en-MY" sz="4400" b="1" u="sng" dirty="0" smtClean="0">
                <a:solidFill>
                  <a:srgbClr val="C00000"/>
                </a:solidFill>
                <a:effectLst/>
                <a:latin typeface="+mj-lt"/>
                <a:ea typeface="+mn-ea"/>
                <a:cs typeface="+mn-cs"/>
              </a:rPr>
              <a:t>Ovulation </a:t>
            </a:r>
            <a:r>
              <a:rPr lang="en-MY" sz="4400" b="1" u="sng" dirty="0">
                <a:solidFill>
                  <a:srgbClr val="C00000"/>
                </a:solidFill>
                <a:effectLst/>
                <a:latin typeface="+mj-lt"/>
                <a:ea typeface="+mn-ea"/>
                <a:cs typeface="+mn-cs"/>
              </a:rPr>
              <a:t>and Menstruation</a:t>
            </a:r>
            <a:endParaRPr lang="en-US" sz="4400" b="1" u="sng" dirty="0">
              <a:solidFill>
                <a:srgbClr val="C00000"/>
              </a:solidFill>
              <a:effectLst/>
              <a:latin typeface="+mj-lt"/>
              <a:ea typeface="+mn-ea"/>
              <a:cs typeface="+mn-cs"/>
            </a:endParaRPr>
          </a:p>
        </p:txBody>
      </p:sp>
      <p:sp>
        <p:nvSpPr>
          <p:cNvPr id="3" name="عنصر نائب للمحتوى 2"/>
          <p:cNvSpPr>
            <a:spLocks noGrp="1"/>
          </p:cNvSpPr>
          <p:nvPr>
            <p:ph idx="1"/>
          </p:nvPr>
        </p:nvSpPr>
        <p:spPr>
          <a:xfrm>
            <a:off x="907455" y="1557586"/>
            <a:ext cx="10225136" cy="4527011"/>
          </a:xfrm>
        </p:spPr>
        <p:txBody>
          <a:bodyPr>
            <a:normAutofit fontScale="92500" lnSpcReduction="10000"/>
          </a:bodyPr>
          <a:lstStyle/>
          <a:p>
            <a:pPr lvl="1"/>
            <a:r>
              <a:rPr lang="en-MY" sz="2800" dirty="0" smtClean="0">
                <a:solidFill>
                  <a:schemeClr val="tx1"/>
                </a:solidFill>
                <a:latin typeface="+mj-lt"/>
                <a:cs typeface="Times New Roman" pitchFamily="18" charset="0"/>
              </a:rPr>
              <a:t>Menstrual flow usually returns by 6-8 weeks in women </a:t>
            </a:r>
            <a:r>
              <a:rPr lang="en-MY" sz="2800" b="1" u="sng" dirty="0" smtClean="0">
                <a:solidFill>
                  <a:schemeClr val="tx1"/>
                </a:solidFill>
                <a:latin typeface="+mj-lt"/>
                <a:cs typeface="Times New Roman" pitchFamily="18" charset="0"/>
              </a:rPr>
              <a:t>who do not breastfeed</a:t>
            </a:r>
            <a:r>
              <a:rPr lang="en-MY" sz="2800" b="1" dirty="0" smtClean="0">
                <a:solidFill>
                  <a:schemeClr val="tx1"/>
                </a:solidFill>
                <a:latin typeface="+mj-lt"/>
                <a:cs typeface="Times New Roman" pitchFamily="18" charset="0"/>
              </a:rPr>
              <a:t> </a:t>
            </a:r>
            <a:r>
              <a:rPr lang="en-MY" sz="2800" dirty="0" smtClean="0">
                <a:solidFill>
                  <a:schemeClr val="tx1"/>
                </a:solidFill>
                <a:latin typeface="+mj-lt"/>
                <a:cs typeface="Times New Roman" pitchFamily="18" charset="0"/>
              </a:rPr>
              <a:t>and they may ovulate as early as 27 days of delivery </a:t>
            </a:r>
          </a:p>
          <a:p>
            <a:pPr lvl="1">
              <a:buNone/>
            </a:pPr>
            <a:endParaRPr lang="en-MY" sz="2800" dirty="0" smtClean="0">
              <a:solidFill>
                <a:schemeClr val="tx1"/>
              </a:solidFill>
              <a:latin typeface="+mj-lt"/>
              <a:cs typeface="Times New Roman" pitchFamily="18" charset="0"/>
            </a:endParaRPr>
          </a:p>
          <a:p>
            <a:pPr lvl="1"/>
            <a:r>
              <a:rPr lang="en-MY" sz="2800" dirty="0" smtClean="0">
                <a:solidFill>
                  <a:schemeClr val="tx1"/>
                </a:solidFill>
                <a:latin typeface="+mj-lt"/>
                <a:cs typeface="Times New Roman" pitchFamily="18" charset="0"/>
              </a:rPr>
              <a:t>Women </a:t>
            </a:r>
            <a:r>
              <a:rPr lang="en-MY" sz="2800" b="1" u="sng" dirty="0" smtClean="0">
                <a:solidFill>
                  <a:schemeClr val="tx1"/>
                </a:solidFill>
                <a:latin typeface="+mj-lt"/>
                <a:cs typeface="Times New Roman" pitchFamily="18" charset="0"/>
              </a:rPr>
              <a:t>who breastfeed</a:t>
            </a:r>
            <a:r>
              <a:rPr lang="en-MY" sz="2800" dirty="0" smtClean="0">
                <a:solidFill>
                  <a:schemeClr val="tx1"/>
                </a:solidFill>
                <a:latin typeface="+mj-lt"/>
                <a:cs typeface="Times New Roman" pitchFamily="18" charset="0"/>
              </a:rPr>
              <a:t> have longer period of amenorrhea and anovulation and 50% of them</a:t>
            </a:r>
            <a:r>
              <a:rPr lang="en-US" sz="2800" dirty="0" smtClean="0">
                <a:solidFill>
                  <a:schemeClr val="tx1"/>
                </a:solidFill>
                <a:latin typeface="+mj-lt"/>
                <a:cs typeface="Times New Roman" pitchFamily="18" charset="0"/>
              </a:rPr>
              <a:t> return to period within 36 weeks of delivery </a:t>
            </a:r>
            <a:endParaRPr lang="en-MY" sz="2800" dirty="0" smtClean="0">
              <a:solidFill>
                <a:schemeClr val="tx1"/>
              </a:solidFill>
              <a:latin typeface="+mj-lt"/>
              <a:cs typeface="Times New Roman" pitchFamily="18" charset="0"/>
            </a:endParaRPr>
          </a:p>
          <a:p>
            <a:pPr lvl="1">
              <a:buNone/>
            </a:pPr>
            <a:r>
              <a:rPr lang="en-US" sz="2800" dirty="0" smtClean="0">
                <a:solidFill>
                  <a:schemeClr val="tx1"/>
                </a:solidFill>
                <a:latin typeface="+mj-lt"/>
                <a:cs typeface="Times New Roman" pitchFamily="18" charset="0"/>
              </a:rPr>
              <a:t>    </a:t>
            </a:r>
          </a:p>
          <a:p>
            <a:pPr lvl="1">
              <a:buNone/>
            </a:pPr>
            <a:r>
              <a:rPr lang="en-MY" sz="2800" dirty="0" smtClean="0">
                <a:solidFill>
                  <a:schemeClr val="tx1"/>
                </a:solidFill>
                <a:latin typeface="+mj-lt"/>
                <a:cs typeface="Times New Roman" pitchFamily="18" charset="0"/>
              </a:rPr>
              <a:t>Although Ovulation may not occur for several months. Contraceptive counselling and use should be emphasized to avoid undesired pregnancy.</a:t>
            </a:r>
          </a:p>
          <a:p>
            <a:pPr lvl="1"/>
            <a:endParaRPr lang="en-MY" sz="2000" dirty="0" smtClean="0">
              <a:solidFill>
                <a:schemeClr val="tx1"/>
              </a:solidFill>
              <a:latin typeface="+mj-lt"/>
            </a:endParaRPr>
          </a:p>
          <a:p>
            <a:endParaRPr lang="en-US" dirty="0">
              <a:solidFill>
                <a:schemeClr val="tx1"/>
              </a:solidFill>
              <a:latin typeface="+mj-lt"/>
            </a:endParaRPr>
          </a:p>
        </p:txBody>
      </p:sp>
    </p:spTree>
    <p:extLst>
      <p:ext uri="{BB962C8B-B14F-4D97-AF65-F5344CB8AC3E}">
        <p14:creationId xmlns:p14="http://schemas.microsoft.com/office/powerpoint/2010/main" val="1491751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9423" y="117426"/>
            <a:ext cx="10965657" cy="1053530"/>
          </a:xfrm>
        </p:spPr>
        <p:txBody>
          <a:bodyPr/>
          <a:lstStyle/>
          <a:p>
            <a:r>
              <a:rPr lang="en-US" sz="4800" b="1" dirty="0" smtClean="0">
                <a:effectLst/>
              </a:rPr>
              <a:t>2- hormonal changes</a:t>
            </a:r>
            <a:endParaRPr lang="en-US" sz="4800" dirty="0"/>
          </a:p>
        </p:txBody>
      </p:sp>
      <p:sp>
        <p:nvSpPr>
          <p:cNvPr id="3" name="عنصر نائب للمحتوى 2"/>
          <p:cNvSpPr>
            <a:spLocks noGrp="1"/>
          </p:cNvSpPr>
          <p:nvPr>
            <p:ph idx="1"/>
          </p:nvPr>
        </p:nvSpPr>
        <p:spPr/>
        <p:txBody>
          <a:bodyPr>
            <a:noAutofit/>
          </a:bodyPr>
          <a:lstStyle/>
          <a:p>
            <a:r>
              <a:rPr lang="en-US" sz="2800" b="1" dirty="0" smtClean="0">
                <a:solidFill>
                  <a:schemeClr val="tx1"/>
                </a:solidFill>
                <a:latin typeface="+mj-lt"/>
                <a:cs typeface="Times New Roman" pitchFamily="18" charset="0"/>
              </a:rPr>
              <a:t>Human chorionic gonadotropin (</a:t>
            </a:r>
            <a:r>
              <a:rPr lang="en-US" sz="2800" b="1" dirty="0" err="1" smtClean="0">
                <a:solidFill>
                  <a:schemeClr val="tx1"/>
                </a:solidFill>
                <a:latin typeface="+mj-lt"/>
                <a:cs typeface="Times New Roman" pitchFamily="18" charset="0"/>
              </a:rPr>
              <a:t>hCG</a:t>
            </a:r>
            <a:r>
              <a:rPr lang="en-US" sz="2800" b="1" dirty="0" smtClean="0">
                <a:solidFill>
                  <a:schemeClr val="tx1"/>
                </a:solidFill>
                <a:latin typeface="+mj-lt"/>
                <a:cs typeface="Times New Roman" pitchFamily="18" charset="0"/>
              </a:rPr>
              <a:t>) levels:</a:t>
            </a:r>
            <a:r>
              <a:rPr lang="en-US" sz="2800" dirty="0" smtClean="0">
                <a:solidFill>
                  <a:schemeClr val="tx1"/>
                </a:solidFill>
                <a:latin typeface="+mj-lt"/>
                <a:cs typeface="Times New Roman" pitchFamily="18" charset="0"/>
              </a:rPr>
              <a:t> HCG values typically return to normal, non-pregnant levels </a:t>
            </a:r>
            <a:r>
              <a:rPr lang="en-US" sz="2800" b="1" u="sng" dirty="0" smtClean="0">
                <a:solidFill>
                  <a:schemeClr val="tx1"/>
                </a:solidFill>
                <a:latin typeface="+mj-lt"/>
                <a:cs typeface="Times New Roman" pitchFamily="18" charset="0"/>
              </a:rPr>
              <a:t>2-4 weeks </a:t>
            </a:r>
            <a:r>
              <a:rPr lang="en-US" sz="2800" dirty="0" smtClean="0">
                <a:solidFill>
                  <a:schemeClr val="tx1"/>
                </a:solidFill>
                <a:latin typeface="+mj-lt"/>
                <a:cs typeface="Times New Roman" pitchFamily="18" charset="0"/>
              </a:rPr>
              <a:t>after a term delivery, but this can take longer. </a:t>
            </a:r>
          </a:p>
          <a:p>
            <a:endParaRPr lang="en-US" sz="2800" dirty="0" smtClean="0">
              <a:solidFill>
                <a:schemeClr val="tx1"/>
              </a:solidFill>
              <a:latin typeface="+mj-lt"/>
              <a:cs typeface="Times New Roman" pitchFamily="18" charset="0"/>
            </a:endParaRPr>
          </a:p>
          <a:p>
            <a:r>
              <a:rPr lang="en-US" sz="2800" dirty="0" smtClean="0">
                <a:solidFill>
                  <a:schemeClr val="tx1"/>
                </a:solidFill>
                <a:latin typeface="+mj-lt"/>
                <a:cs typeface="Times New Roman" pitchFamily="18" charset="0"/>
              </a:rPr>
              <a:t>The most serious concern in women with rising </a:t>
            </a:r>
            <a:r>
              <a:rPr lang="en-US" sz="2800" dirty="0" err="1" smtClean="0">
                <a:solidFill>
                  <a:schemeClr val="tx1"/>
                </a:solidFill>
                <a:latin typeface="+mj-lt"/>
                <a:cs typeface="Times New Roman" pitchFamily="18" charset="0"/>
              </a:rPr>
              <a:t>hCG</a:t>
            </a:r>
            <a:r>
              <a:rPr lang="en-US" sz="2800" dirty="0" smtClean="0">
                <a:solidFill>
                  <a:schemeClr val="tx1"/>
                </a:solidFill>
                <a:latin typeface="+mj-lt"/>
                <a:cs typeface="Times New Roman" pitchFamily="18" charset="0"/>
              </a:rPr>
              <a:t> levels postpartum is </a:t>
            </a:r>
            <a:r>
              <a:rPr lang="en-US" sz="2800" b="1" u="sng" dirty="0" smtClean="0">
                <a:solidFill>
                  <a:schemeClr val="tx1"/>
                </a:solidFill>
                <a:latin typeface="+mj-lt"/>
                <a:cs typeface="Times New Roman" pitchFamily="18" charset="0"/>
              </a:rPr>
              <a:t>gestational trophoblastic disease</a:t>
            </a:r>
          </a:p>
          <a:p>
            <a:endParaRPr lang="en-US" sz="2800" b="1" dirty="0" smtClean="0">
              <a:solidFill>
                <a:schemeClr val="tx1"/>
              </a:solidFill>
              <a:latin typeface="+mj-lt"/>
              <a:cs typeface="Times New Roman" pitchFamily="18" charset="0"/>
            </a:endParaRPr>
          </a:p>
          <a:p>
            <a:r>
              <a:rPr lang="en-US" sz="2800" b="1" dirty="0" smtClean="0">
                <a:solidFill>
                  <a:schemeClr val="tx1"/>
                </a:solidFill>
                <a:latin typeface="+mj-lt"/>
                <a:cs typeface="Times New Roman" pitchFamily="18" charset="0"/>
              </a:rPr>
              <a:t>Hot flashes</a:t>
            </a:r>
            <a:r>
              <a:rPr lang="en-US" sz="2800" dirty="0" smtClean="0">
                <a:solidFill>
                  <a:schemeClr val="tx1"/>
                </a:solidFill>
                <a:latin typeface="+mj-lt"/>
                <a:cs typeface="Times New Roman" pitchFamily="18" charset="0"/>
              </a:rPr>
              <a:t> – Caused by estrogen withdrawal after placental delivery.</a:t>
            </a:r>
          </a:p>
          <a:p>
            <a:endParaRPr lang="en-US" sz="2800" dirty="0">
              <a:solidFill>
                <a:schemeClr val="tx1"/>
              </a:solidFill>
              <a:latin typeface="+mj-lt"/>
            </a:endParaRPr>
          </a:p>
        </p:txBody>
      </p:sp>
    </p:spTree>
    <p:extLst>
      <p:ext uri="{BB962C8B-B14F-4D97-AF65-F5344CB8AC3E}">
        <p14:creationId xmlns:p14="http://schemas.microsoft.com/office/powerpoint/2010/main" val="1795826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9423" y="117426"/>
            <a:ext cx="10965657" cy="1125537"/>
          </a:xfrm>
        </p:spPr>
        <p:txBody>
          <a:bodyPr>
            <a:normAutofit/>
          </a:bodyPr>
          <a:lstStyle/>
          <a:p>
            <a:r>
              <a:rPr lang="en-US" sz="4800" b="1" i="0" dirty="0" smtClean="0">
                <a:effectLst/>
              </a:rPr>
              <a:t>3- Abdominal wall </a:t>
            </a:r>
            <a:endParaRPr lang="en-US" sz="4800" dirty="0"/>
          </a:p>
        </p:txBody>
      </p:sp>
      <p:sp>
        <p:nvSpPr>
          <p:cNvPr id="3" name="عنصر نائب للمحتوى 2"/>
          <p:cNvSpPr>
            <a:spLocks noGrp="1"/>
          </p:cNvSpPr>
          <p:nvPr>
            <p:ph idx="1"/>
          </p:nvPr>
        </p:nvSpPr>
        <p:spPr>
          <a:xfrm>
            <a:off x="560883" y="1701602"/>
            <a:ext cx="10965657" cy="4166971"/>
          </a:xfrm>
        </p:spPr>
        <p:txBody>
          <a:bodyPr>
            <a:normAutofit/>
          </a:bodyPr>
          <a:lstStyle/>
          <a:p>
            <a:r>
              <a:rPr lang="en-US" sz="2400" b="0" i="0" dirty="0" smtClean="0">
                <a:solidFill>
                  <a:schemeClr val="tx1"/>
                </a:solidFill>
                <a:effectLst/>
                <a:latin typeface="+mj-lt"/>
              </a:rPr>
              <a:t>The abdominal wall is lax postpartum but regains most, if not all, of its normal muscular tone over several weeks; however, separation (diastasis) of the rectus </a:t>
            </a:r>
            <a:r>
              <a:rPr lang="en-US" sz="2400" b="0" i="0" dirty="0" err="1" smtClean="0">
                <a:solidFill>
                  <a:schemeClr val="tx1"/>
                </a:solidFill>
                <a:effectLst/>
                <a:latin typeface="+mj-lt"/>
              </a:rPr>
              <a:t>abdominis</a:t>
            </a:r>
            <a:r>
              <a:rPr lang="en-US" sz="2400" b="0" i="0" dirty="0" smtClean="0">
                <a:solidFill>
                  <a:schemeClr val="tx1"/>
                </a:solidFill>
                <a:effectLst/>
                <a:latin typeface="+mj-lt"/>
              </a:rPr>
              <a:t> muscles may persist.</a:t>
            </a:r>
          </a:p>
          <a:p>
            <a:endParaRPr lang="en-US" sz="2400" b="0" i="0" dirty="0" smtClean="0">
              <a:solidFill>
                <a:schemeClr val="tx1"/>
              </a:solidFill>
              <a:effectLst/>
              <a:latin typeface="+mj-lt"/>
            </a:endParaRPr>
          </a:p>
        </p:txBody>
      </p:sp>
      <p:pic>
        <p:nvPicPr>
          <p:cNvPr id="4" name="Picture 2" descr="What is Diastasis Recti and How to Fix It. - Agape Physical Therapy">
            <a:extLst>
              <a:ext uri="{FF2B5EF4-FFF2-40B4-BE49-F238E27FC236}">
                <a16:creationId xmlns:a16="http://schemas.microsoft.com/office/drawing/2014/main" xmlns="" id="{A2B601A9-613B-4B2D-BD01-8B397F80DB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5725" y="3573810"/>
            <a:ext cx="4934841" cy="2775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639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203" y="1"/>
            <a:ext cx="10965657" cy="1269554"/>
          </a:xfrm>
        </p:spPr>
        <p:txBody>
          <a:bodyPr/>
          <a:lstStyle/>
          <a:p>
            <a:r>
              <a:rPr lang="en-MY" sz="4800" b="1" dirty="0" smtClean="0">
                <a:effectLst/>
              </a:rPr>
              <a:t> 4- Cardiovascular System</a:t>
            </a:r>
            <a:endParaRPr lang="en-US" sz="6000" b="1" dirty="0">
              <a:effectLst/>
            </a:endParaRPr>
          </a:p>
        </p:txBody>
      </p:sp>
      <p:sp>
        <p:nvSpPr>
          <p:cNvPr id="3" name="عنصر نائب للمحتوى 2"/>
          <p:cNvSpPr>
            <a:spLocks noGrp="1"/>
          </p:cNvSpPr>
          <p:nvPr>
            <p:ph idx="1"/>
          </p:nvPr>
        </p:nvSpPr>
        <p:spPr/>
        <p:txBody>
          <a:bodyPr>
            <a:normAutofit/>
          </a:bodyPr>
          <a:lstStyle/>
          <a:p>
            <a:pPr lvl="1"/>
            <a:r>
              <a:rPr lang="en-US" sz="2800" dirty="0" smtClean="0">
                <a:solidFill>
                  <a:schemeClr val="tx1"/>
                </a:solidFill>
                <a:cs typeface="Times New Roman" pitchFamily="18" charset="0"/>
              </a:rPr>
              <a:t>Immediately following delivery, there is </a:t>
            </a:r>
            <a:r>
              <a:rPr lang="en-US" sz="2800" b="1" u="sng" dirty="0" smtClean="0">
                <a:solidFill>
                  <a:schemeClr val="tx1"/>
                </a:solidFill>
                <a:cs typeface="Times New Roman" pitchFamily="18" charset="0"/>
              </a:rPr>
              <a:t>marked increase in peripheral vascular resistance </a:t>
            </a:r>
            <a:r>
              <a:rPr lang="en-US" sz="2800" dirty="0" smtClean="0">
                <a:solidFill>
                  <a:schemeClr val="tx1"/>
                </a:solidFill>
                <a:cs typeface="Times New Roman" pitchFamily="18" charset="0"/>
              </a:rPr>
              <a:t>due to the removal of the low-pressure </a:t>
            </a:r>
            <a:r>
              <a:rPr lang="en-US" sz="2800" dirty="0" err="1" smtClean="0">
                <a:solidFill>
                  <a:schemeClr val="tx1"/>
                </a:solidFill>
                <a:cs typeface="Times New Roman" pitchFamily="18" charset="0"/>
              </a:rPr>
              <a:t>uteroplacental</a:t>
            </a:r>
            <a:r>
              <a:rPr lang="en-US" sz="2800" dirty="0" smtClean="0">
                <a:solidFill>
                  <a:schemeClr val="tx1"/>
                </a:solidFill>
                <a:cs typeface="Times New Roman" pitchFamily="18" charset="0"/>
              </a:rPr>
              <a:t> circulatory shunt</a:t>
            </a:r>
          </a:p>
          <a:p>
            <a:pPr lvl="1">
              <a:buNone/>
            </a:pPr>
            <a:endParaRPr lang="en-US" sz="2800" dirty="0" smtClean="0">
              <a:solidFill>
                <a:schemeClr val="tx1"/>
              </a:solidFill>
              <a:cs typeface="Times New Roman" pitchFamily="18" charset="0"/>
            </a:endParaRPr>
          </a:p>
          <a:p>
            <a:pPr lvl="1"/>
            <a:r>
              <a:rPr lang="en-US" sz="2800" dirty="0" smtClean="0">
                <a:solidFill>
                  <a:schemeClr val="tx1"/>
                </a:solidFill>
                <a:cs typeface="Times New Roman" pitchFamily="18" charset="0"/>
              </a:rPr>
              <a:t>The </a:t>
            </a:r>
            <a:r>
              <a:rPr lang="en-US" sz="2800" b="1" u="sng" dirty="0" smtClean="0">
                <a:solidFill>
                  <a:schemeClr val="tx1"/>
                </a:solidFill>
                <a:cs typeface="Times New Roman" pitchFamily="18" charset="0"/>
              </a:rPr>
              <a:t>cardiac output and plasma volume </a:t>
            </a:r>
            <a:r>
              <a:rPr lang="en-US" sz="2800" dirty="0" smtClean="0">
                <a:solidFill>
                  <a:schemeClr val="tx1"/>
                </a:solidFill>
                <a:cs typeface="Times New Roman" pitchFamily="18" charset="0"/>
              </a:rPr>
              <a:t>gradually returns to normal during the first 2 weeks of </a:t>
            </a:r>
            <a:r>
              <a:rPr lang="en-US" sz="2800" dirty="0" err="1" smtClean="0">
                <a:solidFill>
                  <a:schemeClr val="tx1"/>
                </a:solidFill>
                <a:cs typeface="Times New Roman" pitchFamily="18" charset="0"/>
              </a:rPr>
              <a:t>puerperium</a:t>
            </a:r>
            <a:r>
              <a:rPr lang="en-US" sz="2800" dirty="0" smtClean="0">
                <a:solidFill>
                  <a:schemeClr val="tx1"/>
                </a:solidFill>
                <a:cs typeface="Times New Roman" pitchFamily="18" charset="0"/>
              </a:rPr>
              <a:t>. </a:t>
            </a:r>
          </a:p>
          <a:p>
            <a:pPr lvl="1"/>
            <a:endParaRPr lang="en-US" sz="2800" dirty="0" smtClean="0">
              <a:solidFill>
                <a:schemeClr val="tx1"/>
              </a:solidFill>
              <a:cs typeface="Times New Roman" pitchFamily="18" charset="0"/>
            </a:endParaRPr>
          </a:p>
          <a:p>
            <a:pPr lvl="1"/>
            <a:r>
              <a:rPr lang="en-US" sz="2800" dirty="0" smtClean="0">
                <a:solidFill>
                  <a:schemeClr val="tx1"/>
                </a:solidFill>
                <a:cs typeface="Times New Roman" pitchFamily="18" charset="0"/>
              </a:rPr>
              <a:t>Rises of pulse may indicate presence of hemorrhage or infection.</a:t>
            </a:r>
          </a:p>
          <a:p>
            <a:endParaRPr lang="en-US" dirty="0">
              <a:solidFill>
                <a:schemeClr val="tx1"/>
              </a:solidFill>
            </a:endParaRPr>
          </a:p>
        </p:txBody>
      </p:sp>
    </p:spTree>
    <p:extLst>
      <p:ext uri="{BB962C8B-B14F-4D97-AF65-F5344CB8AC3E}">
        <p14:creationId xmlns:p14="http://schemas.microsoft.com/office/powerpoint/2010/main" val="200434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203" y="1"/>
            <a:ext cx="10965657" cy="1197546"/>
          </a:xfrm>
        </p:spPr>
        <p:txBody>
          <a:bodyPr/>
          <a:lstStyle/>
          <a:p>
            <a:r>
              <a:rPr lang="en-MY" sz="4800" b="1" dirty="0" smtClean="0">
                <a:effectLst/>
                <a:cs typeface="Times New Roman" pitchFamily="18" charset="0"/>
              </a:rPr>
              <a:t>5- </a:t>
            </a:r>
            <a:r>
              <a:rPr lang="en-US" sz="4800" b="1" dirty="0">
                <a:effectLst/>
              </a:rPr>
              <a:t>Hematopoietic System</a:t>
            </a:r>
            <a:endParaRPr lang="en-US" sz="6000" b="1" dirty="0">
              <a:effectLst/>
            </a:endParaRPr>
          </a:p>
        </p:txBody>
      </p:sp>
      <p:sp>
        <p:nvSpPr>
          <p:cNvPr id="3" name="عنصر نائب للمحتوى 2"/>
          <p:cNvSpPr>
            <a:spLocks noGrp="1"/>
          </p:cNvSpPr>
          <p:nvPr>
            <p:ph idx="1"/>
          </p:nvPr>
        </p:nvSpPr>
        <p:spPr/>
        <p:txBody>
          <a:bodyPr>
            <a:normAutofit/>
          </a:bodyPr>
          <a:lstStyle/>
          <a:p>
            <a:pPr lvl="1"/>
            <a:r>
              <a:rPr lang="en-MY" sz="2400" dirty="0" err="1" smtClean="0">
                <a:solidFill>
                  <a:schemeClr val="tx1"/>
                </a:solidFill>
                <a:cs typeface="Times New Roman" pitchFamily="18" charset="0"/>
              </a:rPr>
              <a:t>Leukocytosis</a:t>
            </a:r>
            <a:r>
              <a:rPr lang="en-MY" sz="2400" dirty="0" smtClean="0">
                <a:solidFill>
                  <a:schemeClr val="tx1"/>
                </a:solidFill>
                <a:cs typeface="Times New Roman" pitchFamily="18" charset="0"/>
              </a:rPr>
              <a:t> and thrombocytosis occur during and after labour.</a:t>
            </a:r>
          </a:p>
          <a:p>
            <a:pPr lvl="1">
              <a:buNone/>
            </a:pPr>
            <a:endParaRPr lang="en-MY" sz="2400" dirty="0" smtClean="0">
              <a:solidFill>
                <a:schemeClr val="tx1"/>
              </a:solidFill>
              <a:cs typeface="Times New Roman" pitchFamily="18" charset="0"/>
            </a:endParaRPr>
          </a:p>
          <a:p>
            <a:pPr lvl="1"/>
            <a:r>
              <a:rPr lang="en-MY" sz="2400" b="1" u="sng" dirty="0" err="1" smtClean="0">
                <a:solidFill>
                  <a:schemeClr val="tx1"/>
                </a:solidFill>
                <a:cs typeface="Times New Roman" pitchFamily="18" charset="0"/>
              </a:rPr>
              <a:t>Hematocrit</a:t>
            </a:r>
            <a:r>
              <a:rPr lang="en-MY" sz="2400" dirty="0" smtClean="0">
                <a:solidFill>
                  <a:schemeClr val="tx1"/>
                </a:solidFill>
                <a:cs typeface="Times New Roman" pitchFamily="18" charset="0"/>
              </a:rPr>
              <a:t> drops because of blood loss during delivery,  rises after 3 to 7 day of postpartum.</a:t>
            </a:r>
          </a:p>
          <a:p>
            <a:pPr lvl="1">
              <a:buNone/>
            </a:pPr>
            <a:endParaRPr lang="en-MY" sz="2400" dirty="0" smtClean="0">
              <a:solidFill>
                <a:schemeClr val="tx1"/>
              </a:solidFill>
              <a:cs typeface="Times New Roman" pitchFamily="18" charset="0"/>
            </a:endParaRPr>
          </a:p>
          <a:p>
            <a:pPr lvl="1"/>
            <a:r>
              <a:rPr lang="en-MY" sz="2400" b="1" u="sng" dirty="0" smtClean="0">
                <a:solidFill>
                  <a:schemeClr val="tx1"/>
                </a:solidFill>
                <a:cs typeface="Times New Roman" pitchFamily="18" charset="0"/>
              </a:rPr>
              <a:t>Blood  volume </a:t>
            </a:r>
            <a:r>
              <a:rPr lang="en-MY" sz="2400" dirty="0" smtClean="0">
                <a:solidFill>
                  <a:schemeClr val="tx1"/>
                </a:solidFill>
                <a:cs typeface="Times New Roman" pitchFamily="18" charset="0"/>
              </a:rPr>
              <a:t>returns nearly to pre-pregnant state in about 1 week.</a:t>
            </a:r>
          </a:p>
          <a:p>
            <a:pPr marL="402336" lvl="1" indent="0">
              <a:buNone/>
            </a:pPr>
            <a:endParaRPr lang="en-MY" sz="2400" dirty="0" smtClean="0">
              <a:solidFill>
                <a:schemeClr val="tx1"/>
              </a:solidFill>
              <a:cs typeface="Times New Roman" pitchFamily="18" charset="0"/>
            </a:endParaRPr>
          </a:p>
          <a:p>
            <a:pPr lvl="1"/>
            <a:r>
              <a:rPr lang="en-MY" sz="2400" b="1" u="sng" dirty="0" err="1" smtClean="0">
                <a:solidFill>
                  <a:schemeClr val="tx1"/>
                </a:solidFill>
                <a:cs typeface="Times New Roman" pitchFamily="18" charset="0"/>
              </a:rPr>
              <a:t>Hypercoagulable</a:t>
            </a:r>
            <a:r>
              <a:rPr lang="en-MY" sz="2400" b="1" u="sng" dirty="0" smtClean="0">
                <a:solidFill>
                  <a:schemeClr val="tx1"/>
                </a:solidFill>
                <a:cs typeface="Times New Roman" pitchFamily="18" charset="0"/>
              </a:rPr>
              <a:t> state </a:t>
            </a:r>
            <a:r>
              <a:rPr lang="en-MY" sz="2400" dirty="0" smtClean="0">
                <a:solidFill>
                  <a:schemeClr val="tx1"/>
                </a:solidFill>
                <a:cs typeface="Times New Roman" pitchFamily="18" charset="0"/>
              </a:rPr>
              <a:t>of pregnancy continues in the first 2 weeks of </a:t>
            </a:r>
            <a:r>
              <a:rPr lang="en-MY" sz="2400" dirty="0" err="1" smtClean="0">
                <a:solidFill>
                  <a:schemeClr val="tx1"/>
                </a:solidFill>
                <a:cs typeface="Times New Roman" pitchFamily="18" charset="0"/>
              </a:rPr>
              <a:t>puerperium</a:t>
            </a:r>
            <a:r>
              <a:rPr lang="en-MY" sz="2400" dirty="0" smtClean="0">
                <a:solidFill>
                  <a:schemeClr val="tx1"/>
                </a:solidFill>
                <a:cs typeface="Times New Roman" pitchFamily="18" charset="0"/>
              </a:rPr>
              <a:t> (risk of DVT and PE)</a:t>
            </a:r>
          </a:p>
          <a:p>
            <a:endParaRPr lang="en-US" sz="3600" dirty="0">
              <a:solidFill>
                <a:schemeClr val="tx1"/>
              </a:solidFill>
            </a:endParaRPr>
          </a:p>
        </p:txBody>
      </p:sp>
    </p:spTree>
    <p:extLst>
      <p:ext uri="{BB962C8B-B14F-4D97-AF65-F5344CB8AC3E}">
        <p14:creationId xmlns:p14="http://schemas.microsoft.com/office/powerpoint/2010/main" val="1847816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203" y="1"/>
            <a:ext cx="10965657" cy="1269554"/>
          </a:xfrm>
        </p:spPr>
        <p:txBody>
          <a:bodyPr/>
          <a:lstStyle/>
          <a:p>
            <a:r>
              <a:rPr lang="en-US" sz="4800" b="1" dirty="0" smtClean="0">
                <a:effectLst/>
              </a:rPr>
              <a:t>6- Urinary system</a:t>
            </a:r>
            <a:endParaRPr lang="en-US" sz="4800" b="1" dirty="0">
              <a:effectLst/>
            </a:endParaRPr>
          </a:p>
        </p:txBody>
      </p:sp>
      <p:sp>
        <p:nvSpPr>
          <p:cNvPr id="3" name="عنصر نائب للمحتوى 2"/>
          <p:cNvSpPr>
            <a:spLocks noGrp="1"/>
          </p:cNvSpPr>
          <p:nvPr>
            <p:ph idx="1"/>
          </p:nvPr>
        </p:nvSpPr>
        <p:spPr/>
        <p:txBody>
          <a:bodyPr>
            <a:normAutofit fontScale="92500" lnSpcReduction="20000"/>
          </a:bodyPr>
          <a:lstStyle/>
          <a:p>
            <a:pPr marL="402336" lvl="1" indent="0">
              <a:buNone/>
            </a:pPr>
            <a:r>
              <a:rPr lang="en-MY" sz="2600" b="1" u="sng" dirty="0" smtClean="0">
                <a:solidFill>
                  <a:schemeClr val="tx1"/>
                </a:solidFill>
                <a:latin typeface="+mj-lt"/>
              </a:rPr>
              <a:t>Urinary retention</a:t>
            </a:r>
          </a:p>
          <a:p>
            <a:pPr lvl="2"/>
            <a:r>
              <a:rPr lang="en-MY" sz="2600" dirty="0" smtClean="0">
                <a:solidFill>
                  <a:schemeClr val="tx1"/>
                </a:solidFill>
                <a:latin typeface="+mj-lt"/>
              </a:rPr>
              <a:t>relatively common in the first 24 hours after childbirth, especially with difficult,  traumatic or instrumental delivery,  or if regional </a:t>
            </a:r>
            <a:r>
              <a:rPr lang="en-MY" sz="2600" dirty="0" err="1" smtClean="0">
                <a:solidFill>
                  <a:schemeClr val="tx1"/>
                </a:solidFill>
                <a:latin typeface="+mj-lt"/>
              </a:rPr>
              <a:t>anesthesia</a:t>
            </a:r>
            <a:r>
              <a:rPr lang="en-MY" sz="2600" dirty="0" smtClean="0">
                <a:solidFill>
                  <a:schemeClr val="tx1"/>
                </a:solidFill>
                <a:latin typeface="+mj-lt"/>
              </a:rPr>
              <a:t> (spinal/epidural) is used</a:t>
            </a:r>
          </a:p>
          <a:p>
            <a:pPr lvl="2"/>
            <a:r>
              <a:rPr lang="en-MY" sz="2600" dirty="0" smtClean="0">
                <a:solidFill>
                  <a:schemeClr val="tx1"/>
                </a:solidFill>
                <a:latin typeface="+mj-lt"/>
              </a:rPr>
              <a:t>After traumatic or instrumental delivery, women may find it difficult to void because of pain and </a:t>
            </a:r>
            <a:r>
              <a:rPr lang="en-MY" sz="2600" dirty="0" err="1" smtClean="0">
                <a:solidFill>
                  <a:schemeClr val="tx1"/>
                </a:solidFill>
                <a:latin typeface="+mj-lt"/>
              </a:rPr>
              <a:t>periurethral</a:t>
            </a:r>
            <a:r>
              <a:rPr lang="en-MY" sz="2600" dirty="0" smtClean="0">
                <a:solidFill>
                  <a:schemeClr val="tx1"/>
                </a:solidFill>
                <a:latin typeface="+mj-lt"/>
              </a:rPr>
              <a:t> </a:t>
            </a:r>
            <a:r>
              <a:rPr lang="en-MY" sz="2600" dirty="0" err="1" smtClean="0">
                <a:solidFill>
                  <a:schemeClr val="tx1"/>
                </a:solidFill>
                <a:latin typeface="+mj-lt"/>
              </a:rPr>
              <a:t>edema</a:t>
            </a:r>
            <a:r>
              <a:rPr lang="en-MY" sz="2600" dirty="0" smtClean="0">
                <a:solidFill>
                  <a:schemeClr val="tx1"/>
                </a:solidFill>
                <a:latin typeface="+mj-lt"/>
              </a:rPr>
              <a:t> </a:t>
            </a:r>
          </a:p>
          <a:p>
            <a:pPr marL="658368" lvl="2" indent="0">
              <a:buNone/>
            </a:pPr>
            <a:endParaRPr lang="en-MY" sz="2600" dirty="0" smtClean="0">
              <a:solidFill>
                <a:schemeClr val="tx1"/>
              </a:solidFill>
              <a:latin typeface="+mj-lt"/>
            </a:endParaRPr>
          </a:p>
          <a:p>
            <a:pPr>
              <a:lnSpc>
                <a:spcPct val="130000"/>
              </a:lnSpc>
              <a:buClr>
                <a:schemeClr val="accent2"/>
              </a:buClr>
              <a:buSzPct val="96000"/>
              <a:buFont typeface="Arial"/>
              <a:buChar char="•"/>
            </a:pPr>
            <a:r>
              <a:rPr lang="en-US" sz="2600" b="1" u="sng" dirty="0" smtClean="0">
                <a:solidFill>
                  <a:schemeClr val="tx1"/>
                </a:solidFill>
                <a:latin typeface="+mj-lt"/>
                <a:cs typeface="Lucida Sans"/>
              </a:rPr>
              <a:t>There is diuresis </a:t>
            </a:r>
            <a:r>
              <a:rPr lang="en-US" sz="2600" dirty="0" smtClean="0">
                <a:solidFill>
                  <a:schemeClr val="tx1"/>
                </a:solidFill>
                <a:latin typeface="+mj-lt"/>
                <a:cs typeface="Lucida Sans"/>
              </a:rPr>
              <a:t>during the first five days after delivery . </a:t>
            </a:r>
          </a:p>
          <a:p>
            <a:pPr lvl="1"/>
            <a:r>
              <a:rPr lang="en-MY" sz="2600" dirty="0" smtClean="0">
                <a:solidFill>
                  <a:schemeClr val="tx1"/>
                </a:solidFill>
                <a:latin typeface="+mj-lt"/>
              </a:rPr>
              <a:t>Increase urine production in </a:t>
            </a:r>
            <a:r>
              <a:rPr lang="en-MY" sz="2600" dirty="0" err="1" smtClean="0">
                <a:solidFill>
                  <a:schemeClr val="tx1"/>
                </a:solidFill>
                <a:latin typeface="+mj-lt"/>
              </a:rPr>
              <a:t>puerperium</a:t>
            </a:r>
            <a:r>
              <a:rPr lang="en-MY" sz="2600" dirty="0" smtClean="0">
                <a:solidFill>
                  <a:schemeClr val="tx1"/>
                </a:solidFill>
                <a:latin typeface="+mj-lt"/>
              </a:rPr>
              <a:t>:</a:t>
            </a:r>
          </a:p>
          <a:p>
            <a:pPr lvl="2"/>
            <a:r>
              <a:rPr lang="en-MY" sz="2600" dirty="0" smtClean="0">
                <a:solidFill>
                  <a:schemeClr val="tx1"/>
                </a:solidFill>
                <a:latin typeface="+mj-lt"/>
              </a:rPr>
              <a:t>Fluid overload , </a:t>
            </a:r>
            <a:r>
              <a:rPr lang="en-MY" sz="2600" dirty="0" err="1" smtClean="0">
                <a:solidFill>
                  <a:schemeClr val="tx1"/>
                </a:solidFill>
                <a:latin typeface="+mj-lt"/>
              </a:rPr>
              <a:t>edema</a:t>
            </a:r>
            <a:r>
              <a:rPr lang="en-MY" sz="2600" dirty="0" smtClean="0">
                <a:solidFill>
                  <a:schemeClr val="tx1"/>
                </a:solidFill>
                <a:latin typeface="+mj-lt"/>
              </a:rPr>
              <a:t> .</a:t>
            </a:r>
            <a:r>
              <a:rPr lang="en-MY" sz="2200" dirty="0" smtClean="0">
                <a:solidFill>
                  <a:schemeClr val="tx1"/>
                </a:solidFill>
                <a:latin typeface="+mj-lt"/>
              </a:rPr>
              <a:t>Diuresis </a:t>
            </a:r>
            <a:r>
              <a:rPr lang="en-US" sz="2200" dirty="0" smtClean="0">
                <a:solidFill>
                  <a:schemeClr val="tx1"/>
                </a:solidFill>
                <a:latin typeface="+mj-lt"/>
                <a:cs typeface="Lucida Sans"/>
              </a:rPr>
              <a:t>body’s mechanism of getting rid of the excess fluid retained during pregnancy</a:t>
            </a:r>
            <a:endParaRPr lang="en-MY" sz="2600" dirty="0" smtClean="0">
              <a:solidFill>
                <a:schemeClr val="tx1"/>
              </a:solidFill>
              <a:latin typeface="+mj-lt"/>
            </a:endParaRPr>
          </a:p>
          <a:p>
            <a:pPr lvl="2"/>
            <a:r>
              <a:rPr lang="en-MY" sz="2600" dirty="0" smtClean="0">
                <a:solidFill>
                  <a:schemeClr val="tx1"/>
                </a:solidFill>
                <a:latin typeface="+mj-lt"/>
              </a:rPr>
              <a:t>Increased fluid intake of breastfeeding mothers</a:t>
            </a:r>
          </a:p>
          <a:p>
            <a:pPr>
              <a:lnSpc>
                <a:spcPct val="130000"/>
              </a:lnSpc>
              <a:buClr>
                <a:schemeClr val="accent2"/>
              </a:buClr>
              <a:buFont typeface="Arial"/>
              <a:buChar char="•"/>
            </a:pPr>
            <a:endParaRPr lang="en-US" dirty="0" smtClean="0">
              <a:solidFill>
                <a:schemeClr val="tx1"/>
              </a:solidFill>
              <a:latin typeface="+mj-lt"/>
              <a:cs typeface="Lucida Sans"/>
            </a:endParaRPr>
          </a:p>
          <a:p>
            <a:endParaRPr lang="en-US" dirty="0">
              <a:solidFill>
                <a:schemeClr val="tx1"/>
              </a:solidFill>
              <a:latin typeface="+mj-lt"/>
            </a:endParaRPr>
          </a:p>
        </p:txBody>
      </p:sp>
    </p:spTree>
    <p:extLst>
      <p:ext uri="{BB962C8B-B14F-4D97-AF65-F5344CB8AC3E}">
        <p14:creationId xmlns:p14="http://schemas.microsoft.com/office/powerpoint/2010/main" val="1881572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9423" y="117426"/>
            <a:ext cx="10965657" cy="1125538"/>
          </a:xfrm>
        </p:spPr>
        <p:txBody>
          <a:bodyPr/>
          <a:lstStyle/>
          <a:p>
            <a:r>
              <a:rPr lang="en-MY" sz="4800" b="1" dirty="0" smtClean="0">
                <a:effectLst/>
              </a:rPr>
              <a:t>7- Bowel function</a:t>
            </a:r>
            <a:endParaRPr lang="en-US" sz="4800" b="1" dirty="0">
              <a:effectLst/>
            </a:endParaRPr>
          </a:p>
        </p:txBody>
      </p:sp>
      <p:sp>
        <p:nvSpPr>
          <p:cNvPr id="3" name="عنصر نائب للمحتوى 2"/>
          <p:cNvSpPr>
            <a:spLocks noGrp="1"/>
          </p:cNvSpPr>
          <p:nvPr>
            <p:ph idx="1"/>
          </p:nvPr>
        </p:nvSpPr>
        <p:spPr/>
        <p:txBody>
          <a:bodyPr>
            <a:normAutofit fontScale="92500" lnSpcReduction="10000"/>
          </a:bodyPr>
          <a:lstStyle/>
          <a:p>
            <a:pPr marL="544068" lvl="1" indent="0">
              <a:buNone/>
            </a:pPr>
            <a:r>
              <a:rPr lang="en-MY" sz="3000" b="1" u="sng" dirty="0" smtClean="0">
                <a:solidFill>
                  <a:schemeClr val="tx1"/>
                </a:solidFill>
              </a:rPr>
              <a:t>Constipation</a:t>
            </a:r>
            <a:r>
              <a:rPr lang="en-MY" sz="3000" dirty="0" smtClean="0">
                <a:solidFill>
                  <a:schemeClr val="tx1"/>
                </a:solidFill>
              </a:rPr>
              <a:t> </a:t>
            </a:r>
          </a:p>
          <a:p>
            <a:pPr marL="544068" lvl="1" indent="0">
              <a:buNone/>
            </a:pPr>
            <a:r>
              <a:rPr lang="en-US" sz="3000" dirty="0" smtClean="0">
                <a:solidFill>
                  <a:schemeClr val="tx1"/>
                </a:solidFill>
              </a:rPr>
              <a:t>It is common in the first few days of </a:t>
            </a:r>
            <a:r>
              <a:rPr lang="en-US" sz="3000" dirty="0" err="1" smtClean="0">
                <a:solidFill>
                  <a:schemeClr val="tx1"/>
                </a:solidFill>
              </a:rPr>
              <a:t>puerperium</a:t>
            </a:r>
            <a:r>
              <a:rPr lang="en-US" sz="3000" dirty="0" smtClean="0">
                <a:solidFill>
                  <a:schemeClr val="tx1"/>
                </a:solidFill>
              </a:rPr>
              <a:t> and is due to many factors</a:t>
            </a:r>
            <a:r>
              <a:rPr lang="en-US" dirty="0" smtClean="0">
                <a:solidFill>
                  <a:schemeClr val="tx1"/>
                </a:solidFill>
              </a:rPr>
              <a:t>:</a:t>
            </a:r>
            <a:endParaRPr lang="en-MY" dirty="0" smtClean="0">
              <a:solidFill>
                <a:schemeClr val="tx1"/>
              </a:solidFill>
            </a:endParaRPr>
          </a:p>
          <a:p>
            <a:pPr lvl="2"/>
            <a:r>
              <a:rPr lang="en-MY" sz="2600" dirty="0" smtClean="0">
                <a:solidFill>
                  <a:schemeClr val="tx1"/>
                </a:solidFill>
              </a:rPr>
              <a:t>Low </a:t>
            </a:r>
            <a:r>
              <a:rPr lang="en-MY" sz="2600" dirty="0" err="1" smtClean="0">
                <a:solidFill>
                  <a:schemeClr val="tx1"/>
                </a:solidFill>
              </a:rPr>
              <a:t>fiber</a:t>
            </a:r>
            <a:r>
              <a:rPr lang="en-MY" sz="2600" dirty="0" smtClean="0">
                <a:solidFill>
                  <a:schemeClr val="tx1"/>
                </a:solidFill>
              </a:rPr>
              <a:t> diet , dehydration during labour </a:t>
            </a:r>
          </a:p>
          <a:p>
            <a:pPr lvl="2"/>
            <a:r>
              <a:rPr lang="en-MY" sz="2600" dirty="0" smtClean="0">
                <a:solidFill>
                  <a:schemeClr val="tx1"/>
                </a:solidFill>
              </a:rPr>
              <a:t>Fear of evacuation due to pain from : </a:t>
            </a:r>
          </a:p>
          <a:p>
            <a:pPr marL="658368" lvl="2" indent="0">
              <a:buNone/>
            </a:pPr>
            <a:r>
              <a:rPr lang="en-MY" sz="2600" dirty="0">
                <a:solidFill>
                  <a:schemeClr val="tx1"/>
                </a:solidFill>
              </a:rPr>
              <a:t> </a:t>
            </a:r>
            <a:r>
              <a:rPr lang="en-MY" sz="2600" dirty="0" smtClean="0">
                <a:solidFill>
                  <a:schemeClr val="tx1"/>
                </a:solidFill>
              </a:rPr>
              <a:t>        -sutured perineum</a:t>
            </a:r>
          </a:p>
          <a:p>
            <a:pPr marL="1088136" lvl="2" indent="0">
              <a:buNone/>
            </a:pPr>
            <a:r>
              <a:rPr lang="en-MY" sz="2600" dirty="0" smtClean="0">
                <a:solidFill>
                  <a:schemeClr val="tx1"/>
                </a:solidFill>
              </a:rPr>
              <a:t>    -Prolapsed haemorrhoids </a:t>
            </a:r>
          </a:p>
          <a:p>
            <a:pPr marL="1088136" lvl="2" indent="0">
              <a:buNone/>
            </a:pPr>
            <a:r>
              <a:rPr lang="en-MY" sz="2600" dirty="0" smtClean="0">
                <a:solidFill>
                  <a:schemeClr val="tx1"/>
                </a:solidFill>
              </a:rPr>
              <a:t>    -Anal fissure </a:t>
            </a:r>
          </a:p>
          <a:p>
            <a:pPr marL="457200" lvl="1" indent="0">
              <a:buNone/>
            </a:pPr>
            <a:endParaRPr lang="en-MY" dirty="0" smtClean="0">
              <a:solidFill>
                <a:schemeClr val="tx1"/>
              </a:solidFill>
            </a:endParaRPr>
          </a:p>
          <a:p>
            <a:pPr marL="457200" lvl="1" indent="0">
              <a:buNone/>
            </a:pPr>
            <a:r>
              <a:rPr lang="en-MY" sz="3000" dirty="0" smtClean="0">
                <a:solidFill>
                  <a:schemeClr val="tx1"/>
                </a:solidFill>
              </a:rPr>
              <a:t>(advice on adequate fluid intake , increase </a:t>
            </a:r>
            <a:r>
              <a:rPr lang="en-MY" sz="3000" dirty="0" err="1" smtClean="0">
                <a:solidFill>
                  <a:schemeClr val="tx1"/>
                </a:solidFill>
              </a:rPr>
              <a:t>fiber</a:t>
            </a:r>
            <a:r>
              <a:rPr lang="en-MY" sz="3000" dirty="0" smtClean="0">
                <a:solidFill>
                  <a:schemeClr val="tx1"/>
                </a:solidFill>
              </a:rPr>
              <a:t> intake , stool softener )</a:t>
            </a:r>
          </a:p>
          <a:p>
            <a:endParaRPr lang="en-US" dirty="0">
              <a:solidFill>
                <a:schemeClr val="tx1"/>
              </a:solidFill>
            </a:endParaRPr>
          </a:p>
        </p:txBody>
      </p:sp>
    </p:spTree>
    <p:extLst>
      <p:ext uri="{BB962C8B-B14F-4D97-AF65-F5344CB8AC3E}">
        <p14:creationId xmlns:p14="http://schemas.microsoft.com/office/powerpoint/2010/main" val="46169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9423" y="117426"/>
            <a:ext cx="10965657" cy="1080120"/>
          </a:xfrm>
        </p:spPr>
        <p:txBody>
          <a:bodyPr>
            <a:normAutofit/>
          </a:bodyPr>
          <a:lstStyle/>
          <a:p>
            <a:r>
              <a:rPr lang="en-US" sz="4800" b="1" dirty="0" smtClean="0">
                <a:effectLst/>
              </a:rPr>
              <a:t>8- Hair and Skin</a:t>
            </a:r>
            <a:endParaRPr lang="en-US" sz="4800" b="1" dirty="0">
              <a:effectLst/>
            </a:endParaRPr>
          </a:p>
        </p:txBody>
      </p:sp>
      <p:sp>
        <p:nvSpPr>
          <p:cNvPr id="3" name="عنصر نائب للمحتوى 2"/>
          <p:cNvSpPr>
            <a:spLocks noGrp="1"/>
          </p:cNvSpPr>
          <p:nvPr>
            <p:ph idx="1"/>
          </p:nvPr>
        </p:nvSpPr>
        <p:spPr/>
        <p:txBody>
          <a:bodyPr>
            <a:normAutofit fontScale="92500" lnSpcReduction="10000"/>
          </a:bodyPr>
          <a:lstStyle/>
          <a:p>
            <a:r>
              <a:rPr lang="en-US" b="1" i="0" dirty="0" err="1" smtClean="0">
                <a:solidFill>
                  <a:schemeClr val="tx1"/>
                </a:solidFill>
                <a:effectLst/>
                <a:latin typeface="+mj-lt"/>
                <a:cs typeface="Times New Roman" pitchFamily="18" charset="0"/>
              </a:rPr>
              <a:t>Striae</a:t>
            </a:r>
            <a:r>
              <a:rPr lang="en-US" b="0" i="0" dirty="0" smtClean="0">
                <a:solidFill>
                  <a:schemeClr val="tx1"/>
                </a:solidFill>
                <a:effectLst/>
                <a:latin typeface="+mj-lt"/>
                <a:cs typeface="Times New Roman" pitchFamily="18" charset="0"/>
              </a:rPr>
              <a:t>, if present, fade from red to silvery but are permanent.</a:t>
            </a:r>
          </a:p>
          <a:p>
            <a:endParaRPr lang="en-US" b="0" i="0" dirty="0" smtClean="0">
              <a:solidFill>
                <a:schemeClr val="tx1"/>
              </a:solidFill>
              <a:effectLst/>
              <a:latin typeface="+mj-lt"/>
              <a:cs typeface="Times New Roman" pitchFamily="18" charset="0"/>
            </a:endParaRPr>
          </a:p>
          <a:p>
            <a:r>
              <a:rPr lang="en-US" b="1" i="0" dirty="0" smtClean="0">
                <a:solidFill>
                  <a:schemeClr val="tx1"/>
                </a:solidFill>
                <a:effectLst/>
                <a:latin typeface="+mj-lt"/>
                <a:cs typeface="Times New Roman" pitchFamily="18" charset="0"/>
              </a:rPr>
              <a:t>Abdominal skin </a:t>
            </a:r>
            <a:r>
              <a:rPr lang="en-US" b="0" i="0" dirty="0" smtClean="0">
                <a:solidFill>
                  <a:schemeClr val="tx1"/>
                </a:solidFill>
                <a:effectLst/>
                <a:latin typeface="+mj-lt"/>
                <a:cs typeface="Times New Roman" pitchFamily="18" charset="0"/>
              </a:rPr>
              <a:t>may remain lax if extensive rupture of elastic fibers occurred during pregnancy.</a:t>
            </a:r>
          </a:p>
          <a:p>
            <a:pPr>
              <a:buNone/>
            </a:pPr>
            <a:endParaRPr lang="en-US" b="0" i="0" dirty="0" smtClean="0">
              <a:solidFill>
                <a:schemeClr val="tx1"/>
              </a:solidFill>
              <a:effectLst/>
              <a:latin typeface="+mj-lt"/>
              <a:cs typeface="Times New Roman" pitchFamily="18" charset="0"/>
            </a:endParaRPr>
          </a:p>
          <a:p>
            <a:r>
              <a:rPr lang="en-US" b="1" i="0" dirty="0" err="1" smtClean="0">
                <a:solidFill>
                  <a:schemeClr val="tx1"/>
                </a:solidFill>
                <a:effectLst/>
                <a:latin typeface="+mj-lt"/>
                <a:cs typeface="Times New Roman" pitchFamily="18" charset="0"/>
              </a:rPr>
              <a:t>Chloasma</a:t>
            </a:r>
            <a:r>
              <a:rPr lang="en-US" b="0" i="0" dirty="0" smtClean="0">
                <a:solidFill>
                  <a:schemeClr val="tx1"/>
                </a:solidFill>
                <a:effectLst/>
                <a:latin typeface="+mj-lt"/>
                <a:cs typeface="Times New Roman" pitchFamily="18" charset="0"/>
              </a:rPr>
              <a:t> resolves, although the timing is not known.</a:t>
            </a:r>
          </a:p>
          <a:p>
            <a:pPr>
              <a:buNone/>
            </a:pPr>
            <a:endParaRPr lang="en-US" b="0" i="0" dirty="0" smtClean="0">
              <a:solidFill>
                <a:schemeClr val="tx1"/>
              </a:solidFill>
              <a:effectLst/>
              <a:latin typeface="+mj-lt"/>
              <a:cs typeface="Times New Roman" pitchFamily="18" charset="0"/>
            </a:endParaRPr>
          </a:p>
          <a:p>
            <a:r>
              <a:rPr lang="en-US" b="0" i="0" dirty="0" smtClean="0">
                <a:solidFill>
                  <a:schemeClr val="tx1"/>
                </a:solidFill>
                <a:effectLst/>
                <a:latin typeface="+mj-lt"/>
                <a:cs typeface="Times New Roman" pitchFamily="18" charset="0"/>
              </a:rPr>
              <a:t>The increase in the ratio of "growing" or </a:t>
            </a:r>
            <a:r>
              <a:rPr lang="en-US" b="0" i="0" dirty="0" err="1" smtClean="0">
                <a:solidFill>
                  <a:schemeClr val="tx1"/>
                </a:solidFill>
                <a:effectLst/>
                <a:latin typeface="+mj-lt"/>
                <a:cs typeface="Times New Roman" pitchFamily="18" charset="0"/>
              </a:rPr>
              <a:t>anagen</a:t>
            </a:r>
            <a:r>
              <a:rPr lang="en-US" b="0" i="0" dirty="0" smtClean="0">
                <a:solidFill>
                  <a:schemeClr val="tx1"/>
                </a:solidFill>
                <a:effectLst/>
                <a:latin typeface="+mj-lt"/>
                <a:cs typeface="Times New Roman" pitchFamily="18" charset="0"/>
              </a:rPr>
              <a:t> hair relative to the "resting" or </a:t>
            </a:r>
            <a:r>
              <a:rPr lang="en-US" b="0" i="0" dirty="0" err="1" smtClean="0">
                <a:solidFill>
                  <a:schemeClr val="tx1"/>
                </a:solidFill>
                <a:effectLst/>
                <a:latin typeface="+mj-lt"/>
                <a:cs typeface="Times New Roman" pitchFamily="18" charset="0"/>
              </a:rPr>
              <a:t>telogen</a:t>
            </a:r>
            <a:r>
              <a:rPr lang="en-US" b="0" i="0" dirty="0" smtClean="0">
                <a:solidFill>
                  <a:schemeClr val="tx1"/>
                </a:solidFill>
                <a:effectLst/>
                <a:latin typeface="+mj-lt"/>
                <a:cs typeface="Times New Roman" pitchFamily="18" charset="0"/>
              </a:rPr>
              <a:t> hair during pregnancy reverses in the </a:t>
            </a:r>
            <a:r>
              <a:rPr lang="en-US" b="0" i="0" dirty="0" err="1" smtClean="0">
                <a:solidFill>
                  <a:schemeClr val="tx1"/>
                </a:solidFill>
                <a:effectLst/>
                <a:latin typeface="+mj-lt"/>
                <a:cs typeface="Times New Roman" pitchFamily="18" charset="0"/>
              </a:rPr>
              <a:t>puerperium</a:t>
            </a:r>
            <a:r>
              <a:rPr lang="en-US" b="0" i="0" dirty="0" smtClean="0">
                <a:solidFill>
                  <a:schemeClr val="tx1"/>
                </a:solidFill>
                <a:effectLst/>
                <a:latin typeface="+mj-lt"/>
                <a:cs typeface="Times New Roman" pitchFamily="18" charset="0"/>
              </a:rPr>
              <a:t>. </a:t>
            </a:r>
          </a:p>
          <a:p>
            <a:endParaRPr lang="ar-QA" sz="4000" dirty="0" smtClean="0">
              <a:solidFill>
                <a:schemeClr val="tx1"/>
              </a:solidFill>
              <a:latin typeface="+mj-lt"/>
            </a:endParaRPr>
          </a:p>
          <a:p>
            <a:endParaRPr lang="en-US" dirty="0">
              <a:solidFill>
                <a:schemeClr val="tx1"/>
              </a:solidFill>
              <a:latin typeface="+mj-lt"/>
            </a:endParaRPr>
          </a:p>
        </p:txBody>
      </p:sp>
    </p:spTree>
    <p:extLst>
      <p:ext uri="{BB962C8B-B14F-4D97-AF65-F5344CB8AC3E}">
        <p14:creationId xmlns:p14="http://schemas.microsoft.com/office/powerpoint/2010/main" val="3013840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MY" dirty="0" smtClean="0"/>
              <a:t>Definition</a:t>
            </a:r>
            <a:endParaRPr lang="en-US" dirty="0"/>
          </a:p>
        </p:txBody>
      </p:sp>
      <p:sp>
        <p:nvSpPr>
          <p:cNvPr id="3" name="عنصر نائب للمحتوى 2"/>
          <p:cNvSpPr>
            <a:spLocks noGrp="1"/>
          </p:cNvSpPr>
          <p:nvPr>
            <p:ph idx="1"/>
          </p:nvPr>
        </p:nvSpPr>
        <p:spPr/>
        <p:txBody>
          <a:bodyPr>
            <a:normAutofit/>
          </a:bodyPr>
          <a:lstStyle/>
          <a:p>
            <a:pPr marL="0" indent="0"/>
            <a:r>
              <a:rPr lang="en-MY" sz="2800" dirty="0" smtClean="0">
                <a:solidFill>
                  <a:schemeClr val="tx1"/>
                </a:solidFill>
              </a:rPr>
              <a:t>The period following delivery of the baby and placenta to about 6 weeks postpartum</a:t>
            </a:r>
          </a:p>
          <a:p>
            <a:pPr marL="0" indent="0">
              <a:buNone/>
            </a:pPr>
            <a:endParaRPr lang="en-MY" sz="2800" dirty="0" smtClean="0">
              <a:solidFill>
                <a:schemeClr val="tx1"/>
              </a:solidFill>
            </a:endParaRPr>
          </a:p>
          <a:p>
            <a:r>
              <a:rPr lang="en-MY" sz="2800" dirty="0" smtClean="0">
                <a:solidFill>
                  <a:schemeClr val="tx1"/>
                </a:solidFill>
              </a:rPr>
              <a:t>The reproductive organs and maternal physiology return toward the pre-pregnancy state.</a:t>
            </a:r>
          </a:p>
          <a:p>
            <a:endParaRPr lang="en-MY" sz="2800" dirty="0" smtClean="0">
              <a:solidFill>
                <a:schemeClr val="tx1"/>
              </a:solidFill>
            </a:endParaRPr>
          </a:p>
          <a:p>
            <a:r>
              <a:rPr lang="en-MY" sz="2800" dirty="0" smtClean="0">
                <a:solidFill>
                  <a:schemeClr val="tx1"/>
                </a:solidFill>
              </a:rPr>
              <a:t>although menses may not return for much longer.</a:t>
            </a:r>
          </a:p>
          <a:p>
            <a:endParaRPr lang="en-MY" sz="2800" dirty="0" smtClean="0">
              <a:solidFill>
                <a:schemeClr val="tx1"/>
              </a:solidFill>
            </a:endParaRPr>
          </a:p>
          <a:p>
            <a:endParaRPr lang="en-US" sz="2800" dirty="0">
              <a:solidFill>
                <a:schemeClr val="tx1"/>
              </a:solidFill>
            </a:endParaRPr>
          </a:p>
        </p:txBody>
      </p:sp>
    </p:spTree>
    <p:extLst>
      <p:ext uri="{BB962C8B-B14F-4D97-AF65-F5344CB8AC3E}">
        <p14:creationId xmlns:p14="http://schemas.microsoft.com/office/powerpoint/2010/main" val="107438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203" y="0"/>
            <a:ext cx="10965657" cy="1269553"/>
          </a:xfrm>
        </p:spPr>
        <p:txBody>
          <a:bodyPr/>
          <a:lstStyle/>
          <a:p>
            <a:r>
              <a:rPr lang="en-MY" sz="4800" b="1" dirty="0" smtClean="0">
                <a:effectLst/>
              </a:rPr>
              <a:t> </a:t>
            </a:r>
            <a:r>
              <a:rPr lang="en-MY" sz="4800" b="1" dirty="0" smtClean="0">
                <a:effectLst/>
                <a:cs typeface="Times New Roman" pitchFamily="18" charset="0"/>
              </a:rPr>
              <a:t>General Physiological Changes </a:t>
            </a:r>
            <a:endParaRPr lang="en-US" sz="4800" b="1" dirty="0">
              <a:effectLst/>
            </a:endParaRPr>
          </a:p>
        </p:txBody>
      </p:sp>
      <p:sp>
        <p:nvSpPr>
          <p:cNvPr id="3" name="عنصر نائب للمحتوى 2"/>
          <p:cNvSpPr>
            <a:spLocks noGrp="1"/>
          </p:cNvSpPr>
          <p:nvPr>
            <p:ph idx="1"/>
          </p:nvPr>
        </p:nvSpPr>
        <p:spPr/>
        <p:txBody>
          <a:bodyPr>
            <a:normAutofit lnSpcReduction="10000"/>
          </a:bodyPr>
          <a:lstStyle/>
          <a:p>
            <a:pPr marL="0" lvl="0" indent="0">
              <a:buNone/>
            </a:pPr>
            <a:r>
              <a:rPr lang="en-US" sz="2000" b="1" u="sng" dirty="0">
                <a:solidFill>
                  <a:schemeClr val="tx1"/>
                </a:solidFill>
                <a:cs typeface="Times New Roman" pitchFamily="18" charset="0"/>
              </a:rPr>
              <a:t>Postpartum </a:t>
            </a:r>
            <a:r>
              <a:rPr lang="en-US" sz="2000" b="1" u="sng" dirty="0" smtClean="0">
                <a:solidFill>
                  <a:schemeClr val="tx1"/>
                </a:solidFill>
                <a:cs typeface="Times New Roman" pitchFamily="18" charset="0"/>
              </a:rPr>
              <a:t>shivering</a:t>
            </a:r>
          </a:p>
          <a:p>
            <a:r>
              <a:rPr lang="en-US" sz="2000" dirty="0">
                <a:solidFill>
                  <a:schemeClr val="tx1"/>
                </a:solidFill>
              </a:rPr>
              <a:t>Postpartum shivering or chills are observed in 25 to 50 % of women. Shivering usually starts 1 to 30 minutes post-delivery and lasts for 2 to 60 minutes. The cause is unknown</a:t>
            </a:r>
            <a:r>
              <a:rPr lang="en-US" sz="2000" dirty="0" smtClean="0">
                <a:solidFill>
                  <a:schemeClr val="tx1"/>
                </a:solidFill>
              </a:rPr>
              <a:t>.</a:t>
            </a:r>
            <a:endParaRPr lang="en-US" sz="2000" dirty="0">
              <a:solidFill>
                <a:schemeClr val="tx1"/>
              </a:solidFill>
            </a:endParaRPr>
          </a:p>
          <a:p>
            <a:r>
              <a:rPr lang="en-US" sz="2000" dirty="0">
                <a:solidFill>
                  <a:schemeClr val="tx1"/>
                </a:solidFill>
              </a:rPr>
              <a:t>Treatment is supportive with warm blankets and/or warm air.</a:t>
            </a:r>
          </a:p>
          <a:p>
            <a:pPr marL="0" lvl="0" indent="0">
              <a:buNone/>
            </a:pPr>
            <a:endParaRPr lang="en-MY" sz="2000" b="1" u="sng" dirty="0">
              <a:solidFill>
                <a:schemeClr val="tx1"/>
              </a:solidFill>
              <a:cs typeface="Times New Roman" pitchFamily="18" charset="0"/>
            </a:endParaRPr>
          </a:p>
          <a:p>
            <a:pPr marL="0" lvl="0" indent="0">
              <a:buNone/>
            </a:pPr>
            <a:r>
              <a:rPr lang="en-MY" sz="2000" b="1" u="sng" dirty="0" smtClean="0">
                <a:solidFill>
                  <a:schemeClr val="tx1"/>
                </a:solidFill>
                <a:latin typeface="+mj-lt"/>
                <a:cs typeface="Times New Roman" pitchFamily="18" charset="0"/>
              </a:rPr>
              <a:t>Weight loss</a:t>
            </a:r>
            <a:endParaRPr lang="en-US" sz="2000" dirty="0" smtClean="0">
              <a:solidFill>
                <a:schemeClr val="tx1"/>
              </a:solidFill>
              <a:latin typeface="+mj-lt"/>
              <a:cs typeface="Times New Roman" pitchFamily="18" charset="0"/>
            </a:endParaRPr>
          </a:p>
          <a:p>
            <a:pPr lvl="0"/>
            <a:r>
              <a:rPr lang="en-US" sz="2000" dirty="0" smtClean="0">
                <a:solidFill>
                  <a:schemeClr val="tx1"/>
                </a:solidFill>
                <a:latin typeface="+mj-lt"/>
                <a:cs typeface="Times New Roman" pitchFamily="18" charset="0"/>
              </a:rPr>
              <a:t>Uterine evacuation &amp; normal blood loss: 5-6 kg. </a:t>
            </a:r>
          </a:p>
          <a:p>
            <a:pPr lvl="0"/>
            <a:r>
              <a:rPr lang="en-US" sz="2000" dirty="0" smtClean="0">
                <a:solidFill>
                  <a:schemeClr val="tx1"/>
                </a:solidFill>
                <a:latin typeface="+mj-lt"/>
                <a:cs typeface="Times New Roman" pitchFamily="18" charset="0"/>
              </a:rPr>
              <a:t>Loss of plasma </a:t>
            </a:r>
            <a:r>
              <a:rPr lang="en-US" sz="2000" dirty="0" err="1" smtClean="0">
                <a:solidFill>
                  <a:schemeClr val="tx1"/>
                </a:solidFill>
                <a:latin typeface="+mj-lt"/>
                <a:cs typeface="Times New Roman" pitchFamily="18" charset="0"/>
              </a:rPr>
              <a:t>volme</a:t>
            </a:r>
            <a:r>
              <a:rPr lang="en-US" sz="2000" dirty="0" smtClean="0">
                <a:solidFill>
                  <a:schemeClr val="tx1"/>
                </a:solidFill>
                <a:latin typeface="+mj-lt"/>
                <a:cs typeface="Times New Roman" pitchFamily="18" charset="0"/>
              </a:rPr>
              <a:t> and diuresis of extracellular fluid: 2-3 kg. </a:t>
            </a:r>
          </a:p>
          <a:p>
            <a:pPr lvl="0"/>
            <a:endParaRPr lang="en-US" sz="1800" dirty="0" smtClean="0">
              <a:solidFill>
                <a:schemeClr val="tx1"/>
              </a:solidFill>
              <a:latin typeface="+mj-lt"/>
            </a:endParaRPr>
          </a:p>
          <a:p>
            <a:pPr marL="0" lvl="0" indent="0">
              <a:buNone/>
            </a:pPr>
            <a:r>
              <a:rPr lang="en-MY" sz="2000" b="1" u="sng" dirty="0" smtClean="0">
                <a:solidFill>
                  <a:schemeClr val="tx1"/>
                </a:solidFill>
                <a:latin typeface="+mj-lt"/>
                <a:cs typeface="Times New Roman" pitchFamily="18" charset="0"/>
              </a:rPr>
              <a:t>Temperature</a:t>
            </a:r>
            <a:endParaRPr lang="en-US" sz="2000" dirty="0" smtClean="0">
              <a:solidFill>
                <a:schemeClr val="tx1"/>
              </a:solidFill>
              <a:latin typeface="+mj-lt"/>
              <a:cs typeface="Times New Roman" pitchFamily="18" charset="0"/>
            </a:endParaRPr>
          </a:p>
          <a:p>
            <a:pPr lvl="0"/>
            <a:r>
              <a:rPr lang="en-MY" sz="2000" dirty="0" smtClean="0">
                <a:solidFill>
                  <a:schemeClr val="tx1"/>
                </a:solidFill>
                <a:latin typeface="+mj-lt"/>
                <a:cs typeface="Times New Roman" pitchFamily="18" charset="0"/>
              </a:rPr>
              <a:t>A reactionary increase may occur following difficult delivery, but does not exceed 38°C and drops within 24 hours.</a:t>
            </a:r>
            <a:r>
              <a:rPr lang="en-US" sz="2000" b="1" dirty="0" smtClean="0">
                <a:solidFill>
                  <a:schemeClr val="tx1"/>
                </a:solidFill>
                <a:latin typeface="+mj-lt"/>
                <a:cs typeface="Times New Roman" pitchFamily="18" charset="0"/>
              </a:rPr>
              <a:t> This rise in temperature is due to the absorption of waste products of muscular contractions of labor.</a:t>
            </a:r>
            <a:endParaRPr lang="en-US" sz="2000" dirty="0" smtClean="0">
              <a:solidFill>
                <a:schemeClr val="tx1"/>
              </a:solidFill>
              <a:latin typeface="+mj-lt"/>
              <a:cs typeface="Times New Roman" pitchFamily="18" charset="0"/>
            </a:endParaRPr>
          </a:p>
          <a:p>
            <a:endParaRPr lang="en-US" sz="1800" dirty="0">
              <a:solidFill>
                <a:schemeClr val="tx1"/>
              </a:solidFill>
              <a:latin typeface="+mj-lt"/>
            </a:endParaRPr>
          </a:p>
        </p:txBody>
      </p:sp>
    </p:spTree>
    <p:extLst>
      <p:ext uri="{BB962C8B-B14F-4D97-AF65-F5344CB8AC3E}">
        <p14:creationId xmlns:p14="http://schemas.microsoft.com/office/powerpoint/2010/main" val="1113451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9423" y="2205658"/>
            <a:ext cx="10965657" cy="1143265"/>
          </a:xfrm>
        </p:spPr>
        <p:txBody>
          <a:bodyPr/>
          <a:lstStyle/>
          <a:p>
            <a:r>
              <a:rPr lang="en-US" b="1" dirty="0" smtClean="0"/>
              <a:t>Abnormal </a:t>
            </a:r>
            <a:r>
              <a:rPr lang="en-US" b="1" dirty="0" err="1" smtClean="0"/>
              <a:t>puerperium</a:t>
            </a:r>
            <a:endParaRPr lang="en-US" dirty="0"/>
          </a:p>
        </p:txBody>
      </p:sp>
    </p:spTree>
    <p:extLst>
      <p:ext uri="{BB962C8B-B14F-4D97-AF65-F5344CB8AC3E}">
        <p14:creationId xmlns:p14="http://schemas.microsoft.com/office/powerpoint/2010/main" val="4262683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203" y="1"/>
            <a:ext cx="10965657" cy="1269554"/>
          </a:xfrm>
        </p:spPr>
        <p:txBody>
          <a:bodyPr/>
          <a:lstStyle/>
          <a:p>
            <a:r>
              <a:rPr lang="en-US" altLang="en-US" sz="6000" b="1" dirty="0" smtClean="0">
                <a:cs typeface="Times New Roman" panose="02020603050405020304" pitchFamily="18" charset="0"/>
              </a:rPr>
              <a:t>Psychological problems</a:t>
            </a:r>
            <a:endParaRPr lang="en-US" sz="6000" dirty="0"/>
          </a:p>
        </p:txBody>
      </p:sp>
      <p:sp>
        <p:nvSpPr>
          <p:cNvPr id="3" name="عنصر نائب للمحتوى 2"/>
          <p:cNvSpPr>
            <a:spLocks noGrp="1"/>
          </p:cNvSpPr>
          <p:nvPr>
            <p:ph idx="1"/>
          </p:nvPr>
        </p:nvSpPr>
        <p:spPr>
          <a:xfrm>
            <a:off x="619423" y="1485578"/>
            <a:ext cx="10965657" cy="5069583"/>
          </a:xfrm>
        </p:spPr>
        <p:txBody>
          <a:bodyPr>
            <a:normAutofit fontScale="85000" lnSpcReduction="20000"/>
          </a:bodyPr>
          <a:lstStyle/>
          <a:p>
            <a:pPr marL="514350" indent="-514350">
              <a:buAutoNum type="arabicPeriod"/>
              <a:defRPr/>
            </a:pPr>
            <a:r>
              <a:rPr lang="en-US" sz="4000" b="1" dirty="0">
                <a:solidFill>
                  <a:schemeClr val="tx1"/>
                </a:solidFill>
                <a:latin typeface="+mj-lt"/>
                <a:cs typeface="Times New Roman" pitchFamily="18" charset="0"/>
              </a:rPr>
              <a:t>Baby </a:t>
            </a:r>
            <a:r>
              <a:rPr lang="en-US" sz="4000" b="1" dirty="0" smtClean="0">
                <a:solidFill>
                  <a:schemeClr val="tx1"/>
                </a:solidFill>
                <a:latin typeface="+mj-lt"/>
                <a:cs typeface="Times New Roman" pitchFamily="18" charset="0"/>
              </a:rPr>
              <a:t>blues</a:t>
            </a:r>
          </a:p>
          <a:p>
            <a:pPr marL="514350" indent="-514350">
              <a:buAutoNum type="arabicPeriod"/>
              <a:defRPr/>
            </a:pPr>
            <a:endParaRPr lang="en-US" sz="2800" b="1" dirty="0">
              <a:solidFill>
                <a:schemeClr val="tx1"/>
              </a:solidFill>
              <a:latin typeface="+mj-lt"/>
              <a:ea typeface="Calibri" panose="020F0502020204030204" pitchFamily="34" charset="0"/>
              <a:cs typeface="Times New Roman" pitchFamily="18" charset="0"/>
            </a:endParaRPr>
          </a:p>
          <a:p>
            <a:pPr>
              <a:lnSpc>
                <a:spcPct val="120000"/>
              </a:lnSpc>
              <a:buFont typeface="Arial" charset="0"/>
              <a:buChar char="•"/>
              <a:defRPr/>
            </a:pPr>
            <a:r>
              <a:rPr lang="en-US" sz="2800" dirty="0" smtClean="0">
                <a:solidFill>
                  <a:schemeClr val="tx1"/>
                </a:solidFill>
                <a:latin typeface="+mj-lt"/>
                <a:ea typeface="Calibri" panose="020F0502020204030204" pitchFamily="34" charset="0"/>
                <a:cs typeface="Times New Roman" pitchFamily="18" charset="0"/>
              </a:rPr>
              <a:t>50 </a:t>
            </a:r>
            <a:r>
              <a:rPr lang="en-US" sz="2800" dirty="0">
                <a:solidFill>
                  <a:schemeClr val="tx1"/>
                </a:solidFill>
                <a:latin typeface="+mj-lt"/>
                <a:ea typeface="Calibri" panose="020F0502020204030204" pitchFamily="34" charset="0"/>
                <a:cs typeface="Times New Roman" pitchFamily="18" charset="0"/>
              </a:rPr>
              <a:t>to 85% of women experience postpartum blues during the first few weeks after delivery</a:t>
            </a:r>
            <a:r>
              <a:rPr lang="en-US" sz="2800" dirty="0" smtClean="0">
                <a:solidFill>
                  <a:schemeClr val="tx1"/>
                </a:solidFill>
                <a:latin typeface="+mj-lt"/>
                <a:ea typeface="Calibri" panose="020F0502020204030204" pitchFamily="34" charset="0"/>
                <a:cs typeface="Times New Roman" pitchFamily="18" charset="0"/>
              </a:rPr>
              <a:t>.</a:t>
            </a:r>
          </a:p>
          <a:p>
            <a:pPr>
              <a:buFont typeface="Arial" charset="0"/>
              <a:buChar char="•"/>
              <a:defRPr/>
            </a:pPr>
            <a:endParaRPr lang="en-US" sz="2800" dirty="0">
              <a:solidFill>
                <a:schemeClr val="tx1"/>
              </a:solidFill>
              <a:latin typeface="+mj-lt"/>
              <a:cs typeface="Times New Roman" pitchFamily="18" charset="0"/>
            </a:endParaRPr>
          </a:p>
          <a:p>
            <a:pPr>
              <a:defRPr/>
            </a:pPr>
            <a:r>
              <a:rPr lang="en-US" sz="2800" b="1" u="sng" dirty="0" smtClean="0">
                <a:solidFill>
                  <a:schemeClr val="tx1"/>
                </a:solidFill>
                <a:latin typeface="+mj-lt"/>
                <a:ea typeface="Calibri" panose="020F0502020204030204" pitchFamily="34" charset="0"/>
                <a:cs typeface="Times New Roman" pitchFamily="18" charset="0"/>
              </a:rPr>
              <a:t>Onset </a:t>
            </a:r>
            <a:r>
              <a:rPr lang="en-US" sz="2800" b="1" dirty="0" smtClean="0">
                <a:solidFill>
                  <a:schemeClr val="tx1"/>
                </a:solidFill>
                <a:latin typeface="+mj-lt"/>
                <a:ea typeface="Calibri" panose="020F0502020204030204" pitchFamily="34" charset="0"/>
                <a:cs typeface="Times New Roman" pitchFamily="18" charset="0"/>
              </a:rPr>
              <a:t>: </a:t>
            </a:r>
            <a:r>
              <a:rPr lang="en-US" sz="2800" dirty="0" smtClean="0">
                <a:solidFill>
                  <a:schemeClr val="tx1"/>
                </a:solidFill>
                <a:latin typeface="+mj-lt"/>
                <a:ea typeface="Calibri" panose="020F0502020204030204" pitchFamily="34" charset="0"/>
                <a:cs typeface="Times New Roman" pitchFamily="18" charset="0"/>
              </a:rPr>
              <a:t>4-5 day after delivery and may last for a few hours or a few days.</a:t>
            </a:r>
          </a:p>
          <a:p>
            <a:pPr>
              <a:defRPr/>
            </a:pPr>
            <a:endParaRPr lang="en-US" sz="2800" dirty="0" smtClean="0">
              <a:solidFill>
                <a:schemeClr val="tx1"/>
              </a:solidFill>
              <a:latin typeface="+mj-lt"/>
              <a:ea typeface="Calibri" panose="020F0502020204030204" pitchFamily="34" charset="0"/>
              <a:cs typeface="Times New Roman" pitchFamily="18" charset="0"/>
            </a:endParaRPr>
          </a:p>
          <a:p>
            <a:pPr>
              <a:lnSpc>
                <a:spcPct val="120000"/>
              </a:lnSpc>
              <a:defRPr/>
            </a:pPr>
            <a:r>
              <a:rPr lang="en-US" sz="2800" b="1" u="sng" dirty="0" smtClean="0">
                <a:solidFill>
                  <a:schemeClr val="tx1"/>
                </a:solidFill>
                <a:latin typeface="+mj-lt"/>
                <a:cs typeface="Times New Roman" pitchFamily="18" charset="0"/>
              </a:rPr>
              <a:t>Symptoms </a:t>
            </a:r>
            <a:r>
              <a:rPr lang="en-US" sz="2800" dirty="0">
                <a:solidFill>
                  <a:schemeClr val="tx1"/>
                </a:solidFill>
                <a:latin typeface="+mj-lt"/>
                <a:cs typeface="Times New Roman" pitchFamily="18" charset="0"/>
              </a:rPr>
              <a:t>: </a:t>
            </a:r>
            <a:r>
              <a:rPr lang="en-US" sz="2800" dirty="0">
                <a:solidFill>
                  <a:schemeClr val="tx1"/>
                </a:solidFill>
                <a:latin typeface="+mj-lt"/>
                <a:ea typeface="Calibri" panose="020F0502020204030204" pitchFamily="34" charset="0"/>
                <a:cs typeface="Times New Roman" pitchFamily="18" charset="0"/>
              </a:rPr>
              <a:t>feelings of sadness, mood </a:t>
            </a:r>
            <a:r>
              <a:rPr lang="en-US" sz="2800" dirty="0" err="1">
                <a:solidFill>
                  <a:schemeClr val="tx1"/>
                </a:solidFill>
                <a:latin typeface="+mj-lt"/>
                <a:ea typeface="Calibri" panose="020F0502020204030204" pitchFamily="34" charset="0"/>
                <a:cs typeface="Times New Roman" pitchFamily="18" charset="0"/>
              </a:rPr>
              <a:t>lability</a:t>
            </a:r>
            <a:r>
              <a:rPr lang="en-US" sz="2800" dirty="0">
                <a:solidFill>
                  <a:schemeClr val="tx1"/>
                </a:solidFill>
                <a:latin typeface="+mj-lt"/>
                <a:ea typeface="Calibri" panose="020F0502020204030204" pitchFamily="34" charset="0"/>
                <a:cs typeface="Times New Roman" pitchFamily="18" charset="0"/>
              </a:rPr>
              <a:t>, tearfulness, anxiety or irritability , </a:t>
            </a:r>
            <a:r>
              <a:rPr lang="en-US" sz="2800" dirty="0">
                <a:solidFill>
                  <a:schemeClr val="tx1"/>
                </a:solidFill>
                <a:latin typeface="+mj-lt"/>
                <a:cs typeface="Times New Roman" pitchFamily="18" charset="0"/>
              </a:rPr>
              <a:t>Feeling overwhelmed and that she cant take care of the baby </a:t>
            </a:r>
            <a:endParaRPr lang="en-US" sz="2800" dirty="0" smtClean="0">
              <a:solidFill>
                <a:schemeClr val="tx1"/>
              </a:solidFill>
              <a:latin typeface="+mj-lt"/>
              <a:cs typeface="Times New Roman" pitchFamily="18" charset="0"/>
            </a:endParaRPr>
          </a:p>
          <a:p>
            <a:pPr>
              <a:buNone/>
              <a:defRPr/>
            </a:pPr>
            <a:endParaRPr lang="en-US" sz="2800" dirty="0" smtClean="0">
              <a:solidFill>
                <a:schemeClr val="tx1"/>
              </a:solidFill>
              <a:latin typeface="+mj-lt"/>
              <a:ea typeface="Calibri" panose="020F0502020204030204" pitchFamily="34" charset="0"/>
              <a:cs typeface="Times New Roman" pitchFamily="18" charset="0"/>
            </a:endParaRPr>
          </a:p>
          <a:p>
            <a:pPr>
              <a:defRPr/>
            </a:pPr>
            <a:r>
              <a:rPr lang="en-US" sz="2800" dirty="0" smtClean="0">
                <a:solidFill>
                  <a:schemeClr val="tx1"/>
                </a:solidFill>
                <a:latin typeface="+mj-lt"/>
                <a:ea typeface="Calibri" panose="020F0502020204030204" pitchFamily="34" charset="0"/>
                <a:cs typeface="Times New Roman" pitchFamily="18" charset="0"/>
              </a:rPr>
              <a:t>Remitting </a:t>
            </a:r>
            <a:r>
              <a:rPr lang="en-US" sz="2800" dirty="0">
                <a:solidFill>
                  <a:schemeClr val="tx1"/>
                </a:solidFill>
                <a:latin typeface="+mj-lt"/>
                <a:ea typeface="Calibri" panose="020F0502020204030204" pitchFamily="34" charset="0"/>
                <a:cs typeface="Times New Roman" pitchFamily="18" charset="0"/>
              </a:rPr>
              <a:t>spontaneously within two weeks of delivery </a:t>
            </a:r>
          </a:p>
        </p:txBody>
      </p:sp>
    </p:spTree>
    <p:extLst>
      <p:ext uri="{BB962C8B-B14F-4D97-AF65-F5344CB8AC3E}">
        <p14:creationId xmlns:p14="http://schemas.microsoft.com/office/powerpoint/2010/main" val="778597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203" y="837507"/>
            <a:ext cx="10965657" cy="5290076"/>
          </a:xfrm>
        </p:spPr>
        <p:txBody>
          <a:bodyPr>
            <a:normAutofit/>
          </a:bodyPr>
          <a:lstStyle/>
          <a:p>
            <a:pPr marL="742950" indent="-742950">
              <a:buFont typeface="+mj-lt"/>
              <a:buAutoNum type="arabicPeriod" startAt="2"/>
            </a:pPr>
            <a:r>
              <a:rPr lang="en-US" sz="3400" b="1" dirty="0" smtClean="0">
                <a:solidFill>
                  <a:schemeClr val="tx1"/>
                </a:solidFill>
                <a:latin typeface="+mj-lt"/>
                <a:cs typeface="Times New Roman" pitchFamily="18" charset="0"/>
              </a:rPr>
              <a:t>Post Partum Depression PPD</a:t>
            </a:r>
          </a:p>
          <a:p>
            <a:pPr marL="742950" indent="-742950">
              <a:buFont typeface="+mj-lt"/>
              <a:buAutoNum type="arabicPeriod" startAt="2"/>
            </a:pPr>
            <a:endParaRPr lang="en-US" sz="3600" b="1" dirty="0" smtClean="0">
              <a:solidFill>
                <a:schemeClr val="tx1"/>
              </a:solidFill>
              <a:latin typeface="+mj-lt"/>
              <a:cs typeface="Times New Roman" pitchFamily="18" charset="0"/>
            </a:endParaRPr>
          </a:p>
          <a:p>
            <a:pPr>
              <a:buClr>
                <a:schemeClr val="accent2"/>
              </a:buClr>
              <a:buSzPct val="92000"/>
              <a:buFont typeface="Arial"/>
              <a:buChar char="•"/>
            </a:pPr>
            <a:r>
              <a:rPr lang="en-US" sz="2800" b="1" dirty="0" smtClean="0">
                <a:solidFill>
                  <a:schemeClr val="tx1"/>
                </a:solidFill>
                <a:latin typeface="+mj-lt"/>
                <a:cs typeface="Times New Roman" pitchFamily="18" charset="0"/>
              </a:rPr>
              <a:t>Related solely to pregnancy and childbirth</a:t>
            </a:r>
          </a:p>
          <a:p>
            <a:pPr>
              <a:buClr>
                <a:schemeClr val="accent2"/>
              </a:buClr>
              <a:buSzPct val="92000"/>
              <a:buFont typeface="Arial"/>
              <a:buChar char="•"/>
            </a:pPr>
            <a:r>
              <a:rPr lang="en-US" sz="2800" dirty="0" smtClean="0">
                <a:solidFill>
                  <a:schemeClr val="tx1"/>
                </a:solidFill>
                <a:latin typeface="+mj-lt"/>
                <a:cs typeface="Times New Roman" pitchFamily="18" charset="0"/>
              </a:rPr>
              <a:t>PPD generally </a:t>
            </a:r>
            <a:r>
              <a:rPr lang="en-US" sz="2800" b="1" dirty="0" smtClean="0">
                <a:solidFill>
                  <a:schemeClr val="tx1"/>
                </a:solidFill>
                <a:latin typeface="+mj-lt"/>
                <a:cs typeface="Times New Roman" pitchFamily="18" charset="0"/>
              </a:rPr>
              <a:t>lasts for 3-6 months</a:t>
            </a:r>
            <a:r>
              <a:rPr lang="en-US" sz="2800" dirty="0" smtClean="0">
                <a:solidFill>
                  <a:schemeClr val="tx1"/>
                </a:solidFill>
                <a:latin typeface="+mj-lt"/>
                <a:cs typeface="Times New Roman" pitchFamily="18" charset="0"/>
              </a:rPr>
              <a:t>, with 25% of patients still affected at 1 year.</a:t>
            </a:r>
          </a:p>
          <a:p>
            <a:pPr>
              <a:buClr>
                <a:schemeClr val="accent2"/>
              </a:buClr>
              <a:buSzPct val="92000"/>
              <a:buFont typeface="Arial"/>
              <a:buChar char="•"/>
            </a:pPr>
            <a:r>
              <a:rPr lang="en-US" sz="2800" dirty="0" smtClean="0">
                <a:solidFill>
                  <a:schemeClr val="tx1"/>
                </a:solidFill>
                <a:latin typeface="+mj-lt"/>
                <a:cs typeface="Times New Roman" pitchFamily="18" charset="0"/>
              </a:rPr>
              <a:t> PPD greatly affects the </a:t>
            </a:r>
            <a:r>
              <a:rPr lang="en-US" sz="2800" b="1" dirty="0" smtClean="0">
                <a:solidFill>
                  <a:schemeClr val="tx1"/>
                </a:solidFill>
                <a:latin typeface="+mj-lt"/>
                <a:cs typeface="Times New Roman" pitchFamily="18" charset="0"/>
              </a:rPr>
              <a:t>patient's ability to complete activities </a:t>
            </a:r>
            <a:r>
              <a:rPr lang="en-US" sz="2800" dirty="0" smtClean="0">
                <a:solidFill>
                  <a:schemeClr val="tx1"/>
                </a:solidFill>
                <a:latin typeface="+mj-lt"/>
                <a:cs typeface="Times New Roman" pitchFamily="18" charset="0"/>
              </a:rPr>
              <a:t>associated with daily living.</a:t>
            </a:r>
          </a:p>
          <a:p>
            <a:pPr>
              <a:buClr>
                <a:schemeClr val="accent2"/>
              </a:buClr>
              <a:buSzPct val="92000"/>
              <a:buFont typeface="Arial"/>
              <a:buChar char="•"/>
            </a:pPr>
            <a:endParaRPr lang="en-US" sz="2800" dirty="0" smtClean="0">
              <a:solidFill>
                <a:schemeClr val="tx1"/>
              </a:solidFill>
              <a:latin typeface="+mj-lt"/>
              <a:cs typeface="Times New Roman" pitchFamily="18" charset="0"/>
            </a:endParaRPr>
          </a:p>
        </p:txBody>
      </p:sp>
    </p:spTree>
    <p:extLst>
      <p:ext uri="{BB962C8B-B14F-4D97-AF65-F5344CB8AC3E}">
        <p14:creationId xmlns:p14="http://schemas.microsoft.com/office/powerpoint/2010/main" val="2236333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xmlns="" id="{384AC8CD-3B36-4E72-9004-4741643D9A91}"/>
              </a:ext>
            </a:extLst>
          </p:cNvPr>
          <p:cNvGraphicFramePr>
            <a:graphicFrameLocks/>
          </p:cNvGraphicFramePr>
          <p:nvPr>
            <p:extLst>
              <p:ext uri="{D42A27DB-BD31-4B8C-83A1-F6EECF244321}">
                <p14:modId xmlns:p14="http://schemas.microsoft.com/office/powerpoint/2010/main" val="2784254237"/>
              </p:ext>
            </p:extLst>
          </p:nvPr>
        </p:nvGraphicFramePr>
        <p:xfrm>
          <a:off x="1195487" y="477466"/>
          <a:ext cx="9997440" cy="5771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3789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203" y="621483"/>
            <a:ext cx="10965657" cy="5506100"/>
          </a:xfrm>
        </p:spPr>
        <p:txBody>
          <a:bodyPr>
            <a:normAutofit/>
          </a:bodyPr>
          <a:lstStyle/>
          <a:p>
            <a:r>
              <a:rPr lang="en-US" sz="2400" b="1" u="sng" dirty="0" smtClean="0">
                <a:solidFill>
                  <a:schemeClr val="tx1"/>
                </a:solidFill>
                <a:effectLst/>
                <a:latin typeface="+mj-lt"/>
                <a:ea typeface="Times New Roman" panose="02020603050405020304" pitchFamily="18" charset="0"/>
                <a:cs typeface="Times New Roman" pitchFamily="18" charset="0"/>
              </a:rPr>
              <a:t>Who is at Risk for Postpartum Depression?</a:t>
            </a:r>
          </a:p>
          <a:p>
            <a:endParaRPr lang="en-US" sz="2400" b="1" u="sng" dirty="0" smtClean="0">
              <a:solidFill>
                <a:schemeClr val="tx1"/>
              </a:solidFill>
              <a:effectLst/>
              <a:latin typeface="+mj-lt"/>
              <a:ea typeface="Times New Roman" panose="02020603050405020304" pitchFamily="18" charset="0"/>
              <a:cs typeface="Times New Roman" pitchFamily="18" charset="0"/>
            </a:endParaRPr>
          </a:p>
          <a:p>
            <a:pPr marL="457200" lvl="0" indent="-457200">
              <a:spcBef>
                <a:spcPts val="1200"/>
              </a:spcBef>
              <a:buSzPct val="110000"/>
              <a:buFont typeface="+mj-lt"/>
              <a:buAutoNum type="arabicPeriod"/>
              <a:tabLst>
                <a:tab pos="457200" algn="l"/>
              </a:tabLst>
            </a:pPr>
            <a:r>
              <a:rPr lang="en-US" sz="2400" dirty="0">
                <a:solidFill>
                  <a:schemeClr val="tx1"/>
                </a:solidFill>
                <a:ea typeface="Calibri" panose="020F0502020204030204" pitchFamily="34" charset="0"/>
                <a:cs typeface="Arial" panose="020B0604020202020204" pitchFamily="34" charset="0"/>
              </a:rPr>
              <a:t>Previous episode of PPD</a:t>
            </a:r>
          </a:p>
          <a:p>
            <a:pPr marL="457200" lvl="0" indent="-457200">
              <a:spcBef>
                <a:spcPts val="1200"/>
              </a:spcBef>
              <a:buSzPct val="110000"/>
              <a:buFont typeface="+mj-lt"/>
              <a:buAutoNum type="arabicPeriod"/>
              <a:tabLst>
                <a:tab pos="457200" algn="l"/>
              </a:tabLst>
            </a:pPr>
            <a:r>
              <a:rPr lang="en-US" sz="2400" dirty="0">
                <a:solidFill>
                  <a:schemeClr val="tx1"/>
                </a:solidFill>
                <a:ea typeface="Calibri" panose="020F0502020204030204" pitchFamily="34" charset="0"/>
                <a:cs typeface="Arial" panose="020B0604020202020204" pitchFamily="34" charset="0"/>
              </a:rPr>
              <a:t>Depression during pregnancy</a:t>
            </a:r>
          </a:p>
          <a:p>
            <a:pPr marL="457200" lvl="0" indent="-457200">
              <a:spcBef>
                <a:spcPts val="1200"/>
              </a:spcBef>
              <a:buSzPct val="110000"/>
              <a:buFont typeface="+mj-lt"/>
              <a:buAutoNum type="arabicPeriod"/>
              <a:tabLst>
                <a:tab pos="457200" algn="l"/>
              </a:tabLst>
            </a:pPr>
            <a:r>
              <a:rPr lang="en-US" sz="2400" dirty="0">
                <a:solidFill>
                  <a:schemeClr val="tx1"/>
                </a:solidFill>
                <a:ea typeface="Calibri" panose="020F0502020204030204" pitchFamily="34" charset="0"/>
                <a:cs typeface="Arial" panose="020B0604020202020204" pitchFamily="34" charset="0"/>
              </a:rPr>
              <a:t>History of depression or bipolar disorder</a:t>
            </a:r>
          </a:p>
          <a:p>
            <a:pPr marL="457200" lvl="0" indent="-457200">
              <a:spcBef>
                <a:spcPts val="1200"/>
              </a:spcBef>
              <a:buSzPct val="110000"/>
              <a:buFont typeface="+mj-lt"/>
              <a:buAutoNum type="arabicPeriod"/>
              <a:tabLst>
                <a:tab pos="457200" algn="l"/>
              </a:tabLst>
            </a:pPr>
            <a:r>
              <a:rPr lang="en-US" sz="2400" dirty="0">
                <a:solidFill>
                  <a:schemeClr val="tx1"/>
                </a:solidFill>
                <a:ea typeface="Calibri" panose="020F0502020204030204" pitchFamily="34" charset="0"/>
                <a:cs typeface="Arial" panose="020B0604020202020204" pitchFamily="34" charset="0"/>
              </a:rPr>
              <a:t>Recent stressful life events</a:t>
            </a:r>
          </a:p>
          <a:p>
            <a:pPr marL="457200" lvl="0" indent="-457200">
              <a:spcBef>
                <a:spcPts val="1200"/>
              </a:spcBef>
              <a:buSzPct val="110000"/>
              <a:buFont typeface="+mj-lt"/>
              <a:buAutoNum type="arabicPeriod"/>
              <a:tabLst>
                <a:tab pos="457200" algn="l"/>
              </a:tabLst>
            </a:pPr>
            <a:r>
              <a:rPr lang="en-US" sz="2400" dirty="0">
                <a:solidFill>
                  <a:schemeClr val="tx1"/>
                </a:solidFill>
                <a:ea typeface="Calibri" panose="020F0502020204030204" pitchFamily="34" charset="0"/>
                <a:cs typeface="Arial" panose="020B0604020202020204" pitchFamily="34" charset="0"/>
              </a:rPr>
              <a:t>Inadequate social supports</a:t>
            </a:r>
          </a:p>
          <a:p>
            <a:pPr marL="457200" lvl="0" indent="-457200">
              <a:spcBef>
                <a:spcPts val="1200"/>
              </a:spcBef>
              <a:buSzPct val="110000"/>
              <a:buFont typeface="+mj-lt"/>
              <a:buAutoNum type="arabicPeriod"/>
              <a:tabLst>
                <a:tab pos="457200" algn="l"/>
              </a:tabLst>
            </a:pPr>
            <a:r>
              <a:rPr lang="en-US" sz="2400" dirty="0">
                <a:solidFill>
                  <a:schemeClr val="tx1"/>
                </a:solidFill>
                <a:ea typeface="Calibri" panose="020F0502020204030204" pitchFamily="34" charset="0"/>
                <a:cs typeface="Arial" panose="020B0604020202020204" pitchFamily="34" charset="0"/>
              </a:rPr>
              <a:t>Marital problem</a:t>
            </a:r>
          </a:p>
          <a:p>
            <a:pPr marL="0" indent="0">
              <a:buNone/>
            </a:pPr>
            <a:r>
              <a:rPr lang="en-US" sz="2400" b="1" dirty="0" smtClean="0">
                <a:solidFill>
                  <a:schemeClr val="tx1"/>
                </a:solidFill>
                <a:effectLst/>
                <a:latin typeface="+mj-lt"/>
                <a:ea typeface="Times New Roman" panose="02020603050405020304" pitchFamily="18" charset="0"/>
                <a:cs typeface="Times New Roman" panose="02020603050405020304" pitchFamily="18" charset="0"/>
              </a:rPr>
              <a:t/>
            </a:r>
            <a:br>
              <a:rPr lang="en-US" sz="2400" b="1" dirty="0" smtClean="0">
                <a:solidFill>
                  <a:schemeClr val="tx1"/>
                </a:solidFill>
                <a:effectLst/>
                <a:latin typeface="+mj-lt"/>
                <a:ea typeface="Times New Roman" panose="02020603050405020304" pitchFamily="18" charset="0"/>
                <a:cs typeface="Times New Roman" panose="02020603050405020304" pitchFamily="18" charset="0"/>
              </a:rPr>
            </a:br>
            <a:endParaRPr lang="en-US" sz="2400" dirty="0">
              <a:solidFill>
                <a:schemeClr val="tx1"/>
              </a:solidFill>
              <a:latin typeface="+mj-lt"/>
            </a:endParaRPr>
          </a:p>
        </p:txBody>
      </p:sp>
    </p:spTree>
    <p:extLst>
      <p:ext uri="{BB962C8B-B14F-4D97-AF65-F5344CB8AC3E}">
        <p14:creationId xmlns:p14="http://schemas.microsoft.com/office/powerpoint/2010/main" val="567901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203" y="693491"/>
            <a:ext cx="10965657" cy="5434092"/>
          </a:xfrm>
        </p:spPr>
        <p:txBody>
          <a:bodyPr>
            <a:normAutofit/>
          </a:bodyPr>
          <a:lstStyle/>
          <a:p>
            <a:pPr marL="514350" indent="-514350">
              <a:buFont typeface="+mj-lt"/>
              <a:buAutoNum type="arabicPeriod" startAt="3"/>
            </a:pPr>
            <a:r>
              <a:rPr lang="en-US" sz="3400" b="1" dirty="0" smtClean="0">
                <a:solidFill>
                  <a:schemeClr val="tx1"/>
                </a:solidFill>
                <a:effectLst/>
                <a:latin typeface="+mj-lt"/>
                <a:ea typeface="Times New Roman" panose="02020603050405020304" pitchFamily="18" charset="0"/>
                <a:cs typeface="Times New Roman" panose="02020603050405020304" pitchFamily="18" charset="0"/>
              </a:rPr>
              <a:t>Postpartum Psychosis</a:t>
            </a:r>
          </a:p>
          <a:p>
            <a:pPr marL="514350" indent="-514350">
              <a:buFont typeface="+mj-lt"/>
              <a:buAutoNum type="arabicPeriod" startAt="3"/>
            </a:pPr>
            <a:endParaRPr lang="en-US" sz="3600" b="1" dirty="0">
              <a:solidFill>
                <a:schemeClr val="tx1"/>
              </a:solidFill>
              <a:latin typeface="+mj-lt"/>
              <a:ea typeface="Times New Roman" panose="02020603050405020304" pitchFamily="18" charset="0"/>
              <a:cs typeface="Times New Roman" panose="02020603050405020304" pitchFamily="18" charset="0"/>
            </a:endParaRPr>
          </a:p>
          <a:p>
            <a:pPr marL="0" marR="0">
              <a:spcBef>
                <a:spcPts val="0"/>
              </a:spcBef>
              <a:spcAft>
                <a:spcPts val="1360"/>
              </a:spcAft>
            </a:pPr>
            <a:r>
              <a:rPr lang="en-US" sz="2800" dirty="0" smtClean="0">
                <a:solidFill>
                  <a:schemeClr val="tx1"/>
                </a:solidFill>
                <a:effectLst/>
                <a:latin typeface="+mj-lt"/>
                <a:ea typeface="Times New Roman" panose="02020603050405020304" pitchFamily="18" charset="0"/>
                <a:cs typeface="Times New Roman" pitchFamily="18" charset="0"/>
              </a:rPr>
              <a:t>The most severe form of postpartum psychiatric illness. </a:t>
            </a:r>
          </a:p>
          <a:p>
            <a:pPr marL="0" marR="0">
              <a:spcBef>
                <a:spcPts val="0"/>
              </a:spcBef>
              <a:spcAft>
                <a:spcPts val="1360"/>
              </a:spcAft>
            </a:pPr>
            <a:r>
              <a:rPr lang="en-US" sz="2800" dirty="0" smtClean="0">
                <a:solidFill>
                  <a:schemeClr val="tx1"/>
                </a:solidFill>
                <a:effectLst/>
                <a:latin typeface="+mj-lt"/>
                <a:ea typeface="Times New Roman" panose="02020603050405020304" pitchFamily="18" charset="0"/>
                <a:cs typeface="Times New Roman" pitchFamily="18" charset="0"/>
              </a:rPr>
              <a:t>It is a rare event (1 to 2 per 1000 women) after childbirth. </a:t>
            </a:r>
          </a:p>
          <a:p>
            <a:pPr marL="0" marR="0">
              <a:spcBef>
                <a:spcPts val="0"/>
              </a:spcBef>
              <a:spcAft>
                <a:spcPts val="1360"/>
              </a:spcAft>
            </a:pPr>
            <a:r>
              <a:rPr lang="en-US" sz="2800" dirty="0" smtClean="0">
                <a:solidFill>
                  <a:schemeClr val="tx1"/>
                </a:solidFill>
                <a:latin typeface="+mj-lt"/>
                <a:ea typeface="Times New Roman" panose="02020603050405020304" pitchFamily="18" charset="0"/>
                <a:cs typeface="Times New Roman" pitchFamily="18" charset="0"/>
              </a:rPr>
              <a:t>Onset</a:t>
            </a:r>
            <a:r>
              <a:rPr lang="en-US" sz="2800" dirty="0" smtClean="0">
                <a:solidFill>
                  <a:schemeClr val="tx1"/>
                </a:solidFill>
                <a:effectLst/>
                <a:latin typeface="+mj-lt"/>
                <a:ea typeface="Times New Roman" panose="02020603050405020304" pitchFamily="18" charset="0"/>
                <a:cs typeface="Times New Roman" pitchFamily="18" charset="0"/>
              </a:rPr>
              <a:t> of symptoms: as early as the first 48 to 72 hours after delivery. </a:t>
            </a:r>
          </a:p>
          <a:p>
            <a:pPr marL="0" marR="0" indent="0">
              <a:spcBef>
                <a:spcPts val="0"/>
              </a:spcBef>
              <a:spcAft>
                <a:spcPts val="1360"/>
              </a:spcAft>
              <a:buNone/>
            </a:pPr>
            <a:r>
              <a:rPr lang="en-US" sz="2800" dirty="0" smtClean="0">
                <a:solidFill>
                  <a:schemeClr val="tx1"/>
                </a:solidFill>
                <a:effectLst/>
                <a:latin typeface="+mj-lt"/>
                <a:ea typeface="Times New Roman" panose="02020603050405020304" pitchFamily="18" charset="0"/>
                <a:cs typeface="Times New Roman" pitchFamily="18" charset="0"/>
              </a:rPr>
              <a:t>The majority of women with puerperal psychosis develop symptoms within the first two postpartum weeks.</a:t>
            </a:r>
          </a:p>
        </p:txBody>
      </p:sp>
    </p:spTree>
    <p:extLst>
      <p:ext uri="{BB962C8B-B14F-4D97-AF65-F5344CB8AC3E}">
        <p14:creationId xmlns:p14="http://schemas.microsoft.com/office/powerpoint/2010/main" val="2361241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203" y="621482"/>
            <a:ext cx="10965657" cy="5832647"/>
          </a:xfrm>
        </p:spPr>
        <p:txBody>
          <a:bodyPr>
            <a:noAutofit/>
          </a:bodyPr>
          <a:lstStyle/>
          <a:p>
            <a:pPr marL="82296" indent="0">
              <a:buNone/>
            </a:pPr>
            <a:r>
              <a:rPr lang="en-US" sz="2800" b="1" u="sng" dirty="0" smtClean="0">
                <a:solidFill>
                  <a:schemeClr val="tx1"/>
                </a:solidFill>
                <a:effectLst/>
                <a:latin typeface="+mj-lt"/>
                <a:ea typeface="Times New Roman" panose="02020603050405020304" pitchFamily="18" charset="0"/>
                <a:cs typeface="Times New Roman" pitchFamily="18" charset="0"/>
              </a:rPr>
              <a:t>Symptoms :</a:t>
            </a:r>
          </a:p>
          <a:p>
            <a:pPr marL="539496" indent="-457200">
              <a:buFont typeface="+mj-lt"/>
              <a:buAutoNum type="arabicPeriod"/>
            </a:pPr>
            <a:r>
              <a:rPr lang="en-US" sz="2400" b="1" dirty="0" smtClean="0">
                <a:solidFill>
                  <a:schemeClr val="tx1"/>
                </a:solidFill>
                <a:latin typeface="+mj-lt"/>
                <a:cs typeface="Times New Roman" pitchFamily="18" charset="0"/>
              </a:rPr>
              <a:t>Hallucinations</a:t>
            </a:r>
          </a:p>
          <a:p>
            <a:pPr marL="539496" indent="-457200">
              <a:buFont typeface="+mj-lt"/>
              <a:buAutoNum type="arabicPeriod"/>
            </a:pPr>
            <a:r>
              <a:rPr lang="en-US" sz="2400" b="1" i="0" dirty="0" smtClean="0">
                <a:solidFill>
                  <a:schemeClr val="tx1"/>
                </a:solidFill>
                <a:effectLst/>
                <a:latin typeface="+mj-lt"/>
                <a:cs typeface="Times New Roman" pitchFamily="18" charset="0"/>
              </a:rPr>
              <a:t>delusions  </a:t>
            </a:r>
          </a:p>
          <a:p>
            <a:pPr marL="457200" indent="-457200">
              <a:buFont typeface="+mj-lt"/>
              <a:buAutoNum type="arabicPeriod"/>
            </a:pPr>
            <a:r>
              <a:rPr lang="en-US" sz="2400" b="1" i="0" dirty="0" smtClean="0">
                <a:solidFill>
                  <a:schemeClr val="tx1"/>
                </a:solidFill>
                <a:effectLst/>
                <a:latin typeface="+mj-lt"/>
                <a:cs typeface="Times New Roman" pitchFamily="18" charset="0"/>
              </a:rPr>
              <a:t>a manic mood </a:t>
            </a:r>
          </a:p>
          <a:p>
            <a:pPr marL="457200" indent="-457200">
              <a:buFont typeface="+mj-lt"/>
              <a:buAutoNum type="arabicPeriod"/>
            </a:pPr>
            <a:r>
              <a:rPr lang="en-US" sz="2400" b="1" i="0" dirty="0" smtClean="0">
                <a:solidFill>
                  <a:schemeClr val="tx1"/>
                </a:solidFill>
                <a:effectLst/>
                <a:latin typeface="+mj-lt"/>
                <a:cs typeface="Times New Roman" pitchFamily="18" charset="0"/>
              </a:rPr>
              <a:t>a low mood </a:t>
            </a:r>
          </a:p>
          <a:p>
            <a:pPr marL="457200" indent="-457200">
              <a:buFont typeface="+mj-lt"/>
              <a:buAutoNum type="arabicPeriod"/>
            </a:pPr>
            <a:r>
              <a:rPr lang="en-US" sz="2400" b="1" i="0" dirty="0" smtClean="0">
                <a:solidFill>
                  <a:schemeClr val="tx1"/>
                </a:solidFill>
                <a:effectLst/>
                <a:latin typeface="+mj-lt"/>
                <a:cs typeface="Times New Roman" pitchFamily="18" charset="0"/>
              </a:rPr>
              <a:t>sometimes a mixture of both a manic mood and a low mood - or rapidly changing moods</a:t>
            </a:r>
          </a:p>
          <a:p>
            <a:pPr marL="457200" indent="-457200">
              <a:buFont typeface="+mj-lt"/>
              <a:buAutoNum type="arabicPeriod"/>
            </a:pPr>
            <a:r>
              <a:rPr lang="en-US" sz="2400" b="1" i="0" dirty="0" smtClean="0">
                <a:solidFill>
                  <a:schemeClr val="tx1"/>
                </a:solidFill>
                <a:effectLst/>
                <a:latin typeface="+mj-lt"/>
                <a:cs typeface="Times New Roman" pitchFamily="18" charset="0"/>
              </a:rPr>
              <a:t>loss of inhibitions (being rude and saying inappropriate things)</a:t>
            </a:r>
          </a:p>
          <a:p>
            <a:pPr marL="457200" indent="-457200">
              <a:buFont typeface="+mj-lt"/>
              <a:buAutoNum type="arabicPeriod"/>
            </a:pPr>
            <a:r>
              <a:rPr lang="en-US" sz="2400" b="1" i="0" dirty="0" smtClean="0">
                <a:solidFill>
                  <a:schemeClr val="tx1"/>
                </a:solidFill>
                <a:effectLst/>
                <a:latin typeface="+mj-lt"/>
                <a:cs typeface="Times New Roman" pitchFamily="18" charset="0"/>
              </a:rPr>
              <a:t>feeling suspicious or fearful</a:t>
            </a:r>
          </a:p>
          <a:p>
            <a:pPr marL="457200" indent="-457200">
              <a:buFont typeface="+mj-lt"/>
              <a:buAutoNum type="arabicPeriod"/>
            </a:pPr>
            <a:r>
              <a:rPr lang="en-US" sz="2400" b="1" i="0" dirty="0" smtClean="0">
                <a:solidFill>
                  <a:schemeClr val="tx1"/>
                </a:solidFill>
                <a:effectLst/>
                <a:latin typeface="+mj-lt"/>
                <a:cs typeface="Times New Roman" pitchFamily="18" charset="0"/>
              </a:rPr>
              <a:t>restlessness</a:t>
            </a:r>
          </a:p>
          <a:p>
            <a:pPr marL="457200" indent="-457200">
              <a:buFont typeface="+mj-lt"/>
              <a:buAutoNum type="arabicPeriod"/>
            </a:pPr>
            <a:r>
              <a:rPr lang="en-US" sz="2400" b="1" i="0" dirty="0" smtClean="0">
                <a:solidFill>
                  <a:schemeClr val="tx1"/>
                </a:solidFill>
                <a:effectLst/>
                <a:latin typeface="+mj-lt"/>
                <a:cs typeface="Times New Roman" pitchFamily="18" charset="0"/>
              </a:rPr>
              <a:t>feeling very confused</a:t>
            </a:r>
          </a:p>
          <a:p>
            <a:pPr marL="457200" indent="-457200">
              <a:buFont typeface="+mj-lt"/>
              <a:buAutoNum type="arabicPeriod"/>
            </a:pPr>
            <a:r>
              <a:rPr lang="en-US" sz="2400" b="1" i="0" dirty="0" smtClean="0">
                <a:solidFill>
                  <a:schemeClr val="tx1"/>
                </a:solidFill>
                <a:effectLst/>
                <a:latin typeface="+mj-lt"/>
                <a:cs typeface="Times New Roman" pitchFamily="18" charset="0"/>
              </a:rPr>
              <a:t>behaving in a way that's out of character</a:t>
            </a:r>
          </a:p>
          <a:p>
            <a:endParaRPr lang="en-US" sz="2000" dirty="0" smtClean="0">
              <a:solidFill>
                <a:schemeClr val="tx1"/>
              </a:solidFill>
            </a:endParaRPr>
          </a:p>
          <a:p>
            <a:endParaRPr lang="en-US" sz="2400" dirty="0">
              <a:solidFill>
                <a:schemeClr val="tx1"/>
              </a:solidFill>
            </a:endParaRPr>
          </a:p>
        </p:txBody>
      </p:sp>
    </p:spTree>
    <p:extLst>
      <p:ext uri="{BB962C8B-B14F-4D97-AF65-F5344CB8AC3E}">
        <p14:creationId xmlns:p14="http://schemas.microsoft.com/office/powerpoint/2010/main" val="2078853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 xmlns:a16="http://schemas.microsoft.com/office/drawing/2014/main" id="{C2679E6A-CE1C-4184-ADBF-886E06F32880}"/>
              </a:ext>
            </a:extLst>
          </p:cNvPr>
          <p:cNvPicPr>
            <a:picLocks noGrp="1" noChangeAspect="1"/>
          </p:cNvPicPr>
          <p:nvPr>
            <p:ph idx="1"/>
          </p:nvPr>
        </p:nvPicPr>
        <p:blipFill rotWithShape="1">
          <a:blip r:embed="rId2"/>
          <a:srcRect l="847" r="7053"/>
          <a:stretch/>
        </p:blipFill>
        <p:spPr>
          <a:xfrm>
            <a:off x="691431" y="1701602"/>
            <a:ext cx="10864300" cy="3759246"/>
          </a:xfrm>
        </p:spPr>
      </p:pic>
    </p:spTree>
    <p:extLst>
      <p:ext uri="{BB962C8B-B14F-4D97-AF65-F5344CB8AC3E}">
        <p14:creationId xmlns:p14="http://schemas.microsoft.com/office/powerpoint/2010/main" val="1305429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 xmlns:a16="http://schemas.microsoft.com/office/drawing/2014/main" id="{D278ADA9-6383-4BDD-80D2-8899A40268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6" y="0"/>
            <a:ext cx="12181017"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9" name="Rectangle 8">
            <a:extLst>
              <a:ext uri="{FF2B5EF4-FFF2-40B4-BE49-F238E27FC236}">
                <a16:creationId xmlns="" xmlns:a16="http://schemas.microsoft.com/office/drawing/2014/main" id="{484B7147-B0F6-40ED-B5A2-FF72BC8198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4063" cy="6859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black"/>
              </a:solidFill>
            </a:endParaRPr>
          </a:p>
        </p:txBody>
      </p:sp>
      <p:sp>
        <p:nvSpPr>
          <p:cNvPr id="11" name="Rectangle 10">
            <a:extLst>
              <a:ext uri="{FF2B5EF4-FFF2-40B4-BE49-F238E27FC236}">
                <a16:creationId xmlns="" xmlns:a16="http://schemas.microsoft.com/office/drawing/2014/main" id="{B36D2DE0-0628-4A9A-A59D-7BA8B5EB30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406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3" name="Oval 12">
            <a:extLst>
              <a:ext uri="{FF2B5EF4-FFF2-40B4-BE49-F238E27FC236}">
                <a16:creationId xmlns="" xmlns:a16="http://schemas.microsoft.com/office/drawing/2014/main" id="{48E405C9-94BE-41DA-928C-DEC9A8550E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814097" y="148965"/>
            <a:ext cx="6555871" cy="6561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1">
            <a:extLst>
              <a:ext uri="{FF2B5EF4-FFF2-40B4-BE49-F238E27FC236}">
                <a16:creationId xmlns="" xmlns:a16="http://schemas.microsoft.com/office/drawing/2014/main" id="{3FBFE1EB-FB98-479F-AB1F-0DC4C6E033E8}"/>
              </a:ext>
            </a:extLst>
          </p:cNvPr>
          <p:cNvSpPr>
            <a:spLocks noGrp="1"/>
          </p:cNvSpPr>
          <p:nvPr>
            <p:ph type="ctrTitle"/>
          </p:nvPr>
        </p:nvSpPr>
        <p:spPr>
          <a:xfrm>
            <a:off x="3312874" y="1381074"/>
            <a:ext cx="5558317" cy="2514098"/>
          </a:xfrm>
        </p:spPr>
        <p:txBody>
          <a:bodyPr>
            <a:normAutofit/>
          </a:bodyPr>
          <a:lstStyle/>
          <a:p>
            <a:r>
              <a:rPr lang="en-US" dirty="0"/>
              <a:t>Puerperal Pyrexia</a:t>
            </a:r>
            <a:br>
              <a:rPr lang="en-US" dirty="0"/>
            </a:br>
            <a:endParaRPr lang="en-US" dirty="0"/>
          </a:p>
        </p:txBody>
      </p:sp>
      <p:sp>
        <p:nvSpPr>
          <p:cNvPr id="15" name="Arc 14">
            <a:extLst>
              <a:ext uri="{FF2B5EF4-FFF2-40B4-BE49-F238E27FC236}">
                <a16:creationId xmlns="" xmlns:a16="http://schemas.microsoft.com/office/drawing/2014/main" id="{D2091A72-D5BB-42AC-8FD3-F7747D9086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9222429" flipV="1">
            <a:off x="2492495" y="6172"/>
            <a:ext cx="6811825" cy="6817840"/>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sz="1800" dirty="0">
              <a:solidFill>
                <a:prstClr val="black"/>
              </a:solidFill>
            </a:endParaRPr>
          </a:p>
        </p:txBody>
      </p:sp>
      <p:sp>
        <p:nvSpPr>
          <p:cNvPr id="17" name="Oval 16">
            <a:extLst>
              <a:ext uri="{FF2B5EF4-FFF2-40B4-BE49-F238E27FC236}">
                <a16:creationId xmlns="" xmlns:a16="http://schemas.microsoft.com/office/drawing/2014/main" id="{6ED12BFC-A737-46AF-8411-481112D54B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95656" y="5312204"/>
            <a:ext cx="705488" cy="686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Tree>
    <p:extLst>
      <p:ext uri="{BB962C8B-B14F-4D97-AF65-F5344CB8AC3E}">
        <p14:creationId xmlns:p14="http://schemas.microsoft.com/office/powerpoint/2010/main" val="3859523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9423" y="1917626"/>
            <a:ext cx="10965657" cy="1143265"/>
          </a:xfrm>
        </p:spPr>
        <p:txBody>
          <a:bodyPr/>
          <a:lstStyle/>
          <a:p>
            <a:r>
              <a:rPr lang="en-US" b="1" dirty="0"/>
              <a:t>Physiological changes</a:t>
            </a:r>
            <a:endParaRPr lang="en-US" dirty="0"/>
          </a:p>
        </p:txBody>
      </p:sp>
    </p:spTree>
    <p:extLst>
      <p:ext uri="{BB962C8B-B14F-4D97-AF65-F5344CB8AC3E}">
        <p14:creationId xmlns:p14="http://schemas.microsoft.com/office/powerpoint/2010/main" val="2263260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34066D6-1B59-4642-A86D-39464CEE97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
            <a:ext cx="5268656" cy="68595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4" name="Arc 13">
            <a:extLst>
              <a:ext uri="{FF2B5EF4-FFF2-40B4-BE49-F238E27FC236}">
                <a16:creationId xmlns="" xmlns:a16="http://schemas.microsoft.com/office/drawing/2014/main" id="{18E928D9-3091-4385-B979-265D55AD02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303011">
            <a:off x="1717536" y="701025"/>
            <a:ext cx="2985954" cy="2988591"/>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defRPr/>
            </a:pPr>
            <a:endParaRPr lang="en-US" sz="1800">
              <a:solidFill>
                <a:srgbClr val="000000"/>
              </a:solidFill>
            </a:endParaRPr>
          </a:p>
        </p:txBody>
      </p:sp>
      <p:sp>
        <p:nvSpPr>
          <p:cNvPr id="2" name="Title 1">
            <a:extLst>
              <a:ext uri="{FF2B5EF4-FFF2-40B4-BE49-F238E27FC236}">
                <a16:creationId xmlns="" xmlns:a16="http://schemas.microsoft.com/office/drawing/2014/main" id="{A88541EA-2F6C-43B2-B494-779327341397}"/>
              </a:ext>
            </a:extLst>
          </p:cNvPr>
          <p:cNvSpPr>
            <a:spLocks noGrp="1"/>
          </p:cNvSpPr>
          <p:nvPr>
            <p:ph type="title"/>
          </p:nvPr>
        </p:nvSpPr>
        <p:spPr>
          <a:xfrm>
            <a:off x="643049" y="795695"/>
            <a:ext cx="4089861" cy="1441839"/>
          </a:xfrm>
        </p:spPr>
        <p:txBody>
          <a:bodyPr vert="horz" lIns="91440" tIns="45720" rIns="91440" bIns="45720" rtlCol="0" anchor="b">
            <a:normAutofit/>
          </a:bodyPr>
          <a:lstStyle/>
          <a:p>
            <a:pPr algn="ctr"/>
            <a:r>
              <a:rPr lang="en-US" sz="6000" dirty="0">
                <a:solidFill>
                  <a:srgbClr val="FFFFFF"/>
                </a:solidFill>
              </a:rPr>
              <a:t>definition</a:t>
            </a:r>
          </a:p>
        </p:txBody>
      </p:sp>
      <p:sp>
        <p:nvSpPr>
          <p:cNvPr id="16" name="Oval 15">
            <a:extLst>
              <a:ext uri="{FF2B5EF4-FFF2-40B4-BE49-F238E27FC236}">
                <a16:creationId xmlns="" xmlns:a16="http://schemas.microsoft.com/office/drawing/2014/main" id="{7D602432-D774-4CF5-94E8-7D52D01059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00405" y="4627706"/>
            <a:ext cx="491641" cy="4920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srgbClr val="FFFFFF"/>
              </a:solidFill>
            </a:endParaRPr>
          </a:p>
        </p:txBody>
      </p:sp>
      <p:sp>
        <p:nvSpPr>
          <p:cNvPr id="5" name="TextBox 4">
            <a:extLst>
              <a:ext uri="{FF2B5EF4-FFF2-40B4-BE49-F238E27FC236}">
                <a16:creationId xmlns="" xmlns:a16="http://schemas.microsoft.com/office/drawing/2014/main" id="{9A644251-1EE5-48C3-9A0D-7F11408430AA}"/>
              </a:ext>
            </a:extLst>
          </p:cNvPr>
          <p:cNvSpPr txBox="1"/>
          <p:nvPr/>
        </p:nvSpPr>
        <p:spPr>
          <a:xfrm>
            <a:off x="5597055" y="1306590"/>
            <a:ext cx="5841823" cy="3464970"/>
          </a:xfrm>
          <a:prstGeom prst="rect">
            <a:avLst/>
          </a:prstGeom>
        </p:spPr>
        <p:txBody>
          <a:bodyPr vert="horz" lIns="91440" tIns="45720" rIns="91440" bIns="45720" rtlCol="0">
            <a:normAutofit/>
          </a:bodyPr>
          <a:lstStyle/>
          <a:p>
            <a:pPr algn="ctr" defTabSz="914400">
              <a:lnSpc>
                <a:spcPct val="90000"/>
              </a:lnSpc>
              <a:spcBef>
                <a:spcPts val="1000"/>
              </a:spcBef>
              <a:spcAft>
                <a:spcPts val="600"/>
              </a:spcAft>
            </a:pPr>
            <a:r>
              <a:rPr lang="en-US" sz="2800" dirty="0">
                <a:solidFill>
                  <a:prstClr val="black"/>
                </a:solidFill>
                <a:latin typeface="Times New Roman" pitchFamily="18" charset="0"/>
                <a:cs typeface="Times New Roman" pitchFamily="18" charset="0"/>
              </a:rPr>
              <a:t>temperature of 38ºC or higher on any two of the first 10 days postpartum exclusive of the first 24 hours (orally)</a:t>
            </a:r>
          </a:p>
        </p:txBody>
      </p:sp>
      <p:sp>
        <p:nvSpPr>
          <p:cNvPr id="18" name="Rectangle 17">
            <a:extLst>
              <a:ext uri="{FF2B5EF4-FFF2-40B4-BE49-F238E27FC236}">
                <a16:creationId xmlns="" xmlns:a16="http://schemas.microsoft.com/office/drawing/2014/main" id="{CBF9EBB4-5078-47B2-AAA0-DF4A88D818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24724" y="5012725"/>
            <a:ext cx="731082" cy="731727"/>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srgbClr val="FFFFFF"/>
              </a:solidFill>
            </a:endParaRPr>
          </a:p>
        </p:txBody>
      </p:sp>
      <p:sp>
        <p:nvSpPr>
          <p:cNvPr id="7" name="TextBox 6">
            <a:extLst>
              <a:ext uri="{FF2B5EF4-FFF2-40B4-BE49-F238E27FC236}">
                <a16:creationId xmlns="" xmlns:a16="http://schemas.microsoft.com/office/drawing/2014/main" id="{48C9CFB8-F560-4093-8DDF-E4728025565D}"/>
              </a:ext>
            </a:extLst>
          </p:cNvPr>
          <p:cNvSpPr txBox="1"/>
          <p:nvPr/>
        </p:nvSpPr>
        <p:spPr>
          <a:xfrm>
            <a:off x="6217513" y="2078664"/>
            <a:ext cx="4518342" cy="1871997"/>
          </a:xfrm>
          <a:prstGeom prst="rect">
            <a:avLst/>
          </a:prstGeom>
        </p:spPr>
        <p:txBody>
          <a:bodyPr vert="horz" lIns="91440" tIns="45720" rIns="91440" bIns="45720" rtlCol="0">
            <a:noAutofit/>
          </a:bodyPr>
          <a:lstStyle/>
          <a:p>
            <a:pPr defTabSz="914400">
              <a:lnSpc>
                <a:spcPct val="90000"/>
              </a:lnSpc>
              <a:spcBef>
                <a:spcPts val="1000"/>
              </a:spcBef>
            </a:pPr>
            <a:endParaRPr lang="en-US" sz="3600" dirty="0">
              <a:solidFill>
                <a:prstClr val="black"/>
              </a:solidFill>
            </a:endParaRPr>
          </a:p>
        </p:txBody>
      </p:sp>
    </p:spTree>
    <p:extLst>
      <p:ext uri="{BB962C8B-B14F-4D97-AF65-F5344CB8AC3E}">
        <p14:creationId xmlns:p14="http://schemas.microsoft.com/office/powerpoint/2010/main" val="240487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DB68EB-B823-428F-9714-15E42556464F}"/>
              </a:ext>
            </a:extLst>
          </p:cNvPr>
          <p:cNvSpPr>
            <a:spLocks noGrp="1"/>
          </p:cNvSpPr>
          <p:nvPr>
            <p:ph type="title"/>
          </p:nvPr>
        </p:nvSpPr>
        <p:spPr/>
        <p:txBody>
          <a:bodyPr/>
          <a:lstStyle/>
          <a:p>
            <a:r>
              <a:rPr lang="en-US" dirty="0"/>
              <a:t>Chest complications </a:t>
            </a:r>
          </a:p>
        </p:txBody>
      </p:sp>
      <p:sp>
        <p:nvSpPr>
          <p:cNvPr id="5" name="TextBox 4">
            <a:extLst>
              <a:ext uri="{FF2B5EF4-FFF2-40B4-BE49-F238E27FC236}">
                <a16:creationId xmlns="" xmlns:a16="http://schemas.microsoft.com/office/drawing/2014/main" id="{7D955E7D-4F73-4AE0-909B-276BE6C7B2C0}"/>
              </a:ext>
            </a:extLst>
          </p:cNvPr>
          <p:cNvSpPr txBox="1"/>
          <p:nvPr/>
        </p:nvSpPr>
        <p:spPr>
          <a:xfrm>
            <a:off x="951247" y="1507038"/>
            <a:ext cx="9187582" cy="954328"/>
          </a:xfrm>
          <a:prstGeom prst="rect">
            <a:avLst/>
          </a:prstGeom>
          <a:noFill/>
        </p:spPr>
        <p:txBody>
          <a:bodyPr wrap="square">
            <a:spAutoFit/>
          </a:bodyPr>
          <a:lstStyle/>
          <a:p>
            <a:pPr defTabSz="914400"/>
            <a:r>
              <a:rPr lang="en-US" sz="2800" dirty="0">
                <a:solidFill>
                  <a:prstClr val="black"/>
                </a:solidFill>
                <a:latin typeface="Times New Roman" pitchFamily="18" charset="0"/>
                <a:cs typeface="Times New Roman" pitchFamily="18" charset="0"/>
              </a:rPr>
              <a:t>first 24 hours after delivery particularly after general anesthesia</a:t>
            </a:r>
          </a:p>
        </p:txBody>
      </p:sp>
      <p:cxnSp>
        <p:nvCxnSpPr>
          <p:cNvPr id="9" name="Connector: Elbow 8">
            <a:extLst>
              <a:ext uri="{FF2B5EF4-FFF2-40B4-BE49-F238E27FC236}">
                <a16:creationId xmlns="" xmlns:a16="http://schemas.microsoft.com/office/drawing/2014/main" id="{00EF9E02-4282-42E5-844E-EE7793B8C835}"/>
              </a:ext>
            </a:extLst>
          </p:cNvPr>
          <p:cNvCxnSpPr>
            <a:cxnSpLocks/>
          </p:cNvCxnSpPr>
          <p:nvPr/>
        </p:nvCxnSpPr>
        <p:spPr>
          <a:xfrm rot="5400000">
            <a:off x="5144224" y="2610722"/>
            <a:ext cx="441767" cy="401084"/>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 xmlns:a16="http://schemas.microsoft.com/office/drawing/2014/main" id="{BE23E761-AFAF-48CE-B4C3-0AC4CBF4B032}"/>
              </a:ext>
            </a:extLst>
          </p:cNvPr>
          <p:cNvSpPr txBox="1"/>
          <p:nvPr/>
        </p:nvSpPr>
        <p:spPr>
          <a:xfrm>
            <a:off x="2643508" y="2944540"/>
            <a:ext cx="2333473" cy="461772"/>
          </a:xfrm>
          <a:prstGeom prst="rect">
            <a:avLst/>
          </a:prstGeom>
          <a:noFill/>
        </p:spPr>
        <p:txBody>
          <a:bodyPr wrap="square">
            <a:spAutoFit/>
          </a:bodyPr>
          <a:lstStyle/>
          <a:p>
            <a:pPr defTabSz="914400"/>
            <a:r>
              <a:rPr lang="en-US" sz="2400" b="1" dirty="0">
                <a:solidFill>
                  <a:prstClr val="black"/>
                </a:solidFill>
                <a:latin typeface="Times New Roman" pitchFamily="18" charset="0"/>
                <a:cs typeface="Times New Roman" pitchFamily="18" charset="0"/>
              </a:rPr>
              <a:t>Atelectasis</a:t>
            </a:r>
          </a:p>
        </p:txBody>
      </p:sp>
      <p:cxnSp>
        <p:nvCxnSpPr>
          <p:cNvPr id="16" name="Connector: Elbow 15">
            <a:extLst>
              <a:ext uri="{FF2B5EF4-FFF2-40B4-BE49-F238E27FC236}">
                <a16:creationId xmlns="" xmlns:a16="http://schemas.microsoft.com/office/drawing/2014/main" id="{DC88CBD9-B8DD-40D5-BB05-536E68851D8A}"/>
              </a:ext>
            </a:extLst>
          </p:cNvPr>
          <p:cNvCxnSpPr>
            <a:cxnSpLocks/>
          </p:cNvCxnSpPr>
          <p:nvPr/>
        </p:nvCxnSpPr>
        <p:spPr>
          <a:xfrm rot="16200000" flipH="1">
            <a:off x="5699018" y="2639133"/>
            <a:ext cx="441766" cy="344263"/>
          </a:xfrm>
          <a:prstGeom prst="bentConnector3">
            <a:avLst>
              <a:gd name="adj1" fmla="val 52010"/>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TextBox 19">
            <a:extLst>
              <a:ext uri="{FF2B5EF4-FFF2-40B4-BE49-F238E27FC236}">
                <a16:creationId xmlns="" xmlns:a16="http://schemas.microsoft.com/office/drawing/2014/main" id="{127229DD-FFB1-4C6B-BAAA-56D084596A9D}"/>
              </a:ext>
            </a:extLst>
          </p:cNvPr>
          <p:cNvSpPr txBox="1"/>
          <p:nvPr/>
        </p:nvSpPr>
        <p:spPr>
          <a:xfrm>
            <a:off x="5919901" y="2955186"/>
            <a:ext cx="3250440" cy="461772"/>
          </a:xfrm>
          <a:prstGeom prst="rect">
            <a:avLst/>
          </a:prstGeom>
          <a:noFill/>
        </p:spPr>
        <p:txBody>
          <a:bodyPr wrap="square">
            <a:spAutoFit/>
          </a:bodyPr>
          <a:lstStyle/>
          <a:p>
            <a:pPr defTabSz="914400"/>
            <a:r>
              <a:rPr lang="en-US" sz="2400" b="1" dirty="0">
                <a:solidFill>
                  <a:prstClr val="black"/>
                </a:solidFill>
                <a:latin typeface="Times New Roman" pitchFamily="18" charset="0"/>
                <a:cs typeface="Times New Roman" pitchFamily="18" charset="0"/>
              </a:rPr>
              <a:t>Aspiration pneumonia</a:t>
            </a:r>
          </a:p>
        </p:txBody>
      </p:sp>
      <p:sp>
        <p:nvSpPr>
          <p:cNvPr id="28" name="TextBox 27">
            <a:extLst>
              <a:ext uri="{FF2B5EF4-FFF2-40B4-BE49-F238E27FC236}">
                <a16:creationId xmlns="" xmlns:a16="http://schemas.microsoft.com/office/drawing/2014/main" id="{2F81AE02-A561-4E6E-8412-8CF3D4FE0152}"/>
              </a:ext>
            </a:extLst>
          </p:cNvPr>
          <p:cNvSpPr txBox="1"/>
          <p:nvPr/>
        </p:nvSpPr>
        <p:spPr>
          <a:xfrm>
            <a:off x="652718" y="4102434"/>
            <a:ext cx="5202730" cy="1200607"/>
          </a:xfrm>
          <a:prstGeom prst="rect">
            <a:avLst/>
          </a:prstGeom>
          <a:noFill/>
        </p:spPr>
        <p:txBody>
          <a:bodyPr wrap="square">
            <a:spAutoFit/>
          </a:bodyPr>
          <a:lstStyle/>
          <a:p>
            <a:pPr defTabSz="914400"/>
            <a:r>
              <a:rPr lang="en-US" sz="2400" dirty="0">
                <a:solidFill>
                  <a:prstClr val="black"/>
                </a:solidFill>
                <a:latin typeface="Times New Roman" pitchFamily="18" charset="0"/>
                <a:cs typeface="Times New Roman" pitchFamily="18" charset="0"/>
              </a:rPr>
              <a:t>Ass. With general </a:t>
            </a:r>
            <a:r>
              <a:rPr lang="en-US" sz="2400" dirty="0" err="1">
                <a:solidFill>
                  <a:prstClr val="black"/>
                </a:solidFill>
                <a:latin typeface="Times New Roman" pitchFamily="18" charset="0"/>
                <a:cs typeface="Times New Roman" pitchFamily="18" charset="0"/>
              </a:rPr>
              <a:t>anasthesia</a:t>
            </a:r>
            <a:r>
              <a:rPr lang="en-US" sz="2400" dirty="0">
                <a:solidFill>
                  <a:prstClr val="black"/>
                </a:solidFill>
                <a:latin typeface="Times New Roman" pitchFamily="18" charset="0"/>
                <a:cs typeface="Times New Roman" pitchFamily="18" charset="0"/>
              </a:rPr>
              <a:t> </a:t>
            </a:r>
          </a:p>
          <a:p>
            <a:pPr defTabSz="914400"/>
            <a:r>
              <a:rPr lang="en-US" sz="2400" dirty="0">
                <a:solidFill>
                  <a:prstClr val="black"/>
                </a:solidFill>
                <a:latin typeface="Times New Roman" pitchFamily="18" charset="0"/>
                <a:cs typeface="Times New Roman" pitchFamily="18" charset="0"/>
              </a:rPr>
              <a:t>associated with fever </a:t>
            </a:r>
          </a:p>
          <a:p>
            <a:pPr defTabSz="914400"/>
            <a:r>
              <a:rPr lang="en-US" sz="2400" dirty="0">
                <a:solidFill>
                  <a:prstClr val="black"/>
                </a:solidFill>
                <a:latin typeface="Times New Roman" pitchFamily="18" charset="0"/>
                <a:cs typeface="Times New Roman" pitchFamily="18" charset="0"/>
              </a:rPr>
              <a:t>can be prevented by physiotherapy</a:t>
            </a:r>
          </a:p>
        </p:txBody>
      </p:sp>
      <p:cxnSp>
        <p:nvCxnSpPr>
          <p:cNvPr id="30" name="Straight Arrow Connector 29">
            <a:extLst>
              <a:ext uri="{FF2B5EF4-FFF2-40B4-BE49-F238E27FC236}">
                <a16:creationId xmlns="" xmlns:a16="http://schemas.microsoft.com/office/drawing/2014/main" id="{4941F27B-2A9A-4858-8684-376117A34890}"/>
              </a:ext>
            </a:extLst>
          </p:cNvPr>
          <p:cNvCxnSpPr>
            <a:cxnSpLocks/>
            <a:stCxn id="14" idx="2"/>
          </p:cNvCxnSpPr>
          <p:nvPr/>
        </p:nvCxnSpPr>
        <p:spPr>
          <a:xfrm flipH="1">
            <a:off x="3393479" y="3406313"/>
            <a:ext cx="416765" cy="580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 xmlns:a16="http://schemas.microsoft.com/office/drawing/2014/main" id="{38268A5F-021E-47FA-8B54-A2EECD680924}"/>
              </a:ext>
            </a:extLst>
          </p:cNvPr>
          <p:cNvCxnSpPr>
            <a:cxnSpLocks/>
            <a:stCxn id="20" idx="2"/>
          </p:cNvCxnSpPr>
          <p:nvPr/>
        </p:nvCxnSpPr>
        <p:spPr>
          <a:xfrm>
            <a:off x="7545121" y="3416957"/>
            <a:ext cx="457325" cy="685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 xmlns:a16="http://schemas.microsoft.com/office/drawing/2014/main" id="{CD59BDEA-E458-4194-835B-FE6B6B6F3AF2}"/>
              </a:ext>
            </a:extLst>
          </p:cNvPr>
          <p:cNvSpPr txBox="1"/>
          <p:nvPr/>
        </p:nvSpPr>
        <p:spPr>
          <a:xfrm>
            <a:off x="7174032" y="4114858"/>
            <a:ext cx="4542250" cy="1200607"/>
          </a:xfrm>
          <a:prstGeom prst="rect">
            <a:avLst/>
          </a:prstGeom>
          <a:noFill/>
        </p:spPr>
        <p:txBody>
          <a:bodyPr wrap="square">
            <a:spAutoFit/>
          </a:bodyPr>
          <a:lstStyle/>
          <a:p>
            <a:pPr defTabSz="914400"/>
            <a:r>
              <a:rPr lang="en-US" sz="2400" dirty="0" err="1">
                <a:solidFill>
                  <a:prstClr val="black"/>
                </a:solidFill>
                <a:latin typeface="Times New Roman" pitchFamily="18" charset="0"/>
                <a:cs typeface="Times New Roman" pitchFamily="18" charset="0"/>
              </a:rPr>
              <a:t>Mendleson’s</a:t>
            </a:r>
            <a:r>
              <a:rPr lang="en-US" sz="2400" dirty="0">
                <a:solidFill>
                  <a:prstClr val="black"/>
                </a:solidFill>
                <a:latin typeface="Times New Roman" pitchFamily="18" charset="0"/>
                <a:cs typeface="Times New Roman" pitchFamily="18" charset="0"/>
              </a:rPr>
              <a:t> syndrome</a:t>
            </a:r>
          </a:p>
          <a:p>
            <a:pPr defTabSz="914400"/>
            <a:r>
              <a:rPr lang="en-US" sz="2400" dirty="0">
                <a:solidFill>
                  <a:prstClr val="black"/>
                </a:solidFill>
                <a:latin typeface="Times New Roman" pitchFamily="18" charset="0"/>
                <a:cs typeface="Times New Roman" pitchFamily="18" charset="0"/>
              </a:rPr>
              <a:t>spiking temperature, wheezing, dyspnea, and hypoxia </a:t>
            </a:r>
          </a:p>
        </p:txBody>
      </p:sp>
    </p:spTree>
    <p:extLst>
      <p:ext uri="{BB962C8B-B14F-4D97-AF65-F5344CB8AC3E}">
        <p14:creationId xmlns:p14="http://schemas.microsoft.com/office/powerpoint/2010/main" val="2948089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BA79A7CF-01AF-4178-9369-94E0C90EB0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
            <a:ext cx="12184062" cy="6858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1">
            <a:extLst>
              <a:ext uri="{FF2B5EF4-FFF2-40B4-BE49-F238E27FC236}">
                <a16:creationId xmlns="" xmlns:a16="http://schemas.microsoft.com/office/drawing/2014/main" id="{DE315C95-762F-4B5E-9798-AA02D92B2A6A}"/>
              </a:ext>
            </a:extLst>
          </p:cNvPr>
          <p:cNvSpPr>
            <a:spLocks noGrp="1"/>
          </p:cNvSpPr>
          <p:nvPr>
            <p:ph type="title"/>
          </p:nvPr>
        </p:nvSpPr>
        <p:spPr>
          <a:xfrm>
            <a:off x="9261876" y="2023578"/>
            <a:ext cx="2468016" cy="2846729"/>
          </a:xfrm>
        </p:spPr>
        <p:txBody>
          <a:bodyPr vert="horz" lIns="91440" tIns="45720" rIns="91440" bIns="45720" rtlCol="0" anchor="ctr">
            <a:normAutofit/>
          </a:bodyPr>
          <a:lstStyle/>
          <a:p>
            <a:r>
              <a:rPr lang="en-US" sz="4000" kern="1200" dirty="0">
                <a:solidFill>
                  <a:schemeClr val="tx1"/>
                </a:solidFill>
                <a:latin typeface="Times New Roman" pitchFamily="18" charset="0"/>
                <a:cs typeface="Times New Roman" pitchFamily="18" charset="0"/>
              </a:rPr>
              <a:t>Urinary tract infection</a:t>
            </a:r>
          </a:p>
        </p:txBody>
      </p:sp>
      <p:sp>
        <p:nvSpPr>
          <p:cNvPr id="8" name="TextBox 7">
            <a:extLst>
              <a:ext uri="{FF2B5EF4-FFF2-40B4-BE49-F238E27FC236}">
                <a16:creationId xmlns="" xmlns:a16="http://schemas.microsoft.com/office/drawing/2014/main" id="{1250BDA7-ABAA-4430-8283-65388B4169E4}"/>
              </a:ext>
            </a:extLst>
          </p:cNvPr>
          <p:cNvSpPr txBox="1"/>
          <p:nvPr/>
        </p:nvSpPr>
        <p:spPr>
          <a:xfrm>
            <a:off x="4235501" y="5611676"/>
            <a:ext cx="4977821" cy="1395791"/>
          </a:xfrm>
          <a:prstGeom prst="rect">
            <a:avLst/>
          </a:prstGeom>
        </p:spPr>
        <p:txBody>
          <a:bodyPr vert="horz" lIns="91440" tIns="45720" rIns="91440" bIns="45720" rtlCol="0">
            <a:normAutofit/>
          </a:bodyPr>
          <a:lstStyle/>
          <a:p>
            <a:pPr defTabSz="914400">
              <a:lnSpc>
                <a:spcPct val="90000"/>
              </a:lnSpc>
              <a:spcBef>
                <a:spcPts val="1000"/>
              </a:spcBef>
            </a:pPr>
            <a:endParaRPr lang="en-US" sz="900" dirty="0">
              <a:solidFill>
                <a:prstClr val="black"/>
              </a:solidFill>
            </a:endParaRPr>
          </a:p>
        </p:txBody>
      </p:sp>
      <p:sp>
        <p:nvSpPr>
          <p:cNvPr id="15" name="Rectangle 14">
            <a:extLst>
              <a:ext uri="{FF2B5EF4-FFF2-40B4-BE49-F238E27FC236}">
                <a16:creationId xmlns="" xmlns:a16="http://schemas.microsoft.com/office/drawing/2014/main" id="{99413ED5-9ED4-4772-BCE4-2BCAE6B12E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3430982" y="-823635"/>
            <a:ext cx="1715875" cy="85778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
        <p:nvSpPr>
          <p:cNvPr id="17" name="Rectangle 16">
            <a:extLst>
              <a:ext uri="{FF2B5EF4-FFF2-40B4-BE49-F238E27FC236}">
                <a16:creationId xmlns="" xmlns:a16="http://schemas.microsoft.com/office/drawing/2014/main" id="{04357C93-F0CB-4A1C-8F77-4E90637898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1888" y="664463"/>
            <a:ext cx="8077370" cy="560163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9" name="Rectangle 18">
            <a:extLst>
              <a:ext uri="{FF2B5EF4-FFF2-40B4-BE49-F238E27FC236}">
                <a16:creationId xmlns="" xmlns:a16="http://schemas.microsoft.com/office/drawing/2014/main" id="{90F533E9-6690-41A8-A372-4C6C622D02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7944513" y="3392951"/>
            <a:ext cx="1719470" cy="1522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7" name="TextBox 6">
            <a:extLst>
              <a:ext uri="{FF2B5EF4-FFF2-40B4-BE49-F238E27FC236}">
                <a16:creationId xmlns="" xmlns:a16="http://schemas.microsoft.com/office/drawing/2014/main" id="{9A75454C-14DE-48A6-B238-8832923E81C1}"/>
              </a:ext>
            </a:extLst>
          </p:cNvPr>
          <p:cNvSpPr txBox="1"/>
          <p:nvPr/>
        </p:nvSpPr>
        <p:spPr>
          <a:xfrm>
            <a:off x="407949" y="767622"/>
            <a:ext cx="7252102" cy="5100013"/>
          </a:xfrm>
          <a:prstGeom prst="rect">
            <a:avLst/>
          </a:prstGeom>
          <a:noFill/>
        </p:spPr>
        <p:txBody>
          <a:bodyPr wrap="square" rtlCol="0">
            <a:spAutoFit/>
          </a:bodyPr>
          <a:lstStyle/>
          <a:p>
            <a:pPr defTabSz="914400">
              <a:spcAft>
                <a:spcPts val="600"/>
              </a:spcAft>
            </a:pPr>
            <a:r>
              <a:rPr lang="en-US" sz="2400" b="1" dirty="0">
                <a:solidFill>
                  <a:prstClr val="black"/>
                </a:solidFill>
                <a:latin typeface="Times New Roman" pitchFamily="18" charset="0"/>
                <a:cs typeface="Times New Roman" pitchFamily="18" charset="0"/>
              </a:rPr>
              <a:t>Clinical picture : </a:t>
            </a:r>
          </a:p>
          <a:p>
            <a:pPr defTabSz="914400">
              <a:spcAft>
                <a:spcPts val="600"/>
              </a:spcAft>
            </a:pPr>
            <a:endParaRPr lang="en-US" sz="2400" dirty="0">
              <a:solidFill>
                <a:prstClr val="black"/>
              </a:solidFill>
              <a:latin typeface="Times New Roman" pitchFamily="18" charset="0"/>
              <a:cs typeface="Times New Roman" pitchFamily="18" charset="0"/>
            </a:endParaRPr>
          </a:p>
          <a:p>
            <a:pPr defTabSz="914400">
              <a:spcAft>
                <a:spcPts val="600"/>
              </a:spcAft>
            </a:pPr>
            <a:r>
              <a:rPr lang="en-GB" sz="2400" u="sng" dirty="0">
                <a:solidFill>
                  <a:prstClr val="black"/>
                </a:solidFill>
                <a:latin typeface="Times New Roman" pitchFamily="18" charset="0"/>
                <a:cs typeface="Times New Roman" pitchFamily="18" charset="0"/>
              </a:rPr>
              <a:t>Lower urinary symptoms </a:t>
            </a:r>
            <a:r>
              <a:rPr lang="en-GB" sz="2400" dirty="0">
                <a:solidFill>
                  <a:prstClr val="black"/>
                </a:solidFill>
                <a:latin typeface="Times New Roman" pitchFamily="18" charset="0"/>
                <a:cs typeface="Times New Roman" pitchFamily="18" charset="0"/>
              </a:rPr>
              <a:t>: frequency, urgency, dysuria , haematuria</a:t>
            </a:r>
          </a:p>
          <a:p>
            <a:pPr defTabSz="914400">
              <a:spcAft>
                <a:spcPts val="600"/>
              </a:spcAft>
            </a:pPr>
            <a:r>
              <a:rPr lang="en-GB" sz="2400" dirty="0">
                <a:solidFill>
                  <a:prstClr val="black"/>
                </a:solidFill>
                <a:latin typeface="Times New Roman" pitchFamily="18" charset="0"/>
                <a:cs typeface="Times New Roman" pitchFamily="18" charset="0"/>
              </a:rPr>
              <a:t>For </a:t>
            </a:r>
            <a:r>
              <a:rPr lang="en-GB" sz="2400" u="sng" dirty="0">
                <a:solidFill>
                  <a:prstClr val="black"/>
                </a:solidFill>
                <a:latin typeface="Times New Roman" pitchFamily="18" charset="0"/>
                <a:cs typeface="Times New Roman" pitchFamily="18" charset="0"/>
              </a:rPr>
              <a:t>pyelonephritis</a:t>
            </a:r>
            <a:r>
              <a:rPr lang="en-GB" sz="2400" dirty="0">
                <a:solidFill>
                  <a:prstClr val="black"/>
                </a:solidFill>
                <a:latin typeface="Times New Roman" pitchFamily="18" charset="0"/>
                <a:cs typeface="Times New Roman" pitchFamily="18" charset="0"/>
              </a:rPr>
              <a:t> : fever, vomiting and flank pain and tenderness  </a:t>
            </a:r>
          </a:p>
          <a:p>
            <a:pPr defTabSz="914400">
              <a:lnSpc>
                <a:spcPct val="90000"/>
              </a:lnSpc>
              <a:spcBef>
                <a:spcPts val="1000"/>
              </a:spcBef>
            </a:pPr>
            <a:r>
              <a:rPr lang="en-GB" sz="2400" dirty="0">
                <a:solidFill>
                  <a:prstClr val="black"/>
                </a:solidFill>
                <a:latin typeface="Times New Roman" pitchFamily="18" charset="0"/>
                <a:cs typeface="Times New Roman" pitchFamily="18" charset="0"/>
              </a:rPr>
              <a:t> </a:t>
            </a:r>
            <a:r>
              <a:rPr lang="en-US" sz="2400" b="1" dirty="0">
                <a:solidFill>
                  <a:prstClr val="black"/>
                </a:solidFill>
                <a:latin typeface="Times New Roman" pitchFamily="18" charset="0"/>
                <a:cs typeface="Times New Roman" pitchFamily="18" charset="0"/>
              </a:rPr>
              <a:t>Management :</a:t>
            </a:r>
          </a:p>
          <a:p>
            <a:pPr defTabSz="914400">
              <a:lnSpc>
                <a:spcPct val="90000"/>
              </a:lnSpc>
              <a:spcBef>
                <a:spcPts val="1000"/>
              </a:spcBef>
            </a:pPr>
            <a:endParaRPr lang="en-US" sz="2400" dirty="0">
              <a:solidFill>
                <a:prstClr val="black"/>
              </a:solidFill>
              <a:latin typeface="Times New Roman" pitchFamily="18" charset="0"/>
              <a:cs typeface="Times New Roman" pitchFamily="18" charset="0"/>
            </a:endParaRPr>
          </a:p>
          <a:p>
            <a:pPr defTabSz="914400">
              <a:lnSpc>
                <a:spcPct val="90000"/>
              </a:lnSpc>
              <a:spcBef>
                <a:spcPts val="1000"/>
              </a:spcBef>
            </a:pPr>
            <a:r>
              <a:rPr lang="en-US" sz="2400" dirty="0">
                <a:solidFill>
                  <a:prstClr val="black"/>
                </a:solidFill>
                <a:latin typeface="Times New Roman" pitchFamily="18" charset="0"/>
                <a:cs typeface="Times New Roman" pitchFamily="18" charset="0"/>
              </a:rPr>
              <a:t>Fluid if there is signs of dehydration </a:t>
            </a:r>
          </a:p>
          <a:p>
            <a:pPr defTabSz="914400">
              <a:lnSpc>
                <a:spcPct val="90000"/>
              </a:lnSpc>
              <a:spcBef>
                <a:spcPts val="1000"/>
              </a:spcBef>
            </a:pPr>
            <a:r>
              <a:rPr lang="en-US" sz="2400" dirty="0">
                <a:solidFill>
                  <a:prstClr val="black"/>
                </a:solidFill>
                <a:latin typeface="Times New Roman" pitchFamily="18" charset="0"/>
                <a:cs typeface="Times New Roman" pitchFamily="18" charset="0"/>
              </a:rPr>
              <a:t>Proper antibiotic : Trimethoprim-sulfamethoxazole , nitrofurantoin, ciprofloxacin</a:t>
            </a:r>
          </a:p>
          <a:p>
            <a:pPr defTabSz="914400">
              <a:spcAft>
                <a:spcPts val="600"/>
              </a:spcAft>
            </a:pPr>
            <a:endParaRPr lang="en-US" sz="2000" dirty="0">
              <a:solidFill>
                <a:prstClr val="black"/>
              </a:solidFill>
            </a:endParaRPr>
          </a:p>
        </p:txBody>
      </p:sp>
    </p:spTree>
    <p:extLst>
      <p:ext uri="{BB962C8B-B14F-4D97-AF65-F5344CB8AC3E}">
        <p14:creationId xmlns:p14="http://schemas.microsoft.com/office/powerpoint/2010/main" val="15521088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8BC8CA-E900-44BB-8B11-37F828647DAC}"/>
              </a:ext>
            </a:extLst>
          </p:cNvPr>
          <p:cNvSpPr>
            <a:spLocks noGrp="1"/>
          </p:cNvSpPr>
          <p:nvPr>
            <p:ph type="title"/>
          </p:nvPr>
        </p:nvSpPr>
        <p:spPr/>
        <p:txBody>
          <a:bodyPr/>
          <a:lstStyle/>
          <a:p>
            <a:r>
              <a:rPr lang="en-US" dirty="0">
                <a:latin typeface="Times New Roman" pitchFamily="18" charset="0"/>
                <a:cs typeface="Times New Roman" pitchFamily="18" charset="0"/>
              </a:rPr>
              <a:t>Puerperal sepsis (Genital tract infection)</a:t>
            </a:r>
          </a:p>
        </p:txBody>
      </p:sp>
      <p:sp>
        <p:nvSpPr>
          <p:cNvPr id="7" name="TextBox 6">
            <a:extLst>
              <a:ext uri="{FF2B5EF4-FFF2-40B4-BE49-F238E27FC236}">
                <a16:creationId xmlns="" xmlns:a16="http://schemas.microsoft.com/office/drawing/2014/main" id="{60122851-BCAC-4FCA-8570-585D4962F9F6}"/>
              </a:ext>
            </a:extLst>
          </p:cNvPr>
          <p:cNvSpPr txBox="1"/>
          <p:nvPr/>
        </p:nvSpPr>
        <p:spPr>
          <a:xfrm>
            <a:off x="231062" y="2199541"/>
            <a:ext cx="11033413" cy="400203"/>
          </a:xfrm>
          <a:prstGeom prst="rect">
            <a:avLst/>
          </a:prstGeom>
          <a:noFill/>
        </p:spPr>
        <p:txBody>
          <a:bodyPr wrap="square">
            <a:spAutoFit/>
          </a:bodyPr>
          <a:lstStyle/>
          <a:p>
            <a:pPr defTabSz="914400"/>
            <a:endParaRPr lang="en-US" sz="2000" dirty="0">
              <a:solidFill>
                <a:prstClr val="black"/>
              </a:solidFill>
            </a:endParaRPr>
          </a:p>
        </p:txBody>
      </p:sp>
      <p:sp>
        <p:nvSpPr>
          <p:cNvPr id="13" name="TextBox 12">
            <a:extLst>
              <a:ext uri="{FF2B5EF4-FFF2-40B4-BE49-F238E27FC236}">
                <a16:creationId xmlns="" xmlns:a16="http://schemas.microsoft.com/office/drawing/2014/main" id="{7E7BD1CE-BDFA-4A5F-BCB1-9ACBB5629E7A}"/>
              </a:ext>
            </a:extLst>
          </p:cNvPr>
          <p:cNvSpPr txBox="1"/>
          <p:nvPr/>
        </p:nvSpPr>
        <p:spPr>
          <a:xfrm>
            <a:off x="231063" y="1861889"/>
            <a:ext cx="10845278" cy="1816302"/>
          </a:xfrm>
          <a:prstGeom prst="rect">
            <a:avLst/>
          </a:prstGeom>
          <a:noFill/>
        </p:spPr>
        <p:txBody>
          <a:bodyPr wrap="square">
            <a:spAutoFit/>
          </a:bodyPr>
          <a:lstStyle/>
          <a:p>
            <a:pPr defTabSz="914400"/>
            <a:r>
              <a:rPr lang="en-US" sz="2800" dirty="0">
                <a:solidFill>
                  <a:prstClr val="black"/>
                </a:solidFill>
                <a:latin typeface="Times New Roman" pitchFamily="18" charset="0"/>
                <a:cs typeface="Times New Roman" pitchFamily="18" charset="0"/>
              </a:rPr>
              <a:t>Placental separation exposes area equivalent to an open wound, retained products of conception and blood clots within the uterus can provide a culture medium for infection. Although associated lacerations of the genital tract, Caesarean section wound and episiotomy.</a:t>
            </a:r>
          </a:p>
        </p:txBody>
      </p:sp>
      <p:sp>
        <p:nvSpPr>
          <p:cNvPr id="5" name="Title 1">
            <a:extLst>
              <a:ext uri="{FF2B5EF4-FFF2-40B4-BE49-F238E27FC236}">
                <a16:creationId xmlns="" xmlns:a16="http://schemas.microsoft.com/office/drawing/2014/main" id="{BAE4972F-E2E1-4F35-9C8A-0BDB231A7E85}"/>
              </a:ext>
            </a:extLst>
          </p:cNvPr>
          <p:cNvSpPr txBox="1">
            <a:spLocks/>
          </p:cNvSpPr>
          <p:nvPr/>
        </p:nvSpPr>
        <p:spPr>
          <a:xfrm>
            <a:off x="282845" y="3860404"/>
            <a:ext cx="1756898" cy="712657"/>
          </a:xfrm>
          <a:prstGeom prst="rect">
            <a:avLst/>
          </a:prstGeom>
        </p:spPr>
        <p:txBody>
          <a:bodyPr vert="horz" lIns="91440" tIns="45720" rIns="91440" bIns="45720" rtlCol="0" anchor="ctr">
            <a:normAutofit/>
          </a:bodyPr>
          <a:lstStyle/>
          <a:p>
            <a:pPr defTabSz="914400">
              <a:lnSpc>
                <a:spcPct val="90000"/>
              </a:lnSpc>
              <a:spcBef>
                <a:spcPct val="0"/>
              </a:spcBef>
              <a:defRPr/>
            </a:pPr>
            <a:r>
              <a:rPr lang="en-US" sz="2800" b="1" dirty="0">
                <a:solidFill>
                  <a:prstClr val="black"/>
                </a:solidFill>
                <a:latin typeface="Times New Roman" pitchFamily="18" charset="0"/>
                <a:cs typeface="Times New Roman" pitchFamily="18" charset="0"/>
              </a:rPr>
              <a:t>Etiology</a:t>
            </a:r>
            <a:r>
              <a:rPr lang="en-US" sz="4400" dirty="0">
                <a:solidFill>
                  <a:prstClr val="black"/>
                </a:solidFill>
                <a:latin typeface="Calibri Light"/>
              </a:rPr>
              <a:t> </a:t>
            </a:r>
          </a:p>
        </p:txBody>
      </p:sp>
      <p:sp>
        <p:nvSpPr>
          <p:cNvPr id="6" name="TextBox 5">
            <a:extLst>
              <a:ext uri="{FF2B5EF4-FFF2-40B4-BE49-F238E27FC236}">
                <a16:creationId xmlns="" xmlns:a16="http://schemas.microsoft.com/office/drawing/2014/main" id="{4B7C7D30-1E81-45B0-B16B-767BBD89799A}"/>
              </a:ext>
            </a:extLst>
          </p:cNvPr>
          <p:cNvSpPr txBox="1"/>
          <p:nvPr/>
        </p:nvSpPr>
        <p:spPr>
          <a:xfrm>
            <a:off x="424268" y="4752714"/>
            <a:ext cx="9301227" cy="947277"/>
          </a:xfrm>
          <a:prstGeom prst="rect">
            <a:avLst/>
          </a:prstGeom>
        </p:spPr>
        <p:txBody>
          <a:bodyPr vert="horz" lIns="91440" tIns="45720" rIns="91440" bIns="45720" rtlCol="0">
            <a:noAutofit/>
          </a:bodyPr>
          <a:lstStyle/>
          <a:p>
            <a:pPr indent="-228600" defTabSz="914400">
              <a:lnSpc>
                <a:spcPct val="90000"/>
              </a:lnSpc>
              <a:spcAft>
                <a:spcPts val="600"/>
              </a:spcAft>
              <a:buFont typeface="Arial" panose="020B0604020202020204" pitchFamily="34" charset="0"/>
              <a:buChar char="•"/>
            </a:pPr>
            <a:r>
              <a:rPr lang="en-US" sz="2800" dirty="0">
                <a:solidFill>
                  <a:prstClr val="black"/>
                </a:solidFill>
                <a:latin typeface="Times New Roman" pitchFamily="18" charset="0"/>
                <a:cs typeface="Times New Roman" pitchFamily="18" charset="0"/>
              </a:rPr>
              <a:t>usually </a:t>
            </a:r>
            <a:r>
              <a:rPr lang="en-US" sz="2800" dirty="0" err="1">
                <a:solidFill>
                  <a:prstClr val="black"/>
                </a:solidFill>
                <a:latin typeface="Times New Roman" pitchFamily="18" charset="0"/>
                <a:cs typeface="Times New Roman" pitchFamily="18" charset="0"/>
              </a:rPr>
              <a:t>polymicrobial</a:t>
            </a:r>
            <a:r>
              <a:rPr lang="en-US" sz="2800" dirty="0">
                <a:solidFill>
                  <a:prstClr val="black"/>
                </a:solidFill>
                <a:latin typeface="Times New Roman" pitchFamily="18" charset="0"/>
                <a:cs typeface="Times New Roman" pitchFamily="18" charset="0"/>
              </a:rPr>
              <a:t> (mixed flora normally colonizes the perineum and lower genital tract.)</a:t>
            </a:r>
          </a:p>
        </p:txBody>
      </p:sp>
      <p:pic>
        <p:nvPicPr>
          <p:cNvPr id="8" name="Picture 7">
            <a:extLst>
              <a:ext uri="{FF2B5EF4-FFF2-40B4-BE49-F238E27FC236}">
                <a16:creationId xmlns="" xmlns:a16="http://schemas.microsoft.com/office/drawing/2014/main" id="{9004F1E7-E22D-47B8-B0E2-44FEAE935A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61031" y="2467726"/>
            <a:ext cx="4774271" cy="440911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282712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9821 0.05595 L -0.55037 0.05364 " pathEditMode="relative" ptsTypes="AA">
                                      <p:cBhvr>
                                        <p:cTn id="6"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6" y="0"/>
            <a:ext cx="12181017"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2" name="Freeform: Shape 11">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 y="0"/>
            <a:ext cx="4164558" cy="6859588"/>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1">
            <a:extLst>
              <a:ext uri="{FF2B5EF4-FFF2-40B4-BE49-F238E27FC236}">
                <a16:creationId xmlns="" xmlns:a16="http://schemas.microsoft.com/office/drawing/2014/main" id="{A3E74CA5-C519-4518-8CF3-007BBBFC73DC}"/>
              </a:ext>
            </a:extLst>
          </p:cNvPr>
          <p:cNvSpPr>
            <a:spLocks noGrp="1"/>
          </p:cNvSpPr>
          <p:nvPr>
            <p:ph type="title"/>
          </p:nvPr>
        </p:nvSpPr>
        <p:spPr>
          <a:xfrm>
            <a:off x="686388" y="1153841"/>
            <a:ext cx="3198317" cy="4462196"/>
          </a:xfrm>
        </p:spPr>
        <p:txBody>
          <a:bodyPr vert="horz" lIns="91440" tIns="45720" rIns="91440" bIns="45720" rtlCol="0" anchor="ctr">
            <a:normAutofit/>
          </a:bodyPr>
          <a:lstStyle/>
          <a:p>
            <a:r>
              <a:rPr lang="en-US" kern="1200">
                <a:solidFill>
                  <a:srgbClr val="FFFFFF"/>
                </a:solidFill>
                <a:latin typeface="+mj-lt"/>
                <a:ea typeface="+mj-ea"/>
                <a:cs typeface="+mj-cs"/>
              </a:rPr>
              <a:t>Risk factors</a:t>
            </a:r>
          </a:p>
        </p:txBody>
      </p:sp>
      <p:sp>
        <p:nvSpPr>
          <p:cNvPr id="14" name="Arc 13">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45488" y="2456049"/>
            <a:ext cx="4080775" cy="4084379"/>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sz="1800" dirty="0">
              <a:solidFill>
                <a:prstClr val="black"/>
              </a:solidFill>
            </a:endParaRPr>
          </a:p>
        </p:txBody>
      </p:sp>
      <p:sp>
        <p:nvSpPr>
          <p:cNvPr id="5" name="TextBox 4">
            <a:extLst>
              <a:ext uri="{FF2B5EF4-FFF2-40B4-BE49-F238E27FC236}">
                <a16:creationId xmlns="" xmlns:a16="http://schemas.microsoft.com/office/drawing/2014/main" id="{EBF4AE99-88BE-459E-BB85-B88C001BD71C}"/>
              </a:ext>
            </a:extLst>
          </p:cNvPr>
          <p:cNvSpPr txBox="1"/>
          <p:nvPr/>
        </p:nvSpPr>
        <p:spPr>
          <a:xfrm>
            <a:off x="4193713" y="591483"/>
            <a:ext cx="7990352" cy="5586912"/>
          </a:xfrm>
          <a:prstGeom prst="rect">
            <a:avLst/>
          </a:prstGeom>
        </p:spPr>
        <p:txBody>
          <a:bodyPr vert="horz" lIns="91440" tIns="45720" rIns="91440" bIns="45720" rtlCol="0" anchor="ctr">
            <a:normAutofit/>
          </a:bodyPr>
          <a:lstStyle/>
          <a:p>
            <a:pPr marL="228600" indent="-457200" defTabSz="914400">
              <a:lnSpc>
                <a:spcPct val="90000"/>
              </a:lnSpc>
              <a:spcAft>
                <a:spcPts val="600"/>
              </a:spcAft>
              <a:buFont typeface="+mj-lt"/>
              <a:buAutoNum type="arabicPeriod"/>
            </a:pPr>
            <a:r>
              <a:rPr lang="en-US" sz="2600" dirty="0">
                <a:solidFill>
                  <a:prstClr val="black"/>
                </a:solidFill>
                <a:latin typeface="Times New Roman" pitchFamily="18" charset="0"/>
                <a:cs typeface="Times New Roman" pitchFamily="18" charset="0"/>
              </a:rPr>
              <a:t> Antenatal intrauterine infection</a:t>
            </a:r>
          </a:p>
          <a:p>
            <a:pPr marL="228600" indent="-457200" defTabSz="914400">
              <a:lnSpc>
                <a:spcPct val="90000"/>
              </a:lnSpc>
              <a:spcAft>
                <a:spcPts val="600"/>
              </a:spcAft>
              <a:buFont typeface="+mj-lt"/>
              <a:buAutoNum type="arabicPeriod"/>
            </a:pPr>
            <a:r>
              <a:rPr lang="en-US" sz="2600" dirty="0">
                <a:solidFill>
                  <a:prstClr val="black"/>
                </a:solidFill>
                <a:latin typeface="Times New Roman" pitchFamily="18" charset="0"/>
                <a:cs typeface="Times New Roman" pitchFamily="18" charset="0"/>
              </a:rPr>
              <a:t> Caesarean section</a:t>
            </a:r>
          </a:p>
          <a:p>
            <a:pPr marL="228600" indent="-457200" defTabSz="914400">
              <a:lnSpc>
                <a:spcPct val="90000"/>
              </a:lnSpc>
              <a:spcAft>
                <a:spcPts val="600"/>
              </a:spcAft>
              <a:buFont typeface="+mj-lt"/>
              <a:buAutoNum type="arabicPeriod"/>
            </a:pPr>
            <a:r>
              <a:rPr lang="en-US" sz="2600" dirty="0">
                <a:solidFill>
                  <a:prstClr val="black"/>
                </a:solidFill>
                <a:latin typeface="Times New Roman" pitchFamily="18" charset="0"/>
                <a:cs typeface="Times New Roman" pitchFamily="18" charset="0"/>
              </a:rPr>
              <a:t> Cervical </a:t>
            </a:r>
            <a:r>
              <a:rPr lang="en-US" sz="2600" dirty="0" err="1">
                <a:solidFill>
                  <a:prstClr val="black"/>
                </a:solidFill>
                <a:latin typeface="Times New Roman" pitchFamily="18" charset="0"/>
                <a:cs typeface="Times New Roman" pitchFamily="18" charset="0"/>
              </a:rPr>
              <a:t>cerclage</a:t>
            </a:r>
            <a:endParaRPr lang="en-US" sz="2600" dirty="0">
              <a:solidFill>
                <a:prstClr val="black"/>
              </a:solidFill>
              <a:latin typeface="Times New Roman" pitchFamily="18" charset="0"/>
              <a:cs typeface="Times New Roman" pitchFamily="18" charset="0"/>
            </a:endParaRPr>
          </a:p>
          <a:p>
            <a:pPr marL="228600" indent="-457200" defTabSz="914400">
              <a:lnSpc>
                <a:spcPct val="90000"/>
              </a:lnSpc>
              <a:spcAft>
                <a:spcPts val="600"/>
              </a:spcAft>
              <a:buFont typeface="+mj-lt"/>
              <a:buAutoNum type="arabicPeriod"/>
            </a:pPr>
            <a:r>
              <a:rPr lang="en-US" sz="2600" dirty="0">
                <a:solidFill>
                  <a:prstClr val="black"/>
                </a:solidFill>
                <a:latin typeface="Times New Roman" pitchFamily="18" charset="0"/>
                <a:cs typeface="Times New Roman" pitchFamily="18" charset="0"/>
              </a:rPr>
              <a:t>Prolonged </a:t>
            </a:r>
            <a:r>
              <a:rPr lang="en-US" sz="2600" dirty="0" err="1">
                <a:solidFill>
                  <a:prstClr val="black"/>
                </a:solidFill>
                <a:latin typeface="Times New Roman" pitchFamily="18" charset="0"/>
                <a:cs typeface="Times New Roman" pitchFamily="18" charset="0"/>
              </a:rPr>
              <a:t>labour</a:t>
            </a:r>
            <a:r>
              <a:rPr lang="en-US" sz="2600" dirty="0">
                <a:solidFill>
                  <a:prstClr val="black"/>
                </a:solidFill>
                <a:latin typeface="Times New Roman" pitchFamily="18" charset="0"/>
                <a:cs typeface="Times New Roman" pitchFamily="18" charset="0"/>
              </a:rPr>
              <a:t> or Prolonged rupture of membranes</a:t>
            </a:r>
          </a:p>
          <a:p>
            <a:pPr marL="228600" indent="-457200" defTabSz="914400">
              <a:lnSpc>
                <a:spcPct val="90000"/>
              </a:lnSpc>
              <a:spcAft>
                <a:spcPts val="600"/>
              </a:spcAft>
              <a:buFont typeface="+mj-lt"/>
              <a:buAutoNum type="arabicPeriod"/>
            </a:pPr>
            <a:r>
              <a:rPr lang="en-US" sz="2600" dirty="0">
                <a:solidFill>
                  <a:prstClr val="black"/>
                </a:solidFill>
                <a:latin typeface="Times New Roman" pitchFamily="18" charset="0"/>
                <a:cs typeface="Times New Roman" pitchFamily="18" charset="0"/>
              </a:rPr>
              <a:t> Instrumental delivery</a:t>
            </a:r>
          </a:p>
          <a:p>
            <a:pPr marL="228600" indent="-457200" defTabSz="914400">
              <a:lnSpc>
                <a:spcPct val="90000"/>
              </a:lnSpc>
              <a:spcAft>
                <a:spcPts val="600"/>
              </a:spcAft>
              <a:buFont typeface="+mj-lt"/>
              <a:buAutoNum type="arabicPeriod"/>
            </a:pPr>
            <a:r>
              <a:rPr lang="en-US" sz="2600" dirty="0">
                <a:solidFill>
                  <a:prstClr val="black"/>
                </a:solidFill>
                <a:latin typeface="Times New Roman" pitchFamily="18" charset="0"/>
                <a:cs typeface="Times New Roman" pitchFamily="18" charset="0"/>
              </a:rPr>
              <a:t> Multiple vaginal examinations</a:t>
            </a:r>
          </a:p>
          <a:p>
            <a:pPr marL="228600" indent="-457200" defTabSz="914400">
              <a:lnSpc>
                <a:spcPct val="90000"/>
              </a:lnSpc>
              <a:spcAft>
                <a:spcPts val="600"/>
              </a:spcAft>
              <a:buFont typeface="+mj-lt"/>
              <a:buAutoNum type="arabicPeriod"/>
            </a:pPr>
            <a:r>
              <a:rPr lang="en-US" sz="2600" dirty="0">
                <a:solidFill>
                  <a:prstClr val="black"/>
                </a:solidFill>
                <a:latin typeface="Times New Roman" pitchFamily="18" charset="0"/>
                <a:cs typeface="Times New Roman" pitchFamily="18" charset="0"/>
              </a:rPr>
              <a:t> Manual removal of the placenta</a:t>
            </a:r>
          </a:p>
          <a:p>
            <a:pPr marL="228600" indent="-457200" defTabSz="914400">
              <a:lnSpc>
                <a:spcPct val="90000"/>
              </a:lnSpc>
              <a:spcAft>
                <a:spcPts val="600"/>
              </a:spcAft>
              <a:buFont typeface="+mj-lt"/>
              <a:buAutoNum type="arabicPeriod"/>
            </a:pPr>
            <a:r>
              <a:rPr lang="en-US" sz="2600" dirty="0">
                <a:solidFill>
                  <a:prstClr val="black"/>
                </a:solidFill>
                <a:latin typeface="Times New Roman" pitchFamily="18" charset="0"/>
                <a:cs typeface="Times New Roman" pitchFamily="18" charset="0"/>
              </a:rPr>
              <a:t> Retained products of conception</a:t>
            </a:r>
          </a:p>
          <a:p>
            <a:pPr marL="228600" indent="-457200" defTabSz="914400">
              <a:lnSpc>
                <a:spcPct val="90000"/>
              </a:lnSpc>
              <a:spcAft>
                <a:spcPts val="600"/>
              </a:spcAft>
              <a:buFont typeface="+mj-lt"/>
              <a:buAutoNum type="arabicPeriod"/>
            </a:pPr>
            <a:r>
              <a:rPr lang="en-US" sz="2600" dirty="0">
                <a:solidFill>
                  <a:prstClr val="black"/>
                </a:solidFill>
                <a:latin typeface="Times New Roman" pitchFamily="18" charset="0"/>
                <a:cs typeface="Times New Roman" pitchFamily="18" charset="0"/>
              </a:rPr>
              <a:t> Non-obstetric, e.g. obesity, diabetes, human immunodeficiency virus (HIV)</a:t>
            </a:r>
          </a:p>
        </p:txBody>
      </p:sp>
    </p:spTree>
    <p:extLst>
      <p:ext uri="{BB962C8B-B14F-4D97-AF65-F5344CB8AC3E}">
        <p14:creationId xmlns:p14="http://schemas.microsoft.com/office/powerpoint/2010/main" val="1649221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6" y="0"/>
            <a:ext cx="12181017"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2" name="Freeform: Shape 11">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 y="0"/>
            <a:ext cx="4164558" cy="6859588"/>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1">
            <a:extLst>
              <a:ext uri="{FF2B5EF4-FFF2-40B4-BE49-F238E27FC236}">
                <a16:creationId xmlns="" xmlns:a16="http://schemas.microsoft.com/office/drawing/2014/main" id="{7B6652F6-20EA-477B-BAE1-4D2926DA80E9}"/>
              </a:ext>
            </a:extLst>
          </p:cNvPr>
          <p:cNvSpPr>
            <a:spLocks noGrp="1"/>
          </p:cNvSpPr>
          <p:nvPr>
            <p:ph type="title"/>
          </p:nvPr>
        </p:nvSpPr>
        <p:spPr>
          <a:xfrm>
            <a:off x="686388" y="1153841"/>
            <a:ext cx="3198317" cy="4462196"/>
          </a:xfrm>
        </p:spPr>
        <p:txBody>
          <a:bodyPr vert="horz" lIns="91440" tIns="45720" rIns="91440" bIns="45720" rtlCol="0" anchor="ctr">
            <a:normAutofit/>
          </a:bodyPr>
          <a:lstStyle/>
          <a:p>
            <a:r>
              <a:rPr lang="en-US" kern="1200" dirty="0">
                <a:solidFill>
                  <a:srgbClr val="FFFFFF"/>
                </a:solidFill>
                <a:latin typeface="+mj-lt"/>
                <a:ea typeface="+mj-ea"/>
                <a:cs typeface="+mj-cs"/>
              </a:rPr>
              <a:t>Symptoms and signs</a:t>
            </a:r>
          </a:p>
        </p:txBody>
      </p:sp>
      <p:sp>
        <p:nvSpPr>
          <p:cNvPr id="14" name="Arc 13">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45488" y="2456049"/>
            <a:ext cx="4080775" cy="4084379"/>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sz="1800" dirty="0">
              <a:solidFill>
                <a:prstClr val="black"/>
              </a:solidFill>
            </a:endParaRPr>
          </a:p>
        </p:txBody>
      </p:sp>
      <p:sp>
        <p:nvSpPr>
          <p:cNvPr id="5" name="TextBox 4">
            <a:extLst>
              <a:ext uri="{FF2B5EF4-FFF2-40B4-BE49-F238E27FC236}">
                <a16:creationId xmlns="" xmlns:a16="http://schemas.microsoft.com/office/drawing/2014/main" id="{66087BB7-9FB0-4F3F-9871-C9D61FF8835E}"/>
              </a:ext>
            </a:extLst>
          </p:cNvPr>
          <p:cNvSpPr txBox="1"/>
          <p:nvPr/>
        </p:nvSpPr>
        <p:spPr>
          <a:xfrm>
            <a:off x="4444414" y="591483"/>
            <a:ext cx="6901995" cy="5586912"/>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2400" b="1" u="sng" dirty="0">
                <a:solidFill>
                  <a:prstClr val="black"/>
                </a:solidFill>
                <a:latin typeface="Times New Roman" pitchFamily="18" charset="0"/>
                <a:cs typeface="Times New Roman" pitchFamily="18" charset="0"/>
              </a:rPr>
              <a:t>general</a:t>
            </a:r>
            <a:r>
              <a:rPr lang="en-US" sz="2400" dirty="0">
                <a:solidFill>
                  <a:prstClr val="black"/>
                </a:solidFill>
                <a:latin typeface="Times New Roman" pitchFamily="18" charset="0"/>
                <a:cs typeface="Times New Roman" pitchFamily="18" charset="0"/>
              </a:rPr>
              <a:t> : fever, Malaise, rigors headache </a:t>
            </a:r>
          </a:p>
          <a:p>
            <a:pPr marL="285750" indent="-228600" defTabSz="914400">
              <a:lnSpc>
                <a:spcPct val="90000"/>
              </a:lnSpc>
              <a:spcAft>
                <a:spcPts val="600"/>
              </a:spcAft>
              <a:buFont typeface="Arial" panose="020B0604020202020204" pitchFamily="34" charset="0"/>
              <a:buChar char="•"/>
            </a:pPr>
            <a:r>
              <a:rPr lang="en-US" sz="2400" b="1" u="sng" dirty="0">
                <a:solidFill>
                  <a:prstClr val="black"/>
                </a:solidFill>
                <a:latin typeface="Times New Roman" pitchFamily="18" charset="0"/>
                <a:cs typeface="Times New Roman" pitchFamily="18" charset="0"/>
              </a:rPr>
              <a:t>Abdominal</a:t>
            </a:r>
            <a:r>
              <a:rPr lang="en-US" sz="2400" dirty="0">
                <a:solidFill>
                  <a:prstClr val="black"/>
                </a:solidFill>
                <a:latin typeface="Times New Roman" pitchFamily="18" charset="0"/>
                <a:cs typeface="Times New Roman" pitchFamily="18" charset="0"/>
              </a:rPr>
              <a:t>: discomfort, vomiting and </a:t>
            </a:r>
            <a:r>
              <a:rPr lang="en-US" sz="2400" dirty="0" err="1">
                <a:solidFill>
                  <a:prstClr val="black"/>
                </a:solidFill>
                <a:latin typeface="Times New Roman" pitchFamily="18" charset="0"/>
                <a:cs typeface="Times New Roman" pitchFamily="18" charset="0"/>
              </a:rPr>
              <a:t>diarrhoea</a:t>
            </a:r>
            <a:r>
              <a:rPr lang="en-US" sz="2400" dirty="0">
                <a:solidFill>
                  <a:prstClr val="black"/>
                </a:solidFill>
                <a:latin typeface="Times New Roman" pitchFamily="18" charset="0"/>
                <a:cs typeface="Times New Roman" pitchFamily="18" charset="0"/>
              </a:rPr>
              <a:t>, </a:t>
            </a:r>
          </a:p>
          <a:p>
            <a:pPr marL="285750" indent="-228600" defTabSz="914400">
              <a:lnSpc>
                <a:spcPct val="90000"/>
              </a:lnSpc>
              <a:spcAft>
                <a:spcPts val="600"/>
              </a:spcAft>
              <a:buFont typeface="Arial" panose="020B0604020202020204" pitchFamily="34" charset="0"/>
              <a:buChar char="•"/>
            </a:pPr>
            <a:r>
              <a:rPr lang="en-US" sz="2400" b="1" u="sng" dirty="0">
                <a:solidFill>
                  <a:prstClr val="black"/>
                </a:solidFill>
                <a:latin typeface="Times New Roman" pitchFamily="18" charset="0"/>
                <a:cs typeface="Times New Roman" pitchFamily="18" charset="0"/>
              </a:rPr>
              <a:t>Genitals</a:t>
            </a:r>
            <a:r>
              <a:rPr lang="en-US" sz="2400" dirty="0">
                <a:solidFill>
                  <a:prstClr val="black"/>
                </a:solidFill>
                <a:latin typeface="Times New Roman" pitchFamily="18" charset="0"/>
                <a:cs typeface="Times New Roman" pitchFamily="18" charset="0"/>
              </a:rPr>
              <a:t>: Offensive </a:t>
            </a:r>
            <a:r>
              <a:rPr lang="en-US" sz="2400" dirty="0" err="1">
                <a:solidFill>
                  <a:prstClr val="black"/>
                </a:solidFill>
                <a:latin typeface="Times New Roman" pitchFamily="18" charset="0"/>
                <a:cs typeface="Times New Roman" pitchFamily="18" charset="0"/>
              </a:rPr>
              <a:t>lochia</a:t>
            </a:r>
            <a:r>
              <a:rPr lang="en-US" sz="2400" dirty="0">
                <a:solidFill>
                  <a:prstClr val="black"/>
                </a:solidFill>
                <a:latin typeface="Times New Roman" pitchFamily="18" charset="0"/>
                <a:cs typeface="Times New Roman" pitchFamily="18" charset="0"/>
              </a:rPr>
              <a:t> and Secondary post partum hemorrhage </a:t>
            </a:r>
          </a:p>
          <a:p>
            <a:pPr indent="-228600" defTabSz="914400">
              <a:lnSpc>
                <a:spcPct val="90000"/>
              </a:lnSpc>
              <a:spcAft>
                <a:spcPts val="600"/>
              </a:spcAft>
              <a:buFont typeface="Arial" panose="020B0604020202020204" pitchFamily="34" charset="0"/>
              <a:buChar char="•"/>
            </a:pPr>
            <a:endParaRPr lang="en-US" sz="2400" dirty="0">
              <a:solidFill>
                <a:prstClr val="black"/>
              </a:solidFill>
              <a:latin typeface="Times New Roman" pitchFamily="18" charset="0"/>
              <a:cs typeface="Times New Roman" pitchFamily="18" charset="0"/>
            </a:endParaRPr>
          </a:p>
          <a:p>
            <a:pPr marL="514350" indent="-457200" defTabSz="914400">
              <a:lnSpc>
                <a:spcPct val="90000"/>
              </a:lnSpc>
              <a:spcAft>
                <a:spcPts val="600"/>
              </a:spcAft>
              <a:buFont typeface="+mj-lt"/>
              <a:buAutoNum type="arabicPeriod"/>
            </a:pPr>
            <a:r>
              <a:rPr lang="en-US" sz="2400" dirty="0">
                <a:solidFill>
                  <a:prstClr val="black"/>
                </a:solidFill>
                <a:latin typeface="Times New Roman" pitchFamily="18" charset="0"/>
                <a:cs typeface="Times New Roman" pitchFamily="18" charset="0"/>
              </a:rPr>
              <a:t>Pyrexia, tachycardia</a:t>
            </a:r>
          </a:p>
          <a:p>
            <a:pPr marL="514350" indent="-457200" defTabSz="914400">
              <a:lnSpc>
                <a:spcPct val="90000"/>
              </a:lnSpc>
              <a:spcAft>
                <a:spcPts val="600"/>
              </a:spcAft>
              <a:buFont typeface="+mj-lt"/>
              <a:buAutoNum type="arabicPeriod"/>
            </a:pPr>
            <a:r>
              <a:rPr lang="en-US" sz="2400" dirty="0">
                <a:solidFill>
                  <a:prstClr val="black"/>
                </a:solidFill>
                <a:latin typeface="Times New Roman" pitchFamily="18" charset="0"/>
                <a:cs typeface="Times New Roman" pitchFamily="18" charset="0"/>
              </a:rPr>
              <a:t>toxic look, pallor</a:t>
            </a:r>
          </a:p>
          <a:p>
            <a:pPr marL="514350" indent="-457200" defTabSz="914400">
              <a:lnSpc>
                <a:spcPct val="90000"/>
              </a:lnSpc>
              <a:spcAft>
                <a:spcPts val="600"/>
              </a:spcAft>
              <a:buFont typeface="+mj-lt"/>
              <a:buAutoNum type="arabicPeriod"/>
            </a:pPr>
            <a:r>
              <a:rPr lang="en-US" sz="2400" dirty="0">
                <a:solidFill>
                  <a:prstClr val="black"/>
                </a:solidFill>
                <a:latin typeface="Times New Roman" pitchFamily="18" charset="0"/>
                <a:cs typeface="Times New Roman" pitchFamily="18" charset="0"/>
              </a:rPr>
              <a:t>Infected wounds – Caesarean/episiotomy </a:t>
            </a:r>
          </a:p>
          <a:p>
            <a:pPr marL="514350" indent="-457200" defTabSz="914400">
              <a:lnSpc>
                <a:spcPct val="90000"/>
              </a:lnSpc>
              <a:spcAft>
                <a:spcPts val="600"/>
              </a:spcAft>
              <a:buFont typeface="+mj-lt"/>
              <a:buAutoNum type="arabicPeriod"/>
            </a:pPr>
            <a:r>
              <a:rPr lang="en-US" sz="2400" dirty="0" err="1">
                <a:solidFill>
                  <a:prstClr val="black"/>
                </a:solidFill>
                <a:latin typeface="Times New Roman" pitchFamily="18" charset="0"/>
                <a:cs typeface="Times New Roman" pitchFamily="18" charset="0"/>
              </a:rPr>
              <a:t>Peritonism</a:t>
            </a:r>
            <a:r>
              <a:rPr lang="en-US" sz="2400" dirty="0">
                <a:solidFill>
                  <a:prstClr val="black"/>
                </a:solidFill>
                <a:latin typeface="Times New Roman" pitchFamily="18" charset="0"/>
                <a:cs typeface="Times New Roman" pitchFamily="18" charset="0"/>
              </a:rPr>
              <a:t>   </a:t>
            </a:r>
          </a:p>
          <a:p>
            <a:pPr marL="514350" indent="-457200" defTabSz="914400">
              <a:lnSpc>
                <a:spcPct val="90000"/>
              </a:lnSpc>
              <a:spcAft>
                <a:spcPts val="600"/>
              </a:spcAft>
              <a:buFont typeface="+mj-lt"/>
              <a:buAutoNum type="arabicPeriod"/>
            </a:pPr>
            <a:r>
              <a:rPr lang="en-US" sz="2400" dirty="0">
                <a:solidFill>
                  <a:prstClr val="black"/>
                </a:solidFill>
                <a:latin typeface="Times New Roman" pitchFamily="18" charset="0"/>
                <a:cs typeface="Times New Roman" pitchFamily="18" charset="0"/>
              </a:rPr>
              <a:t>Paralytic </a:t>
            </a:r>
            <a:r>
              <a:rPr lang="en-US" sz="2400" dirty="0" err="1">
                <a:solidFill>
                  <a:prstClr val="black"/>
                </a:solidFill>
                <a:latin typeface="Times New Roman" pitchFamily="18" charset="0"/>
                <a:cs typeface="Times New Roman" pitchFamily="18" charset="0"/>
              </a:rPr>
              <a:t>ileus</a:t>
            </a:r>
            <a:r>
              <a:rPr lang="en-US" sz="2400" dirty="0">
                <a:solidFill>
                  <a:prstClr val="black"/>
                </a:solidFill>
                <a:latin typeface="Times New Roman" pitchFamily="18" charset="0"/>
                <a:cs typeface="Times New Roman" pitchFamily="18" charset="0"/>
              </a:rPr>
              <a:t> </a:t>
            </a:r>
          </a:p>
          <a:p>
            <a:pPr marL="514350" indent="-457200" defTabSz="914400">
              <a:lnSpc>
                <a:spcPct val="90000"/>
              </a:lnSpc>
              <a:spcAft>
                <a:spcPts val="600"/>
              </a:spcAft>
              <a:buFont typeface="+mj-lt"/>
              <a:buAutoNum type="arabicPeriod"/>
            </a:pPr>
            <a:r>
              <a:rPr lang="en-US" sz="2400" dirty="0">
                <a:solidFill>
                  <a:prstClr val="black"/>
                </a:solidFill>
                <a:latin typeface="Times New Roman" pitchFamily="18" charset="0"/>
                <a:cs typeface="Times New Roman" pitchFamily="18" charset="0"/>
              </a:rPr>
              <a:t>Uterus –</a:t>
            </a:r>
            <a:r>
              <a:rPr lang="en-US" sz="2400" dirty="0" err="1">
                <a:solidFill>
                  <a:prstClr val="black"/>
                </a:solidFill>
                <a:latin typeface="Times New Roman" pitchFamily="18" charset="0"/>
                <a:cs typeface="Times New Roman" pitchFamily="18" charset="0"/>
              </a:rPr>
              <a:t>subinvluoted</a:t>
            </a:r>
            <a:r>
              <a:rPr lang="en-US" sz="2400" dirty="0">
                <a:solidFill>
                  <a:prstClr val="black"/>
                </a:solidFill>
                <a:latin typeface="Times New Roman" pitchFamily="18" charset="0"/>
                <a:cs typeface="Times New Roman" pitchFamily="18" charset="0"/>
              </a:rPr>
              <a:t>, boggy, tender</a:t>
            </a:r>
          </a:p>
          <a:p>
            <a:pPr marL="514350" indent="-457200" defTabSz="914400">
              <a:lnSpc>
                <a:spcPct val="90000"/>
              </a:lnSpc>
              <a:spcAft>
                <a:spcPts val="600"/>
              </a:spcAft>
              <a:buFont typeface="+mj-lt"/>
              <a:buAutoNum type="arabicPeriod"/>
            </a:pPr>
            <a:r>
              <a:rPr lang="en-US" sz="2400" dirty="0" err="1">
                <a:solidFill>
                  <a:prstClr val="black"/>
                </a:solidFill>
                <a:latin typeface="Times New Roman" pitchFamily="18" charset="0"/>
                <a:cs typeface="Times New Roman" pitchFamily="18" charset="0"/>
              </a:rPr>
              <a:t>Indurated</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adnexa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parametritis</a:t>
            </a:r>
            <a:r>
              <a:rPr lang="en-US" sz="2400" dirty="0">
                <a:solidFill>
                  <a:prstClr val="black"/>
                </a:solidFill>
                <a:latin typeface="Times New Roman" pitchFamily="18" charset="0"/>
                <a:cs typeface="Times New Roman" pitchFamily="18" charset="0"/>
              </a:rPr>
              <a:t>) </a:t>
            </a:r>
          </a:p>
          <a:p>
            <a:pPr marL="514350" indent="-457200" defTabSz="914400">
              <a:lnSpc>
                <a:spcPct val="90000"/>
              </a:lnSpc>
              <a:spcAft>
                <a:spcPts val="600"/>
              </a:spcAft>
              <a:buFont typeface="+mj-lt"/>
              <a:buAutoNum type="arabicPeriod"/>
            </a:pPr>
            <a:r>
              <a:rPr lang="en-US" sz="2400" dirty="0">
                <a:solidFill>
                  <a:prstClr val="black"/>
                </a:solidFill>
                <a:latin typeface="Times New Roman" pitchFamily="18" charset="0"/>
                <a:cs typeface="Times New Roman" pitchFamily="18" charset="0"/>
              </a:rPr>
              <a:t>Bogginess in pelvis (abscess)</a:t>
            </a:r>
          </a:p>
        </p:txBody>
      </p:sp>
    </p:spTree>
    <p:extLst>
      <p:ext uri="{BB962C8B-B14F-4D97-AF65-F5344CB8AC3E}">
        <p14:creationId xmlns:p14="http://schemas.microsoft.com/office/powerpoint/2010/main" val="21642805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C2554CA6-288E-4202-BC52-2E5A8F0C0A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6" y="0"/>
            <a:ext cx="12181017"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4" name="Oval 13">
            <a:extLst>
              <a:ext uri="{FF2B5EF4-FFF2-40B4-BE49-F238E27FC236}">
                <a16:creationId xmlns="" xmlns:a16="http://schemas.microsoft.com/office/drawing/2014/main" id="{B10BB131-AC8E-4A8E-A5D1-36260F720C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8871" y="1119290"/>
            <a:ext cx="4616930" cy="46210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1">
            <a:extLst>
              <a:ext uri="{FF2B5EF4-FFF2-40B4-BE49-F238E27FC236}">
                <a16:creationId xmlns="" xmlns:a16="http://schemas.microsoft.com/office/drawing/2014/main" id="{7D7B84B1-A92C-44F1-99E0-F1C44D58C76D}"/>
              </a:ext>
            </a:extLst>
          </p:cNvPr>
          <p:cNvSpPr>
            <a:spLocks noGrp="1"/>
          </p:cNvSpPr>
          <p:nvPr>
            <p:ph type="title"/>
          </p:nvPr>
        </p:nvSpPr>
        <p:spPr>
          <a:xfrm>
            <a:off x="1170312" y="1397011"/>
            <a:ext cx="3238396" cy="4065569"/>
          </a:xfrm>
        </p:spPr>
        <p:txBody>
          <a:bodyPr vert="horz" lIns="91440" tIns="45720" rIns="91440" bIns="45720" rtlCol="0" anchor="ctr">
            <a:normAutofit/>
          </a:bodyPr>
          <a:lstStyle/>
          <a:p>
            <a:r>
              <a:rPr lang="en-US" sz="4100" kern="1200">
                <a:solidFill>
                  <a:srgbClr val="FFFFFF"/>
                </a:solidFill>
                <a:latin typeface="+mj-lt"/>
                <a:ea typeface="+mj-ea"/>
                <a:cs typeface="+mj-cs"/>
              </a:rPr>
              <a:t>Investigations</a:t>
            </a:r>
          </a:p>
        </p:txBody>
      </p:sp>
      <p:sp>
        <p:nvSpPr>
          <p:cNvPr id="16" name="Arc 15">
            <a:extLst>
              <a:ext uri="{FF2B5EF4-FFF2-40B4-BE49-F238E27FC236}">
                <a16:creationId xmlns="" xmlns:a16="http://schemas.microsoft.com/office/drawing/2014/main" id="{5B7778FC-632E-4DCA-A7CB-0D7731CCF9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9809111">
            <a:off x="8678067" y="941367"/>
            <a:ext cx="2985954" cy="2988591"/>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defRPr/>
            </a:pPr>
            <a:endParaRPr lang="en-US" sz="1800">
              <a:solidFill>
                <a:srgbClr val="000000"/>
              </a:solidFill>
            </a:endParaRPr>
          </a:p>
        </p:txBody>
      </p:sp>
      <p:sp>
        <p:nvSpPr>
          <p:cNvPr id="18" name="Oval 17">
            <a:extLst>
              <a:ext uri="{FF2B5EF4-FFF2-40B4-BE49-F238E27FC236}">
                <a16:creationId xmlns="" xmlns:a16="http://schemas.microsoft.com/office/drawing/2014/main" id="{FA23A907-97FB-4A8F-880A-DD77401C42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09456" y="4782099"/>
            <a:ext cx="545744" cy="54622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srgbClr val="FFFFFF"/>
              </a:solidFill>
            </a:endParaRPr>
          </a:p>
        </p:txBody>
      </p:sp>
      <p:sp>
        <p:nvSpPr>
          <p:cNvPr id="7" name="TextBox 6">
            <a:extLst>
              <a:ext uri="{FF2B5EF4-FFF2-40B4-BE49-F238E27FC236}">
                <a16:creationId xmlns="" xmlns:a16="http://schemas.microsoft.com/office/drawing/2014/main" id="{77AD83A7-6A0E-40E8-A29F-119F28668EC4}"/>
              </a:ext>
            </a:extLst>
          </p:cNvPr>
          <p:cNvSpPr txBox="1"/>
          <p:nvPr/>
        </p:nvSpPr>
        <p:spPr>
          <a:xfrm>
            <a:off x="5366658" y="1526388"/>
            <a:ext cx="5532793" cy="3936192"/>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800" dirty="0">
                <a:solidFill>
                  <a:prstClr val="black"/>
                </a:solidFill>
                <a:latin typeface="Times New Roman" pitchFamily="18" charset="0"/>
                <a:cs typeface="Times New Roman" pitchFamily="18" charset="0"/>
              </a:rPr>
              <a:t>CBC</a:t>
            </a:r>
          </a:p>
          <a:p>
            <a:pPr indent="-228600" defTabSz="914400">
              <a:lnSpc>
                <a:spcPct val="90000"/>
              </a:lnSpc>
              <a:spcAft>
                <a:spcPts val="600"/>
              </a:spcAft>
              <a:buFont typeface="Arial" panose="020B0604020202020204" pitchFamily="34" charset="0"/>
              <a:buChar char="•"/>
            </a:pPr>
            <a:r>
              <a:rPr lang="en-US" sz="2800" dirty="0">
                <a:solidFill>
                  <a:prstClr val="black"/>
                </a:solidFill>
                <a:latin typeface="Times New Roman" pitchFamily="18" charset="0"/>
                <a:cs typeface="Times New Roman" pitchFamily="18" charset="0"/>
              </a:rPr>
              <a:t>Urea and electrolytes</a:t>
            </a:r>
          </a:p>
          <a:p>
            <a:pPr indent="-228600" defTabSz="914400">
              <a:lnSpc>
                <a:spcPct val="90000"/>
              </a:lnSpc>
              <a:spcAft>
                <a:spcPts val="600"/>
              </a:spcAft>
              <a:buFont typeface="Arial" panose="020B0604020202020204" pitchFamily="34" charset="0"/>
              <a:buChar char="•"/>
            </a:pPr>
            <a:r>
              <a:rPr lang="en-US" sz="2800" dirty="0">
                <a:solidFill>
                  <a:prstClr val="black"/>
                </a:solidFill>
                <a:latin typeface="Times New Roman" pitchFamily="18" charset="0"/>
                <a:cs typeface="Times New Roman" pitchFamily="18" charset="0"/>
              </a:rPr>
              <a:t>Clotting screen</a:t>
            </a:r>
          </a:p>
          <a:p>
            <a:pPr indent="-228600" defTabSz="914400">
              <a:lnSpc>
                <a:spcPct val="90000"/>
              </a:lnSpc>
              <a:spcAft>
                <a:spcPts val="600"/>
              </a:spcAft>
              <a:buFont typeface="Arial" panose="020B0604020202020204" pitchFamily="34" charset="0"/>
              <a:buChar char="•"/>
            </a:pPr>
            <a:r>
              <a:rPr lang="en-US" sz="2800" dirty="0">
                <a:solidFill>
                  <a:prstClr val="black"/>
                </a:solidFill>
                <a:latin typeface="Times New Roman" pitchFamily="18" charset="0"/>
                <a:cs typeface="Times New Roman" pitchFamily="18" charset="0"/>
              </a:rPr>
              <a:t>ABG</a:t>
            </a:r>
          </a:p>
          <a:p>
            <a:pPr indent="-228600" defTabSz="914400">
              <a:lnSpc>
                <a:spcPct val="90000"/>
              </a:lnSpc>
              <a:spcAft>
                <a:spcPts val="600"/>
              </a:spcAft>
              <a:buFont typeface="Arial" panose="020B0604020202020204" pitchFamily="34" charset="0"/>
              <a:buChar char="•"/>
            </a:pPr>
            <a:r>
              <a:rPr lang="en-US" sz="2800" dirty="0">
                <a:solidFill>
                  <a:prstClr val="black"/>
                </a:solidFill>
                <a:latin typeface="Times New Roman" pitchFamily="18" charset="0"/>
                <a:cs typeface="Times New Roman" pitchFamily="18" charset="0"/>
              </a:rPr>
              <a:t>High vaginal swabs</a:t>
            </a:r>
          </a:p>
          <a:p>
            <a:pPr indent="-228600" defTabSz="914400">
              <a:lnSpc>
                <a:spcPct val="90000"/>
              </a:lnSpc>
              <a:spcAft>
                <a:spcPts val="600"/>
              </a:spcAft>
              <a:buFont typeface="Arial" panose="020B0604020202020204" pitchFamily="34" charset="0"/>
              <a:buChar char="•"/>
            </a:pPr>
            <a:r>
              <a:rPr lang="en-US" sz="2800" dirty="0">
                <a:solidFill>
                  <a:prstClr val="black"/>
                </a:solidFill>
                <a:latin typeface="Times New Roman" pitchFamily="18" charset="0"/>
                <a:cs typeface="Times New Roman" pitchFamily="18" charset="0"/>
              </a:rPr>
              <a:t>Pelvic ultrasound</a:t>
            </a:r>
          </a:p>
          <a:p>
            <a:pPr indent="-228600" defTabSz="914400">
              <a:lnSpc>
                <a:spcPct val="90000"/>
              </a:lnSpc>
              <a:spcAft>
                <a:spcPts val="600"/>
              </a:spcAft>
              <a:buFont typeface="Arial" panose="020B0604020202020204" pitchFamily="34" charset="0"/>
              <a:buChar char="•"/>
            </a:pPr>
            <a:endParaRPr lang="en-US" sz="1800" dirty="0">
              <a:solidFill>
                <a:prstClr val="black"/>
              </a:solidFill>
            </a:endParaRPr>
          </a:p>
        </p:txBody>
      </p:sp>
    </p:spTree>
    <p:extLst>
      <p:ext uri="{BB962C8B-B14F-4D97-AF65-F5344CB8AC3E}">
        <p14:creationId xmlns:p14="http://schemas.microsoft.com/office/powerpoint/2010/main" val="2330654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D91550-FDEE-4855-87C0-5F74EC151C9B}"/>
              </a:ext>
            </a:extLst>
          </p:cNvPr>
          <p:cNvSpPr>
            <a:spLocks noGrp="1"/>
          </p:cNvSpPr>
          <p:nvPr>
            <p:ph type="title"/>
          </p:nvPr>
        </p:nvSpPr>
        <p:spPr>
          <a:xfrm>
            <a:off x="837655" y="365211"/>
            <a:ext cx="10508754" cy="778055"/>
          </a:xfrm>
          <a:solidFill>
            <a:schemeClr val="accent2"/>
          </a:solidFill>
        </p:spPr>
        <p:txBody>
          <a:bodyPr/>
          <a:lstStyle/>
          <a:p>
            <a:pPr algn="ctr"/>
            <a:r>
              <a:rPr lang="en-US" b="1" dirty="0">
                <a:solidFill>
                  <a:schemeClr val="bg1"/>
                </a:solidFill>
                <a:latin typeface="Times New Roman" pitchFamily="18" charset="0"/>
                <a:cs typeface="Times New Roman" pitchFamily="18" charset="0"/>
              </a:rPr>
              <a:t>Complications</a:t>
            </a:r>
          </a:p>
        </p:txBody>
      </p:sp>
      <p:sp>
        <p:nvSpPr>
          <p:cNvPr id="4" name="TextBox 3">
            <a:extLst>
              <a:ext uri="{FF2B5EF4-FFF2-40B4-BE49-F238E27FC236}">
                <a16:creationId xmlns="" xmlns:a16="http://schemas.microsoft.com/office/drawing/2014/main" id="{1FC075E9-0618-48FE-A7C6-8C1403552A9C}"/>
              </a:ext>
            </a:extLst>
          </p:cNvPr>
          <p:cNvSpPr txBox="1"/>
          <p:nvPr/>
        </p:nvSpPr>
        <p:spPr>
          <a:xfrm>
            <a:off x="750628" y="2465119"/>
            <a:ext cx="6520839" cy="1570023"/>
          </a:xfrm>
          <a:prstGeom prst="rect">
            <a:avLst/>
          </a:prstGeom>
          <a:noFill/>
        </p:spPr>
        <p:txBody>
          <a:bodyPr wrap="square" rtlCol="0">
            <a:spAutoFit/>
          </a:bodyPr>
          <a:lstStyle/>
          <a:p>
            <a:pPr defTabSz="914400"/>
            <a:r>
              <a:rPr lang="en-US" sz="2400" b="1" dirty="0">
                <a:solidFill>
                  <a:prstClr val="black"/>
                </a:solidFill>
                <a:latin typeface="Times New Roman" pitchFamily="18" charset="0"/>
                <a:cs typeface="Times New Roman" pitchFamily="18" charset="0"/>
              </a:rPr>
              <a:t>Late : </a:t>
            </a:r>
          </a:p>
          <a:p>
            <a:pPr defTabSz="914400"/>
            <a:r>
              <a:rPr lang="en-US" sz="2400" dirty="0">
                <a:solidFill>
                  <a:prstClr val="black"/>
                </a:solidFill>
                <a:latin typeface="Times New Roman" pitchFamily="18" charset="0"/>
                <a:cs typeface="Times New Roman" pitchFamily="18" charset="0"/>
              </a:rPr>
              <a:t>Infertility : like in </a:t>
            </a:r>
            <a:r>
              <a:rPr lang="en-US" sz="2400" dirty="0" err="1">
                <a:solidFill>
                  <a:prstClr val="black"/>
                </a:solidFill>
                <a:latin typeface="Times New Roman" pitchFamily="18" charset="0"/>
                <a:cs typeface="Times New Roman" pitchFamily="18" charset="0"/>
              </a:rPr>
              <a:t>perisalpingitis</a:t>
            </a:r>
            <a:r>
              <a:rPr lang="en-US" sz="2400" dirty="0">
                <a:solidFill>
                  <a:prstClr val="black"/>
                </a:solidFill>
                <a:latin typeface="Times New Roman" pitchFamily="18" charset="0"/>
                <a:cs typeface="Times New Roman" pitchFamily="18" charset="0"/>
              </a:rPr>
              <a:t> and </a:t>
            </a:r>
            <a:r>
              <a:rPr lang="en-US" sz="2400" dirty="0" err="1">
                <a:solidFill>
                  <a:prstClr val="black"/>
                </a:solidFill>
                <a:latin typeface="Times New Roman" pitchFamily="18" charset="0"/>
                <a:cs typeface="Times New Roman" pitchFamily="18" charset="0"/>
              </a:rPr>
              <a:t>Tubo</a:t>
            </a:r>
            <a:r>
              <a:rPr lang="en-US" sz="2400" dirty="0">
                <a:solidFill>
                  <a:prstClr val="black"/>
                </a:solidFill>
                <a:latin typeface="Times New Roman" pitchFamily="18" charset="0"/>
                <a:cs typeface="Times New Roman" pitchFamily="18" charset="0"/>
              </a:rPr>
              <a:t>-ovarian abscesses</a:t>
            </a:r>
          </a:p>
          <a:p>
            <a:pPr defTabSz="914400"/>
            <a:r>
              <a:rPr lang="en-US" sz="2400" dirty="0">
                <a:solidFill>
                  <a:prstClr val="black"/>
                </a:solidFill>
                <a:latin typeface="Times New Roman" pitchFamily="18" charset="0"/>
                <a:cs typeface="Times New Roman" pitchFamily="18" charset="0"/>
              </a:rPr>
              <a:t>Intrauterine adhesion</a:t>
            </a:r>
          </a:p>
        </p:txBody>
      </p:sp>
      <p:sp>
        <p:nvSpPr>
          <p:cNvPr id="7" name="TextBox 6">
            <a:extLst>
              <a:ext uri="{FF2B5EF4-FFF2-40B4-BE49-F238E27FC236}">
                <a16:creationId xmlns="" xmlns:a16="http://schemas.microsoft.com/office/drawing/2014/main" id="{E350DFAC-2903-41BD-8CAC-508AC82719B2}"/>
              </a:ext>
            </a:extLst>
          </p:cNvPr>
          <p:cNvSpPr txBox="1"/>
          <p:nvPr/>
        </p:nvSpPr>
        <p:spPr>
          <a:xfrm>
            <a:off x="766944" y="1298831"/>
            <a:ext cx="8162139" cy="1200607"/>
          </a:xfrm>
          <a:prstGeom prst="rect">
            <a:avLst/>
          </a:prstGeom>
          <a:noFill/>
        </p:spPr>
        <p:txBody>
          <a:bodyPr wrap="square">
            <a:spAutoFit/>
          </a:bodyPr>
          <a:lstStyle/>
          <a:p>
            <a:pPr defTabSz="914400"/>
            <a:r>
              <a:rPr lang="en-US" sz="2400" b="1" dirty="0">
                <a:solidFill>
                  <a:prstClr val="black"/>
                </a:solidFill>
                <a:latin typeface="Times New Roman" pitchFamily="18" charset="0"/>
                <a:cs typeface="Times New Roman" pitchFamily="18" charset="0"/>
              </a:rPr>
              <a:t>Early</a:t>
            </a:r>
            <a:r>
              <a:rPr lang="en-US" sz="2400" dirty="0">
                <a:solidFill>
                  <a:prstClr val="black"/>
                </a:solidFill>
                <a:latin typeface="Times New Roman" pitchFamily="18" charset="0"/>
                <a:cs typeface="Times New Roman" pitchFamily="18" charset="0"/>
              </a:rPr>
              <a:t> </a:t>
            </a:r>
            <a:r>
              <a:rPr lang="en-US" sz="2400" b="1" dirty="0">
                <a:solidFill>
                  <a:prstClr val="black"/>
                </a:solidFill>
                <a:latin typeface="Times New Roman" pitchFamily="18" charset="0"/>
                <a:cs typeface="Times New Roman" pitchFamily="18" charset="0"/>
              </a:rPr>
              <a:t>:</a:t>
            </a:r>
          </a:p>
          <a:p>
            <a:pPr defTabSz="914400"/>
            <a:r>
              <a:rPr lang="en-US" sz="2400" dirty="0">
                <a:solidFill>
                  <a:prstClr val="black"/>
                </a:solidFill>
                <a:latin typeface="Times New Roman" pitchFamily="18" charset="0"/>
                <a:cs typeface="Times New Roman" pitchFamily="18" charset="0"/>
              </a:rPr>
              <a:t>wound infection, </a:t>
            </a:r>
            <a:r>
              <a:rPr lang="en-US" sz="2400" dirty="0" err="1">
                <a:solidFill>
                  <a:prstClr val="black"/>
                </a:solidFill>
                <a:latin typeface="Times New Roman" pitchFamily="18" charset="0"/>
                <a:cs typeface="Times New Roman" pitchFamily="18" charset="0"/>
              </a:rPr>
              <a:t>metritis</a:t>
            </a:r>
            <a:r>
              <a:rPr lang="en-US" sz="2400" dirty="0">
                <a:solidFill>
                  <a:prstClr val="black"/>
                </a:solidFill>
                <a:latin typeface="Times New Roman" pitchFamily="18" charset="0"/>
                <a:cs typeface="Times New Roman" pitchFamily="18" charset="0"/>
              </a:rPr>
              <a:t>, pelvic </a:t>
            </a:r>
            <a:r>
              <a:rPr lang="en-US" sz="2400" dirty="0" err="1">
                <a:solidFill>
                  <a:prstClr val="black"/>
                </a:solidFill>
                <a:latin typeface="Times New Roman" pitchFamily="18" charset="0"/>
                <a:cs typeface="Times New Roman" pitchFamily="18" charset="0"/>
              </a:rPr>
              <a:t>cellulitis</a:t>
            </a:r>
            <a:r>
              <a:rPr lang="en-US" sz="2400" dirty="0">
                <a:solidFill>
                  <a:prstClr val="black"/>
                </a:solidFill>
                <a:latin typeface="Times New Roman" pitchFamily="18" charset="0"/>
                <a:cs typeface="Times New Roman" pitchFamily="18" charset="0"/>
              </a:rPr>
              <a:t>, pelvic abscess, pelvic </a:t>
            </a:r>
            <a:r>
              <a:rPr lang="en-US" sz="2400" dirty="0" err="1">
                <a:solidFill>
                  <a:prstClr val="black"/>
                </a:solidFill>
                <a:latin typeface="Times New Roman" pitchFamily="18" charset="0"/>
                <a:cs typeface="Times New Roman" pitchFamily="18" charset="0"/>
              </a:rPr>
              <a:t>thrombophlebitis</a:t>
            </a:r>
            <a:r>
              <a:rPr lang="en-US" sz="2400" dirty="0">
                <a:solidFill>
                  <a:prstClr val="black"/>
                </a:solidFill>
                <a:latin typeface="Times New Roman" pitchFamily="18" charset="0"/>
                <a:cs typeface="Times New Roman" pitchFamily="18" charset="0"/>
              </a:rPr>
              <a:t> and septic shock</a:t>
            </a:r>
          </a:p>
        </p:txBody>
      </p:sp>
      <p:sp>
        <p:nvSpPr>
          <p:cNvPr id="9" name="TextBox 8">
            <a:extLst>
              <a:ext uri="{FF2B5EF4-FFF2-40B4-BE49-F238E27FC236}">
                <a16:creationId xmlns="" xmlns:a16="http://schemas.microsoft.com/office/drawing/2014/main" id="{D11C70BF-8EC7-41D0-8F1B-3956EDA1BFFC}"/>
              </a:ext>
            </a:extLst>
          </p:cNvPr>
          <p:cNvSpPr txBox="1"/>
          <p:nvPr/>
        </p:nvSpPr>
        <p:spPr>
          <a:xfrm>
            <a:off x="864852" y="4280997"/>
            <a:ext cx="6090552" cy="831189"/>
          </a:xfrm>
          <a:prstGeom prst="rect">
            <a:avLst/>
          </a:prstGeom>
          <a:noFill/>
        </p:spPr>
        <p:txBody>
          <a:bodyPr wrap="square">
            <a:spAutoFit/>
          </a:bodyPr>
          <a:lstStyle/>
          <a:p>
            <a:pPr defTabSz="914400"/>
            <a:r>
              <a:rPr lang="en-US" sz="2400" b="1" dirty="0">
                <a:solidFill>
                  <a:prstClr val="black"/>
                </a:solidFill>
                <a:latin typeface="Times New Roman" pitchFamily="18" charset="0"/>
                <a:cs typeface="Times New Roman" pitchFamily="18" charset="0"/>
              </a:rPr>
              <a:t>Rare :</a:t>
            </a:r>
          </a:p>
          <a:p>
            <a:pPr defTabSz="914400"/>
            <a:r>
              <a:rPr lang="en-US" sz="2400" dirty="0">
                <a:solidFill>
                  <a:prstClr val="black"/>
                </a:solidFill>
                <a:latin typeface="Times New Roman" pitchFamily="18" charset="0"/>
                <a:cs typeface="Times New Roman" pitchFamily="18" charset="0"/>
              </a:rPr>
              <a:t>Necrotizing fasciitis </a:t>
            </a:r>
          </a:p>
        </p:txBody>
      </p:sp>
    </p:spTree>
    <p:extLst>
      <p:ext uri="{BB962C8B-B14F-4D97-AF65-F5344CB8AC3E}">
        <p14:creationId xmlns:p14="http://schemas.microsoft.com/office/powerpoint/2010/main" val="559560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C43D1650-2FDB-46A4-833B-537AE82771DE}"/>
              </a:ext>
            </a:extLst>
          </p:cNvPr>
          <p:cNvSpPr txBox="1"/>
          <p:nvPr/>
        </p:nvSpPr>
        <p:spPr>
          <a:xfrm>
            <a:off x="586731" y="321418"/>
            <a:ext cx="10124829" cy="646481"/>
          </a:xfrm>
          <a:prstGeom prst="rect">
            <a:avLst/>
          </a:prstGeom>
          <a:solidFill>
            <a:schemeClr val="accent2"/>
          </a:solidFill>
        </p:spPr>
        <p:txBody>
          <a:bodyPr wrap="square" rtlCol="0">
            <a:spAutoFit/>
          </a:bodyPr>
          <a:lstStyle/>
          <a:p>
            <a:pPr algn="ctr" defTabSz="914400"/>
            <a:r>
              <a:rPr lang="en-US" sz="3600" b="1" cap="all" dirty="0">
                <a:ln w="3175" cmpd="sng">
                  <a:noFill/>
                </a:ln>
                <a:solidFill>
                  <a:prstClr val="white"/>
                </a:solidFill>
                <a:latin typeface="Times New Roman" pitchFamily="18" charset="0"/>
                <a:cs typeface="Times New Roman" pitchFamily="18" charset="0"/>
              </a:rPr>
              <a:t>Treatment</a:t>
            </a:r>
            <a:r>
              <a:rPr lang="en-US" sz="1800" dirty="0">
                <a:solidFill>
                  <a:prstClr val="white"/>
                </a:solidFill>
              </a:rPr>
              <a:t> </a:t>
            </a:r>
          </a:p>
        </p:txBody>
      </p:sp>
      <p:sp>
        <p:nvSpPr>
          <p:cNvPr id="10" name="TextBox 9">
            <a:extLst>
              <a:ext uri="{FF2B5EF4-FFF2-40B4-BE49-F238E27FC236}">
                <a16:creationId xmlns="" xmlns:a16="http://schemas.microsoft.com/office/drawing/2014/main" id="{5A337C39-E488-4B1E-8EAD-D7E9714ED589}"/>
              </a:ext>
            </a:extLst>
          </p:cNvPr>
          <p:cNvSpPr txBox="1"/>
          <p:nvPr/>
        </p:nvSpPr>
        <p:spPr>
          <a:xfrm>
            <a:off x="537777" y="1284082"/>
            <a:ext cx="10280303" cy="2678276"/>
          </a:xfrm>
          <a:prstGeom prst="rect">
            <a:avLst/>
          </a:prstGeom>
          <a:noFill/>
        </p:spPr>
        <p:txBody>
          <a:bodyPr wrap="square">
            <a:spAutoFit/>
          </a:bodyPr>
          <a:lstStyle/>
          <a:p>
            <a:pPr marL="285750" indent="-285750" defTabSz="914400">
              <a:buFont typeface="Arial" panose="020B0604020202020204" pitchFamily="34" charset="0"/>
              <a:buChar char="•"/>
            </a:pPr>
            <a:r>
              <a:rPr lang="en-US" sz="2400" dirty="0">
                <a:solidFill>
                  <a:prstClr val="black"/>
                </a:solidFill>
                <a:latin typeface="Times New Roman" pitchFamily="18" charset="0"/>
                <a:cs typeface="Times New Roman" pitchFamily="18" charset="0"/>
              </a:rPr>
              <a:t>Bed rest </a:t>
            </a:r>
          </a:p>
          <a:p>
            <a:pPr marL="285750" indent="-285750" defTabSz="914400">
              <a:buFont typeface="Arial" panose="020B0604020202020204" pitchFamily="34" charset="0"/>
              <a:buChar char="•"/>
            </a:pPr>
            <a:r>
              <a:rPr lang="en-US" sz="2400" dirty="0">
                <a:solidFill>
                  <a:prstClr val="black"/>
                </a:solidFill>
                <a:latin typeface="Times New Roman" pitchFamily="18" charset="0"/>
                <a:cs typeface="Times New Roman" pitchFamily="18" charset="0"/>
              </a:rPr>
              <a:t>Increase oral fluid intake / IV fluid </a:t>
            </a:r>
          </a:p>
          <a:p>
            <a:pPr marL="285750" indent="-285750" defTabSz="914400">
              <a:buFont typeface="Arial" panose="020B0604020202020204" pitchFamily="34" charset="0"/>
              <a:buChar char="•"/>
            </a:pPr>
            <a:r>
              <a:rPr lang="en-US" sz="2400" dirty="0">
                <a:solidFill>
                  <a:prstClr val="black"/>
                </a:solidFill>
                <a:latin typeface="Times New Roman" pitchFamily="18" charset="0"/>
                <a:cs typeface="Times New Roman" pitchFamily="18" charset="0"/>
              </a:rPr>
              <a:t>Analgesia , antipyretics </a:t>
            </a:r>
          </a:p>
          <a:p>
            <a:pPr marL="285750" indent="-285750" defTabSz="914400">
              <a:buFont typeface="Arial" panose="020B0604020202020204" pitchFamily="34" charset="0"/>
              <a:buChar char="•"/>
            </a:pPr>
            <a:r>
              <a:rPr lang="en-US" sz="2400" dirty="0">
                <a:solidFill>
                  <a:prstClr val="black"/>
                </a:solidFill>
                <a:latin typeface="Times New Roman" pitchFamily="18" charset="0"/>
                <a:cs typeface="Times New Roman" pitchFamily="18" charset="0"/>
              </a:rPr>
              <a:t>IV antibiotics</a:t>
            </a:r>
          </a:p>
          <a:p>
            <a:pPr marL="1200150" lvl="2" indent="-285750" defTabSz="914400">
              <a:buFont typeface="Arial" panose="020B0604020202020204" pitchFamily="34" charset="0"/>
              <a:buChar char="•"/>
            </a:pPr>
            <a:r>
              <a:rPr lang="en-US" sz="2400" dirty="0">
                <a:solidFill>
                  <a:prstClr val="black"/>
                </a:solidFill>
                <a:latin typeface="Times New Roman" pitchFamily="18" charset="0"/>
                <a:cs typeface="Times New Roman" pitchFamily="18" charset="0"/>
              </a:rPr>
              <a:t> clindamycin 900mg every 8 h plus gentamicin 5mg/kg every 24h</a:t>
            </a:r>
          </a:p>
          <a:p>
            <a:pPr marL="1200150" lvl="2" indent="-285750" defTabSz="914400">
              <a:buFont typeface="Arial" panose="020B0604020202020204" pitchFamily="34" charset="0"/>
              <a:buChar char="•"/>
            </a:pPr>
            <a:r>
              <a:rPr lang="en-US" sz="2400" dirty="0">
                <a:solidFill>
                  <a:prstClr val="black"/>
                </a:solidFill>
                <a:latin typeface="Times New Roman" pitchFamily="18" charset="0"/>
                <a:cs typeface="Times New Roman" pitchFamily="18" charset="0"/>
              </a:rPr>
              <a:t>If GBS colonize  : plus ampicillin 2g IV every 6h </a:t>
            </a:r>
          </a:p>
          <a:p>
            <a:pPr marL="285750" indent="-285750" defTabSz="914400">
              <a:buFont typeface="Arial" panose="020B0604020202020204" pitchFamily="34" charset="0"/>
              <a:buChar char="•"/>
            </a:pPr>
            <a:r>
              <a:rPr lang="en-US" sz="2400" dirty="0">
                <a:solidFill>
                  <a:prstClr val="black"/>
                </a:solidFill>
                <a:latin typeface="Times New Roman" pitchFamily="18" charset="0"/>
                <a:cs typeface="Times New Roman" pitchFamily="18" charset="0"/>
              </a:rPr>
              <a:t>Isolate baby just if the mother severely ill </a:t>
            </a:r>
          </a:p>
        </p:txBody>
      </p:sp>
    </p:spTree>
    <p:extLst>
      <p:ext uri="{BB962C8B-B14F-4D97-AF65-F5344CB8AC3E}">
        <p14:creationId xmlns:p14="http://schemas.microsoft.com/office/powerpoint/2010/main" val="1856657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310475D-9340-4550-96CB-29F22A994E3F}"/>
              </a:ext>
            </a:extLst>
          </p:cNvPr>
          <p:cNvSpPr txBox="1"/>
          <p:nvPr/>
        </p:nvSpPr>
        <p:spPr>
          <a:xfrm>
            <a:off x="3198316" y="669626"/>
            <a:ext cx="4976972" cy="4974790"/>
          </a:xfrm>
          <a:prstGeom prst="rect">
            <a:avLst/>
          </a:prstGeom>
          <a:noFill/>
        </p:spPr>
        <p:txBody>
          <a:bodyPr wrap="square" rtlCol="0" anchor="t">
            <a:noAutofit/>
          </a:bodyPr>
          <a:lstStyle/>
          <a:p>
            <a:pPr defTabSz="914400">
              <a:lnSpc>
                <a:spcPct val="90000"/>
              </a:lnSpc>
              <a:spcAft>
                <a:spcPts val="600"/>
              </a:spcAft>
            </a:pPr>
            <a:r>
              <a:rPr lang="en-US" sz="2800" dirty="0">
                <a:solidFill>
                  <a:prstClr val="black"/>
                </a:solidFill>
                <a:latin typeface="Times New Roman" pitchFamily="18" charset="0"/>
                <a:cs typeface="Times New Roman" pitchFamily="18" charset="0"/>
              </a:rPr>
              <a:t>Inflammation in the site of </a:t>
            </a:r>
            <a:r>
              <a:rPr lang="en-US" sz="2800" dirty="0" err="1">
                <a:solidFill>
                  <a:prstClr val="black"/>
                </a:solidFill>
                <a:latin typeface="Times New Roman" pitchFamily="18" charset="0"/>
                <a:cs typeface="Times New Roman" pitchFamily="18" charset="0"/>
              </a:rPr>
              <a:t>cesarian</a:t>
            </a:r>
            <a:r>
              <a:rPr lang="en-US" sz="2800" dirty="0">
                <a:solidFill>
                  <a:prstClr val="black"/>
                </a:solidFill>
                <a:latin typeface="Times New Roman" pitchFamily="18" charset="0"/>
                <a:cs typeface="Times New Roman" pitchFamily="18" charset="0"/>
              </a:rPr>
              <a:t> incision, episiotomy, laceration associated with delivery, </a:t>
            </a:r>
          </a:p>
          <a:p>
            <a:pPr defTabSz="914400">
              <a:lnSpc>
                <a:spcPct val="90000"/>
              </a:lnSpc>
              <a:spcAft>
                <a:spcPts val="600"/>
              </a:spcAft>
            </a:pPr>
            <a:endParaRPr lang="en-US" sz="2800" dirty="0">
              <a:solidFill>
                <a:prstClr val="black"/>
              </a:solidFill>
              <a:latin typeface="Times New Roman" pitchFamily="18" charset="0"/>
              <a:cs typeface="Times New Roman" pitchFamily="18" charset="0"/>
            </a:endParaRPr>
          </a:p>
          <a:p>
            <a:pPr defTabSz="914400">
              <a:lnSpc>
                <a:spcPct val="90000"/>
              </a:lnSpc>
              <a:spcAft>
                <a:spcPts val="600"/>
              </a:spcAft>
            </a:pPr>
            <a:r>
              <a:rPr lang="en-US" sz="2800" dirty="0">
                <a:solidFill>
                  <a:prstClr val="black"/>
                </a:solidFill>
                <a:latin typeface="Times New Roman" pitchFamily="18" charset="0"/>
                <a:cs typeface="Times New Roman" pitchFamily="18" charset="0"/>
              </a:rPr>
              <a:t>On exam, painful </a:t>
            </a:r>
            <a:r>
              <a:rPr lang="en-US" sz="2800" dirty="0" err="1">
                <a:solidFill>
                  <a:prstClr val="black"/>
                </a:solidFill>
                <a:latin typeface="Times New Roman" pitchFamily="18" charset="0"/>
                <a:cs typeface="Times New Roman" pitchFamily="18" charset="0"/>
              </a:rPr>
              <a:t>erythematous</a:t>
            </a:r>
            <a:r>
              <a:rPr lang="en-US" sz="2800" dirty="0">
                <a:solidFill>
                  <a:prstClr val="black"/>
                </a:solidFill>
                <a:latin typeface="Times New Roman" pitchFamily="18" charset="0"/>
                <a:cs typeface="Times New Roman" pitchFamily="18" charset="0"/>
              </a:rPr>
              <a:t> and edematous wound and discharge or </a:t>
            </a:r>
            <a:r>
              <a:rPr lang="en-US" sz="2800" dirty="0" err="1">
                <a:solidFill>
                  <a:prstClr val="black"/>
                </a:solidFill>
                <a:latin typeface="Times New Roman" pitchFamily="18" charset="0"/>
                <a:cs typeface="Times New Roman" pitchFamily="18" charset="0"/>
              </a:rPr>
              <a:t>vulvar</a:t>
            </a:r>
            <a:r>
              <a:rPr lang="en-US" sz="2800" dirty="0">
                <a:solidFill>
                  <a:prstClr val="black"/>
                </a:solidFill>
                <a:latin typeface="Times New Roman" pitchFamily="18" charset="0"/>
                <a:cs typeface="Times New Roman" pitchFamily="18" charset="0"/>
              </a:rPr>
              <a:t> edema </a:t>
            </a:r>
          </a:p>
          <a:p>
            <a:pPr defTabSz="914400">
              <a:lnSpc>
                <a:spcPct val="90000"/>
              </a:lnSpc>
              <a:spcAft>
                <a:spcPts val="600"/>
              </a:spcAft>
            </a:pPr>
            <a:r>
              <a:rPr lang="en-US" sz="2800" dirty="0">
                <a:solidFill>
                  <a:prstClr val="black"/>
                </a:solidFill>
                <a:latin typeface="Times New Roman" pitchFamily="18" charset="0"/>
                <a:cs typeface="Times New Roman" pitchFamily="18" charset="0"/>
              </a:rPr>
              <a:t>with fever persistent despite antibiotic treatment </a:t>
            </a:r>
          </a:p>
          <a:p>
            <a:pPr defTabSz="914400">
              <a:lnSpc>
                <a:spcPct val="90000"/>
              </a:lnSpc>
              <a:spcAft>
                <a:spcPts val="600"/>
              </a:spcAft>
            </a:pPr>
            <a:endParaRPr lang="en-US" sz="2800" dirty="0">
              <a:solidFill>
                <a:prstClr val="black"/>
              </a:solidFill>
              <a:latin typeface="Times New Roman" pitchFamily="18" charset="0"/>
              <a:cs typeface="Times New Roman" pitchFamily="18" charset="0"/>
            </a:endParaRPr>
          </a:p>
          <a:p>
            <a:pPr defTabSz="914400">
              <a:lnSpc>
                <a:spcPct val="90000"/>
              </a:lnSpc>
              <a:spcAft>
                <a:spcPts val="600"/>
              </a:spcAft>
            </a:pPr>
            <a:r>
              <a:rPr lang="en-US" sz="2800" dirty="0">
                <a:solidFill>
                  <a:prstClr val="black"/>
                </a:solidFill>
                <a:latin typeface="Times New Roman" pitchFamily="18" charset="0"/>
                <a:cs typeface="Times New Roman" pitchFamily="18" charset="0"/>
              </a:rPr>
              <a:t>develop around postoperative day 4</a:t>
            </a:r>
          </a:p>
        </p:txBody>
      </p:sp>
      <p:sp>
        <p:nvSpPr>
          <p:cNvPr id="6" name="TextBox 5">
            <a:extLst>
              <a:ext uri="{FF2B5EF4-FFF2-40B4-BE49-F238E27FC236}">
                <a16:creationId xmlns="" xmlns:a16="http://schemas.microsoft.com/office/drawing/2014/main" id="{44A42FB6-EE28-4582-A6E0-31D48913DEF2}"/>
              </a:ext>
            </a:extLst>
          </p:cNvPr>
          <p:cNvSpPr txBox="1"/>
          <p:nvPr/>
        </p:nvSpPr>
        <p:spPr>
          <a:xfrm>
            <a:off x="8536324" y="630611"/>
            <a:ext cx="3370334" cy="5526685"/>
          </a:xfrm>
          <a:prstGeom prst="rect">
            <a:avLst/>
          </a:prstGeom>
          <a:noFill/>
        </p:spPr>
        <p:txBody>
          <a:bodyPr wrap="square" anchor="t">
            <a:normAutofit/>
          </a:bodyPr>
          <a:lstStyle/>
          <a:p>
            <a:pPr defTabSz="914400">
              <a:lnSpc>
                <a:spcPct val="90000"/>
              </a:lnSpc>
              <a:spcAft>
                <a:spcPts val="600"/>
              </a:spcAft>
            </a:pPr>
            <a:r>
              <a:rPr lang="en-US" sz="2400" b="1" dirty="0">
                <a:solidFill>
                  <a:prstClr val="black"/>
                </a:solidFill>
                <a:latin typeface="Times New Roman" pitchFamily="18" charset="0"/>
                <a:cs typeface="Times New Roman" pitchFamily="18" charset="0"/>
              </a:rPr>
              <a:t>Treatment </a:t>
            </a:r>
          </a:p>
          <a:p>
            <a:pPr defTabSz="914400">
              <a:lnSpc>
                <a:spcPct val="90000"/>
              </a:lnSpc>
              <a:spcAft>
                <a:spcPts val="600"/>
              </a:spcAft>
            </a:pPr>
            <a:endParaRPr lang="en-US" sz="2400" b="1" dirty="0">
              <a:solidFill>
                <a:prstClr val="black"/>
              </a:solidFill>
              <a:latin typeface="Times New Roman" pitchFamily="18" charset="0"/>
              <a:cs typeface="Times New Roman" pitchFamily="18" charset="0"/>
            </a:endParaRPr>
          </a:p>
          <a:p>
            <a:pPr defTabSz="914400">
              <a:lnSpc>
                <a:spcPct val="90000"/>
              </a:lnSpc>
              <a:spcAft>
                <a:spcPts val="600"/>
              </a:spcAft>
              <a:buFont typeface="Wingdings" pitchFamily="2" charset="2"/>
              <a:buChar char="§"/>
            </a:pPr>
            <a:r>
              <a:rPr lang="en-US" sz="2400" b="1" dirty="0">
                <a:solidFill>
                  <a:prstClr val="black"/>
                </a:solidFill>
                <a:latin typeface="Times New Roman" pitchFamily="18" charset="0"/>
                <a:cs typeface="Times New Roman" pitchFamily="18" charset="0"/>
              </a:rPr>
              <a:t> </a:t>
            </a:r>
            <a:r>
              <a:rPr lang="en-US" sz="2800" dirty="0">
                <a:solidFill>
                  <a:prstClr val="black"/>
                </a:solidFill>
                <a:latin typeface="Times New Roman" pitchFamily="18" charset="0"/>
                <a:cs typeface="Times New Roman" pitchFamily="18" charset="0"/>
              </a:rPr>
              <a:t>remove suture under tension </a:t>
            </a:r>
          </a:p>
          <a:p>
            <a:pPr defTabSz="914400">
              <a:lnSpc>
                <a:spcPct val="90000"/>
              </a:lnSpc>
              <a:spcAft>
                <a:spcPts val="600"/>
              </a:spcAft>
              <a:buFont typeface="Wingdings" pitchFamily="2" charset="2"/>
              <a:buChar char="§"/>
            </a:pPr>
            <a:r>
              <a:rPr lang="en-US" sz="2800" dirty="0">
                <a:solidFill>
                  <a:prstClr val="black"/>
                </a:solidFill>
                <a:latin typeface="Times New Roman" pitchFamily="18" charset="0"/>
                <a:cs typeface="Times New Roman" pitchFamily="18" charset="0"/>
              </a:rPr>
              <a:t>Clean and dress with antiseptic solution </a:t>
            </a:r>
          </a:p>
          <a:p>
            <a:pPr defTabSz="914400">
              <a:lnSpc>
                <a:spcPct val="90000"/>
              </a:lnSpc>
              <a:spcAft>
                <a:spcPts val="600"/>
              </a:spcAft>
              <a:buFont typeface="Wingdings" pitchFamily="2" charset="2"/>
              <a:buChar char="§"/>
            </a:pPr>
            <a:r>
              <a:rPr lang="en-US" sz="2800" dirty="0">
                <a:solidFill>
                  <a:prstClr val="black"/>
                </a:solidFill>
                <a:latin typeface="Times New Roman" pitchFamily="18" charset="0"/>
                <a:cs typeface="Times New Roman" pitchFamily="18" charset="0"/>
              </a:rPr>
              <a:t>Analgesia + antibiotics  </a:t>
            </a:r>
          </a:p>
          <a:p>
            <a:pPr defTabSz="914400">
              <a:lnSpc>
                <a:spcPct val="90000"/>
              </a:lnSpc>
              <a:spcAft>
                <a:spcPts val="600"/>
              </a:spcAft>
              <a:buFont typeface="Wingdings" pitchFamily="2" charset="2"/>
              <a:buChar char="§"/>
            </a:pPr>
            <a:r>
              <a:rPr lang="en-US" sz="2800" dirty="0">
                <a:solidFill>
                  <a:prstClr val="black"/>
                </a:solidFill>
                <a:latin typeface="Times New Roman" pitchFamily="18" charset="0"/>
                <a:cs typeface="Times New Roman" pitchFamily="18" charset="0"/>
              </a:rPr>
              <a:t>Sitz bath </a:t>
            </a:r>
          </a:p>
          <a:p>
            <a:pPr defTabSz="914400">
              <a:lnSpc>
                <a:spcPct val="90000"/>
              </a:lnSpc>
              <a:spcAft>
                <a:spcPts val="600"/>
              </a:spcAft>
              <a:buFont typeface="Wingdings" pitchFamily="2" charset="2"/>
              <a:buChar char="§"/>
            </a:pPr>
            <a:r>
              <a:rPr lang="en-US" sz="2800" dirty="0">
                <a:solidFill>
                  <a:prstClr val="black"/>
                </a:solidFill>
                <a:latin typeface="Times New Roman" pitchFamily="18" charset="0"/>
                <a:cs typeface="Times New Roman" pitchFamily="18" charset="0"/>
              </a:rPr>
              <a:t>Healing by primary intension or secondary suturing</a:t>
            </a:r>
          </a:p>
        </p:txBody>
      </p:sp>
      <p:sp>
        <p:nvSpPr>
          <p:cNvPr id="2" name="Title 1">
            <a:extLst>
              <a:ext uri="{FF2B5EF4-FFF2-40B4-BE49-F238E27FC236}">
                <a16:creationId xmlns="" xmlns:a16="http://schemas.microsoft.com/office/drawing/2014/main" id="{7F8192D8-DB74-4DF6-B9B3-B41DCB691A18}"/>
              </a:ext>
            </a:extLst>
          </p:cNvPr>
          <p:cNvSpPr>
            <a:spLocks noGrp="1"/>
          </p:cNvSpPr>
          <p:nvPr>
            <p:ph type="title"/>
          </p:nvPr>
        </p:nvSpPr>
        <p:spPr>
          <a:xfrm>
            <a:off x="216987" y="261952"/>
            <a:ext cx="2750562" cy="2709902"/>
          </a:xfrm>
          <a:prstGeom prst="rect">
            <a:avLst/>
          </a:prstGeom>
          <a:solidFill>
            <a:schemeClr val="accent2"/>
          </a:solidFill>
          <a:ln w="174625" cmpd="thinThick">
            <a:solidFill>
              <a:schemeClr val="accent2"/>
            </a:solidFill>
          </a:ln>
        </p:spPr>
        <p:txBody>
          <a:bodyPr vert="horz" lIns="91440" tIns="45720" rIns="91440" bIns="45720" rtlCol="0" anchor="ctr">
            <a:normAutofit/>
          </a:bodyPr>
          <a:lstStyle/>
          <a:p>
            <a:pPr algn="ctr"/>
            <a:r>
              <a:rPr lang="en-US" sz="2800" kern="1200" dirty="0">
                <a:solidFill>
                  <a:srgbClr val="FFFFFF"/>
                </a:solidFill>
                <a:latin typeface="Times New Roman" pitchFamily="18" charset="0"/>
                <a:cs typeface="Times New Roman" pitchFamily="18" charset="0"/>
              </a:rPr>
              <a:t>Wound infection</a:t>
            </a:r>
          </a:p>
        </p:txBody>
      </p:sp>
    </p:spTree>
    <p:extLst>
      <p:ext uri="{BB962C8B-B14F-4D97-AF65-F5344CB8AC3E}">
        <p14:creationId xmlns:p14="http://schemas.microsoft.com/office/powerpoint/2010/main" val="196110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203" y="1"/>
            <a:ext cx="10965657" cy="1125537"/>
          </a:xfrm>
        </p:spPr>
        <p:txBody>
          <a:bodyPr/>
          <a:lstStyle/>
          <a:p>
            <a:r>
              <a:rPr lang="en-US" sz="5400" b="1" dirty="0" smtClean="0">
                <a:cs typeface="Times New Roman" pitchFamily="18" charset="0"/>
              </a:rPr>
              <a:t>1- </a:t>
            </a:r>
            <a:r>
              <a:rPr lang="en-US" sz="5400" b="1" dirty="0" err="1" smtClean="0">
                <a:cs typeface="Times New Roman" pitchFamily="18" charset="0"/>
              </a:rPr>
              <a:t>Reproductve</a:t>
            </a:r>
            <a:r>
              <a:rPr lang="en-US" sz="5400" b="1" dirty="0" smtClean="0">
                <a:cs typeface="Times New Roman" pitchFamily="18" charset="0"/>
              </a:rPr>
              <a:t> system</a:t>
            </a:r>
            <a:endParaRPr lang="en-US" sz="5400" dirty="0"/>
          </a:p>
        </p:txBody>
      </p:sp>
      <p:sp>
        <p:nvSpPr>
          <p:cNvPr id="3" name="عنصر نائب للمحتوى 2"/>
          <p:cNvSpPr>
            <a:spLocks noGrp="1"/>
          </p:cNvSpPr>
          <p:nvPr>
            <p:ph idx="1"/>
          </p:nvPr>
        </p:nvSpPr>
        <p:spPr>
          <a:xfrm>
            <a:off x="609203" y="1197546"/>
            <a:ext cx="10965657" cy="4930037"/>
          </a:xfrm>
        </p:spPr>
        <p:txBody>
          <a:bodyPr>
            <a:noAutofit/>
          </a:bodyPr>
          <a:lstStyle/>
          <a:p>
            <a:pPr marL="0" indent="0" algn="ctr">
              <a:buNone/>
            </a:pPr>
            <a:r>
              <a:rPr lang="en-US" sz="4000" b="1" u="sng" dirty="0" smtClean="0">
                <a:solidFill>
                  <a:srgbClr val="C00000"/>
                </a:solidFill>
              </a:rPr>
              <a:t>Uterus</a:t>
            </a:r>
          </a:p>
          <a:p>
            <a:pPr marL="0" indent="0">
              <a:buNone/>
            </a:pPr>
            <a:r>
              <a:rPr lang="en-US" sz="2800" b="1" dirty="0" err="1" smtClean="0">
                <a:solidFill>
                  <a:schemeClr val="tx1"/>
                </a:solidFill>
              </a:rPr>
              <a:t>Uterin</a:t>
            </a:r>
            <a:r>
              <a:rPr lang="en-US" sz="2800" b="1" dirty="0" smtClean="0">
                <a:solidFill>
                  <a:schemeClr val="tx1"/>
                </a:solidFill>
              </a:rPr>
              <a:t> involution</a:t>
            </a:r>
          </a:p>
          <a:p>
            <a:r>
              <a:rPr lang="en-US" sz="2400" dirty="0" smtClean="0">
                <a:solidFill>
                  <a:schemeClr val="tx1"/>
                </a:solidFill>
              </a:rPr>
              <a:t>process by which uterus is return  to a non-pregnant state after childbirth. </a:t>
            </a:r>
          </a:p>
          <a:p>
            <a:endParaRPr lang="en-US" sz="2400" dirty="0" smtClean="0">
              <a:solidFill>
                <a:schemeClr val="tx1"/>
              </a:solidFill>
            </a:endParaRPr>
          </a:p>
          <a:p>
            <a:r>
              <a:rPr lang="en-US" sz="2400" dirty="0" smtClean="0">
                <a:solidFill>
                  <a:schemeClr val="tx1"/>
                </a:solidFill>
              </a:rPr>
              <a:t>It occurs by autolysis of smooth muscle cells by enzymatic digestion. marked mostly in the body of the uterus.</a:t>
            </a:r>
          </a:p>
          <a:p>
            <a:endParaRPr lang="en-US" sz="2400" dirty="0" smtClean="0">
              <a:solidFill>
                <a:schemeClr val="tx1"/>
              </a:solidFill>
            </a:endParaRPr>
          </a:p>
          <a:p>
            <a:r>
              <a:rPr lang="en-US" sz="2400" dirty="0" smtClean="0">
                <a:solidFill>
                  <a:schemeClr val="tx1"/>
                </a:solidFill>
              </a:rPr>
              <a:t>The weight of the uterus decreases from approximately 1000 g immediately postpartum to 60 g 6-8 weeks later.</a:t>
            </a:r>
          </a:p>
        </p:txBody>
      </p:sp>
    </p:spTree>
    <p:extLst>
      <p:ext uri="{BB962C8B-B14F-4D97-AF65-F5344CB8AC3E}">
        <p14:creationId xmlns:p14="http://schemas.microsoft.com/office/powerpoint/2010/main" val="2796909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42A5316D-ED2F-4F89-B4B4-8D9240B1A3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2012246" cy="685958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800">
              <a:solidFill>
                <a:prstClr val="white"/>
              </a:solidFill>
            </a:endParaRPr>
          </a:p>
        </p:txBody>
      </p:sp>
      <p:sp>
        <p:nvSpPr>
          <p:cNvPr id="6" name="TextBox 5">
            <a:extLst>
              <a:ext uri="{FF2B5EF4-FFF2-40B4-BE49-F238E27FC236}">
                <a16:creationId xmlns="" xmlns:a16="http://schemas.microsoft.com/office/drawing/2014/main" id="{04B106ED-4905-4DE2-892C-31BBD4279261}"/>
              </a:ext>
            </a:extLst>
          </p:cNvPr>
          <p:cNvSpPr txBox="1"/>
          <p:nvPr/>
        </p:nvSpPr>
        <p:spPr>
          <a:xfrm>
            <a:off x="2871959" y="228427"/>
            <a:ext cx="8050185" cy="835218"/>
          </a:xfrm>
          <a:prstGeom prst="rect">
            <a:avLst/>
          </a:prstGeom>
          <a:noFill/>
        </p:spPr>
        <p:txBody>
          <a:bodyPr wrap="square" anchor="t">
            <a:noAutofit/>
          </a:bodyPr>
          <a:lstStyle/>
          <a:p>
            <a:pPr defTabSz="914400">
              <a:lnSpc>
                <a:spcPct val="90000"/>
              </a:lnSpc>
              <a:spcAft>
                <a:spcPts val="600"/>
              </a:spcAft>
            </a:pPr>
            <a:r>
              <a:rPr lang="en-US" sz="2800" dirty="0">
                <a:solidFill>
                  <a:prstClr val="black"/>
                </a:solidFill>
                <a:latin typeface="Times New Roman" pitchFamily="18" charset="0"/>
                <a:cs typeface="Times New Roman" pitchFamily="18" charset="0"/>
              </a:rPr>
              <a:t>Its venous inflammation in the abdomen /pelvis with thrombus formation </a:t>
            </a:r>
          </a:p>
        </p:txBody>
      </p:sp>
      <p:sp>
        <p:nvSpPr>
          <p:cNvPr id="8" name="TextBox 7">
            <a:extLst>
              <a:ext uri="{FF2B5EF4-FFF2-40B4-BE49-F238E27FC236}">
                <a16:creationId xmlns="" xmlns:a16="http://schemas.microsoft.com/office/drawing/2014/main" id="{56293FDA-841A-4DB7-BB31-199477DB09F3}"/>
              </a:ext>
            </a:extLst>
          </p:cNvPr>
          <p:cNvSpPr txBox="1"/>
          <p:nvPr/>
        </p:nvSpPr>
        <p:spPr>
          <a:xfrm>
            <a:off x="4035971" y="1632009"/>
            <a:ext cx="5051309" cy="3634629"/>
          </a:xfrm>
          <a:prstGeom prst="rect">
            <a:avLst/>
          </a:prstGeom>
          <a:noFill/>
        </p:spPr>
        <p:txBody>
          <a:bodyPr wrap="square" anchor="t">
            <a:normAutofit/>
          </a:bodyPr>
          <a:lstStyle/>
          <a:p>
            <a:pPr defTabSz="914400">
              <a:spcAft>
                <a:spcPts val="600"/>
              </a:spcAft>
            </a:pPr>
            <a:endParaRPr lang="en-US" sz="2800" dirty="0">
              <a:solidFill>
                <a:prstClr val="black"/>
              </a:solidFill>
            </a:endParaRPr>
          </a:p>
        </p:txBody>
      </p:sp>
      <p:sp>
        <p:nvSpPr>
          <p:cNvPr id="10" name="TextBox 9">
            <a:extLst>
              <a:ext uri="{FF2B5EF4-FFF2-40B4-BE49-F238E27FC236}">
                <a16:creationId xmlns="" xmlns:a16="http://schemas.microsoft.com/office/drawing/2014/main" id="{DB535769-E3D8-4231-9675-AAAC6EDDD7BB}"/>
              </a:ext>
            </a:extLst>
          </p:cNvPr>
          <p:cNvSpPr txBox="1"/>
          <p:nvPr/>
        </p:nvSpPr>
        <p:spPr>
          <a:xfrm>
            <a:off x="4022225" y="1116678"/>
            <a:ext cx="6617074" cy="1545497"/>
          </a:xfrm>
          <a:prstGeom prst="rect">
            <a:avLst/>
          </a:prstGeom>
          <a:noFill/>
        </p:spPr>
        <p:txBody>
          <a:bodyPr wrap="square" anchor="t">
            <a:normAutofit/>
          </a:bodyPr>
          <a:lstStyle/>
          <a:p>
            <a:pPr defTabSz="914400">
              <a:lnSpc>
                <a:spcPct val="90000"/>
              </a:lnSpc>
              <a:spcAft>
                <a:spcPts val="600"/>
              </a:spcAft>
            </a:pPr>
            <a:r>
              <a:rPr lang="en-US" sz="2800" b="1" dirty="0">
                <a:solidFill>
                  <a:prstClr val="black"/>
                </a:solidFill>
                <a:latin typeface="Times New Roman" pitchFamily="18" charset="0"/>
                <a:cs typeface="Times New Roman" pitchFamily="18" charset="0"/>
              </a:rPr>
              <a:t>Risk factor : </a:t>
            </a:r>
          </a:p>
          <a:p>
            <a:pPr defTabSz="914400">
              <a:lnSpc>
                <a:spcPct val="90000"/>
              </a:lnSpc>
              <a:spcAft>
                <a:spcPts val="600"/>
              </a:spcAft>
            </a:pPr>
            <a:r>
              <a:rPr lang="en-US" sz="2800" dirty="0">
                <a:solidFill>
                  <a:prstClr val="black"/>
                </a:solidFill>
                <a:latin typeface="Times New Roman" pitchFamily="18" charset="0"/>
                <a:cs typeface="Times New Roman" pitchFamily="18" charset="0"/>
              </a:rPr>
              <a:t>low socioeconomic status , cesarean delivery, PROM and excessive blood loss.</a:t>
            </a:r>
          </a:p>
        </p:txBody>
      </p:sp>
      <p:sp>
        <p:nvSpPr>
          <p:cNvPr id="2" name="Title 1">
            <a:extLst>
              <a:ext uri="{FF2B5EF4-FFF2-40B4-BE49-F238E27FC236}">
                <a16:creationId xmlns="" xmlns:a16="http://schemas.microsoft.com/office/drawing/2014/main" id="{4F419CD8-F9C5-4D4C-9D19-B70B5EF1439B}"/>
              </a:ext>
            </a:extLst>
          </p:cNvPr>
          <p:cNvSpPr>
            <a:spLocks noGrp="1"/>
          </p:cNvSpPr>
          <p:nvPr>
            <p:ph type="title"/>
          </p:nvPr>
        </p:nvSpPr>
        <p:spPr>
          <a:xfrm>
            <a:off x="1" y="1632010"/>
            <a:ext cx="3948942" cy="3169703"/>
          </a:xfrm>
          <a:prstGeom prst="ellipse">
            <a:avLst/>
          </a:prstGeom>
          <a:solidFill>
            <a:schemeClr val="accent2"/>
          </a:solidFill>
          <a:ln w="174625" cmpd="thinThick">
            <a:solidFill>
              <a:schemeClr val="accent2"/>
            </a:solidFill>
          </a:ln>
        </p:spPr>
        <p:txBody>
          <a:bodyPr vert="horz" lIns="91440" tIns="45720" rIns="91440" bIns="45720" rtlCol="0" anchor="ctr">
            <a:normAutofit/>
          </a:bodyPr>
          <a:lstStyle/>
          <a:p>
            <a:pPr algn="ctr"/>
            <a:r>
              <a:rPr lang="en-US" sz="2800" kern="1200" dirty="0">
                <a:solidFill>
                  <a:srgbClr val="FFFFFF"/>
                </a:solidFill>
                <a:latin typeface="Times New Roman" pitchFamily="18" charset="0"/>
                <a:cs typeface="Times New Roman" pitchFamily="18" charset="0"/>
              </a:rPr>
              <a:t>Septic pelvic Thrombophlebitis</a:t>
            </a:r>
          </a:p>
        </p:txBody>
      </p:sp>
      <p:sp>
        <p:nvSpPr>
          <p:cNvPr id="7" name="TextBox 6">
            <a:extLst>
              <a:ext uri="{FF2B5EF4-FFF2-40B4-BE49-F238E27FC236}">
                <a16:creationId xmlns="" xmlns:a16="http://schemas.microsoft.com/office/drawing/2014/main" id="{CE4312A7-D47E-418E-991E-C59E4E2CE5C4}"/>
              </a:ext>
            </a:extLst>
          </p:cNvPr>
          <p:cNvSpPr txBox="1"/>
          <p:nvPr/>
        </p:nvSpPr>
        <p:spPr>
          <a:xfrm>
            <a:off x="4095751" y="2663123"/>
            <a:ext cx="8284128" cy="1631594"/>
          </a:xfrm>
          <a:prstGeom prst="rect">
            <a:avLst/>
          </a:prstGeom>
          <a:noFill/>
        </p:spPr>
        <p:txBody>
          <a:bodyPr wrap="square">
            <a:spAutoFit/>
          </a:bodyPr>
          <a:lstStyle/>
          <a:p>
            <a:pPr defTabSz="914400"/>
            <a:r>
              <a:rPr lang="en-US" sz="2800" b="1" dirty="0">
                <a:solidFill>
                  <a:prstClr val="black"/>
                </a:solidFill>
                <a:latin typeface="Times New Roman" pitchFamily="18" charset="0"/>
                <a:cs typeface="Times New Roman" pitchFamily="18" charset="0"/>
              </a:rPr>
              <a:t>Clinical picture :</a:t>
            </a:r>
          </a:p>
          <a:p>
            <a:pPr defTabSz="914400"/>
            <a:r>
              <a:rPr lang="en-US" sz="2400" dirty="0">
                <a:solidFill>
                  <a:prstClr val="black"/>
                </a:solidFill>
                <a:latin typeface="Times New Roman" pitchFamily="18" charset="0"/>
                <a:cs typeface="Times New Roman" pitchFamily="18" charset="0"/>
              </a:rPr>
              <a:t>lower abdominal pain, with or without radiation to the flank, groin, or upper abdomen.</a:t>
            </a:r>
          </a:p>
          <a:p>
            <a:pPr defTabSz="914400"/>
            <a:r>
              <a:rPr lang="en-US" sz="2400" dirty="0">
                <a:solidFill>
                  <a:prstClr val="black"/>
                </a:solidFill>
                <a:latin typeface="Times New Roman" pitchFamily="18" charset="0"/>
                <a:cs typeface="Times New Roman" pitchFamily="18" charset="0"/>
              </a:rPr>
              <a:t>And spiking fever </a:t>
            </a:r>
          </a:p>
        </p:txBody>
      </p:sp>
      <p:sp>
        <p:nvSpPr>
          <p:cNvPr id="9" name="TextBox 8">
            <a:extLst>
              <a:ext uri="{FF2B5EF4-FFF2-40B4-BE49-F238E27FC236}">
                <a16:creationId xmlns="" xmlns:a16="http://schemas.microsoft.com/office/drawing/2014/main" id="{973FD689-8C6B-43CE-8AD1-8DFABD246F4B}"/>
              </a:ext>
            </a:extLst>
          </p:cNvPr>
          <p:cNvSpPr txBox="1"/>
          <p:nvPr/>
        </p:nvSpPr>
        <p:spPr>
          <a:xfrm>
            <a:off x="2820786" y="4766988"/>
            <a:ext cx="6090552" cy="461772"/>
          </a:xfrm>
          <a:prstGeom prst="rect">
            <a:avLst/>
          </a:prstGeom>
          <a:noFill/>
        </p:spPr>
        <p:txBody>
          <a:bodyPr wrap="square">
            <a:spAutoFit/>
          </a:bodyPr>
          <a:lstStyle/>
          <a:p>
            <a:pPr defTabSz="914400"/>
            <a:r>
              <a:rPr lang="en-US" sz="2400" b="1" dirty="0">
                <a:solidFill>
                  <a:prstClr val="black"/>
                </a:solidFill>
                <a:latin typeface="Times New Roman" pitchFamily="18" charset="0"/>
                <a:cs typeface="Times New Roman" pitchFamily="18" charset="0"/>
              </a:rPr>
              <a:t>Imaging</a:t>
            </a:r>
            <a:r>
              <a:rPr lang="en-US" sz="2400" dirty="0">
                <a:solidFill>
                  <a:prstClr val="black"/>
                </a:solidFill>
                <a:latin typeface="Times New Roman" pitchFamily="18" charset="0"/>
                <a:cs typeface="Times New Roman" pitchFamily="18" charset="0"/>
              </a:rPr>
              <a:t>: CT scan and MRI for diagnosis </a:t>
            </a:r>
          </a:p>
        </p:txBody>
      </p:sp>
      <p:sp>
        <p:nvSpPr>
          <p:cNvPr id="11" name="TextBox 10">
            <a:extLst>
              <a:ext uri="{FF2B5EF4-FFF2-40B4-BE49-F238E27FC236}">
                <a16:creationId xmlns="" xmlns:a16="http://schemas.microsoft.com/office/drawing/2014/main" id="{A30A88AE-D701-498E-A3DA-C2B95BEB9187}"/>
              </a:ext>
            </a:extLst>
          </p:cNvPr>
          <p:cNvSpPr txBox="1"/>
          <p:nvPr/>
        </p:nvSpPr>
        <p:spPr>
          <a:xfrm>
            <a:off x="2415056" y="5435262"/>
            <a:ext cx="8811689" cy="1262176"/>
          </a:xfrm>
          <a:prstGeom prst="rect">
            <a:avLst/>
          </a:prstGeom>
          <a:noFill/>
        </p:spPr>
        <p:txBody>
          <a:bodyPr wrap="square">
            <a:spAutoFit/>
          </a:bodyPr>
          <a:lstStyle/>
          <a:p>
            <a:pPr defTabSz="914400"/>
            <a:r>
              <a:rPr lang="en-US" sz="2800" b="1" dirty="0">
                <a:solidFill>
                  <a:prstClr val="black"/>
                </a:solidFill>
                <a:latin typeface="Times New Roman" pitchFamily="18" charset="0"/>
                <a:cs typeface="Times New Roman" pitchFamily="18" charset="0"/>
              </a:rPr>
              <a:t>Treatment</a:t>
            </a:r>
            <a:r>
              <a:rPr lang="en-US" sz="2800" dirty="0">
                <a:solidFill>
                  <a:prstClr val="black"/>
                </a:solidFill>
                <a:latin typeface="Times New Roman" pitchFamily="18" charset="0"/>
                <a:cs typeface="Times New Roman" pitchFamily="18" charset="0"/>
              </a:rPr>
              <a:t> </a:t>
            </a:r>
          </a:p>
          <a:p>
            <a:pPr defTabSz="914400"/>
            <a:r>
              <a:rPr lang="en-US" sz="2400" dirty="0">
                <a:solidFill>
                  <a:prstClr val="black"/>
                </a:solidFill>
                <a:latin typeface="Times New Roman" pitchFamily="18" charset="0"/>
                <a:cs typeface="Times New Roman" pitchFamily="18" charset="0"/>
              </a:rPr>
              <a:t>anticoagulation with intravenous heparin to an </a:t>
            </a:r>
            <a:r>
              <a:rPr lang="en-US" sz="2400" dirty="0" err="1">
                <a:solidFill>
                  <a:prstClr val="black"/>
                </a:solidFill>
                <a:latin typeface="Times New Roman" pitchFamily="18" charset="0"/>
                <a:cs typeface="Times New Roman" pitchFamily="18" charset="0"/>
              </a:rPr>
              <a:t>aPTT</a:t>
            </a:r>
            <a:r>
              <a:rPr lang="en-US" sz="2400" dirty="0">
                <a:solidFill>
                  <a:prstClr val="black"/>
                </a:solidFill>
                <a:latin typeface="Times New Roman" pitchFamily="18" charset="0"/>
                <a:cs typeface="Times New Roman" pitchFamily="18" charset="0"/>
              </a:rPr>
              <a:t> that is twice normal and continued antibiotic therapy.</a:t>
            </a:r>
          </a:p>
        </p:txBody>
      </p:sp>
    </p:spTree>
    <p:extLst>
      <p:ext uri="{BB962C8B-B14F-4D97-AF65-F5344CB8AC3E}">
        <p14:creationId xmlns:p14="http://schemas.microsoft.com/office/powerpoint/2010/main" val="394230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BB815C-CBAB-4ECF-A627-460D6E168857}"/>
              </a:ext>
            </a:extLst>
          </p:cNvPr>
          <p:cNvSpPr>
            <a:spLocks noGrp="1"/>
          </p:cNvSpPr>
          <p:nvPr>
            <p:ph type="title"/>
          </p:nvPr>
        </p:nvSpPr>
        <p:spPr>
          <a:xfrm>
            <a:off x="837655" y="2"/>
            <a:ext cx="10508754" cy="1072037"/>
          </a:xfrm>
        </p:spPr>
        <p:txBody>
          <a:bodyPr>
            <a:normAutofit/>
          </a:bodyPr>
          <a:lstStyle/>
          <a:p>
            <a:r>
              <a:rPr lang="en-US" sz="3600" dirty="0">
                <a:latin typeface="Times New Roman" pitchFamily="18" charset="0"/>
                <a:cs typeface="Times New Roman" pitchFamily="18" charset="0"/>
              </a:rPr>
              <a:t>Venous thromboembolism and pulmonary embolism</a:t>
            </a:r>
          </a:p>
        </p:txBody>
      </p:sp>
      <p:graphicFrame>
        <p:nvGraphicFramePr>
          <p:cNvPr id="13" name="TextBox 10">
            <a:extLst>
              <a:ext uri="{FF2B5EF4-FFF2-40B4-BE49-F238E27FC236}">
                <a16:creationId xmlns="" xmlns:a16="http://schemas.microsoft.com/office/drawing/2014/main" id="{F12C6D7D-3E85-4B99-AE4B-C2DE624576D3}"/>
              </a:ext>
            </a:extLst>
          </p:cNvPr>
          <p:cNvGraphicFramePr/>
          <p:nvPr>
            <p:extLst>
              <p:ext uri="{D42A27DB-BD31-4B8C-83A1-F6EECF244321}">
                <p14:modId xmlns:p14="http://schemas.microsoft.com/office/powerpoint/2010/main" val="1913948734"/>
              </p:ext>
            </p:extLst>
          </p:nvPr>
        </p:nvGraphicFramePr>
        <p:xfrm>
          <a:off x="783261" y="1382386"/>
          <a:ext cx="9064854" cy="3158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 xmlns:a16="http://schemas.microsoft.com/office/drawing/2014/main" id="{3F239929-73AE-4884-8753-54233E88210E}"/>
              </a:ext>
            </a:extLst>
          </p:cNvPr>
          <p:cNvSpPr txBox="1"/>
          <p:nvPr/>
        </p:nvSpPr>
        <p:spPr>
          <a:xfrm>
            <a:off x="326360" y="4911274"/>
            <a:ext cx="11373606" cy="1948314"/>
          </a:xfrm>
          <a:prstGeom prst="rect">
            <a:avLst/>
          </a:prstGeom>
        </p:spPr>
        <p:txBody>
          <a:bodyPr vert="horz" lIns="91440" tIns="45720" rIns="91440" bIns="45720" rtlCol="0" anchor="ctr">
            <a:normAutofit/>
          </a:bodyPr>
          <a:lstStyle/>
          <a:p>
            <a:pPr indent="-228600" defTabSz="914400">
              <a:lnSpc>
                <a:spcPct val="90000"/>
              </a:lnSpc>
              <a:spcAft>
                <a:spcPts val="600"/>
              </a:spcAft>
            </a:pPr>
            <a:r>
              <a:rPr lang="en-US" sz="2600" b="1" dirty="0">
                <a:solidFill>
                  <a:prstClr val="black"/>
                </a:solidFill>
                <a:latin typeface="Times New Roman" pitchFamily="18" charset="0"/>
                <a:cs typeface="Times New Roman" pitchFamily="18" charset="0"/>
              </a:rPr>
              <a:t>Clinical Picture</a:t>
            </a:r>
            <a:r>
              <a:rPr lang="en-US" sz="2600" dirty="0">
                <a:solidFill>
                  <a:prstClr val="black"/>
                </a:solidFill>
                <a:latin typeface="Times New Roman" pitchFamily="18" charset="0"/>
                <a:cs typeface="Times New Roman" pitchFamily="18" charset="0"/>
              </a:rPr>
              <a:t>: </a:t>
            </a:r>
          </a:p>
          <a:p>
            <a:pPr indent="-228600" defTabSz="914400">
              <a:lnSpc>
                <a:spcPct val="90000"/>
              </a:lnSpc>
              <a:spcAft>
                <a:spcPts val="600"/>
              </a:spcAft>
              <a:buFont typeface="Arial" panose="020B0604020202020204" pitchFamily="34" charset="0"/>
              <a:buChar char="•"/>
            </a:pPr>
            <a:r>
              <a:rPr lang="en-US" sz="2400" u="sng" dirty="0">
                <a:solidFill>
                  <a:prstClr val="black"/>
                </a:solidFill>
                <a:latin typeface="Times New Roman" pitchFamily="18" charset="0"/>
                <a:cs typeface="Times New Roman" pitchFamily="18" charset="0"/>
              </a:rPr>
              <a:t>Pulmonary embolism</a:t>
            </a:r>
            <a:r>
              <a:rPr lang="en-US" sz="2400" dirty="0">
                <a:solidFill>
                  <a:prstClr val="black"/>
                </a:solidFill>
                <a:latin typeface="Times New Roman" pitchFamily="18" charset="0"/>
                <a:cs typeface="Times New Roman" pitchFamily="18" charset="0"/>
              </a:rPr>
              <a:t>: Acute-onset </a:t>
            </a:r>
            <a:r>
              <a:rPr lang="en-US" sz="2400" dirty="0" err="1">
                <a:solidFill>
                  <a:prstClr val="black"/>
                </a:solidFill>
                <a:latin typeface="Times New Roman" pitchFamily="18" charset="0"/>
                <a:cs typeface="Times New Roman" pitchFamily="18" charset="0"/>
              </a:rPr>
              <a:t>dyspnea</a:t>
            </a:r>
            <a:r>
              <a:rPr lang="en-US" sz="2400" dirty="0">
                <a:solidFill>
                  <a:prstClr val="black"/>
                </a:solidFill>
                <a:latin typeface="Times New Roman" pitchFamily="18" charset="0"/>
                <a:cs typeface="Times New Roman" pitchFamily="18" charset="0"/>
              </a:rPr>
              <a:t>, sharp pain, and </a:t>
            </a:r>
            <a:r>
              <a:rPr lang="en-US" sz="2400" dirty="0" err="1">
                <a:solidFill>
                  <a:prstClr val="black"/>
                </a:solidFill>
                <a:latin typeface="Times New Roman" pitchFamily="18" charset="0"/>
                <a:cs typeface="Times New Roman" pitchFamily="18" charset="0"/>
              </a:rPr>
              <a:t>hemoptysis</a:t>
            </a:r>
            <a:endParaRPr lang="en-US" sz="2400" dirty="0">
              <a:solidFill>
                <a:prstClr val="black"/>
              </a:solidFill>
              <a:latin typeface="Times New Roman" pitchFamily="18" charset="0"/>
              <a:cs typeface="Times New Roman" pitchFamily="18" charset="0"/>
            </a:endParaRPr>
          </a:p>
          <a:p>
            <a:pPr indent="-228600" defTabSz="914400">
              <a:lnSpc>
                <a:spcPct val="90000"/>
              </a:lnSpc>
              <a:spcAft>
                <a:spcPts val="600"/>
              </a:spcAft>
              <a:buFont typeface="Arial" panose="020B0604020202020204" pitchFamily="34" charset="0"/>
              <a:buChar char="•"/>
            </a:pPr>
            <a:endParaRPr lang="en-US" sz="2400" dirty="0">
              <a:solidFill>
                <a:prstClr val="black"/>
              </a:solidFill>
              <a:latin typeface="Times New Roman" pitchFamily="18" charset="0"/>
              <a:cs typeface="Times New Roman" pitchFamily="18" charset="0"/>
            </a:endParaRPr>
          </a:p>
          <a:p>
            <a:pPr indent="-228600" defTabSz="914400">
              <a:lnSpc>
                <a:spcPct val="90000"/>
              </a:lnSpc>
              <a:spcAft>
                <a:spcPts val="600"/>
              </a:spcAft>
              <a:buFont typeface="Arial" panose="020B0604020202020204" pitchFamily="34" charset="0"/>
              <a:buChar char="•"/>
            </a:pPr>
            <a:r>
              <a:rPr lang="en-US" sz="2400" u="sng" dirty="0">
                <a:solidFill>
                  <a:prstClr val="black"/>
                </a:solidFill>
                <a:latin typeface="Times New Roman" pitchFamily="18" charset="0"/>
                <a:cs typeface="Times New Roman" pitchFamily="18" charset="0"/>
              </a:rPr>
              <a:t>DVT </a:t>
            </a:r>
            <a:r>
              <a:rPr lang="en-US" sz="2400" dirty="0">
                <a:solidFill>
                  <a:prstClr val="black"/>
                </a:solidFill>
                <a:latin typeface="Times New Roman" pitchFamily="18" charset="0"/>
                <a:cs typeface="Times New Roman" pitchFamily="18" charset="0"/>
              </a:rPr>
              <a:t>: Edema, Leg pain, Tenderness, Warmth or </a:t>
            </a:r>
            <a:r>
              <a:rPr lang="en-US" sz="2400" dirty="0" err="1">
                <a:solidFill>
                  <a:prstClr val="black"/>
                </a:solidFill>
                <a:latin typeface="Times New Roman" pitchFamily="18" charset="0"/>
                <a:cs typeface="Times New Roman" pitchFamily="18" charset="0"/>
              </a:rPr>
              <a:t>erythema</a:t>
            </a:r>
            <a:r>
              <a:rPr lang="en-US" sz="2400" dirty="0">
                <a:solidFill>
                  <a:prstClr val="black"/>
                </a:solidFill>
                <a:latin typeface="Times New Roman" pitchFamily="18" charset="0"/>
                <a:cs typeface="Times New Roman" pitchFamily="18" charset="0"/>
              </a:rPr>
              <a:t> of the skin over particular area</a:t>
            </a:r>
          </a:p>
        </p:txBody>
      </p:sp>
    </p:spTree>
    <p:extLst>
      <p:ext uri="{BB962C8B-B14F-4D97-AF65-F5344CB8AC3E}">
        <p14:creationId xmlns:p14="http://schemas.microsoft.com/office/powerpoint/2010/main" val="241968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6" y="0"/>
            <a:ext cx="12181017"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1" name="Freeform: Shape 10">
            <a:extLst>
              <a:ext uri="{FF2B5EF4-FFF2-40B4-BE49-F238E27FC236}">
                <a16:creationId xmlns=""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02049" y="1"/>
            <a:ext cx="1134327" cy="47810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en-US" sz="1800">
              <a:solidFill>
                <a:prstClr val="white"/>
              </a:solidFill>
            </a:endParaRPr>
          </a:p>
        </p:txBody>
      </p:sp>
      <p:sp>
        <p:nvSpPr>
          <p:cNvPr id="13" name="Arc 12">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V="1">
            <a:off x="553548" y="2185532"/>
            <a:ext cx="4084379" cy="40807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sz="1800" dirty="0">
              <a:solidFill>
                <a:prstClr val="black"/>
              </a:solidFill>
            </a:endParaRPr>
          </a:p>
        </p:txBody>
      </p:sp>
      <p:sp>
        <p:nvSpPr>
          <p:cNvPr id="4" name="TextBox 3">
            <a:extLst>
              <a:ext uri="{FF2B5EF4-FFF2-40B4-BE49-F238E27FC236}">
                <a16:creationId xmlns="" xmlns:a16="http://schemas.microsoft.com/office/drawing/2014/main" id="{9CE9010E-2A62-4327-B575-1415B46447C0}"/>
              </a:ext>
            </a:extLst>
          </p:cNvPr>
          <p:cNvSpPr txBox="1"/>
          <p:nvPr/>
        </p:nvSpPr>
        <p:spPr>
          <a:xfrm>
            <a:off x="837655" y="424641"/>
            <a:ext cx="10508754" cy="4703717"/>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400" b="1" dirty="0">
                <a:solidFill>
                  <a:prstClr val="black"/>
                </a:solidFill>
                <a:latin typeface="Times New Roman" pitchFamily="18" charset="0"/>
                <a:cs typeface="Times New Roman" pitchFamily="18" charset="0"/>
              </a:rPr>
              <a:t>INVESTIGATION:</a:t>
            </a:r>
          </a:p>
          <a:p>
            <a:pPr indent="-228600" defTabSz="914400">
              <a:lnSpc>
                <a:spcPct val="90000"/>
              </a:lnSpc>
              <a:spcAft>
                <a:spcPts val="600"/>
              </a:spcAft>
              <a:buFont typeface="Arial" panose="020B0604020202020204" pitchFamily="34" charset="0"/>
              <a:buChar char="•"/>
            </a:pPr>
            <a:r>
              <a:rPr lang="en-US" sz="2400" dirty="0">
                <a:solidFill>
                  <a:prstClr val="black"/>
                </a:solidFill>
                <a:latin typeface="Times New Roman" pitchFamily="18" charset="0"/>
                <a:cs typeface="Times New Roman" pitchFamily="18" charset="0"/>
              </a:rPr>
              <a:t>lower limb compression ultrasound done within 24-48 hr</a:t>
            </a:r>
          </a:p>
          <a:p>
            <a:pPr indent="-228600" defTabSz="914400">
              <a:lnSpc>
                <a:spcPct val="90000"/>
              </a:lnSpc>
              <a:spcAft>
                <a:spcPts val="600"/>
              </a:spcAft>
              <a:buFont typeface="Arial" panose="020B0604020202020204" pitchFamily="34" charset="0"/>
              <a:buChar char="•"/>
            </a:pPr>
            <a:r>
              <a:rPr lang="en-US" sz="2400" dirty="0" err="1">
                <a:solidFill>
                  <a:prstClr val="black"/>
                </a:solidFill>
                <a:latin typeface="Times New Roman" pitchFamily="18" charset="0"/>
                <a:cs typeface="Times New Roman" pitchFamily="18" charset="0"/>
              </a:rPr>
              <a:t>Venography</a:t>
            </a:r>
            <a:r>
              <a:rPr lang="en-US" sz="2400" dirty="0">
                <a:solidFill>
                  <a:prstClr val="black"/>
                </a:solidFill>
                <a:latin typeface="Times New Roman" pitchFamily="18" charset="0"/>
                <a:cs typeface="Times New Roman" pitchFamily="18" charset="0"/>
              </a:rPr>
              <a:t> and MRI can b useful </a:t>
            </a:r>
          </a:p>
          <a:p>
            <a:pPr indent="-228600" defTabSz="914400">
              <a:lnSpc>
                <a:spcPct val="90000"/>
              </a:lnSpc>
              <a:spcAft>
                <a:spcPts val="600"/>
              </a:spcAft>
              <a:buFont typeface="Arial" panose="020B0604020202020204" pitchFamily="34" charset="0"/>
              <a:buChar char="•"/>
            </a:pPr>
            <a:endParaRPr lang="en-US" sz="1800" dirty="0">
              <a:solidFill>
                <a:prstClr val="black"/>
              </a:solidFill>
              <a:latin typeface="Times New Roman" pitchFamily="18" charset="0"/>
              <a:cs typeface="Times New Roman" pitchFamily="18" charset="0"/>
            </a:endParaRPr>
          </a:p>
          <a:p>
            <a:pPr indent="-228600" defTabSz="914400">
              <a:lnSpc>
                <a:spcPct val="90000"/>
              </a:lnSpc>
              <a:spcAft>
                <a:spcPts val="600"/>
              </a:spcAft>
              <a:buFont typeface="Arial" panose="020B0604020202020204" pitchFamily="34" charset="0"/>
              <a:buChar char="•"/>
            </a:pPr>
            <a:endParaRPr lang="en-US" sz="1800" dirty="0">
              <a:solidFill>
                <a:prstClr val="black"/>
              </a:solidFill>
              <a:latin typeface="Times New Roman" pitchFamily="18" charset="0"/>
              <a:cs typeface="Times New Roman" pitchFamily="18" charset="0"/>
            </a:endParaRPr>
          </a:p>
          <a:p>
            <a:pPr indent="-228600" defTabSz="914400">
              <a:lnSpc>
                <a:spcPct val="90000"/>
              </a:lnSpc>
              <a:spcAft>
                <a:spcPts val="600"/>
              </a:spcAft>
              <a:buFont typeface="Arial" panose="020B0604020202020204" pitchFamily="34" charset="0"/>
              <a:buChar char="•"/>
            </a:pPr>
            <a:endParaRPr lang="en-US" sz="1800" dirty="0">
              <a:solidFill>
                <a:prstClr val="black"/>
              </a:solidFill>
              <a:latin typeface="Times New Roman" pitchFamily="18" charset="0"/>
              <a:cs typeface="Times New Roman" pitchFamily="18" charset="0"/>
            </a:endParaRPr>
          </a:p>
          <a:p>
            <a:pPr indent="-228600" defTabSz="914400">
              <a:lnSpc>
                <a:spcPct val="90000"/>
              </a:lnSpc>
              <a:spcAft>
                <a:spcPts val="600"/>
              </a:spcAft>
              <a:buFont typeface="Arial" panose="020B0604020202020204" pitchFamily="34" charset="0"/>
              <a:buChar char="•"/>
            </a:pPr>
            <a:r>
              <a:rPr lang="en-US" sz="2400" b="1" dirty="0">
                <a:solidFill>
                  <a:prstClr val="black"/>
                </a:solidFill>
                <a:latin typeface="Times New Roman" pitchFamily="18" charset="0"/>
                <a:cs typeface="Times New Roman" pitchFamily="18" charset="0"/>
              </a:rPr>
              <a:t>Treatment:</a:t>
            </a:r>
          </a:p>
          <a:p>
            <a:pPr indent="-228600" defTabSz="914400">
              <a:lnSpc>
                <a:spcPct val="90000"/>
              </a:lnSpc>
              <a:spcAft>
                <a:spcPts val="600"/>
              </a:spcAft>
              <a:buFont typeface="Arial" panose="020B0604020202020204" pitchFamily="34" charset="0"/>
              <a:buChar char="•"/>
            </a:pPr>
            <a:r>
              <a:rPr lang="en-US" sz="2400" dirty="0">
                <a:solidFill>
                  <a:prstClr val="black"/>
                </a:solidFill>
                <a:latin typeface="Times New Roman" pitchFamily="18" charset="0"/>
                <a:cs typeface="Times New Roman" pitchFamily="18" charset="0"/>
              </a:rPr>
              <a:t>full anticoagulant therapy (ex: Heparins, </a:t>
            </a:r>
            <a:r>
              <a:rPr lang="en-US" sz="2400" dirty="0" err="1">
                <a:solidFill>
                  <a:prstClr val="black"/>
                </a:solidFill>
                <a:latin typeface="Times New Roman" pitchFamily="18" charset="0"/>
                <a:cs typeface="Times New Roman" pitchFamily="18" charset="0"/>
              </a:rPr>
              <a:t>warfarin</a:t>
            </a:r>
            <a:r>
              <a:rPr lang="en-US" sz="2400" dirty="0">
                <a:solidFill>
                  <a:prstClr val="black"/>
                </a:solidFill>
                <a:latin typeface="Times New Roman" pitchFamily="18" charset="0"/>
                <a:cs typeface="Times New Roman" pitchFamily="18" charset="0"/>
              </a:rPr>
              <a:t>, factor </a:t>
            </a:r>
            <a:r>
              <a:rPr lang="en-US" sz="2400" dirty="0" err="1">
                <a:solidFill>
                  <a:prstClr val="black"/>
                </a:solidFill>
                <a:latin typeface="Times New Roman" pitchFamily="18" charset="0"/>
                <a:cs typeface="Times New Roman" pitchFamily="18" charset="0"/>
              </a:rPr>
              <a:t>Xa</a:t>
            </a:r>
            <a:r>
              <a:rPr lang="en-US" sz="2400" dirty="0">
                <a:solidFill>
                  <a:prstClr val="black"/>
                </a:solidFill>
                <a:latin typeface="Times New Roman" pitchFamily="18" charset="0"/>
                <a:cs typeface="Times New Roman" pitchFamily="18" charset="0"/>
              </a:rPr>
              <a:t> inhibitors)</a:t>
            </a:r>
          </a:p>
          <a:p>
            <a:pPr indent="-228600" defTabSz="914400">
              <a:lnSpc>
                <a:spcPct val="90000"/>
              </a:lnSpc>
              <a:spcAft>
                <a:spcPts val="600"/>
              </a:spcAft>
              <a:buFont typeface="Arial" panose="020B0604020202020204" pitchFamily="34" charset="0"/>
              <a:buChar char="•"/>
            </a:pPr>
            <a:r>
              <a:rPr lang="en-US" sz="2400" dirty="0">
                <a:solidFill>
                  <a:prstClr val="black"/>
                </a:solidFill>
                <a:latin typeface="Times New Roman" pitchFamily="18" charset="0"/>
                <a:cs typeface="Times New Roman" pitchFamily="18" charset="0"/>
              </a:rPr>
              <a:t>Endovascular and surgical interventions</a:t>
            </a:r>
          </a:p>
          <a:p>
            <a:pPr indent="-228600" defTabSz="914400">
              <a:lnSpc>
                <a:spcPct val="90000"/>
              </a:lnSpc>
              <a:spcAft>
                <a:spcPts val="600"/>
              </a:spcAft>
              <a:buFont typeface="Arial" panose="020B0604020202020204" pitchFamily="34" charset="0"/>
              <a:buChar char="•"/>
            </a:pPr>
            <a:r>
              <a:rPr lang="en-US" sz="2400" dirty="0" err="1">
                <a:solidFill>
                  <a:prstClr val="black"/>
                </a:solidFill>
                <a:latin typeface="Times New Roman" pitchFamily="18" charset="0"/>
                <a:cs typeface="Times New Roman" pitchFamily="18" charset="0"/>
              </a:rPr>
              <a:t>Percutanous</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transcatheter</a:t>
            </a:r>
            <a:r>
              <a:rPr lang="en-US" sz="2400" dirty="0">
                <a:solidFill>
                  <a:prstClr val="black"/>
                </a:solidFill>
                <a:latin typeface="Times New Roman" pitchFamily="18" charset="0"/>
                <a:cs typeface="Times New Roman" pitchFamily="18" charset="0"/>
              </a:rPr>
              <a:t> treatment of DVT (Thrombus removal, Mechanical </a:t>
            </a:r>
            <a:r>
              <a:rPr lang="en-US" sz="2400" dirty="0" err="1">
                <a:solidFill>
                  <a:prstClr val="black"/>
                </a:solidFill>
                <a:latin typeface="Times New Roman" pitchFamily="18" charset="0"/>
                <a:cs typeface="Times New Roman" pitchFamily="18" charset="0"/>
              </a:rPr>
              <a:t>thrombectomy</a:t>
            </a:r>
            <a:r>
              <a:rPr lang="en-US" sz="2400" dirty="0">
                <a:solidFill>
                  <a:prstClr val="black"/>
                </a:solidFill>
                <a:latin typeface="Times New Roman" pitchFamily="18" charset="0"/>
                <a:cs typeface="Times New Roman" pitchFamily="18" charset="0"/>
              </a:rPr>
              <a:t>, Angioplasty, </a:t>
            </a:r>
            <a:r>
              <a:rPr lang="en-US" sz="2400" dirty="0" err="1">
                <a:solidFill>
                  <a:prstClr val="black"/>
                </a:solidFill>
                <a:latin typeface="Times New Roman" pitchFamily="18" charset="0"/>
                <a:cs typeface="Times New Roman" pitchFamily="18" charset="0"/>
              </a:rPr>
              <a:t>Stenting</a:t>
            </a:r>
            <a:r>
              <a:rPr lang="en-US" sz="2400" dirty="0">
                <a:solidFill>
                  <a:prstClr val="black"/>
                </a:solidFill>
                <a:latin typeface="Times New Roman" pitchFamily="18" charset="0"/>
                <a:cs typeface="Times New Roman" pitchFamily="18" charset="0"/>
              </a:rPr>
              <a:t>)</a:t>
            </a:r>
          </a:p>
          <a:p>
            <a:pPr indent="-228600" defTabSz="914400">
              <a:lnSpc>
                <a:spcPct val="90000"/>
              </a:lnSpc>
              <a:spcAft>
                <a:spcPts val="600"/>
              </a:spcAft>
              <a:buFont typeface="Arial" panose="020B0604020202020204" pitchFamily="34" charset="0"/>
              <a:buChar char="•"/>
            </a:pPr>
            <a:endParaRPr lang="en-US" sz="1800" dirty="0">
              <a:solidFill>
                <a:prstClr val="black"/>
              </a:solidFill>
            </a:endParaRPr>
          </a:p>
        </p:txBody>
      </p:sp>
    </p:spTree>
    <p:extLst>
      <p:ext uri="{BB962C8B-B14F-4D97-AF65-F5344CB8AC3E}">
        <p14:creationId xmlns:p14="http://schemas.microsoft.com/office/powerpoint/2010/main" val="4003971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 xmlns:a16="http://schemas.microsoft.com/office/drawing/2014/main" id="{C4879EFC-8E62-4E00-973C-C45EE9EC67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1017"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1">
            <a:extLst>
              <a:ext uri="{FF2B5EF4-FFF2-40B4-BE49-F238E27FC236}">
                <a16:creationId xmlns="" xmlns:a16="http://schemas.microsoft.com/office/drawing/2014/main" id="{52D77CB7-EF41-4F80-83FF-D3DC110EF48B}"/>
              </a:ext>
            </a:extLst>
          </p:cNvPr>
          <p:cNvSpPr>
            <a:spLocks noGrp="1"/>
          </p:cNvSpPr>
          <p:nvPr>
            <p:ph type="title"/>
          </p:nvPr>
        </p:nvSpPr>
        <p:spPr>
          <a:xfrm>
            <a:off x="638465" y="195989"/>
            <a:ext cx="10902538" cy="947276"/>
          </a:xfrm>
        </p:spPr>
        <p:txBody>
          <a:bodyPr vert="horz" lIns="91440" tIns="45720" rIns="91440" bIns="45720" rtlCol="0" anchor="ctr">
            <a:normAutofit/>
          </a:bodyPr>
          <a:lstStyle/>
          <a:p>
            <a:pPr algn="ctr"/>
            <a:r>
              <a:rPr lang="en-US" sz="4000" b="1" u="sng" dirty="0">
                <a:solidFill>
                  <a:srgbClr val="FF0000"/>
                </a:solidFill>
                <a:latin typeface="Times New Roman" pitchFamily="18" charset="0"/>
                <a:cs typeface="Times New Roman" pitchFamily="18" charset="0"/>
              </a:rPr>
              <a:t>Breast engorgement</a:t>
            </a:r>
          </a:p>
        </p:txBody>
      </p:sp>
      <p:sp>
        <p:nvSpPr>
          <p:cNvPr id="7" name="TextBox 6">
            <a:extLst>
              <a:ext uri="{FF2B5EF4-FFF2-40B4-BE49-F238E27FC236}">
                <a16:creationId xmlns="" xmlns:a16="http://schemas.microsoft.com/office/drawing/2014/main" id="{27855855-5325-40A7-A31E-D94975E47CA7}"/>
              </a:ext>
            </a:extLst>
          </p:cNvPr>
          <p:cNvSpPr txBox="1"/>
          <p:nvPr/>
        </p:nvSpPr>
        <p:spPr>
          <a:xfrm>
            <a:off x="1" y="1233579"/>
            <a:ext cx="10902541" cy="552787"/>
          </a:xfrm>
          <a:prstGeom prst="rect">
            <a:avLst/>
          </a:prstGeom>
        </p:spPr>
        <p:txBody>
          <a:bodyPr vert="horz" lIns="91440" tIns="45720" rIns="91440" bIns="45720" rtlCol="0" anchor="ctr">
            <a:noAutofit/>
          </a:bodyPr>
          <a:lstStyle/>
          <a:p>
            <a:pPr defTabSz="914400">
              <a:lnSpc>
                <a:spcPct val="90000"/>
              </a:lnSpc>
              <a:spcBef>
                <a:spcPts val="1000"/>
              </a:spcBef>
            </a:pPr>
            <a:r>
              <a:rPr lang="en-US" sz="2400" dirty="0">
                <a:solidFill>
                  <a:prstClr val="black"/>
                </a:solidFill>
                <a:latin typeface="Times New Roman" pitchFamily="18" charset="0"/>
                <a:cs typeface="Times New Roman" pitchFamily="18" charset="0"/>
              </a:rPr>
              <a:t>2-3 postpartum day if breastfeeding has not been effectively established</a:t>
            </a:r>
          </a:p>
        </p:txBody>
      </p:sp>
      <p:sp>
        <p:nvSpPr>
          <p:cNvPr id="5" name="TextBox 4">
            <a:extLst>
              <a:ext uri="{FF2B5EF4-FFF2-40B4-BE49-F238E27FC236}">
                <a16:creationId xmlns="" xmlns:a16="http://schemas.microsoft.com/office/drawing/2014/main" id="{E7B5563C-7E98-4D2A-9E46-DA19AD173FEF}"/>
              </a:ext>
            </a:extLst>
          </p:cNvPr>
          <p:cNvSpPr txBox="1"/>
          <p:nvPr/>
        </p:nvSpPr>
        <p:spPr>
          <a:xfrm>
            <a:off x="0" y="1915327"/>
            <a:ext cx="11634692" cy="1215999"/>
          </a:xfrm>
          <a:prstGeom prst="rect">
            <a:avLst/>
          </a:prstGeom>
          <a:noFill/>
        </p:spPr>
        <p:txBody>
          <a:bodyPr wrap="square">
            <a:spAutoFit/>
          </a:bodyPr>
          <a:lstStyle/>
          <a:p>
            <a:pPr defTabSz="914400">
              <a:spcAft>
                <a:spcPts val="600"/>
              </a:spcAft>
            </a:pPr>
            <a:r>
              <a:rPr lang="en-US" sz="2400" dirty="0">
                <a:solidFill>
                  <a:prstClr val="black"/>
                </a:solidFill>
                <a:latin typeface="Times New Roman" pitchFamily="18" charset="0"/>
                <a:cs typeface="Times New Roman" pitchFamily="18" charset="0"/>
              </a:rPr>
              <a:t>Breast engorgement may give rise to puerperal fever of up to 39ºC in 13% of mothers, however other infective causes must be excluded</a:t>
            </a:r>
          </a:p>
          <a:p>
            <a:pPr defTabSz="914400">
              <a:spcAft>
                <a:spcPts val="600"/>
              </a:spcAft>
            </a:pPr>
            <a:endParaRPr lang="en-US" sz="2000" dirty="0">
              <a:solidFill>
                <a:prstClr val="black"/>
              </a:solidFill>
            </a:endParaRPr>
          </a:p>
        </p:txBody>
      </p:sp>
      <p:sp>
        <p:nvSpPr>
          <p:cNvPr id="9" name="TextBox 8">
            <a:extLst>
              <a:ext uri="{FF2B5EF4-FFF2-40B4-BE49-F238E27FC236}">
                <a16:creationId xmlns="" xmlns:a16="http://schemas.microsoft.com/office/drawing/2014/main" id="{FBD69BE1-C93C-431D-9E24-D1BE95427892}"/>
              </a:ext>
            </a:extLst>
          </p:cNvPr>
          <p:cNvSpPr txBox="1"/>
          <p:nvPr/>
        </p:nvSpPr>
        <p:spPr>
          <a:xfrm>
            <a:off x="0" y="2799462"/>
            <a:ext cx="11674988" cy="1277569"/>
          </a:xfrm>
          <a:prstGeom prst="rect">
            <a:avLst/>
          </a:prstGeom>
          <a:noFill/>
        </p:spPr>
        <p:txBody>
          <a:bodyPr wrap="square">
            <a:spAutoFit/>
          </a:bodyPr>
          <a:lstStyle/>
          <a:p>
            <a:pPr defTabSz="914400">
              <a:spcAft>
                <a:spcPts val="600"/>
              </a:spcAft>
            </a:pPr>
            <a:r>
              <a:rPr lang="en-US" sz="2400" b="1" dirty="0">
                <a:solidFill>
                  <a:prstClr val="black"/>
                </a:solidFill>
                <a:latin typeface="Times New Roman" pitchFamily="18" charset="0"/>
                <a:cs typeface="Times New Roman" pitchFamily="18" charset="0"/>
              </a:rPr>
              <a:t>Primary</a:t>
            </a:r>
            <a:r>
              <a:rPr lang="en-US" sz="2400" dirty="0">
                <a:solidFill>
                  <a:prstClr val="black"/>
                </a:solidFill>
                <a:latin typeface="Times New Roman" pitchFamily="18" charset="0"/>
                <a:cs typeface="Times New Roman" pitchFamily="18" charset="0"/>
              </a:rPr>
              <a:t> engorgement </a:t>
            </a:r>
            <a:r>
              <a:rPr lang="en-US" sz="2400" dirty="0">
                <a:solidFill>
                  <a:prstClr val="black"/>
                </a:solidFill>
                <a:latin typeface="Times New Roman" pitchFamily="18" charset="0"/>
                <a:cs typeface="Times New Roman" pitchFamily="18" charset="0"/>
                <a:sym typeface="Wingdings" panose="05000000000000000000" pitchFamily="2" charset="2"/>
              </a:rPr>
              <a:t></a:t>
            </a:r>
            <a:r>
              <a:rPr lang="en-US" sz="2400" dirty="0">
                <a:solidFill>
                  <a:prstClr val="black"/>
                </a:solidFill>
                <a:latin typeface="Times New Roman" pitchFamily="18" charset="0"/>
                <a:cs typeface="Times New Roman" pitchFamily="18" charset="0"/>
              </a:rPr>
              <a:t> interstitial edema and onset of copious milk production</a:t>
            </a:r>
          </a:p>
          <a:p>
            <a:pPr defTabSz="914400">
              <a:spcAft>
                <a:spcPts val="600"/>
              </a:spcAft>
            </a:pPr>
            <a:r>
              <a:rPr lang="en-US" sz="2400" b="1" dirty="0">
                <a:solidFill>
                  <a:prstClr val="black"/>
                </a:solidFill>
                <a:latin typeface="Times New Roman" pitchFamily="18" charset="0"/>
                <a:cs typeface="Times New Roman" pitchFamily="18" charset="0"/>
              </a:rPr>
              <a:t>Secondary</a:t>
            </a:r>
            <a:r>
              <a:rPr lang="en-US" sz="2400" dirty="0">
                <a:solidFill>
                  <a:prstClr val="black"/>
                </a:solidFill>
                <a:latin typeface="Times New Roman" pitchFamily="18" charset="0"/>
                <a:cs typeface="Times New Roman" pitchFamily="18" charset="0"/>
              </a:rPr>
              <a:t> engorgement </a:t>
            </a:r>
            <a:r>
              <a:rPr lang="en-US" sz="2400" dirty="0">
                <a:solidFill>
                  <a:prstClr val="black"/>
                </a:solidFill>
                <a:latin typeface="Times New Roman" pitchFamily="18" charset="0"/>
                <a:cs typeface="Times New Roman" pitchFamily="18" charset="0"/>
                <a:sym typeface="Wingdings" panose="05000000000000000000" pitchFamily="2" charset="2"/>
              </a:rPr>
              <a:t></a:t>
            </a:r>
            <a:r>
              <a:rPr lang="en-US" sz="2400" dirty="0">
                <a:solidFill>
                  <a:srgbClr val="232323"/>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mother's milk supply exceeds the amount of milk removed by her infant</a:t>
            </a:r>
          </a:p>
        </p:txBody>
      </p:sp>
      <p:sp>
        <p:nvSpPr>
          <p:cNvPr id="8" name="TextBox 7">
            <a:extLst>
              <a:ext uri="{FF2B5EF4-FFF2-40B4-BE49-F238E27FC236}">
                <a16:creationId xmlns="" xmlns:a16="http://schemas.microsoft.com/office/drawing/2014/main" id="{49D7E2CD-AF61-4CCE-AC71-0C2374D5976C}"/>
              </a:ext>
            </a:extLst>
          </p:cNvPr>
          <p:cNvSpPr txBox="1"/>
          <p:nvPr/>
        </p:nvSpPr>
        <p:spPr>
          <a:xfrm>
            <a:off x="195815" y="4083090"/>
            <a:ext cx="11487831" cy="2547847"/>
          </a:xfrm>
          <a:prstGeom prst="rect">
            <a:avLst/>
          </a:prstGeom>
        </p:spPr>
        <p:txBody>
          <a:bodyPr vert="horz" lIns="91440" tIns="45720" rIns="91440" bIns="45720" rtlCol="0">
            <a:noAutofit/>
          </a:bodyPr>
          <a:lstStyle/>
          <a:p>
            <a:pPr indent="-228600" defTabSz="914400">
              <a:lnSpc>
                <a:spcPct val="90000"/>
              </a:lnSpc>
              <a:spcAft>
                <a:spcPts val="600"/>
              </a:spcAft>
            </a:pPr>
            <a:r>
              <a:rPr lang="en-US" sz="2400" b="1" dirty="0">
                <a:solidFill>
                  <a:prstClr val="black"/>
                </a:solidFill>
                <a:latin typeface="Times New Roman" pitchFamily="18" charset="0"/>
                <a:cs typeface="Times New Roman" pitchFamily="18" charset="0"/>
              </a:rPr>
              <a:t>Treatment</a:t>
            </a:r>
            <a:r>
              <a:rPr lang="en-US" sz="2400" dirty="0">
                <a:solidFill>
                  <a:prstClr val="black"/>
                </a:solidFill>
                <a:latin typeface="Times New Roman" pitchFamily="18" charset="0"/>
                <a:cs typeface="Times New Roman" pitchFamily="18" charset="0"/>
              </a:rPr>
              <a:t> :</a:t>
            </a:r>
          </a:p>
          <a:p>
            <a:pPr indent="-228600" defTabSz="914400">
              <a:lnSpc>
                <a:spcPct val="90000"/>
              </a:lnSpc>
              <a:spcAft>
                <a:spcPts val="600"/>
              </a:spcAft>
              <a:buFont typeface="Arial" panose="020B0604020202020204" pitchFamily="34" charset="0"/>
              <a:buChar char="•"/>
            </a:pPr>
            <a:r>
              <a:rPr lang="en-US" sz="2400" dirty="0">
                <a:solidFill>
                  <a:prstClr val="black"/>
                </a:solidFill>
                <a:latin typeface="Times New Roman" pitchFamily="18" charset="0"/>
                <a:cs typeface="Times New Roman" pitchFamily="18" charset="0"/>
              </a:rPr>
              <a:t>manual expression, firm support, applying an ice bag and an electric breast pump, warm compresses before feeding to enhance let-down and facilitate milk removal</a:t>
            </a:r>
          </a:p>
          <a:p>
            <a:pPr indent="-228600" defTabSz="914400">
              <a:lnSpc>
                <a:spcPct val="90000"/>
              </a:lnSpc>
              <a:spcAft>
                <a:spcPts val="600"/>
              </a:spcAft>
              <a:buFont typeface="Arial" panose="020B0604020202020204" pitchFamily="34" charset="0"/>
              <a:buChar char="•"/>
            </a:pPr>
            <a:r>
              <a:rPr lang="en-US" sz="2400" dirty="0">
                <a:solidFill>
                  <a:prstClr val="black"/>
                </a:solidFill>
                <a:latin typeface="Times New Roman" pitchFamily="18" charset="0"/>
                <a:cs typeface="Times New Roman" pitchFamily="18" charset="0"/>
              </a:rPr>
              <a:t>mild analgesics such as acetaminophen, ibuprofen </a:t>
            </a:r>
          </a:p>
          <a:p>
            <a:pPr indent="-228600" defTabSz="914400">
              <a:lnSpc>
                <a:spcPct val="90000"/>
              </a:lnSpc>
              <a:spcAft>
                <a:spcPts val="600"/>
              </a:spcAft>
              <a:buFont typeface="Arial" panose="020B0604020202020204" pitchFamily="34" charset="0"/>
              <a:buChar char="•"/>
            </a:pPr>
            <a:endParaRPr lang="en-US" sz="2400" dirty="0">
              <a:solidFill>
                <a:prstClr val="black"/>
              </a:solidFill>
              <a:latin typeface="Times New Roman" pitchFamily="18" charset="0"/>
              <a:cs typeface="Times New Roman" pitchFamily="18" charset="0"/>
            </a:endParaRPr>
          </a:p>
          <a:p>
            <a:pPr indent="-228600" defTabSz="914400">
              <a:lnSpc>
                <a:spcPct val="90000"/>
              </a:lnSpc>
              <a:spcAft>
                <a:spcPts val="600"/>
              </a:spcAft>
              <a:buFont typeface="Arial" panose="020B0604020202020204" pitchFamily="34" charset="0"/>
              <a:buChar char="•"/>
            </a:pPr>
            <a:r>
              <a:rPr lang="en-US" sz="2400" dirty="0">
                <a:solidFill>
                  <a:prstClr val="black"/>
                </a:solidFill>
                <a:latin typeface="Times New Roman" pitchFamily="18" charset="0"/>
                <a:cs typeface="Times New Roman" pitchFamily="18" charset="0"/>
              </a:rPr>
              <a:t>In women who are not breastfeeding, the use of a tight brassiere and avoidance of breast stimulation  </a:t>
            </a:r>
          </a:p>
        </p:txBody>
      </p:sp>
    </p:spTree>
    <p:extLst>
      <p:ext uri="{BB962C8B-B14F-4D97-AF65-F5344CB8AC3E}">
        <p14:creationId xmlns:p14="http://schemas.microsoft.com/office/powerpoint/2010/main" val="2079449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8159FB-9E50-4974-B378-1DEA05C18076}"/>
              </a:ext>
            </a:extLst>
          </p:cNvPr>
          <p:cNvSpPr>
            <a:spLocks noGrp="1"/>
          </p:cNvSpPr>
          <p:nvPr>
            <p:ph type="title"/>
          </p:nvPr>
        </p:nvSpPr>
        <p:spPr>
          <a:xfrm>
            <a:off x="837655" y="365212"/>
            <a:ext cx="10508754" cy="974043"/>
          </a:xfrm>
          <a:solidFill>
            <a:schemeClr val="accent2"/>
          </a:solidFill>
        </p:spPr>
        <p:txBody>
          <a:bodyPr>
            <a:normAutofit/>
          </a:bodyPr>
          <a:lstStyle/>
          <a:p>
            <a:pPr algn="ctr"/>
            <a:r>
              <a:rPr lang="en-US" sz="4000" dirty="0">
                <a:solidFill>
                  <a:schemeClr val="bg1"/>
                </a:solidFill>
                <a:latin typeface="Times New Roman" pitchFamily="18" charset="0"/>
                <a:cs typeface="Times New Roman" pitchFamily="18" charset="0"/>
              </a:rPr>
              <a:t>Infectious Mastitis</a:t>
            </a:r>
          </a:p>
        </p:txBody>
      </p:sp>
      <p:sp>
        <p:nvSpPr>
          <p:cNvPr id="5" name="TextBox 4">
            <a:extLst>
              <a:ext uri="{FF2B5EF4-FFF2-40B4-BE49-F238E27FC236}">
                <a16:creationId xmlns="" xmlns:a16="http://schemas.microsoft.com/office/drawing/2014/main" id="{67BB2A3D-5E34-48CE-A38A-A65A7B229924}"/>
              </a:ext>
            </a:extLst>
          </p:cNvPr>
          <p:cNvSpPr txBox="1"/>
          <p:nvPr/>
        </p:nvSpPr>
        <p:spPr>
          <a:xfrm>
            <a:off x="331112" y="1592800"/>
            <a:ext cx="10124828" cy="2308859"/>
          </a:xfrm>
          <a:prstGeom prst="rect">
            <a:avLst/>
          </a:prstGeom>
          <a:noFill/>
        </p:spPr>
        <p:txBody>
          <a:bodyPr wrap="square">
            <a:spAutoFit/>
          </a:bodyPr>
          <a:lstStyle/>
          <a:p>
            <a:pPr defTabSz="914400"/>
            <a:r>
              <a:rPr lang="en-US" sz="2400" dirty="0">
                <a:solidFill>
                  <a:prstClr val="black"/>
                </a:solidFill>
                <a:latin typeface="Times New Roman" pitchFamily="18" charset="0"/>
                <a:cs typeface="Times New Roman" pitchFamily="18" charset="0"/>
              </a:rPr>
              <a:t>Mastitis can occur when a blocked duct obstructs the flow of milk and distends the alveoli so milk extravasates into the </a:t>
            </a:r>
            <a:r>
              <a:rPr lang="en-US" sz="2400" dirty="0" err="1">
                <a:solidFill>
                  <a:prstClr val="black"/>
                </a:solidFill>
                <a:latin typeface="Times New Roman" pitchFamily="18" charset="0"/>
                <a:cs typeface="Times New Roman" pitchFamily="18" charset="0"/>
              </a:rPr>
              <a:t>perilobular</a:t>
            </a:r>
            <a:r>
              <a:rPr lang="en-US" sz="2400" dirty="0">
                <a:solidFill>
                  <a:prstClr val="black"/>
                </a:solidFill>
                <a:latin typeface="Times New Roman" pitchFamily="18" charset="0"/>
                <a:cs typeface="Times New Roman" pitchFamily="18" charset="0"/>
              </a:rPr>
              <a:t> tissue, initiating an inflammatory process</a:t>
            </a:r>
          </a:p>
          <a:p>
            <a:pPr defTabSz="914400"/>
            <a:endParaRPr lang="en-US" sz="2400" dirty="0">
              <a:solidFill>
                <a:prstClr val="black"/>
              </a:solidFill>
              <a:latin typeface="Times New Roman" pitchFamily="18" charset="0"/>
              <a:cs typeface="Times New Roman" pitchFamily="18" charset="0"/>
            </a:endParaRPr>
          </a:p>
          <a:p>
            <a:pPr defTabSz="914400"/>
            <a:r>
              <a:rPr lang="en-US" sz="2400" dirty="0">
                <a:solidFill>
                  <a:prstClr val="black"/>
                </a:solidFill>
                <a:latin typeface="Times New Roman" pitchFamily="18" charset="0"/>
                <a:cs typeface="Times New Roman" pitchFamily="18" charset="0"/>
              </a:rPr>
              <a:t>affected segment of the breast is painful and appears red and </a:t>
            </a:r>
            <a:r>
              <a:rPr lang="en-US" sz="2400" dirty="0" err="1">
                <a:solidFill>
                  <a:prstClr val="black"/>
                </a:solidFill>
                <a:latin typeface="Times New Roman" pitchFamily="18" charset="0"/>
                <a:cs typeface="Times New Roman" pitchFamily="18" charset="0"/>
              </a:rPr>
              <a:t>oedematous</a:t>
            </a:r>
            <a:r>
              <a:rPr lang="en-US" sz="2400" dirty="0">
                <a:solidFill>
                  <a:prstClr val="black"/>
                </a:solidFill>
                <a:latin typeface="Times New Roman" pitchFamily="18" charset="0"/>
                <a:cs typeface="Times New Roman" pitchFamily="18" charset="0"/>
              </a:rPr>
              <a:t> , Flulike symptoms develop associated with a tachycardia and pyrexia</a:t>
            </a:r>
          </a:p>
        </p:txBody>
      </p:sp>
      <p:sp>
        <p:nvSpPr>
          <p:cNvPr id="7" name="TextBox 6">
            <a:extLst>
              <a:ext uri="{FF2B5EF4-FFF2-40B4-BE49-F238E27FC236}">
                <a16:creationId xmlns="" xmlns:a16="http://schemas.microsoft.com/office/drawing/2014/main" id="{CCB2633D-B531-46EA-A4CC-DF584D92DC30}"/>
              </a:ext>
            </a:extLst>
          </p:cNvPr>
          <p:cNvSpPr txBox="1"/>
          <p:nvPr/>
        </p:nvSpPr>
        <p:spPr>
          <a:xfrm>
            <a:off x="396384" y="5853245"/>
            <a:ext cx="10726117" cy="831189"/>
          </a:xfrm>
          <a:prstGeom prst="rect">
            <a:avLst/>
          </a:prstGeom>
          <a:noFill/>
        </p:spPr>
        <p:txBody>
          <a:bodyPr wrap="square">
            <a:spAutoFit/>
          </a:bodyPr>
          <a:lstStyle/>
          <a:p>
            <a:pPr defTabSz="914400"/>
            <a:r>
              <a:rPr lang="en-US" sz="2400" dirty="0">
                <a:solidFill>
                  <a:prstClr val="black"/>
                </a:solidFill>
                <a:latin typeface="Times New Roman" pitchFamily="18" charset="0"/>
                <a:cs typeface="Times New Roman" pitchFamily="18" charset="0"/>
              </a:rPr>
              <a:t>The most common sources of infection are, first, from the baby’s nose or throat and, second, from an infected umbilical cord</a:t>
            </a:r>
          </a:p>
        </p:txBody>
      </p:sp>
      <p:sp>
        <p:nvSpPr>
          <p:cNvPr id="9" name="TextBox 8">
            <a:extLst>
              <a:ext uri="{FF2B5EF4-FFF2-40B4-BE49-F238E27FC236}">
                <a16:creationId xmlns="" xmlns:a16="http://schemas.microsoft.com/office/drawing/2014/main" id="{D8E58F19-0B55-4585-96F0-50DB1A7D045E}"/>
              </a:ext>
            </a:extLst>
          </p:cNvPr>
          <p:cNvSpPr txBox="1"/>
          <p:nvPr/>
        </p:nvSpPr>
        <p:spPr>
          <a:xfrm>
            <a:off x="380066" y="4329848"/>
            <a:ext cx="10664013" cy="1200607"/>
          </a:xfrm>
          <a:prstGeom prst="rect">
            <a:avLst/>
          </a:prstGeom>
          <a:noFill/>
        </p:spPr>
        <p:txBody>
          <a:bodyPr wrap="square">
            <a:spAutoFit/>
          </a:bodyPr>
          <a:lstStyle/>
          <a:p>
            <a:pPr defTabSz="914400"/>
            <a:r>
              <a:rPr lang="en-US" sz="2400" dirty="0">
                <a:solidFill>
                  <a:prstClr val="black"/>
                </a:solidFill>
                <a:latin typeface="Times New Roman" pitchFamily="18" charset="0"/>
                <a:cs typeface="Times New Roman" pitchFamily="18" charset="0"/>
              </a:rPr>
              <a:t>The most common infecting organism is Staphylococcus aureus, which is found in 40 % of women with mastitis. Other bacteria include (coagulase-negative , staphylococci and Streptococcus </a:t>
            </a:r>
            <a:r>
              <a:rPr lang="en-US" sz="2400" dirty="0" err="1">
                <a:solidFill>
                  <a:prstClr val="black"/>
                </a:solidFill>
                <a:latin typeface="Times New Roman" pitchFamily="18" charset="0"/>
                <a:cs typeface="Times New Roman" pitchFamily="18" charset="0"/>
              </a:rPr>
              <a:t>viridans</a:t>
            </a:r>
            <a:r>
              <a:rPr lang="en-US" sz="2400" dirty="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1020825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033719E-4058-4C1C-B401-3DCA1B4F0741}"/>
              </a:ext>
            </a:extLst>
          </p:cNvPr>
          <p:cNvSpPr txBox="1"/>
          <p:nvPr/>
        </p:nvSpPr>
        <p:spPr>
          <a:xfrm>
            <a:off x="378639" y="378820"/>
            <a:ext cx="10708372" cy="2955339"/>
          </a:xfrm>
          <a:prstGeom prst="rect">
            <a:avLst/>
          </a:prstGeom>
          <a:noFill/>
        </p:spPr>
        <p:txBody>
          <a:bodyPr wrap="square">
            <a:spAutoFit/>
          </a:bodyPr>
          <a:lstStyle/>
          <a:p>
            <a:pPr defTabSz="914400"/>
            <a:r>
              <a:rPr lang="en-US" sz="2800" b="1" dirty="0">
                <a:solidFill>
                  <a:prstClr val="black"/>
                </a:solidFill>
                <a:latin typeface="Times New Roman" pitchFamily="18" charset="0"/>
                <a:cs typeface="Times New Roman" pitchFamily="18" charset="0"/>
              </a:rPr>
              <a:t>Management:</a:t>
            </a:r>
          </a:p>
          <a:p>
            <a:pPr defTabSz="914400"/>
            <a:endParaRPr lang="en-US" sz="2000" dirty="0">
              <a:solidFill>
                <a:prstClr val="black"/>
              </a:solidFill>
              <a:latin typeface="Times New Roman" pitchFamily="18" charset="0"/>
              <a:cs typeface="Times New Roman" pitchFamily="18" charset="0"/>
            </a:endParaRPr>
          </a:p>
          <a:p>
            <a:pPr defTabSz="914400"/>
            <a:r>
              <a:rPr lang="en-US" sz="2000" dirty="0">
                <a:solidFill>
                  <a:prstClr val="black"/>
                </a:solidFill>
                <a:latin typeface="Times New Roman" pitchFamily="18" charset="0"/>
                <a:cs typeface="Times New Roman" pitchFamily="18" charset="0"/>
              </a:rPr>
              <a:t> includes isolation of the mother and baby, stop breastfeeding from the affected breast, expression of milk either manually or by electric pump</a:t>
            </a:r>
          </a:p>
          <a:p>
            <a:pPr defTabSz="914400"/>
            <a:endParaRPr lang="en-US" sz="2000" dirty="0">
              <a:solidFill>
                <a:prstClr val="black"/>
              </a:solidFill>
              <a:latin typeface="Times New Roman" pitchFamily="18" charset="0"/>
              <a:cs typeface="Times New Roman" pitchFamily="18" charset="0"/>
            </a:endParaRPr>
          </a:p>
          <a:p>
            <a:pPr defTabSz="914400"/>
            <a:r>
              <a:rPr lang="en-US" sz="2000" dirty="0">
                <a:solidFill>
                  <a:prstClr val="black"/>
                </a:solidFill>
                <a:latin typeface="Times New Roman" pitchFamily="18" charset="0"/>
                <a:cs typeface="Times New Roman" pitchFamily="18" charset="0"/>
              </a:rPr>
              <a:t>microbiological culture and sensitivity </a:t>
            </a:r>
            <a:r>
              <a:rPr lang="en-US" sz="1800" dirty="0">
                <a:solidFill>
                  <a:prstClr val="black"/>
                </a:solidFill>
                <a:latin typeface="Times New Roman" pitchFamily="18" charset="0"/>
                <a:cs typeface="Times New Roman" pitchFamily="18" charset="0"/>
              </a:rPr>
              <a:t>(Flucloxacillin can be used while awaiting sensitivity results)</a:t>
            </a:r>
          </a:p>
          <a:p>
            <a:pPr defTabSz="914400"/>
            <a:endParaRPr lang="en-US" sz="1800" dirty="0">
              <a:solidFill>
                <a:prstClr val="black"/>
              </a:solidFill>
              <a:latin typeface="Times New Roman" pitchFamily="18" charset="0"/>
              <a:cs typeface="Times New Roman" pitchFamily="18" charset="0"/>
            </a:endParaRPr>
          </a:p>
          <a:p>
            <a:pPr defTabSz="914400"/>
            <a:r>
              <a:rPr lang="en-US" sz="2000" dirty="0">
                <a:solidFill>
                  <a:prstClr val="black"/>
                </a:solidFill>
                <a:latin typeface="Times New Roman" pitchFamily="18" charset="0"/>
                <a:cs typeface="Times New Roman" pitchFamily="18" charset="0"/>
              </a:rPr>
              <a:t>Then appropriate antibiotic should be continued for 7 to 10 days </a:t>
            </a:r>
          </a:p>
          <a:p>
            <a:pPr defTabSz="914400"/>
            <a:endParaRPr lang="en-US" sz="2000" dirty="0">
              <a:solidFill>
                <a:prstClr val="black"/>
              </a:solidFill>
            </a:endParaRPr>
          </a:p>
        </p:txBody>
      </p:sp>
      <p:sp>
        <p:nvSpPr>
          <p:cNvPr id="7" name="TextBox 6">
            <a:extLst>
              <a:ext uri="{FF2B5EF4-FFF2-40B4-BE49-F238E27FC236}">
                <a16:creationId xmlns="" xmlns:a16="http://schemas.microsoft.com/office/drawing/2014/main" id="{2C3B0EF4-077B-4E03-A906-97173AB21F46}"/>
              </a:ext>
            </a:extLst>
          </p:cNvPr>
          <p:cNvSpPr txBox="1"/>
          <p:nvPr/>
        </p:nvSpPr>
        <p:spPr>
          <a:xfrm>
            <a:off x="242393" y="3613388"/>
            <a:ext cx="10708371" cy="1508454"/>
          </a:xfrm>
          <a:prstGeom prst="rect">
            <a:avLst/>
          </a:prstGeom>
          <a:noFill/>
        </p:spPr>
        <p:txBody>
          <a:bodyPr wrap="square">
            <a:spAutoFit/>
          </a:bodyPr>
          <a:lstStyle/>
          <a:p>
            <a:pPr defTabSz="914400"/>
            <a:r>
              <a:rPr lang="en-US" sz="2800" b="1" dirty="0">
                <a:solidFill>
                  <a:prstClr val="black"/>
                </a:solidFill>
                <a:latin typeface="Times New Roman" pitchFamily="18" charset="0"/>
                <a:cs typeface="Times New Roman" pitchFamily="18" charset="0"/>
              </a:rPr>
              <a:t>As complication</a:t>
            </a:r>
          </a:p>
          <a:p>
            <a:pPr defTabSz="914400"/>
            <a:r>
              <a:rPr lang="en-US" sz="2400" b="1" dirty="0">
                <a:solidFill>
                  <a:prstClr val="black"/>
                </a:solidFill>
                <a:latin typeface="Times New Roman" pitchFamily="18" charset="0"/>
                <a:cs typeface="Times New Roman" pitchFamily="18" charset="0"/>
              </a:rPr>
              <a:t> </a:t>
            </a:r>
          </a:p>
          <a:p>
            <a:pPr defTabSz="914400"/>
            <a:r>
              <a:rPr lang="en-US" sz="2000" dirty="0">
                <a:solidFill>
                  <a:prstClr val="black"/>
                </a:solidFill>
                <a:latin typeface="Times New Roman" pitchFamily="18" charset="0"/>
                <a:cs typeface="Times New Roman" pitchFamily="18" charset="0"/>
              </a:rPr>
              <a:t>About 10 % of women with mastitis develop a breast abscess. Treatment is by a radial surgical incision and drainage under general </a:t>
            </a:r>
            <a:r>
              <a:rPr lang="en-US" sz="2000" dirty="0" err="1">
                <a:solidFill>
                  <a:prstClr val="black"/>
                </a:solidFill>
                <a:latin typeface="Times New Roman" pitchFamily="18" charset="0"/>
                <a:cs typeface="Times New Roman" pitchFamily="18" charset="0"/>
              </a:rPr>
              <a:t>anaesthesia</a:t>
            </a:r>
            <a:r>
              <a:rPr lang="en-US" sz="20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19337339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5407" y="261442"/>
            <a:ext cx="10508754" cy="688320"/>
          </a:xfrm>
        </p:spPr>
        <p:txBody>
          <a:bodyPr>
            <a:normAutofit fontScale="90000"/>
          </a:bodyPr>
          <a:lstStyle/>
          <a:p>
            <a:r>
              <a:rPr lang="en-GB" dirty="0"/>
              <a:t>Case Scenario</a:t>
            </a:r>
            <a:endParaRPr lang="en-US" dirty="0"/>
          </a:p>
        </p:txBody>
      </p:sp>
      <p:sp>
        <p:nvSpPr>
          <p:cNvPr id="3" name="عنصر نائب للمحتوى 2"/>
          <p:cNvSpPr>
            <a:spLocks noGrp="1"/>
          </p:cNvSpPr>
          <p:nvPr>
            <p:ph idx="1"/>
          </p:nvPr>
        </p:nvSpPr>
        <p:spPr>
          <a:xfrm>
            <a:off x="403399" y="981522"/>
            <a:ext cx="11377264" cy="5688632"/>
          </a:xfrm>
        </p:spPr>
        <p:txBody>
          <a:bodyPr>
            <a:normAutofit/>
          </a:bodyPr>
          <a:lstStyle/>
          <a:p>
            <a:r>
              <a:rPr lang="en-US" sz="2000" dirty="0" smtClean="0"/>
              <a:t>A </a:t>
            </a:r>
            <a:r>
              <a:rPr lang="en-US" sz="2000" dirty="0"/>
              <a:t>29-year-old woman presents with a fever. She had a Caesarean section 3 weeks ago and was recovering well until 2 days ago when she became very cold and shivery at night. She has been unable to keep herself warm despite several blankets and has reduced appetite, nausea, vomiting and lethargy. She is breast-feeding and has had very sore nipples since the birth but feels this is normal and has been using </a:t>
            </a:r>
            <a:r>
              <a:rPr lang="en-US" sz="2000" dirty="0" err="1"/>
              <a:t>camomile</a:t>
            </a:r>
            <a:r>
              <a:rPr lang="en-US" sz="2000" dirty="0"/>
              <a:t> ointment to soothe them. In the last 24 h she has noticed the left breast has become sore and red</a:t>
            </a:r>
            <a:r>
              <a:rPr lang="en-US" sz="2000" dirty="0" smtClean="0"/>
              <a:t>.</a:t>
            </a:r>
            <a:endParaRPr lang="en-US" sz="2000" dirty="0"/>
          </a:p>
          <a:p>
            <a:r>
              <a:rPr lang="en-US" sz="2000" dirty="0"/>
              <a:t>She has mild lower abdominal pain at the site of the Caesarean section wound. She no longer has vaginal bleeding but has a moderate brown discharge with an </a:t>
            </a:r>
            <a:r>
              <a:rPr lang="en-US" sz="2000" dirty="0" err="1"/>
              <a:t>odour</a:t>
            </a:r>
            <a:r>
              <a:rPr lang="en-US" sz="2000" dirty="0"/>
              <a:t> which she says is improving. Bowel habit is normal and she has no urinary symptoms</a:t>
            </a:r>
            <a:r>
              <a:rPr lang="en-US" sz="2000" dirty="0" smtClean="0"/>
              <a:t>.</a:t>
            </a:r>
            <a:endParaRPr lang="en-US" sz="2000" dirty="0"/>
          </a:p>
          <a:p>
            <a:r>
              <a:rPr lang="en-US" sz="2000" dirty="0"/>
              <a:t>On examination the woman is wearing a jersey and jacket, with a blanket over her. Her temperature is 38.6°C. Blood pressure is 120/64 mmHg and heart rate 106/min. The chest is clear and heart sounds are normal. The right breast is normal but there is a well- demarcated area of redness over the </a:t>
            </a:r>
            <a:r>
              <a:rPr lang="en-US" sz="2000" dirty="0" err="1"/>
              <a:t>superiolateral</a:t>
            </a:r>
            <a:r>
              <a:rPr lang="en-US" sz="2000" dirty="0"/>
              <a:t> aspect of the left breast, which is ten- der and hot to touch</a:t>
            </a:r>
            <a:r>
              <a:rPr lang="en-US" sz="2000" dirty="0" smtClean="0"/>
              <a:t>.</a:t>
            </a:r>
            <a:endParaRPr lang="en-US" sz="2000" dirty="0"/>
          </a:p>
          <a:p>
            <a:r>
              <a:rPr lang="en-US" sz="2000" dirty="0"/>
              <a:t>The uterus is firm and is non-tender, just palpable above the </a:t>
            </a:r>
            <a:r>
              <a:rPr lang="en-US" sz="2000" dirty="0" err="1"/>
              <a:t>symphysis</a:t>
            </a:r>
            <a:r>
              <a:rPr lang="en-US" sz="2000" dirty="0"/>
              <a:t> pubis. There is no leg swelling</a:t>
            </a:r>
            <a:r>
              <a:rPr lang="en-US" sz="2000" dirty="0" smtClean="0"/>
              <a:t>.</a:t>
            </a:r>
          </a:p>
          <a:p>
            <a:endParaRPr lang="en-US" sz="2000" dirty="0" smtClean="0"/>
          </a:p>
          <a:p>
            <a:r>
              <a:rPr lang="en-US" sz="2000" dirty="0"/>
              <a:t>What is the likely diagnosis and differential diagnosis? </a:t>
            </a:r>
            <a:endParaRPr lang="en-US" sz="2000" dirty="0" smtClean="0"/>
          </a:p>
          <a:p>
            <a:r>
              <a:rPr lang="en-US" sz="2000" dirty="0" smtClean="0"/>
              <a:t> </a:t>
            </a:r>
            <a:r>
              <a:rPr lang="en-US" sz="2000" dirty="0"/>
              <a:t>How would you investigate and manage this woman?</a:t>
            </a:r>
          </a:p>
        </p:txBody>
      </p:sp>
    </p:spTree>
    <p:extLst>
      <p:ext uri="{BB962C8B-B14F-4D97-AF65-F5344CB8AC3E}">
        <p14:creationId xmlns:p14="http://schemas.microsoft.com/office/powerpoint/2010/main" val="1940038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ED8E54F9-849C-4865-8C5E-FD967B81D7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1017"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8" name="Freeform: Shape 17">
            <a:extLst>
              <a:ext uri="{FF2B5EF4-FFF2-40B4-BE49-F238E27FC236}">
                <a16:creationId xmlns:a16="http://schemas.microsoft.com/office/drawing/2014/main" xmlns="" id="{391AE6B3-1D2D-4C67-A4DB-888635B527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
            <a:ext cx="12184063" cy="6056385"/>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en-US" sz="1800">
              <a:solidFill>
                <a:prstClr val="white"/>
              </a:solidFill>
            </a:endParaRPr>
          </a:p>
        </p:txBody>
      </p:sp>
      <p:sp>
        <p:nvSpPr>
          <p:cNvPr id="2" name="Title 1">
            <a:extLst>
              <a:ext uri="{FF2B5EF4-FFF2-40B4-BE49-F238E27FC236}">
                <a16:creationId xmlns:a16="http://schemas.microsoft.com/office/drawing/2014/main" xmlns="" id="{7AA489AD-FA9D-47F4-B14E-6C4A2ECD4720}"/>
              </a:ext>
            </a:extLst>
          </p:cNvPr>
          <p:cNvSpPr>
            <a:spLocks noGrp="1"/>
          </p:cNvSpPr>
          <p:nvPr>
            <p:ph type="ctrTitle"/>
          </p:nvPr>
        </p:nvSpPr>
        <p:spPr>
          <a:xfrm>
            <a:off x="1523009" y="929667"/>
            <a:ext cx="9138047" cy="2527323"/>
          </a:xfrm>
        </p:spPr>
        <p:txBody>
          <a:bodyPr>
            <a:normAutofit/>
          </a:bodyPr>
          <a:lstStyle/>
          <a:p>
            <a:r>
              <a:rPr lang="en-US" sz="6600" dirty="0">
                <a:solidFill>
                  <a:srgbClr val="FFFFFF"/>
                </a:solidFill>
              </a:rPr>
              <a:t>Puerperal complications</a:t>
            </a:r>
            <a:br>
              <a:rPr lang="en-US" sz="6600" dirty="0">
                <a:solidFill>
                  <a:srgbClr val="FFFFFF"/>
                </a:solidFill>
              </a:rPr>
            </a:br>
            <a:endParaRPr lang="ar-JO" sz="6600" dirty="0">
              <a:solidFill>
                <a:srgbClr val="FFFFFF"/>
              </a:solidFill>
            </a:endParaRPr>
          </a:p>
        </p:txBody>
      </p:sp>
      <p:sp>
        <p:nvSpPr>
          <p:cNvPr id="20" name="sketch line">
            <a:extLst>
              <a:ext uri="{FF2B5EF4-FFF2-40B4-BE49-F238E27FC236}">
                <a16:creationId xmlns:a16="http://schemas.microsoft.com/office/drawing/2014/main" xmlns="" id="{6D080EC2-42B5-4E04-BBF7-F0BC5CB7C9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1619" y="3567392"/>
            <a:ext cx="4240826" cy="18292"/>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Tree>
    <p:extLst>
      <p:ext uri="{BB962C8B-B14F-4D97-AF65-F5344CB8AC3E}">
        <p14:creationId xmlns:p14="http://schemas.microsoft.com/office/powerpoint/2010/main" val="833267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6" y="0"/>
            <a:ext cx="12181017"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4164558" cy="6859588"/>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1">
            <a:extLst>
              <a:ext uri="{FF2B5EF4-FFF2-40B4-BE49-F238E27FC236}">
                <a16:creationId xmlns:a16="http://schemas.microsoft.com/office/drawing/2014/main" xmlns="" id="{225852C1-4283-45E4-A618-A5BBC99B01B4}"/>
              </a:ext>
            </a:extLst>
          </p:cNvPr>
          <p:cNvSpPr>
            <a:spLocks noGrp="1"/>
          </p:cNvSpPr>
          <p:nvPr>
            <p:ph type="title"/>
          </p:nvPr>
        </p:nvSpPr>
        <p:spPr>
          <a:xfrm>
            <a:off x="686388" y="1153841"/>
            <a:ext cx="3198317" cy="4462196"/>
          </a:xfrm>
        </p:spPr>
        <p:txBody>
          <a:bodyPr>
            <a:normAutofit/>
          </a:bodyPr>
          <a:lstStyle/>
          <a:p>
            <a:r>
              <a:rPr lang="en-US" sz="4100" dirty="0">
                <a:solidFill>
                  <a:srgbClr val="FFFFFF"/>
                </a:solidFill>
              </a:rPr>
              <a:t>Hypertension</a:t>
            </a:r>
            <a:endParaRPr lang="ar-JO" sz="4100" dirty="0">
              <a:solidFill>
                <a:srgbClr val="FFFFFF"/>
              </a:solidFill>
            </a:endParaRPr>
          </a:p>
        </p:txBody>
      </p:sp>
      <p:sp>
        <p:nvSpPr>
          <p:cNvPr id="3" name="Content Placeholder 2">
            <a:extLst>
              <a:ext uri="{FF2B5EF4-FFF2-40B4-BE49-F238E27FC236}">
                <a16:creationId xmlns:a16="http://schemas.microsoft.com/office/drawing/2014/main" xmlns="" id="{2E53D174-6860-4AE0-B5E3-8B4100920502}"/>
              </a:ext>
            </a:extLst>
          </p:cNvPr>
          <p:cNvSpPr>
            <a:spLocks noGrp="1"/>
          </p:cNvSpPr>
          <p:nvPr>
            <p:ph idx="1"/>
          </p:nvPr>
        </p:nvSpPr>
        <p:spPr>
          <a:xfrm>
            <a:off x="4444414" y="591483"/>
            <a:ext cx="6901995" cy="5586912"/>
          </a:xfrm>
        </p:spPr>
        <p:txBody>
          <a:bodyPr anchor="ctr">
            <a:normAutofit/>
          </a:bodyPr>
          <a:lstStyle/>
          <a:p>
            <a:r>
              <a:rPr lang="en-US" sz="2400" dirty="0">
                <a:latin typeface="Times New Roman" pitchFamily="18" charset="0"/>
                <a:cs typeface="Times New Roman" pitchFamily="18" charset="0"/>
              </a:rPr>
              <a:t>patients with severe pre-eclampsia should be managed for the first 24 hours on a high-dependency unit until their blood pressure is controlled and they achieve a good diuresis.</a:t>
            </a:r>
          </a:p>
          <a:p>
            <a:r>
              <a:rPr lang="en-US" sz="2400" dirty="0">
                <a:latin typeface="Times New Roman" pitchFamily="18" charset="0"/>
                <a:cs typeface="Times New Roman" pitchFamily="18" charset="0"/>
              </a:rPr>
              <a:t>Their blood pressure should be kept under </a:t>
            </a:r>
            <a:r>
              <a:rPr lang="en-US" sz="2400" b="1" dirty="0">
                <a:latin typeface="Times New Roman" pitchFamily="18" charset="0"/>
                <a:cs typeface="Times New Roman" pitchFamily="18" charset="0"/>
              </a:rPr>
              <a:t>150/100mmhg</a:t>
            </a:r>
          </a:p>
          <a:p>
            <a:r>
              <a:rPr lang="en-US" sz="2400" b="1" dirty="0" err="1">
                <a:latin typeface="Times New Roman" pitchFamily="18" charset="0"/>
                <a:cs typeface="Times New Roman" pitchFamily="18" charset="0"/>
              </a:rPr>
              <a:t>Labetolol</a:t>
            </a:r>
            <a:r>
              <a:rPr lang="en-US" sz="2400" b="1" dirty="0">
                <a:latin typeface="Times New Roman" pitchFamily="18" charset="0"/>
                <a:cs typeface="Times New Roman" pitchFamily="18" charset="0"/>
              </a:rPr>
              <a:t> or slow-release nifedipine </a:t>
            </a:r>
            <a:r>
              <a:rPr lang="en-US" sz="2400" dirty="0">
                <a:latin typeface="Times New Roman" pitchFamily="18" charset="0"/>
                <a:cs typeface="Times New Roman" pitchFamily="18" charset="0"/>
              </a:rPr>
              <a:t>are good choices for this, and are commonly needed for </a:t>
            </a:r>
            <a:r>
              <a:rPr lang="en-US" sz="2400" b="1" dirty="0">
                <a:latin typeface="Times New Roman" pitchFamily="18" charset="0"/>
                <a:cs typeface="Times New Roman" pitchFamily="18" charset="0"/>
              </a:rPr>
              <a:t>1–2 weeks</a:t>
            </a:r>
            <a:r>
              <a:rPr lang="en-US" sz="2400" dirty="0">
                <a:latin typeface="Times New Roman" pitchFamily="18" charset="0"/>
                <a:cs typeface="Times New Roman" pitchFamily="18" charset="0"/>
              </a:rPr>
              <a:t> postnatally</a:t>
            </a:r>
          </a:p>
          <a:p>
            <a:r>
              <a:rPr lang="en-US" sz="2400" dirty="0">
                <a:latin typeface="Times New Roman" pitchFamily="18" charset="0"/>
                <a:cs typeface="Times New Roman" pitchFamily="18" charset="0"/>
              </a:rPr>
              <a:t>Patients who still hypertensive beyond 6weeks should be referred to a specialist </a:t>
            </a:r>
          </a:p>
          <a:p>
            <a:r>
              <a:rPr lang="en-US" sz="2400" dirty="0">
                <a:latin typeface="Times New Roman" pitchFamily="18" charset="0"/>
                <a:cs typeface="Times New Roman" pitchFamily="18" charset="0"/>
              </a:rPr>
              <a:t>Blood pressure should be tested in every postnatal visit</a:t>
            </a:r>
            <a:endParaRPr lang="ar-JO" sz="2400" dirty="0">
              <a:latin typeface="Times New Roman" pitchFamily="18" charset="0"/>
              <a:cs typeface="Times New Roman" pitchFamily="18" charset="0"/>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45488" y="2456049"/>
            <a:ext cx="4080775" cy="4084379"/>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sz="1800" dirty="0">
              <a:solidFill>
                <a:prstClr val="black"/>
              </a:solidFill>
            </a:endParaRPr>
          </a:p>
        </p:txBody>
      </p:sp>
    </p:spTree>
    <p:extLst>
      <p:ext uri="{BB962C8B-B14F-4D97-AF65-F5344CB8AC3E}">
        <p14:creationId xmlns:p14="http://schemas.microsoft.com/office/powerpoint/2010/main" val="30782242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8181FC64-B306-4821-98E2-780662EFC4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83758"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800" dirty="0">
              <a:solidFill>
                <a:prstClr val="white"/>
              </a:solidFill>
              <a:latin typeface="Meiryo"/>
            </a:endParaRPr>
          </a:p>
        </p:txBody>
      </p:sp>
      <p:pic>
        <p:nvPicPr>
          <p:cNvPr id="5" name="Picture 4" descr="A close-up of a person&#10;&#10;Description automatically generated with low confidence">
            <a:extLst>
              <a:ext uri="{FF2B5EF4-FFF2-40B4-BE49-F238E27FC236}">
                <a16:creationId xmlns:a16="http://schemas.microsoft.com/office/drawing/2014/main" xmlns="" id="{12105462-6878-429A-91B3-20F9F74312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63" r="1" b="1"/>
          <a:stretch/>
        </p:blipFill>
        <p:spPr>
          <a:xfrm>
            <a:off x="21" y="10"/>
            <a:ext cx="4879045" cy="5373334"/>
          </a:xfrm>
          <a:prstGeom prst="rect">
            <a:avLst/>
          </a:prstGeom>
        </p:spPr>
      </p:pic>
      <p:sp>
        <p:nvSpPr>
          <p:cNvPr id="12" name="Freeform: Shape 11">
            <a:extLst>
              <a:ext uri="{FF2B5EF4-FFF2-40B4-BE49-F238E27FC236}">
                <a16:creationId xmlns:a16="http://schemas.microsoft.com/office/drawing/2014/main" xmlns="" id="{5871FC61-DD4E-47D4-81FD-8A7E7D12B3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981503" y="0"/>
            <a:ext cx="5202562" cy="6859588"/>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en-US" sz="1800" dirty="0">
              <a:solidFill>
                <a:prstClr val="white"/>
              </a:solidFill>
            </a:endParaRPr>
          </a:p>
        </p:txBody>
      </p:sp>
      <p:sp useBgFill="1">
        <p:nvSpPr>
          <p:cNvPr id="14" name="Freeform: Shape 13">
            <a:extLst>
              <a:ext uri="{FF2B5EF4-FFF2-40B4-BE49-F238E27FC236}">
                <a16:creationId xmlns:a16="http://schemas.microsoft.com/office/drawing/2014/main" xmlns="" id="{F9EC3F91-A75C-4F74-867E-E4C28C1354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43574" y="0"/>
            <a:ext cx="5040490" cy="6859588"/>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en-US" sz="1800">
              <a:solidFill>
                <a:prstClr val="white"/>
              </a:solidFill>
              <a:latin typeface="Meiryo"/>
            </a:endParaRPr>
          </a:p>
        </p:txBody>
      </p:sp>
      <p:sp>
        <p:nvSpPr>
          <p:cNvPr id="16" name="Freeform: Shape 15">
            <a:extLst>
              <a:ext uri="{FF2B5EF4-FFF2-40B4-BE49-F238E27FC236}">
                <a16:creationId xmlns:a16="http://schemas.microsoft.com/office/drawing/2014/main" xmlns="" id="{829A1E2C-5AC8-40FC-99E9-832069D397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92655" y="0"/>
            <a:ext cx="2528076" cy="6859588"/>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endParaRPr lang="en-US" sz="1800" dirty="0">
              <a:solidFill>
                <a:prstClr val="white"/>
              </a:solidFill>
              <a:latin typeface="Meiryo"/>
            </a:endParaRPr>
          </a:p>
        </p:txBody>
      </p:sp>
      <p:sp>
        <p:nvSpPr>
          <p:cNvPr id="2" name="Title 1">
            <a:extLst>
              <a:ext uri="{FF2B5EF4-FFF2-40B4-BE49-F238E27FC236}">
                <a16:creationId xmlns:a16="http://schemas.microsoft.com/office/drawing/2014/main" xmlns="" id="{70DD70A4-5A07-4F7D-A37C-FE532900B04C}"/>
              </a:ext>
            </a:extLst>
          </p:cNvPr>
          <p:cNvSpPr>
            <a:spLocks noGrp="1"/>
          </p:cNvSpPr>
          <p:nvPr>
            <p:ph type="title"/>
          </p:nvPr>
        </p:nvSpPr>
        <p:spPr>
          <a:xfrm>
            <a:off x="6233455" y="392546"/>
            <a:ext cx="4743081" cy="1191693"/>
          </a:xfrm>
        </p:spPr>
        <p:txBody>
          <a:bodyPr anchor="b">
            <a:normAutofit fontScale="90000"/>
          </a:bodyPr>
          <a:lstStyle/>
          <a:p>
            <a:r>
              <a:rPr lang="en-US" sz="3600" b="1" dirty="0">
                <a:latin typeface="Times New Roman" pitchFamily="18" charset="0"/>
                <a:cs typeface="Times New Roman" pitchFamily="18" charset="0"/>
              </a:rPr>
              <a:t>Symphysis pubis diastasis </a:t>
            </a:r>
            <a:r>
              <a:rPr lang="ar-JO" sz="3600" b="1" dirty="0"/>
              <a:t/>
            </a:r>
            <a:br>
              <a:rPr lang="ar-JO" sz="3600" b="1" dirty="0"/>
            </a:br>
            <a:endParaRPr lang="ar-JO" sz="3600" b="1" dirty="0"/>
          </a:p>
        </p:txBody>
      </p:sp>
      <p:sp>
        <p:nvSpPr>
          <p:cNvPr id="3" name="Content Placeholder 2">
            <a:extLst>
              <a:ext uri="{FF2B5EF4-FFF2-40B4-BE49-F238E27FC236}">
                <a16:creationId xmlns:a16="http://schemas.microsoft.com/office/drawing/2014/main" xmlns="" id="{3DBB73EC-903A-46C2-98AC-1FF23D7C53AB}"/>
              </a:ext>
            </a:extLst>
          </p:cNvPr>
          <p:cNvSpPr>
            <a:spLocks noGrp="1"/>
          </p:cNvSpPr>
          <p:nvPr>
            <p:ph idx="1"/>
          </p:nvPr>
        </p:nvSpPr>
        <p:spPr>
          <a:xfrm>
            <a:off x="5270697" y="1535243"/>
            <a:ext cx="6657767" cy="4605723"/>
          </a:xfrm>
        </p:spPr>
        <p:txBody>
          <a:bodyPr>
            <a:noAutofit/>
          </a:bodyPr>
          <a:lstStyle/>
          <a:p>
            <a:r>
              <a:rPr lang="en-US" sz="2400" b="1" dirty="0">
                <a:latin typeface="Times New Roman" pitchFamily="18" charset="0"/>
                <a:cs typeface="Times New Roman" pitchFamily="18" charset="0"/>
              </a:rPr>
              <a:t>Associated</a:t>
            </a:r>
            <a:r>
              <a:rPr lang="en-US" sz="2400" dirty="0">
                <a:latin typeface="Times New Roman" pitchFamily="18" charset="0"/>
                <a:cs typeface="Times New Roman" pitchFamily="18" charset="0"/>
              </a:rPr>
              <a:t> with forceps delivery, rapid second stage of </a:t>
            </a:r>
            <a:r>
              <a:rPr lang="en-US" sz="2400" dirty="0" err="1">
                <a:latin typeface="Times New Roman" pitchFamily="18" charset="0"/>
                <a:cs typeface="Times New Roman" pitchFamily="18" charset="0"/>
              </a:rPr>
              <a:t>labour</a:t>
            </a:r>
            <a:r>
              <a:rPr lang="en-US" sz="2400" dirty="0">
                <a:latin typeface="Times New Roman" pitchFamily="18" charset="0"/>
                <a:cs typeface="Times New Roman" pitchFamily="18" charset="0"/>
              </a:rPr>
              <a:t> or severe abduction of the thighs during delivery</a:t>
            </a:r>
          </a:p>
          <a:p>
            <a:r>
              <a:rPr lang="en-US" sz="2400" b="1" dirty="0">
                <a:latin typeface="Times New Roman" pitchFamily="18" charset="0"/>
                <a:cs typeface="Times New Roman" pitchFamily="18" charset="0"/>
              </a:rPr>
              <a:t>Signs</a:t>
            </a:r>
            <a:r>
              <a:rPr lang="en-US" sz="2400" dirty="0">
                <a:latin typeface="Times New Roman" pitchFamily="18" charset="0"/>
                <a:cs typeface="Times New Roman" pitchFamily="18" charset="0"/>
              </a:rPr>
              <a:t> :symphyseal pain aggravated by weight-bearing and walking, a waddling gait, pubic tenderness and a palpable </a:t>
            </a:r>
            <a:r>
              <a:rPr lang="en-US" sz="2400" dirty="0" err="1">
                <a:latin typeface="Times New Roman" pitchFamily="18" charset="0"/>
                <a:cs typeface="Times New Roman" pitchFamily="18" charset="0"/>
              </a:rPr>
              <a:t>interpubic</a:t>
            </a:r>
            <a:r>
              <a:rPr lang="en-US" sz="2400" dirty="0">
                <a:latin typeface="Times New Roman" pitchFamily="18" charset="0"/>
                <a:cs typeface="Times New Roman" pitchFamily="18" charset="0"/>
              </a:rPr>
              <a:t> gap.</a:t>
            </a:r>
          </a:p>
          <a:p>
            <a:r>
              <a:rPr lang="en-US" sz="2400" b="1" dirty="0">
                <a:latin typeface="Times New Roman" pitchFamily="18" charset="0"/>
                <a:cs typeface="Times New Roman" pitchFamily="18" charset="0"/>
              </a:rPr>
              <a:t>Treatment</a:t>
            </a:r>
            <a:r>
              <a:rPr lang="en-US" sz="2400" dirty="0">
                <a:latin typeface="Times New Roman" pitchFamily="18" charset="0"/>
                <a:cs typeface="Times New Roman" pitchFamily="18" charset="0"/>
              </a:rPr>
              <a:t> includes bed rest, anti-inflammatory agents, physiotherapy and a pelvic corset to provide support and stability</a:t>
            </a:r>
            <a:endParaRPr lang="ar-JO" sz="2400" dirty="0">
              <a:latin typeface="Times New Roman" pitchFamily="18" charset="0"/>
              <a:cs typeface="Times New Roman" pitchFamily="18" charset="0"/>
            </a:endParaRPr>
          </a:p>
        </p:txBody>
      </p:sp>
    </p:spTree>
    <p:extLst>
      <p:ext uri="{BB962C8B-B14F-4D97-AF65-F5344CB8AC3E}">
        <p14:creationId xmlns:p14="http://schemas.microsoft.com/office/powerpoint/2010/main" val="687729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9423" y="261442"/>
            <a:ext cx="10965657" cy="981522"/>
          </a:xfrm>
        </p:spPr>
        <p:txBody>
          <a:bodyPr>
            <a:noAutofit/>
          </a:bodyPr>
          <a:lstStyle/>
          <a:p>
            <a:r>
              <a:rPr lang="en-US" sz="4000" dirty="0" smtClean="0"/>
              <a:t>Assess of involution : fundal height </a:t>
            </a:r>
            <a:endParaRPr lang="en-US" sz="4000" dirty="0"/>
          </a:p>
        </p:txBody>
      </p:sp>
      <p:sp>
        <p:nvSpPr>
          <p:cNvPr id="3" name="عنصر نائب للمحتوى 2"/>
          <p:cNvSpPr>
            <a:spLocks noGrp="1"/>
          </p:cNvSpPr>
          <p:nvPr>
            <p:ph idx="1"/>
          </p:nvPr>
        </p:nvSpPr>
        <p:spPr/>
        <p:txBody>
          <a:bodyPr>
            <a:noAutofit/>
          </a:bodyPr>
          <a:lstStyle/>
          <a:p>
            <a:r>
              <a:rPr lang="en-US" sz="2400" b="1" u="sng" dirty="0" smtClean="0">
                <a:solidFill>
                  <a:schemeClr val="tx1"/>
                </a:solidFill>
              </a:rPr>
              <a:t>Immediately after delivery</a:t>
            </a:r>
            <a:r>
              <a:rPr lang="en-US" sz="2400" dirty="0" smtClean="0">
                <a:solidFill>
                  <a:schemeClr val="tx1"/>
                </a:solidFill>
              </a:rPr>
              <a:t>, the fundus is normally firm, </a:t>
            </a:r>
            <a:r>
              <a:rPr lang="en-US" sz="2400" dirty="0" err="1" smtClean="0">
                <a:solidFill>
                  <a:schemeClr val="tx1"/>
                </a:solidFill>
              </a:rPr>
              <a:t>nontender</a:t>
            </a:r>
            <a:r>
              <a:rPr lang="en-US" sz="2400" dirty="0" smtClean="0">
                <a:solidFill>
                  <a:schemeClr val="tx1"/>
                </a:solidFill>
              </a:rPr>
              <a:t>, globular, and located midway between the </a:t>
            </a:r>
            <a:r>
              <a:rPr lang="en-US" sz="2400" dirty="0" err="1" smtClean="0">
                <a:solidFill>
                  <a:schemeClr val="tx1"/>
                </a:solidFill>
              </a:rPr>
              <a:t>symphysis</a:t>
            </a:r>
            <a:r>
              <a:rPr lang="en-US" sz="2400" dirty="0" smtClean="0">
                <a:solidFill>
                  <a:schemeClr val="tx1"/>
                </a:solidFill>
              </a:rPr>
              <a:t> pubis and umbilicus. </a:t>
            </a:r>
          </a:p>
          <a:p>
            <a:endParaRPr lang="en-US" sz="2400" dirty="0" smtClean="0">
              <a:solidFill>
                <a:schemeClr val="tx1"/>
              </a:solidFill>
            </a:endParaRPr>
          </a:p>
          <a:p>
            <a:r>
              <a:rPr lang="en-US" sz="2400" b="1" u="sng" dirty="0" smtClean="0">
                <a:solidFill>
                  <a:schemeClr val="tx1"/>
                </a:solidFill>
              </a:rPr>
              <a:t>In the next 12 hours</a:t>
            </a:r>
            <a:r>
              <a:rPr lang="en-US" sz="2400" dirty="0" smtClean="0">
                <a:solidFill>
                  <a:schemeClr val="tx1"/>
                </a:solidFill>
              </a:rPr>
              <a:t>, it rises to just above or below the umbilicus, then recedes by approximately 1 cm/day to again lie midway between the </a:t>
            </a:r>
            <a:r>
              <a:rPr lang="en-US" sz="2400" dirty="0" err="1" smtClean="0">
                <a:solidFill>
                  <a:schemeClr val="tx1"/>
                </a:solidFill>
              </a:rPr>
              <a:t>symphysis</a:t>
            </a:r>
            <a:r>
              <a:rPr lang="en-US" sz="2400" dirty="0" smtClean="0">
                <a:solidFill>
                  <a:schemeClr val="tx1"/>
                </a:solidFill>
              </a:rPr>
              <a:t> pubis and umbilicus by the </a:t>
            </a:r>
            <a:r>
              <a:rPr lang="en-US" sz="2400" b="1" u="sng" dirty="0" smtClean="0">
                <a:solidFill>
                  <a:schemeClr val="tx1"/>
                </a:solidFill>
              </a:rPr>
              <a:t>end of the first postpartum week. </a:t>
            </a:r>
          </a:p>
          <a:p>
            <a:endParaRPr lang="en-US" sz="2400" dirty="0" smtClean="0">
              <a:solidFill>
                <a:schemeClr val="tx1"/>
              </a:solidFill>
            </a:endParaRPr>
          </a:p>
          <a:p>
            <a:r>
              <a:rPr lang="en-US" sz="2400" dirty="0" smtClean="0">
                <a:solidFill>
                  <a:schemeClr val="tx1"/>
                </a:solidFill>
              </a:rPr>
              <a:t>It is not palpable abdominally by </a:t>
            </a:r>
            <a:r>
              <a:rPr lang="en-US" sz="2400" b="1" u="sng" dirty="0" smtClean="0">
                <a:solidFill>
                  <a:schemeClr val="tx1"/>
                </a:solidFill>
              </a:rPr>
              <a:t>two weeks postpartum </a:t>
            </a:r>
            <a:r>
              <a:rPr lang="en-US" sz="2400" dirty="0" smtClean="0">
                <a:solidFill>
                  <a:schemeClr val="tx1"/>
                </a:solidFill>
              </a:rPr>
              <a:t>and attains its normal </a:t>
            </a:r>
            <a:r>
              <a:rPr lang="en-US" sz="2400" dirty="0" err="1" smtClean="0">
                <a:solidFill>
                  <a:schemeClr val="tx1"/>
                </a:solidFill>
              </a:rPr>
              <a:t>nonpregnant</a:t>
            </a:r>
            <a:r>
              <a:rPr lang="en-US" sz="2400" dirty="0" smtClean="0">
                <a:solidFill>
                  <a:schemeClr val="tx1"/>
                </a:solidFill>
              </a:rPr>
              <a:t> size by six to eight weeks postpartum.</a:t>
            </a:r>
          </a:p>
          <a:p>
            <a:endParaRPr lang="en-US" sz="2400" dirty="0">
              <a:solidFill>
                <a:schemeClr val="tx1"/>
              </a:solidFill>
            </a:endParaRPr>
          </a:p>
        </p:txBody>
      </p:sp>
    </p:spTree>
    <p:extLst>
      <p:ext uri="{BB962C8B-B14F-4D97-AF65-F5344CB8AC3E}">
        <p14:creationId xmlns:p14="http://schemas.microsoft.com/office/powerpoint/2010/main" val="1719196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6" y="0"/>
            <a:ext cx="12181017"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4164558" cy="6859588"/>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عنوان 1"/>
          <p:cNvSpPr>
            <a:spLocks noGrp="1"/>
          </p:cNvSpPr>
          <p:nvPr>
            <p:ph type="title"/>
          </p:nvPr>
        </p:nvSpPr>
        <p:spPr>
          <a:xfrm>
            <a:off x="1" y="1153841"/>
            <a:ext cx="4164560" cy="4462196"/>
          </a:xfrm>
        </p:spPr>
        <p:txBody>
          <a:bodyPr>
            <a:normAutofit/>
          </a:bodyPr>
          <a:lstStyle/>
          <a:p>
            <a:r>
              <a:rPr lang="en-US" sz="3600" b="1" dirty="0">
                <a:solidFill>
                  <a:srgbClr val="FFFFFF"/>
                </a:solidFill>
              </a:rPr>
              <a:t>Urinary complications</a:t>
            </a:r>
            <a:br>
              <a:rPr lang="en-US" sz="3600" b="1" dirty="0">
                <a:solidFill>
                  <a:srgbClr val="FFFFFF"/>
                </a:solidFill>
              </a:rPr>
            </a:br>
            <a:r>
              <a:rPr lang="en-US" sz="3600" b="1" dirty="0">
                <a:solidFill>
                  <a:srgbClr val="FFFFFF"/>
                </a:solidFill>
              </a:rPr>
              <a:t>Urine retention </a:t>
            </a:r>
            <a:endParaRPr lang="ar-JO" sz="3600" b="1" dirty="0">
              <a:solidFill>
                <a:srgbClr val="FFFFFF"/>
              </a:solidFill>
            </a:endParaRPr>
          </a:p>
        </p:txBody>
      </p:sp>
      <p:sp>
        <p:nvSpPr>
          <p:cNvPr id="3" name="عنصر نائب للمحتوى 2"/>
          <p:cNvSpPr>
            <a:spLocks noGrp="1"/>
          </p:cNvSpPr>
          <p:nvPr>
            <p:ph idx="1"/>
          </p:nvPr>
        </p:nvSpPr>
        <p:spPr>
          <a:xfrm>
            <a:off x="4444414" y="591483"/>
            <a:ext cx="6901995" cy="5586912"/>
          </a:xfrm>
        </p:spPr>
        <p:txBody>
          <a:bodyPr anchor="ctr">
            <a:normAutofit/>
          </a:bodyPr>
          <a:lstStyle/>
          <a:p>
            <a:pPr>
              <a:buNone/>
            </a:pPr>
            <a:r>
              <a:rPr lang="en-US" sz="2000" dirty="0"/>
              <a:t> </a:t>
            </a:r>
            <a:endParaRPr lang="ar-JO" sz="2000" dirty="0"/>
          </a:p>
        </p:txBody>
      </p:sp>
      <p:sp>
        <p:nvSpPr>
          <p:cNvPr id="12" name="Arc 11">
            <a:extLst>
              <a:ext uri="{FF2B5EF4-FFF2-40B4-BE49-F238E27FC236}">
                <a16:creationId xmlns:a16="http://schemas.microsoft.com/office/drawing/2014/main" xmlns=""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45488" y="2456049"/>
            <a:ext cx="4080775" cy="4084379"/>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sz="1800" dirty="0">
              <a:solidFill>
                <a:prstClr val="black"/>
              </a:solidFill>
            </a:endParaRPr>
          </a:p>
        </p:txBody>
      </p:sp>
      <p:sp>
        <p:nvSpPr>
          <p:cNvPr id="7" name="عنصر نائب للمحتوى 2"/>
          <p:cNvSpPr txBox="1">
            <a:spLocks/>
          </p:cNvSpPr>
          <p:nvPr/>
        </p:nvSpPr>
        <p:spPr>
          <a:xfrm>
            <a:off x="4541829" y="1135052"/>
            <a:ext cx="7125501" cy="5038577"/>
          </a:xfrm>
          <a:prstGeom prst="rect">
            <a:avLst/>
          </a:prstGeom>
        </p:spPr>
        <p:txBody>
          <a:bodyPr vert="horz" lIns="91440" tIns="45720" rIns="91440" bIns="45720" rtlCol="0">
            <a:normAutofit/>
          </a:bodyPr>
          <a:lstStyle/>
          <a:p>
            <a:pPr marL="228600" indent="-228600" defTabSz="914400">
              <a:lnSpc>
                <a:spcPct val="90000"/>
              </a:lnSpc>
              <a:spcBef>
                <a:spcPts val="1000"/>
              </a:spcBef>
              <a:buFont typeface="Arial" panose="020B0604020202020204" pitchFamily="34" charset="0"/>
              <a:buChar char="•"/>
              <a:defRPr/>
            </a:pPr>
            <a:endParaRPr lang="en-US" sz="1800" dirty="0">
              <a:solidFill>
                <a:prstClr val="black"/>
              </a:solidFill>
            </a:endParaRPr>
          </a:p>
          <a:p>
            <a:pPr marL="228600" indent="-228600" defTabSz="914400">
              <a:lnSpc>
                <a:spcPct val="90000"/>
              </a:lnSpc>
              <a:spcBef>
                <a:spcPts val="1000"/>
              </a:spcBef>
              <a:buFont typeface="Arial" panose="020B0604020202020204" pitchFamily="34" charset="0"/>
              <a:buChar char="•"/>
              <a:defRPr/>
            </a:pPr>
            <a:r>
              <a:rPr lang="en-US" sz="2400" dirty="0">
                <a:solidFill>
                  <a:prstClr val="black"/>
                </a:solidFill>
                <a:latin typeface="Times New Roman" pitchFamily="18" charset="0"/>
                <a:cs typeface="Times New Roman" pitchFamily="18" charset="0"/>
              </a:rPr>
              <a:t>Leave an indwelling catheter on continuous drainage for 48 hours. </a:t>
            </a:r>
          </a:p>
          <a:p>
            <a:pPr marL="228600" indent="-228600" defTabSz="914400">
              <a:lnSpc>
                <a:spcPct val="90000"/>
              </a:lnSpc>
              <a:spcBef>
                <a:spcPts val="1000"/>
              </a:spcBef>
              <a:buFont typeface="Arial" panose="020B0604020202020204" pitchFamily="34" charset="0"/>
              <a:buChar char="•"/>
              <a:defRPr/>
            </a:pPr>
            <a:endParaRPr lang="en-US" sz="2400" dirty="0">
              <a:solidFill>
                <a:prstClr val="black"/>
              </a:solidFill>
              <a:latin typeface="Times New Roman" pitchFamily="18" charset="0"/>
              <a:cs typeface="Times New Roman" pitchFamily="18" charset="0"/>
            </a:endParaRPr>
          </a:p>
          <a:p>
            <a:pPr marL="228600" indent="-228600" defTabSz="914400">
              <a:lnSpc>
                <a:spcPct val="90000"/>
              </a:lnSpc>
              <a:spcBef>
                <a:spcPts val="1000"/>
              </a:spcBef>
              <a:buFont typeface="Arial" panose="020B0604020202020204" pitchFamily="34" charset="0"/>
              <a:buChar char="•"/>
              <a:defRPr/>
            </a:pPr>
            <a:r>
              <a:rPr lang="en-US" sz="2400" dirty="0">
                <a:solidFill>
                  <a:prstClr val="black"/>
                </a:solidFill>
                <a:latin typeface="Times New Roman" pitchFamily="18" charset="0"/>
                <a:cs typeface="Times New Roman" pitchFamily="18" charset="0"/>
              </a:rPr>
              <a:t>After the bladder has been continuously emptied, the catheter can be removed and then the volumes of urine passed can be monitored.</a:t>
            </a:r>
          </a:p>
          <a:p>
            <a:pPr marL="228600" indent="-228600" defTabSz="914400">
              <a:lnSpc>
                <a:spcPct val="90000"/>
              </a:lnSpc>
              <a:spcBef>
                <a:spcPts val="1000"/>
              </a:spcBef>
              <a:defRPr/>
            </a:pP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7540886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6" y="0"/>
            <a:ext cx="12181017"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4164558" cy="6859588"/>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عنوان 1"/>
          <p:cNvSpPr>
            <a:spLocks noGrp="1"/>
          </p:cNvSpPr>
          <p:nvPr>
            <p:ph type="title"/>
          </p:nvPr>
        </p:nvSpPr>
        <p:spPr>
          <a:xfrm>
            <a:off x="686388" y="1153841"/>
            <a:ext cx="3198317" cy="4462196"/>
          </a:xfrm>
        </p:spPr>
        <p:txBody>
          <a:bodyPr>
            <a:normAutofit/>
          </a:bodyPr>
          <a:lstStyle/>
          <a:p>
            <a:r>
              <a:rPr lang="en-US" b="1" dirty="0">
                <a:solidFill>
                  <a:srgbClr val="FFFFFF"/>
                </a:solidFill>
              </a:rPr>
              <a:t>Incontinence of urine</a:t>
            </a:r>
            <a:endParaRPr lang="ar-JO" b="1" dirty="0">
              <a:solidFill>
                <a:srgbClr val="FFFFFF"/>
              </a:solidFill>
            </a:endParaRPr>
          </a:p>
        </p:txBody>
      </p:sp>
      <p:sp>
        <p:nvSpPr>
          <p:cNvPr id="3" name="عنصر نائب للمحتوى 2"/>
          <p:cNvSpPr>
            <a:spLocks noGrp="1"/>
          </p:cNvSpPr>
          <p:nvPr>
            <p:ph idx="1"/>
          </p:nvPr>
        </p:nvSpPr>
        <p:spPr>
          <a:xfrm>
            <a:off x="4444414" y="591483"/>
            <a:ext cx="6901995" cy="5586912"/>
          </a:xfrm>
        </p:spPr>
        <p:txBody>
          <a:bodyPr anchor="ctr">
            <a:normAutofit lnSpcReduction="10000"/>
          </a:bodyPr>
          <a:lstStyle/>
          <a:p>
            <a:pPr>
              <a:buNone/>
            </a:pPr>
            <a:r>
              <a:rPr lang="en-US" sz="2400" b="1" dirty="0">
                <a:latin typeface="Times New Roman" pitchFamily="18" charset="0"/>
                <a:cs typeface="Times New Roman" pitchFamily="18" charset="0"/>
              </a:rPr>
              <a:t>Urinary incontinence </a:t>
            </a:r>
            <a:r>
              <a:rPr lang="en-US" sz="2400" dirty="0">
                <a:latin typeface="Times New Roman" pitchFamily="18" charset="0"/>
                <a:cs typeface="Times New Roman" pitchFamily="18" charset="0"/>
              </a:rPr>
              <a:t>will occur in approximately 15% of women who will have it to persist for 3 months after birth. </a:t>
            </a:r>
          </a:p>
          <a:p>
            <a:pPr>
              <a:buNone/>
            </a:pP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It is </a:t>
            </a:r>
            <a:r>
              <a:rPr lang="en-US" sz="2400" b="1" dirty="0">
                <a:latin typeface="Times New Roman" pitchFamily="18" charset="0"/>
                <a:cs typeface="Times New Roman" pitchFamily="18" charset="0"/>
              </a:rPr>
              <a:t>more</a:t>
            </a:r>
            <a:r>
              <a:rPr lang="en-US" sz="2400" dirty="0">
                <a:latin typeface="Times New Roman" pitchFamily="18" charset="0"/>
                <a:cs typeface="Times New Roman" pitchFamily="18" charset="0"/>
              </a:rPr>
              <a:t> frequently seen following instrumental delivery and </a:t>
            </a:r>
            <a:r>
              <a:rPr lang="en-US" sz="2400" b="1" dirty="0">
                <a:latin typeface="Times New Roman" pitchFamily="18" charset="0"/>
                <a:cs typeface="Times New Roman" pitchFamily="18" charset="0"/>
              </a:rPr>
              <a:t>least</a:t>
            </a:r>
            <a:r>
              <a:rPr lang="en-US" sz="2400" dirty="0">
                <a:latin typeface="Times New Roman" pitchFamily="18" charset="0"/>
                <a:cs typeface="Times New Roman" pitchFamily="18" charset="0"/>
              </a:rPr>
              <a:t> frequently after elective caesarean section.</a:t>
            </a:r>
          </a:p>
          <a:p>
            <a:pPr>
              <a:buNone/>
            </a:pP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Complications to the ureter are most commonly seen after a complicated caesarean section, when ureteric injury may either result in a ureteric fistula or ureteric occlusion.</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a:p>
            <a:pPr>
              <a:buNone/>
            </a:pPr>
            <a:r>
              <a:rPr lang="en-US" sz="1800" dirty="0"/>
              <a:t/>
            </a:r>
            <a:br>
              <a:rPr lang="en-US" sz="1800" dirty="0"/>
            </a:br>
            <a:endParaRPr lang="ar-JO" sz="1800" dirty="0"/>
          </a:p>
        </p:txBody>
      </p:sp>
      <p:sp>
        <p:nvSpPr>
          <p:cNvPr id="12" name="Arc 11">
            <a:extLst>
              <a:ext uri="{FF2B5EF4-FFF2-40B4-BE49-F238E27FC236}">
                <a16:creationId xmlns:a16="http://schemas.microsoft.com/office/drawing/2014/main" xmlns=""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45488" y="2456049"/>
            <a:ext cx="4080775" cy="4084379"/>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sz="1800" dirty="0">
              <a:solidFill>
                <a:prstClr val="black"/>
              </a:solidFill>
            </a:endParaRPr>
          </a:p>
        </p:txBody>
      </p:sp>
    </p:spTree>
    <p:extLst>
      <p:ext uri="{BB962C8B-B14F-4D97-AF65-F5344CB8AC3E}">
        <p14:creationId xmlns:p14="http://schemas.microsoft.com/office/powerpoint/2010/main" val="682292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6" y="0"/>
            <a:ext cx="12181017"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4164558" cy="6859588"/>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عنوان 1"/>
          <p:cNvSpPr>
            <a:spLocks noGrp="1"/>
          </p:cNvSpPr>
          <p:nvPr>
            <p:ph type="title"/>
          </p:nvPr>
        </p:nvSpPr>
        <p:spPr>
          <a:xfrm>
            <a:off x="1" y="1170172"/>
            <a:ext cx="3198317" cy="4462196"/>
          </a:xfrm>
        </p:spPr>
        <p:txBody>
          <a:bodyPr>
            <a:normAutofit/>
          </a:bodyPr>
          <a:lstStyle/>
          <a:p>
            <a:r>
              <a:rPr lang="en-US" b="1" dirty="0">
                <a:solidFill>
                  <a:srgbClr val="FFFFFF"/>
                </a:solidFill>
              </a:rPr>
              <a:t>Incontinence of feces</a:t>
            </a:r>
            <a:endParaRPr lang="ar-JO" b="1" dirty="0">
              <a:solidFill>
                <a:srgbClr val="FFFFFF"/>
              </a:solidFill>
            </a:endParaRPr>
          </a:p>
        </p:txBody>
      </p:sp>
      <p:sp>
        <p:nvSpPr>
          <p:cNvPr id="3" name="عنصر نائب للمحتوى 2"/>
          <p:cNvSpPr>
            <a:spLocks noGrp="1"/>
          </p:cNvSpPr>
          <p:nvPr>
            <p:ph idx="1"/>
          </p:nvPr>
        </p:nvSpPr>
        <p:spPr>
          <a:xfrm>
            <a:off x="3638901" y="212322"/>
            <a:ext cx="8273197" cy="6271623"/>
          </a:xfrm>
        </p:spPr>
        <p:txBody>
          <a:bodyPr anchor="ctr">
            <a:normAutofit/>
          </a:bodyPr>
          <a:lstStyle/>
          <a:p>
            <a:pPr>
              <a:buNone/>
            </a:pPr>
            <a:r>
              <a:rPr lang="en-US" sz="2400" dirty="0">
                <a:latin typeface="Times New Roman" pitchFamily="18" charset="0"/>
                <a:cs typeface="Times New Roman" pitchFamily="18" charset="0"/>
              </a:rPr>
              <a:t>35% of women undergoing their first vaginal delivery develop </a:t>
            </a:r>
            <a:r>
              <a:rPr lang="en-US" sz="2400" b="1" dirty="0">
                <a:latin typeface="Times New Roman" pitchFamily="18" charset="0"/>
                <a:cs typeface="Times New Roman" pitchFamily="18" charset="0"/>
              </a:rPr>
              <a:t>anal sphincter injury</a:t>
            </a:r>
            <a:r>
              <a:rPr lang="en-US" sz="2400" dirty="0">
                <a:latin typeface="Times New Roman" pitchFamily="18" charset="0"/>
                <a:cs typeface="Times New Roman" pitchFamily="18" charset="0"/>
              </a:rPr>
              <a:t>. Approximately 10% will still have anal symptoms of urgency or incontinence at 3 months after birth.</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a:p>
            <a:pPr>
              <a:buNone/>
            </a:pPr>
            <a:r>
              <a:rPr lang="en-US" sz="2400" b="1" dirty="0">
                <a:latin typeface="Times New Roman" pitchFamily="18" charset="0"/>
                <a:cs typeface="Times New Roman" pitchFamily="18" charset="0"/>
              </a:rPr>
              <a:t>Etiology</a:t>
            </a:r>
            <a:r>
              <a:rPr lang="en-US" sz="2400" dirty="0">
                <a:latin typeface="Times New Roman" pitchFamily="18" charset="0"/>
                <a:cs typeface="Times New Roman" pitchFamily="18" charset="0"/>
              </a:rPr>
              <a:t> include </a:t>
            </a:r>
          </a:p>
          <a:p>
            <a:pPr marL="457200" indent="-457200">
              <a:buAutoNum type="arabicPeriod"/>
            </a:pPr>
            <a:r>
              <a:rPr lang="en-US" sz="2400" dirty="0">
                <a:latin typeface="Times New Roman" pitchFamily="18" charset="0"/>
                <a:cs typeface="Times New Roman" pitchFamily="18" charset="0"/>
              </a:rPr>
              <a:t>instrumental delivery </a:t>
            </a:r>
            <a:r>
              <a:rPr lang="en-US" sz="2000" dirty="0">
                <a:latin typeface="Times New Roman" pitchFamily="18" charset="0"/>
                <a:cs typeface="Times New Roman" pitchFamily="18" charset="0"/>
              </a:rPr>
              <a:t>(use of vacuum 16%  extraction is associated with less perineal trauma than forceps 32% delivery) </a:t>
            </a:r>
          </a:p>
          <a:p>
            <a:pPr marL="457200" indent="-457200">
              <a:buAutoNum type="arabicPeriod"/>
            </a:pPr>
            <a:r>
              <a:rPr lang="en-US" sz="2400" dirty="0">
                <a:latin typeface="Times New Roman" pitchFamily="18" charset="0"/>
                <a:cs typeface="Times New Roman" pitchFamily="18" charset="0"/>
              </a:rPr>
              <a:t>Prolonged second stage of </a:t>
            </a:r>
            <a:r>
              <a:rPr lang="en-US" sz="2400" dirty="0" err="1">
                <a:latin typeface="Times New Roman" pitchFamily="18" charset="0"/>
                <a:cs typeface="Times New Roman" pitchFamily="18" charset="0"/>
              </a:rPr>
              <a:t>labour</a:t>
            </a:r>
            <a:r>
              <a:rPr lang="en-US" sz="2400" dirty="0">
                <a:latin typeface="Times New Roman" pitchFamily="18" charset="0"/>
                <a:cs typeface="Times New Roman" pitchFamily="18" charset="0"/>
              </a:rPr>
              <a:t>, </a:t>
            </a:r>
          </a:p>
          <a:p>
            <a:pPr marL="457200" indent="-457200">
              <a:buAutoNum type="arabicPeriod"/>
            </a:pPr>
            <a:r>
              <a:rPr lang="en-US" sz="2400" dirty="0" err="1">
                <a:latin typeface="Times New Roman" pitchFamily="18" charset="0"/>
                <a:cs typeface="Times New Roman" pitchFamily="18" charset="0"/>
              </a:rPr>
              <a:t>birthweight</a:t>
            </a:r>
            <a:r>
              <a:rPr lang="en-US" sz="2400" dirty="0">
                <a:latin typeface="Times New Roman" pitchFamily="18" charset="0"/>
                <a:cs typeface="Times New Roman" pitchFamily="18" charset="0"/>
              </a:rPr>
              <a:t> over 4.0 kg, </a:t>
            </a:r>
          </a:p>
          <a:p>
            <a:pPr marL="457200" indent="-457200">
              <a:buAutoNum type="arabicPeriod"/>
            </a:pPr>
            <a:r>
              <a:rPr lang="en-US" sz="2400" dirty="0" err="1">
                <a:latin typeface="Times New Roman" pitchFamily="18" charset="0"/>
                <a:cs typeface="Times New Roman" pitchFamily="18" charset="0"/>
              </a:rPr>
              <a:t>occipito</a:t>
            </a:r>
            <a:r>
              <a:rPr lang="en-US" sz="2400" dirty="0">
                <a:latin typeface="Times New Roman" pitchFamily="18" charset="0"/>
                <a:cs typeface="Times New Roman" pitchFamily="18" charset="0"/>
              </a:rPr>
              <a:t>‐posterior position </a:t>
            </a:r>
          </a:p>
          <a:p>
            <a:pPr marL="457200" indent="-457200">
              <a:buAutoNum type="arabicPeriod"/>
            </a:pPr>
            <a:r>
              <a:rPr lang="en-US" sz="2400" dirty="0">
                <a:latin typeface="Times New Roman" pitchFamily="18" charset="0"/>
                <a:cs typeface="Times New Roman" pitchFamily="18" charset="0"/>
              </a:rPr>
              <a:t>episiotomy.</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In women who have a recognized anal sphincter rupture,  37% continue to have anal incontinence despite primary sphincter repair. </a:t>
            </a:r>
            <a:endParaRPr lang="ar-JO" sz="2400" dirty="0">
              <a:latin typeface="Times New Roman" pitchFamily="18" charset="0"/>
              <a:cs typeface="Times New Roman" pitchFamily="18" charset="0"/>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45488" y="2456049"/>
            <a:ext cx="4080775" cy="4084379"/>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sz="1800" dirty="0">
              <a:solidFill>
                <a:prstClr val="black"/>
              </a:solidFill>
            </a:endParaRPr>
          </a:p>
        </p:txBody>
      </p:sp>
    </p:spTree>
    <p:extLst>
      <p:ext uri="{BB962C8B-B14F-4D97-AF65-F5344CB8AC3E}">
        <p14:creationId xmlns:p14="http://schemas.microsoft.com/office/powerpoint/2010/main" val="11135217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6" y="0"/>
            <a:ext cx="12181017"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4164558" cy="6859588"/>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1">
            <a:extLst>
              <a:ext uri="{FF2B5EF4-FFF2-40B4-BE49-F238E27FC236}">
                <a16:creationId xmlns:a16="http://schemas.microsoft.com/office/drawing/2014/main" xmlns="" id="{D31EDF4A-E661-4BE4-B5BF-4BFCA050AD9A}"/>
              </a:ext>
            </a:extLst>
          </p:cNvPr>
          <p:cNvSpPr>
            <a:spLocks noGrp="1"/>
          </p:cNvSpPr>
          <p:nvPr>
            <p:ph type="title"/>
          </p:nvPr>
        </p:nvSpPr>
        <p:spPr>
          <a:xfrm>
            <a:off x="0" y="1170171"/>
            <a:ext cx="3736809" cy="4462196"/>
          </a:xfrm>
        </p:spPr>
        <p:txBody>
          <a:bodyPr>
            <a:normAutofit/>
          </a:bodyPr>
          <a:lstStyle/>
          <a:p>
            <a:r>
              <a:rPr lang="en-US" sz="4100" b="1" u="sng" dirty="0" err="1">
                <a:solidFill>
                  <a:srgbClr val="FFFFFF"/>
                </a:solidFill>
                <a:latin typeface="Times New Roman" pitchFamily="18" charset="0"/>
                <a:cs typeface="Times New Roman" pitchFamily="18" charset="0"/>
              </a:rPr>
              <a:t>Subinvolution</a:t>
            </a:r>
            <a:r>
              <a:rPr lang="en-US" sz="4100" b="1" u="sng" dirty="0">
                <a:solidFill>
                  <a:srgbClr val="FFFFFF"/>
                </a:solidFill>
                <a:latin typeface="Times New Roman" pitchFamily="18" charset="0"/>
                <a:cs typeface="Times New Roman" pitchFamily="18" charset="0"/>
              </a:rPr>
              <a:t> of the uterus :</a:t>
            </a:r>
            <a:br>
              <a:rPr lang="en-US" sz="4100" b="1" u="sng" dirty="0">
                <a:solidFill>
                  <a:srgbClr val="FFFFFF"/>
                </a:solidFill>
                <a:latin typeface="Times New Roman" pitchFamily="18" charset="0"/>
                <a:cs typeface="Times New Roman" pitchFamily="18" charset="0"/>
              </a:rPr>
            </a:br>
            <a:r>
              <a:rPr lang="en-US" sz="4100" dirty="0">
                <a:solidFill>
                  <a:srgbClr val="FFFFFF"/>
                </a:solidFill>
              </a:rPr>
              <a:t/>
            </a:r>
            <a:br>
              <a:rPr lang="en-US" sz="4100" dirty="0">
                <a:solidFill>
                  <a:srgbClr val="FFFFFF"/>
                </a:solidFill>
              </a:rPr>
            </a:br>
            <a:r>
              <a:rPr lang="en-US" sz="2800" dirty="0">
                <a:latin typeface="Times New Roman" pitchFamily="18" charset="0"/>
                <a:cs typeface="Times New Roman" pitchFamily="18" charset="0"/>
              </a:rPr>
              <a:t>The involution is impaired and retracted </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endParaRPr lang="ar-JO" sz="4100" dirty="0">
              <a:solidFill>
                <a:srgbClr val="FFFFFF"/>
              </a:solidFill>
            </a:endParaRPr>
          </a:p>
        </p:txBody>
      </p:sp>
      <p:sp>
        <p:nvSpPr>
          <p:cNvPr id="3" name="Content Placeholder 2">
            <a:extLst>
              <a:ext uri="{FF2B5EF4-FFF2-40B4-BE49-F238E27FC236}">
                <a16:creationId xmlns:a16="http://schemas.microsoft.com/office/drawing/2014/main" xmlns="" id="{700E0F33-ED7B-4587-9EFC-3409AAC36F72}"/>
              </a:ext>
            </a:extLst>
          </p:cNvPr>
          <p:cNvSpPr>
            <a:spLocks noGrp="1"/>
          </p:cNvSpPr>
          <p:nvPr>
            <p:ph idx="1"/>
          </p:nvPr>
        </p:nvSpPr>
        <p:spPr>
          <a:xfrm>
            <a:off x="4112123" y="293984"/>
            <a:ext cx="7669433" cy="5884411"/>
          </a:xfrm>
        </p:spPr>
        <p:txBody>
          <a:bodyPr anchor="ctr">
            <a:normAutofit/>
          </a:bodyPr>
          <a:lstStyle/>
          <a:p>
            <a:r>
              <a:rPr lang="en-US" b="1" u="sng" dirty="0">
                <a:latin typeface="Times New Roman" pitchFamily="18" charset="0"/>
                <a:cs typeface="Times New Roman" pitchFamily="18" charset="0"/>
              </a:rPr>
              <a:t>Causes</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grandmultiparity</a:t>
            </a:r>
            <a:r>
              <a:rPr lang="en-US" dirty="0">
                <a:latin typeface="Times New Roman" pitchFamily="18" charset="0"/>
                <a:cs typeface="Times New Roman" pitchFamily="18" charset="0"/>
              </a:rPr>
              <a:t> , multiple gestation, </a:t>
            </a:r>
            <a:r>
              <a:rPr lang="en-US" dirty="0" err="1">
                <a:latin typeface="Times New Roman" pitchFamily="18" charset="0"/>
                <a:cs typeface="Times New Roman" pitchFamily="18" charset="0"/>
              </a:rPr>
              <a:t>polyhydrominous</a:t>
            </a:r>
            <a:r>
              <a:rPr lang="en-US" dirty="0">
                <a:latin typeface="Times New Roman" pitchFamily="18" charset="0"/>
                <a:cs typeface="Times New Roman" pitchFamily="18" charset="0"/>
              </a:rPr>
              <a:t>, cesarian section, prolapsed uterus , uterine fibroids </a:t>
            </a:r>
          </a:p>
          <a:p>
            <a:r>
              <a:rPr lang="en-US" b="1" u="sng" dirty="0">
                <a:latin typeface="Times New Roman" pitchFamily="18" charset="0"/>
                <a:cs typeface="Times New Roman" pitchFamily="18" charset="0"/>
              </a:rPr>
              <a:t>Clinical features </a:t>
            </a:r>
            <a:r>
              <a:rPr lang="en-US" dirty="0">
                <a:latin typeface="Times New Roman" pitchFamily="18" charset="0"/>
                <a:cs typeface="Times New Roman" pitchFamily="18" charset="0"/>
              </a:rPr>
              <a:t>: mainly asymptomatic </a:t>
            </a:r>
          </a:p>
          <a:p>
            <a:pPr marL="514350" indent="-514350">
              <a:buFont typeface="+mj-lt"/>
              <a:buAutoNum type="arabicPeriod"/>
            </a:pPr>
            <a:r>
              <a:rPr lang="en-US" dirty="0">
                <a:latin typeface="Times New Roman" pitchFamily="18" charset="0"/>
                <a:cs typeface="Times New Roman" pitchFamily="18" charset="0"/>
              </a:rPr>
              <a:t>Abnormal </a:t>
            </a:r>
            <a:r>
              <a:rPr lang="en-US" dirty="0" err="1">
                <a:latin typeface="Times New Roman" pitchFamily="18" charset="0"/>
                <a:cs typeface="Times New Roman" pitchFamily="18" charset="0"/>
              </a:rPr>
              <a:t>lochial</a:t>
            </a:r>
            <a:r>
              <a:rPr lang="en-US" dirty="0">
                <a:latin typeface="Times New Roman" pitchFamily="18" charset="0"/>
                <a:cs typeface="Times New Roman" pitchFamily="18" charset="0"/>
              </a:rPr>
              <a:t> discharge either excessive or prolonged</a:t>
            </a:r>
          </a:p>
          <a:p>
            <a:pPr marL="514350" indent="-514350">
              <a:buFont typeface="+mj-lt"/>
              <a:buAutoNum type="arabicPeriod"/>
            </a:pPr>
            <a:r>
              <a:rPr lang="en-US" dirty="0">
                <a:latin typeface="Times New Roman" pitchFamily="18" charset="0"/>
                <a:cs typeface="Times New Roman" pitchFamily="18" charset="0"/>
              </a:rPr>
              <a:t>Excessive uterine bleeding</a:t>
            </a:r>
          </a:p>
          <a:p>
            <a:pPr marL="514350" indent="-514350">
              <a:buFont typeface="+mj-lt"/>
              <a:buAutoNum type="arabicPeriod"/>
            </a:pPr>
            <a:r>
              <a:rPr lang="en-US" dirty="0">
                <a:latin typeface="Times New Roman" pitchFamily="18" charset="0"/>
                <a:cs typeface="Times New Roman" pitchFamily="18" charset="0"/>
              </a:rPr>
              <a:t>Irregular cramp like pain due to presence of retained products or rise in temperature in case of sepsis</a:t>
            </a:r>
            <a:endParaRPr lang="ar-JO" dirty="0">
              <a:latin typeface="Times New Roman" pitchFamily="18" charset="0"/>
              <a:cs typeface="Times New Roman" pitchFamily="18" charset="0"/>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45488" y="2456049"/>
            <a:ext cx="4080775" cy="4084379"/>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sz="1800" dirty="0">
              <a:solidFill>
                <a:prstClr val="black"/>
              </a:solidFill>
            </a:endParaRPr>
          </a:p>
        </p:txBody>
      </p:sp>
    </p:spTree>
    <p:extLst>
      <p:ext uri="{BB962C8B-B14F-4D97-AF65-F5344CB8AC3E}">
        <p14:creationId xmlns:p14="http://schemas.microsoft.com/office/powerpoint/2010/main" val="34020776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004A8AE1-9605-41DC-920F-A4B8E8F239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6" y="0"/>
            <a:ext cx="12181017"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
        <p:nvSpPr>
          <p:cNvPr id="3" name="Content Placeholder 2">
            <a:extLst>
              <a:ext uri="{FF2B5EF4-FFF2-40B4-BE49-F238E27FC236}">
                <a16:creationId xmlns:a16="http://schemas.microsoft.com/office/drawing/2014/main" xmlns="" id="{D7582D36-502D-45E5-9C70-841BAE748277}"/>
              </a:ext>
            </a:extLst>
          </p:cNvPr>
          <p:cNvSpPr>
            <a:spLocks noGrp="1"/>
          </p:cNvSpPr>
          <p:nvPr>
            <p:ph idx="1"/>
          </p:nvPr>
        </p:nvSpPr>
        <p:spPr>
          <a:xfrm>
            <a:off x="223139" y="192572"/>
            <a:ext cx="11486313" cy="6271623"/>
          </a:xfrm>
        </p:spPr>
        <p:txBody>
          <a:bodyPr>
            <a:normAutofit/>
          </a:bodyPr>
          <a:lstStyle/>
          <a:p>
            <a:pPr marL="0" indent="0">
              <a:buNone/>
            </a:pPr>
            <a:r>
              <a:rPr lang="en-US" b="1" u="sng" dirty="0">
                <a:latin typeface="Times New Roman" pitchFamily="18" charset="0"/>
                <a:cs typeface="Times New Roman" pitchFamily="18" charset="0"/>
              </a:rPr>
              <a:t>Signs : </a:t>
            </a:r>
          </a:p>
          <a:p>
            <a:pPr marL="0" indent="0">
              <a:buNone/>
            </a:pPr>
            <a:endParaRPr lang="en-US" b="1" u="sng" dirty="0">
              <a:latin typeface="Times New Roman" pitchFamily="18" charset="0"/>
              <a:cs typeface="Times New Roman" pitchFamily="18" charset="0"/>
            </a:endParaRPr>
          </a:p>
          <a:p>
            <a:pPr marL="514350" indent="-514350">
              <a:buFont typeface="+mj-lt"/>
              <a:buAutoNum type="arabicPeriod"/>
            </a:pPr>
            <a:r>
              <a:rPr lang="en-US" sz="2600" dirty="0">
                <a:latin typeface="Times New Roman" pitchFamily="18" charset="0"/>
                <a:cs typeface="Times New Roman" pitchFamily="18" charset="0"/>
              </a:rPr>
              <a:t>the uterine height is greater than the normal for the particular day of </a:t>
            </a:r>
            <a:r>
              <a:rPr lang="en-US" sz="2600" dirty="0" err="1">
                <a:latin typeface="Times New Roman" pitchFamily="18" charset="0"/>
                <a:cs typeface="Times New Roman" pitchFamily="18" charset="0"/>
              </a:rPr>
              <a:t>puerperium</a:t>
            </a:r>
            <a:r>
              <a:rPr lang="en-US" sz="2600" dirty="0">
                <a:latin typeface="Times New Roman" pitchFamily="18" charset="0"/>
                <a:cs typeface="Times New Roman" pitchFamily="18" charset="0"/>
              </a:rPr>
              <a:t> </a:t>
            </a:r>
          </a:p>
          <a:p>
            <a:pPr marL="514350" indent="-514350">
              <a:buFont typeface="+mj-lt"/>
              <a:buAutoNum type="arabicPeriod"/>
            </a:pPr>
            <a:r>
              <a:rPr lang="en-US" sz="2600" dirty="0">
                <a:latin typeface="Times New Roman" pitchFamily="18" charset="0"/>
                <a:cs typeface="Times New Roman" pitchFamily="18" charset="0"/>
              </a:rPr>
              <a:t>Presence of features responsible for </a:t>
            </a:r>
            <a:r>
              <a:rPr lang="en-US" sz="2600" dirty="0" err="1">
                <a:latin typeface="Times New Roman" pitchFamily="18" charset="0"/>
                <a:cs typeface="Times New Roman" pitchFamily="18" charset="0"/>
              </a:rPr>
              <a:t>subinvolution</a:t>
            </a:r>
            <a:endParaRPr lang="en-US" sz="2600" dirty="0">
              <a:latin typeface="Times New Roman" pitchFamily="18" charset="0"/>
              <a:cs typeface="Times New Roman" pitchFamily="18" charset="0"/>
            </a:endParaRPr>
          </a:p>
          <a:p>
            <a:pPr marL="514350" indent="-514350">
              <a:buNone/>
            </a:pPr>
            <a:r>
              <a:rPr lang="en-US" dirty="0">
                <a:latin typeface="Times New Roman" pitchFamily="18" charset="0"/>
                <a:cs typeface="Times New Roman" pitchFamily="18" charset="0"/>
              </a:rPr>
              <a:t> </a:t>
            </a:r>
          </a:p>
          <a:p>
            <a:pPr marL="0" indent="0">
              <a:buNone/>
            </a:pPr>
            <a:r>
              <a:rPr lang="en-US" b="1" u="sng" dirty="0">
                <a:latin typeface="Times New Roman" pitchFamily="18" charset="0"/>
                <a:cs typeface="Times New Roman" pitchFamily="18" charset="0"/>
              </a:rPr>
              <a:t>Management </a:t>
            </a:r>
            <a:r>
              <a:rPr lang="en-US" dirty="0">
                <a:latin typeface="Times New Roman" pitchFamily="18" charset="0"/>
                <a:cs typeface="Times New Roman" pitchFamily="18" charset="0"/>
              </a:rPr>
              <a:t>: </a:t>
            </a:r>
            <a:r>
              <a:rPr lang="en-US" u="sng" dirty="0">
                <a:latin typeface="Times New Roman" pitchFamily="18" charset="0"/>
                <a:cs typeface="Times New Roman" pitchFamily="18" charset="0"/>
              </a:rPr>
              <a:t>only when present with other </a:t>
            </a:r>
            <a:r>
              <a:rPr lang="en-US" u="sng" dirty="0" smtClean="0">
                <a:latin typeface="Times New Roman" pitchFamily="18" charset="0"/>
                <a:cs typeface="Times New Roman" pitchFamily="18" charset="0"/>
              </a:rPr>
              <a:t>pathology</a:t>
            </a:r>
            <a:endParaRPr lang="en-US" u="sng" dirty="0">
              <a:latin typeface="Times New Roman" pitchFamily="18" charset="0"/>
              <a:cs typeface="Times New Roman" pitchFamily="18" charset="0"/>
            </a:endParaRPr>
          </a:p>
          <a:p>
            <a:pPr marL="514350" indent="-514350">
              <a:buFont typeface="+mj-lt"/>
              <a:buAutoNum type="arabicPeriod"/>
            </a:pPr>
            <a:r>
              <a:rPr lang="en-US" sz="2600" dirty="0">
                <a:latin typeface="Times New Roman" pitchFamily="18" charset="0"/>
                <a:cs typeface="Times New Roman" pitchFamily="18" charset="0"/>
              </a:rPr>
              <a:t>antibiotics in </a:t>
            </a:r>
            <a:r>
              <a:rPr lang="en-US" sz="2600" dirty="0" err="1">
                <a:latin typeface="Times New Roman" pitchFamily="18" charset="0"/>
                <a:cs typeface="Times New Roman" pitchFamily="18" charset="0"/>
              </a:rPr>
              <a:t>endometritis</a:t>
            </a:r>
            <a:endParaRPr lang="en-US" sz="2600" dirty="0">
              <a:latin typeface="Times New Roman" pitchFamily="18" charset="0"/>
              <a:cs typeface="Times New Roman" pitchFamily="18" charset="0"/>
            </a:endParaRPr>
          </a:p>
          <a:p>
            <a:pPr marL="514350" indent="-514350">
              <a:buFont typeface="+mj-lt"/>
              <a:buAutoNum type="arabicPeriod"/>
            </a:pPr>
            <a:r>
              <a:rPr lang="en-US" sz="2600" dirty="0">
                <a:latin typeface="Times New Roman" pitchFamily="18" charset="0"/>
                <a:cs typeface="Times New Roman" pitchFamily="18" charset="0"/>
              </a:rPr>
              <a:t>Exploration of uterus in retained products</a:t>
            </a:r>
          </a:p>
          <a:p>
            <a:pPr marL="514350" indent="-514350">
              <a:buFont typeface="+mj-lt"/>
              <a:buAutoNum type="arabicPeriod"/>
            </a:pPr>
            <a:r>
              <a:rPr lang="en-US" sz="2600" dirty="0" err="1">
                <a:latin typeface="Times New Roman" pitchFamily="18" charset="0"/>
                <a:cs typeface="Times New Roman" pitchFamily="18" charset="0"/>
              </a:rPr>
              <a:t>Pessary</a:t>
            </a:r>
            <a:r>
              <a:rPr lang="en-US" sz="2600" dirty="0">
                <a:latin typeface="Times New Roman" pitchFamily="18" charset="0"/>
                <a:cs typeface="Times New Roman" pitchFamily="18" charset="0"/>
              </a:rPr>
              <a:t> in </a:t>
            </a:r>
            <a:r>
              <a:rPr lang="en-US" sz="2600" dirty="0" err="1">
                <a:latin typeface="Times New Roman" pitchFamily="18" charset="0"/>
                <a:cs typeface="Times New Roman" pitchFamily="18" charset="0"/>
              </a:rPr>
              <a:t>prolapse</a:t>
            </a:r>
            <a:endParaRPr lang="en-US" sz="2600" dirty="0">
              <a:latin typeface="Times New Roman" pitchFamily="18" charset="0"/>
              <a:cs typeface="Times New Roman" pitchFamily="18" charset="0"/>
            </a:endParaRPr>
          </a:p>
          <a:p>
            <a:pPr marL="514350" indent="-514350">
              <a:buFont typeface="+mj-lt"/>
              <a:buAutoNum type="arabicPeriod"/>
            </a:pPr>
            <a:r>
              <a:rPr lang="en-US" sz="2600" dirty="0">
                <a:latin typeface="Times New Roman" pitchFamily="18" charset="0"/>
                <a:cs typeface="Times New Roman" pitchFamily="18" charset="0"/>
              </a:rPr>
              <a:t>Early ambulation postpartum </a:t>
            </a:r>
          </a:p>
          <a:p>
            <a:pPr marL="514350" indent="-514350">
              <a:buFont typeface="+mj-lt"/>
              <a:buAutoNum type="arabicPeriod"/>
            </a:pPr>
            <a:r>
              <a:rPr lang="en-US" sz="2600" dirty="0">
                <a:latin typeface="Times New Roman" pitchFamily="18" charset="0"/>
                <a:cs typeface="Times New Roman" pitchFamily="18" charset="0"/>
              </a:rPr>
              <a:t>Daily document of </a:t>
            </a:r>
            <a:r>
              <a:rPr lang="en-US" sz="2600" dirty="0" err="1">
                <a:latin typeface="Times New Roman" pitchFamily="18" charset="0"/>
                <a:cs typeface="Times New Roman" pitchFamily="18" charset="0"/>
              </a:rPr>
              <a:t>fundal</a:t>
            </a:r>
            <a:r>
              <a:rPr lang="en-US" sz="2600" dirty="0">
                <a:latin typeface="Times New Roman" pitchFamily="18" charset="0"/>
                <a:cs typeface="Times New Roman" pitchFamily="18" charset="0"/>
              </a:rPr>
              <a:t> height</a:t>
            </a:r>
          </a:p>
          <a:p>
            <a:pPr marL="0" indent="0">
              <a:buNone/>
            </a:pPr>
            <a:endParaRPr lang="en-US" sz="1800" dirty="0"/>
          </a:p>
          <a:p>
            <a:pPr marL="514350" indent="-514350">
              <a:buFont typeface="+mj-lt"/>
              <a:buAutoNum type="arabicPeriod"/>
            </a:pPr>
            <a:endParaRPr lang="en-US" sz="1800" dirty="0"/>
          </a:p>
          <a:p>
            <a:pPr marL="514350" indent="-514350">
              <a:buFont typeface="+mj-lt"/>
              <a:buAutoNum type="arabicPeriod"/>
            </a:pPr>
            <a:endParaRPr lang="en-US" sz="1800" dirty="0"/>
          </a:p>
          <a:p>
            <a:endParaRPr lang="ar-JO" sz="1800" dirty="0"/>
          </a:p>
        </p:txBody>
      </p:sp>
      <p:sp>
        <p:nvSpPr>
          <p:cNvPr id="23" name="Oval 22">
            <a:extLst>
              <a:ext uri="{FF2B5EF4-FFF2-40B4-BE49-F238E27FC236}">
                <a16:creationId xmlns:a16="http://schemas.microsoft.com/office/drawing/2014/main" xmlns="" id="{FA23A907-97FB-4A8F-880A-DD77401C42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10613" y="4738810"/>
            <a:ext cx="545744" cy="54622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srgbClr val="FFFFFF"/>
              </a:solidFill>
            </a:endParaRPr>
          </a:p>
        </p:txBody>
      </p:sp>
    </p:spTree>
    <p:extLst>
      <p:ext uri="{BB962C8B-B14F-4D97-AF65-F5344CB8AC3E}">
        <p14:creationId xmlns:p14="http://schemas.microsoft.com/office/powerpoint/2010/main" val="14484882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6" y="0"/>
            <a:ext cx="12181017"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4164558" cy="6859588"/>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1">
            <a:extLst>
              <a:ext uri="{FF2B5EF4-FFF2-40B4-BE49-F238E27FC236}">
                <a16:creationId xmlns:a16="http://schemas.microsoft.com/office/drawing/2014/main" xmlns="" id="{99606DD6-D060-4D7A-B5A8-5E13A67D481C}"/>
              </a:ext>
            </a:extLst>
          </p:cNvPr>
          <p:cNvSpPr>
            <a:spLocks noGrp="1"/>
          </p:cNvSpPr>
          <p:nvPr>
            <p:ph type="title"/>
          </p:nvPr>
        </p:nvSpPr>
        <p:spPr>
          <a:xfrm>
            <a:off x="1" y="310316"/>
            <a:ext cx="4373208" cy="6549272"/>
          </a:xfrm>
        </p:spPr>
        <p:txBody>
          <a:bodyPr>
            <a:normAutofit/>
          </a:bodyPr>
          <a:lstStyle/>
          <a:p>
            <a:pPr marL="0" indent="0"/>
            <a:r>
              <a:rPr lang="en-US" sz="4800" dirty="0">
                <a:solidFill>
                  <a:srgbClr val="FFFFFF"/>
                </a:solidFill>
                <a:latin typeface="Times New Roman" pitchFamily="18" charset="0"/>
                <a:cs typeface="Times New Roman" pitchFamily="18" charset="0"/>
              </a:rPr>
              <a:t>PPH</a:t>
            </a:r>
            <a:r>
              <a:rPr lang="en-US" sz="3100" dirty="0">
                <a:solidFill>
                  <a:srgbClr val="FFFFFF"/>
                </a:solidFill>
                <a:latin typeface="Times New Roman" pitchFamily="18" charset="0"/>
                <a:cs typeface="Times New Roman" pitchFamily="18" charset="0"/>
              </a:rPr>
              <a:t> :</a:t>
            </a:r>
            <a:br>
              <a:rPr lang="en-US" sz="3100" dirty="0">
                <a:solidFill>
                  <a:srgbClr val="FFFFFF"/>
                </a:solidFill>
                <a:latin typeface="Times New Roman" pitchFamily="18" charset="0"/>
                <a:cs typeface="Times New Roman" pitchFamily="18" charset="0"/>
              </a:rPr>
            </a:br>
            <a:r>
              <a:rPr lang="en-US" sz="3100" dirty="0">
                <a:solidFill>
                  <a:srgbClr val="FFFFFF"/>
                </a:solidFill>
                <a:latin typeface="Times New Roman" pitchFamily="18" charset="0"/>
                <a:cs typeface="Times New Roman" pitchFamily="18" charset="0"/>
              </a:rPr>
              <a:t/>
            </a:r>
            <a:br>
              <a:rPr lang="en-US" sz="3100" dirty="0">
                <a:solidFill>
                  <a:srgbClr val="FFFFFF"/>
                </a:solidFill>
                <a:latin typeface="Times New Roman" pitchFamily="18" charset="0"/>
                <a:cs typeface="Times New Roman" pitchFamily="18" charset="0"/>
              </a:rPr>
            </a:br>
            <a:r>
              <a:rPr lang="en-US" sz="3100" b="1" dirty="0">
                <a:latin typeface="Times New Roman" pitchFamily="18" charset="0"/>
                <a:cs typeface="Times New Roman" pitchFamily="18" charset="0"/>
              </a:rPr>
              <a:t>Defined as </a:t>
            </a:r>
            <a:r>
              <a:rPr lang="en-US" sz="3100" b="1" dirty="0" smtClean="0">
                <a:latin typeface="Times New Roman" pitchFamily="18" charset="0"/>
                <a:cs typeface="Times New Roman" pitchFamily="18" charset="0"/>
              </a:rPr>
              <a:t/>
            </a:r>
            <a:br>
              <a:rPr lang="en-US" sz="3100" b="1" dirty="0" smtClean="0">
                <a:latin typeface="Times New Roman" pitchFamily="18" charset="0"/>
                <a:cs typeface="Times New Roman" pitchFamily="18" charset="0"/>
              </a:rPr>
            </a:br>
            <a:r>
              <a:rPr lang="en-US" sz="2600" dirty="0" smtClean="0">
                <a:solidFill>
                  <a:schemeClr val="bg1"/>
                </a:solidFill>
                <a:latin typeface="Times New Roman" pitchFamily="18" charset="0"/>
                <a:cs typeface="Times New Roman" pitchFamily="18" charset="0"/>
              </a:rPr>
              <a:t>Bleeding </a:t>
            </a:r>
            <a:r>
              <a:rPr lang="en-US" sz="2600" dirty="0">
                <a:solidFill>
                  <a:schemeClr val="bg1"/>
                </a:solidFill>
                <a:latin typeface="Times New Roman" pitchFamily="18" charset="0"/>
                <a:cs typeface="Times New Roman" pitchFamily="18" charset="0"/>
              </a:rPr>
              <a:t>of </a:t>
            </a:r>
            <a:r>
              <a:rPr lang="en-US" sz="2600" dirty="0">
                <a:latin typeface="Times New Roman" pitchFamily="18" charset="0"/>
                <a:cs typeface="Times New Roman" pitchFamily="18" charset="0"/>
              </a:rPr>
              <a:t>more</a:t>
            </a:r>
            <a:r>
              <a:rPr lang="en-US" sz="2600" dirty="0">
                <a:solidFill>
                  <a:schemeClr val="bg1"/>
                </a:solidFill>
                <a:latin typeface="Times New Roman" pitchFamily="18" charset="0"/>
                <a:cs typeface="Times New Roman" pitchFamily="18" charset="0"/>
              </a:rPr>
              <a:t> than 500cc in the first 24hs after vaginal delivery </a:t>
            </a:r>
            <a:br>
              <a:rPr lang="en-US" sz="2600" dirty="0">
                <a:solidFill>
                  <a:schemeClr val="bg1"/>
                </a:solidFill>
                <a:latin typeface="Times New Roman" pitchFamily="18" charset="0"/>
                <a:cs typeface="Times New Roman" pitchFamily="18" charset="0"/>
              </a:rPr>
            </a:br>
            <a:r>
              <a:rPr lang="en-US" sz="2600" dirty="0">
                <a:solidFill>
                  <a:schemeClr val="bg1"/>
                </a:solidFill>
                <a:latin typeface="Times New Roman" pitchFamily="18" charset="0"/>
                <a:cs typeface="Times New Roman" pitchFamily="18" charset="0"/>
              </a:rPr>
              <a:t>More than 1000cc after Cesarean section </a:t>
            </a:r>
            <a:br>
              <a:rPr lang="en-US" sz="2600" dirty="0">
                <a:solidFill>
                  <a:schemeClr val="bg1"/>
                </a:solidFill>
                <a:latin typeface="Times New Roman" pitchFamily="18" charset="0"/>
                <a:cs typeface="Times New Roman" pitchFamily="18" charset="0"/>
              </a:rPr>
            </a:br>
            <a:r>
              <a:rPr lang="en-US" sz="2600" dirty="0">
                <a:solidFill>
                  <a:schemeClr val="bg1"/>
                </a:solidFill>
                <a:latin typeface="Times New Roman" pitchFamily="18" charset="0"/>
                <a:cs typeface="Times New Roman" pitchFamily="18" charset="0"/>
              </a:rPr>
              <a:t>OR according to ACOG : 10% drop in </a:t>
            </a:r>
            <a:r>
              <a:rPr lang="en-US" sz="2600" dirty="0" err="1">
                <a:solidFill>
                  <a:schemeClr val="bg1"/>
                </a:solidFill>
                <a:latin typeface="Times New Roman" pitchFamily="18" charset="0"/>
                <a:cs typeface="Times New Roman" pitchFamily="18" charset="0"/>
              </a:rPr>
              <a:t>Hematocrit</a:t>
            </a:r>
            <a:r>
              <a:rPr lang="en-US" sz="2600" dirty="0">
                <a:solidFill>
                  <a:schemeClr val="bg1"/>
                </a:solidFill>
                <a:latin typeface="Times New Roman" pitchFamily="18" charset="0"/>
                <a:cs typeface="Times New Roman" pitchFamily="18" charset="0"/>
              </a:rPr>
              <a:t> value between the admission and </a:t>
            </a:r>
            <a:r>
              <a:rPr lang="en-US" sz="2600" dirty="0" err="1">
                <a:solidFill>
                  <a:schemeClr val="bg1"/>
                </a:solidFill>
                <a:latin typeface="Times New Roman" pitchFamily="18" charset="0"/>
                <a:cs typeface="Times New Roman" pitchFamily="18" charset="0"/>
              </a:rPr>
              <a:t>puerperium</a:t>
            </a:r>
            <a:r>
              <a:rPr lang="en-US" sz="2600" dirty="0">
                <a:solidFill>
                  <a:schemeClr val="bg1"/>
                </a:solidFill>
                <a:latin typeface="Times New Roman" pitchFamily="18" charset="0"/>
                <a:cs typeface="Times New Roman" pitchFamily="18" charset="0"/>
              </a:rPr>
              <a:t> </a:t>
            </a:r>
            <a:r>
              <a:rPr lang="en-US" dirty="0"/>
              <a:t/>
            </a:r>
            <a:br>
              <a:rPr lang="en-US" dirty="0"/>
            </a:br>
            <a:endParaRPr lang="ar-JO" dirty="0">
              <a:solidFill>
                <a:srgbClr val="FFFFFF"/>
              </a:solidFill>
            </a:endParaRPr>
          </a:p>
        </p:txBody>
      </p:sp>
      <p:sp>
        <p:nvSpPr>
          <p:cNvPr id="3" name="Content Placeholder 2">
            <a:extLst>
              <a:ext uri="{FF2B5EF4-FFF2-40B4-BE49-F238E27FC236}">
                <a16:creationId xmlns:a16="http://schemas.microsoft.com/office/drawing/2014/main" xmlns="" id="{37A5312D-6670-4AF2-A242-1FA0ABAA49EA}"/>
              </a:ext>
            </a:extLst>
          </p:cNvPr>
          <p:cNvSpPr>
            <a:spLocks noGrp="1"/>
          </p:cNvSpPr>
          <p:nvPr>
            <p:ph idx="1"/>
          </p:nvPr>
        </p:nvSpPr>
        <p:spPr>
          <a:xfrm>
            <a:off x="4523725" y="1667041"/>
            <a:ext cx="7467685" cy="4115753"/>
          </a:xfrm>
        </p:spPr>
        <p:txBody>
          <a:bodyPr anchor="ctr">
            <a:normAutofit/>
          </a:bodyPr>
          <a:lstStyle/>
          <a:p>
            <a:pPr marL="0" indent="0">
              <a:buNone/>
            </a:pPr>
            <a:r>
              <a:rPr lang="en-US" dirty="0"/>
              <a:t> </a:t>
            </a:r>
          </a:p>
          <a:p>
            <a:pPr marL="0" indent="0">
              <a:buNone/>
            </a:pPr>
            <a:r>
              <a:rPr lang="en-US" b="1" dirty="0"/>
              <a:t>   </a:t>
            </a:r>
            <a:r>
              <a:rPr lang="en-US" sz="2400" b="1" dirty="0">
                <a:latin typeface="Times New Roman" pitchFamily="18" charset="0"/>
                <a:cs typeface="Times New Roman" pitchFamily="18" charset="0"/>
              </a:rPr>
              <a:t>Types </a:t>
            </a:r>
          </a:p>
          <a:p>
            <a:r>
              <a:rPr lang="en-US" sz="2400" dirty="0">
                <a:latin typeface="Times New Roman" pitchFamily="18" charset="0"/>
                <a:cs typeface="Times New Roman" pitchFamily="18" charset="0"/>
              </a:rPr>
              <a:t>PPH occurring in the </a:t>
            </a:r>
            <a:r>
              <a:rPr lang="en-US" sz="2400" u="sng" dirty="0">
                <a:latin typeface="Times New Roman" pitchFamily="18" charset="0"/>
                <a:cs typeface="Times New Roman" pitchFamily="18" charset="0"/>
              </a:rPr>
              <a:t>first 24 hours</a:t>
            </a:r>
            <a:r>
              <a:rPr lang="en-US" sz="2400" dirty="0">
                <a:latin typeface="Times New Roman" pitchFamily="18" charset="0"/>
                <a:cs typeface="Times New Roman" pitchFamily="18" charset="0"/>
              </a:rPr>
              <a:t> after delivery: </a:t>
            </a:r>
            <a:r>
              <a:rPr lang="en-US" sz="2400" b="1" dirty="0">
                <a:latin typeface="Times New Roman" pitchFamily="18" charset="0"/>
                <a:cs typeface="Times New Roman" pitchFamily="18" charset="0"/>
              </a:rPr>
              <a:t>primary or early PPH</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PPH occurring from 24 hours to 6weeks </a:t>
            </a:r>
            <a:r>
              <a:rPr lang="en-US" sz="2400" u="sng" dirty="0">
                <a:latin typeface="Times New Roman" pitchFamily="18" charset="0"/>
                <a:cs typeface="Times New Roman" pitchFamily="18" charset="0"/>
              </a:rPr>
              <a:t>after</a:t>
            </a:r>
            <a:r>
              <a:rPr lang="en-US" sz="2400" dirty="0">
                <a:latin typeface="Times New Roman" pitchFamily="18" charset="0"/>
                <a:cs typeface="Times New Roman" pitchFamily="18" charset="0"/>
              </a:rPr>
              <a:t> delivery: </a:t>
            </a:r>
            <a:r>
              <a:rPr lang="en-US" sz="2400" b="1" dirty="0">
                <a:latin typeface="Times New Roman" pitchFamily="18" charset="0"/>
                <a:cs typeface="Times New Roman" pitchFamily="18" charset="0"/>
              </a:rPr>
              <a:t>secondary, late, or delayed PPH</a:t>
            </a:r>
            <a:r>
              <a:rPr lang="en-US" b="1" dirty="0"/>
              <a:t>.</a:t>
            </a:r>
          </a:p>
          <a:p>
            <a:endParaRPr lang="en-US" b="1" dirty="0"/>
          </a:p>
          <a:p>
            <a:endParaRPr lang="en-US" b="1" dirty="0"/>
          </a:p>
          <a:p>
            <a:endParaRPr lang="en-US" b="1" dirty="0"/>
          </a:p>
          <a:p>
            <a:endParaRPr lang="en-US" b="1" dirty="0"/>
          </a:p>
          <a:p>
            <a:endParaRPr lang="en-US" b="1" dirty="0"/>
          </a:p>
          <a:p>
            <a:endParaRPr lang="en-US" b="1" dirty="0"/>
          </a:p>
          <a:p>
            <a:endParaRPr lang="ar-JO" dirty="0"/>
          </a:p>
        </p:txBody>
      </p:sp>
      <p:sp>
        <p:nvSpPr>
          <p:cNvPr id="12" name="Arc 11">
            <a:extLst>
              <a:ext uri="{FF2B5EF4-FFF2-40B4-BE49-F238E27FC236}">
                <a16:creationId xmlns:a16="http://schemas.microsoft.com/office/drawing/2014/main" xmlns=""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45488" y="2456049"/>
            <a:ext cx="4080775" cy="4084379"/>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sz="1800" dirty="0">
              <a:solidFill>
                <a:prstClr val="black"/>
              </a:solidFill>
            </a:endParaRPr>
          </a:p>
        </p:txBody>
      </p:sp>
    </p:spTree>
    <p:extLst>
      <p:ext uri="{BB962C8B-B14F-4D97-AF65-F5344CB8AC3E}">
        <p14:creationId xmlns:p14="http://schemas.microsoft.com/office/powerpoint/2010/main" val="12451453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6E48AFA-8884-4F68-A44F-D2C1E8609C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12184063"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 name="Title 1">
            <a:extLst>
              <a:ext uri="{FF2B5EF4-FFF2-40B4-BE49-F238E27FC236}">
                <a16:creationId xmlns:a16="http://schemas.microsoft.com/office/drawing/2014/main" xmlns="" id="{D41246EB-9F59-41A2-A3F6-3B94D06C5DF1}"/>
              </a:ext>
            </a:extLst>
          </p:cNvPr>
          <p:cNvSpPr>
            <a:spLocks noGrp="1"/>
          </p:cNvSpPr>
          <p:nvPr>
            <p:ph type="title"/>
          </p:nvPr>
        </p:nvSpPr>
        <p:spPr>
          <a:xfrm>
            <a:off x="383358" y="3338901"/>
            <a:ext cx="3979262" cy="2217026"/>
          </a:xfrm>
        </p:spPr>
        <p:txBody>
          <a:bodyPr>
            <a:normAutofit/>
          </a:bodyPr>
          <a:lstStyle/>
          <a:p>
            <a:r>
              <a:rPr lang="en-US" sz="4000" dirty="0">
                <a:latin typeface="Times New Roman" pitchFamily="18" charset="0"/>
                <a:cs typeface="Times New Roman" pitchFamily="18" charset="0"/>
              </a:rPr>
              <a:t>Causes of PPH</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uterine</a:t>
            </a:r>
            <a:r>
              <a:rPr lang="en-US" dirty="0"/>
              <a:t>:</a:t>
            </a:r>
            <a:endParaRPr lang="ar-JO" dirty="0"/>
          </a:p>
        </p:txBody>
      </p:sp>
      <p:sp>
        <p:nvSpPr>
          <p:cNvPr id="3" name="Content Placeholder 2">
            <a:extLst>
              <a:ext uri="{FF2B5EF4-FFF2-40B4-BE49-F238E27FC236}">
                <a16:creationId xmlns:a16="http://schemas.microsoft.com/office/drawing/2014/main" xmlns="" id="{6CE4B44B-1222-4B91-BBCA-1310D4CC6CD8}"/>
              </a:ext>
            </a:extLst>
          </p:cNvPr>
          <p:cNvSpPr>
            <a:spLocks noGrp="1"/>
          </p:cNvSpPr>
          <p:nvPr>
            <p:ph idx="1"/>
          </p:nvPr>
        </p:nvSpPr>
        <p:spPr>
          <a:xfrm>
            <a:off x="4067906" y="3257813"/>
            <a:ext cx="7278505" cy="2958157"/>
          </a:xfrm>
        </p:spPr>
        <p:txBody>
          <a:bodyPr>
            <a:noAutofit/>
          </a:bodyPr>
          <a:lstStyle/>
          <a:p>
            <a:r>
              <a:rPr lang="en-US" b="1" dirty="0">
                <a:latin typeface="Times New Roman" pitchFamily="18" charset="0"/>
                <a:cs typeface="Times New Roman" pitchFamily="18" charset="0"/>
              </a:rPr>
              <a:t>1-uterine atony </a:t>
            </a:r>
          </a:p>
          <a:p>
            <a:pPr lvl="1" eaLnBrk="1" hangingPunct="1">
              <a:buFont typeface="Wingdings" panose="05000000000000000000" pitchFamily="2" charset="2"/>
              <a:buChar char="Ø"/>
              <a:defRPr/>
            </a:pPr>
            <a:endParaRPr lang="en-US" sz="1800" dirty="0"/>
          </a:p>
          <a:p>
            <a:endParaRPr lang="ar-JO" sz="1800" dirty="0"/>
          </a:p>
        </p:txBody>
      </p:sp>
      <p:sp>
        <p:nvSpPr>
          <p:cNvPr id="11" name="Arc 10">
            <a:extLst>
              <a:ext uri="{FF2B5EF4-FFF2-40B4-BE49-F238E27FC236}">
                <a16:creationId xmlns:a16="http://schemas.microsoft.com/office/drawing/2014/main" xmlns="" id="{969D19A6-08CB-498C-93EC-3FFB021FC6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269068">
            <a:off x="8710853" y="3341367"/>
            <a:ext cx="2988591" cy="298595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defRPr/>
            </a:pPr>
            <a:endParaRPr lang="en-US" sz="1800">
              <a:solidFill>
                <a:srgbClr val="000000"/>
              </a:solidFill>
            </a:endParaRPr>
          </a:p>
        </p:txBody>
      </p:sp>
      <p:pic>
        <p:nvPicPr>
          <p:cNvPr id="4" name="Picture 4" descr="39-02">
            <a:extLst>
              <a:ext uri="{FF2B5EF4-FFF2-40B4-BE49-F238E27FC236}">
                <a16:creationId xmlns:a16="http://schemas.microsoft.com/office/drawing/2014/main" xmlns="" id="{BACD528A-AF06-4075-8FA7-CAD02C11DF6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708" b="27025"/>
          <a:stretch/>
        </p:blipFill>
        <p:spPr>
          <a:xfrm>
            <a:off x="837653" y="215017"/>
            <a:ext cx="10109908" cy="3079653"/>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xmlns="" id="{DADFED76-819F-48FC-A719-828B82D18C40}"/>
              </a:ext>
            </a:extLst>
          </p:cNvPr>
          <p:cNvSpPr txBox="1">
            <a:spLocks/>
          </p:cNvSpPr>
          <p:nvPr/>
        </p:nvSpPr>
        <p:spPr>
          <a:xfrm>
            <a:off x="5955023" y="3424290"/>
            <a:ext cx="3786481" cy="1325870"/>
          </a:xfrm>
          <a:prstGeom prst="rect">
            <a:avLst/>
          </a:prstGeom>
        </p:spPr>
        <p:txBody>
          <a:bodyPr vert="horz" lIns="91440" tIns="45720" rIns="91440" bIns="45720" rtlCol="0" anchor="ctr">
            <a:normAutofit/>
          </a:bodyPr>
          <a:lstStyle/>
          <a:p>
            <a:pPr defTabSz="914400">
              <a:lnSpc>
                <a:spcPct val="90000"/>
              </a:lnSpc>
              <a:spcBef>
                <a:spcPct val="0"/>
              </a:spcBef>
              <a:defRPr/>
            </a:pPr>
            <a:r>
              <a:rPr lang="en-US" sz="2800" b="1" dirty="0">
                <a:solidFill>
                  <a:prstClr val="black"/>
                </a:solidFill>
                <a:latin typeface="Times New Roman" pitchFamily="18" charset="0"/>
                <a:cs typeface="Times New Roman" pitchFamily="18" charset="0"/>
              </a:rPr>
              <a:t>Management</a:t>
            </a:r>
            <a:r>
              <a:rPr lang="en-US" sz="4400" dirty="0">
                <a:solidFill>
                  <a:prstClr val="black"/>
                </a:solidFill>
              </a:rPr>
              <a:t> </a:t>
            </a:r>
            <a:endParaRPr lang="ar-JO" sz="4400" dirty="0">
              <a:solidFill>
                <a:prstClr val="black"/>
              </a:solidFill>
              <a:cs typeface="Times New Roman"/>
            </a:endParaRPr>
          </a:p>
        </p:txBody>
      </p:sp>
      <p:sp>
        <p:nvSpPr>
          <p:cNvPr id="8" name="TextBox 7">
            <a:extLst>
              <a:ext uri="{FF2B5EF4-FFF2-40B4-BE49-F238E27FC236}">
                <a16:creationId xmlns:a16="http://schemas.microsoft.com/office/drawing/2014/main" xmlns="" id="{F855A7A4-A298-4C8C-8044-8B6098CAC9BB}"/>
              </a:ext>
            </a:extLst>
          </p:cNvPr>
          <p:cNvSpPr txBox="1"/>
          <p:nvPr/>
        </p:nvSpPr>
        <p:spPr>
          <a:xfrm>
            <a:off x="5186303" y="4495775"/>
            <a:ext cx="6094374" cy="1939441"/>
          </a:xfrm>
          <a:prstGeom prst="rect">
            <a:avLst/>
          </a:prstGeom>
          <a:noFill/>
        </p:spPr>
        <p:txBody>
          <a:bodyPr wrap="square">
            <a:spAutoFit/>
          </a:bodyPr>
          <a:lstStyle/>
          <a:p>
            <a:pPr defTabSz="914400"/>
            <a:r>
              <a:rPr lang="en-US" sz="2400" dirty="0">
                <a:solidFill>
                  <a:prstClr val="black"/>
                </a:solidFill>
                <a:latin typeface="Times New Roman" pitchFamily="18" charset="0"/>
                <a:cs typeface="Times New Roman" pitchFamily="18" charset="0"/>
              </a:rPr>
              <a:t>1- uterine massage of fundus</a:t>
            </a:r>
          </a:p>
          <a:p>
            <a:pPr defTabSz="914400"/>
            <a:r>
              <a:rPr lang="en-US" sz="2400" dirty="0">
                <a:solidFill>
                  <a:prstClr val="black"/>
                </a:solidFill>
                <a:latin typeface="Times New Roman" pitchFamily="18" charset="0"/>
                <a:cs typeface="Times New Roman" pitchFamily="18" charset="0"/>
              </a:rPr>
              <a:t>2-drugs: uterotonic agents (e.g. oxytocin, methylergonovine, or </a:t>
            </a:r>
            <a:r>
              <a:rPr lang="en-US" sz="2400" dirty="0" err="1">
                <a:solidFill>
                  <a:prstClr val="black"/>
                </a:solidFill>
                <a:latin typeface="Times New Roman" pitchFamily="18" charset="0"/>
                <a:cs typeface="Times New Roman" pitchFamily="18" charset="0"/>
              </a:rPr>
              <a:t>carboprost</a:t>
            </a:r>
            <a:r>
              <a:rPr lang="en-US" sz="2400" dirty="0">
                <a:solidFill>
                  <a:prstClr val="black"/>
                </a:solidFill>
                <a:latin typeface="Times New Roman" pitchFamily="18" charset="0"/>
                <a:cs typeface="Times New Roman" pitchFamily="18" charset="0"/>
              </a:rPr>
              <a:t>)</a:t>
            </a:r>
          </a:p>
          <a:p>
            <a:pPr defTabSz="914400"/>
            <a:r>
              <a:rPr lang="en-US" sz="2400" dirty="0">
                <a:solidFill>
                  <a:prstClr val="black"/>
                </a:solidFill>
                <a:latin typeface="Times New Roman" pitchFamily="18" charset="0"/>
                <a:cs typeface="Times New Roman" pitchFamily="18" charset="0"/>
              </a:rPr>
              <a:t>3-compression </a:t>
            </a:r>
          </a:p>
          <a:p>
            <a:pPr defTabSz="914400"/>
            <a:r>
              <a:rPr lang="en-US" sz="2400" dirty="0">
                <a:solidFill>
                  <a:prstClr val="black"/>
                </a:solidFill>
                <a:latin typeface="Times New Roman" pitchFamily="18" charset="0"/>
                <a:cs typeface="Times New Roman" pitchFamily="18" charset="0"/>
              </a:rPr>
              <a:t>4-surgery</a:t>
            </a:r>
            <a:endParaRPr lang="ar-JO" sz="2400" dirty="0">
              <a:solidFill>
                <a:prstClr val="black"/>
              </a:solidFill>
              <a:latin typeface="Times New Roman" pitchFamily="18" charset="0"/>
              <a:cs typeface="Times New Roman" pitchFamily="18" charset="0"/>
            </a:endParaRPr>
          </a:p>
        </p:txBody>
      </p:sp>
      <p:pic>
        <p:nvPicPr>
          <p:cNvPr id="10" name="Picture 4" descr="39-03">
            <a:extLst>
              <a:ext uri="{FF2B5EF4-FFF2-40B4-BE49-F238E27FC236}">
                <a16:creationId xmlns:a16="http://schemas.microsoft.com/office/drawing/2014/main" xmlns="" id="{0F0070CD-0825-4E06-A9CB-0940F36FC1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2442686" y="3278798"/>
            <a:ext cx="5143744" cy="3580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11892W">
            <a:extLst>
              <a:ext uri="{FF2B5EF4-FFF2-40B4-BE49-F238E27FC236}">
                <a16:creationId xmlns:a16="http://schemas.microsoft.com/office/drawing/2014/main" xmlns="" id="{8B851D5E-3C7A-4700-8A1B-73F7846260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6275940" y="314720"/>
            <a:ext cx="6275941" cy="654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57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7986 -0.03723 L -0.46981 -0.03723 " pathEditMode="relative" ptsTypes="AA">
                                      <p:cBhvr>
                                        <p:cTn id="6" dur="2000" fill="hold"/>
                                        <p:tgtEl>
                                          <p:spTgt spid="1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18806 0.03307 L 0.67309 0.03815 " pathEditMode="relative" ptsTypes="AA">
                                      <p:cBhvr>
                                        <p:cTn id="14"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47" name="Rectangle 135">
            <a:extLst>
              <a:ext uri="{FF2B5EF4-FFF2-40B4-BE49-F238E27FC236}">
                <a16:creationId xmlns:a16="http://schemas.microsoft.com/office/drawing/2014/main" xmlns="" id="{6ECA6DCB-B7E1-40A9-9524-540C6DA40B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12184062" cy="6858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0242" name="Rectangle 2">
            <a:extLst>
              <a:ext uri="{FF2B5EF4-FFF2-40B4-BE49-F238E27FC236}">
                <a16:creationId xmlns:a16="http://schemas.microsoft.com/office/drawing/2014/main" xmlns="" id="{16EDBFA1-8E22-4A9C-BA89-6F8A0C1C5E17}"/>
              </a:ext>
            </a:extLst>
          </p:cNvPr>
          <p:cNvSpPr>
            <a:spLocks noGrp="1" noChangeArrowheads="1"/>
          </p:cNvSpPr>
          <p:nvPr>
            <p:ph type="title"/>
          </p:nvPr>
        </p:nvSpPr>
        <p:spPr>
          <a:xfrm>
            <a:off x="670766" y="268413"/>
            <a:ext cx="5415827" cy="891184"/>
          </a:xfrm>
        </p:spPr>
        <p:txBody>
          <a:bodyPr vert="horz" lIns="91440" tIns="45720" rIns="91440" bIns="45720" rtlCol="0" anchor="ctr">
            <a:normAutofit/>
          </a:bodyPr>
          <a:lstStyle/>
          <a:p>
            <a:pPr>
              <a:defRPr/>
            </a:pPr>
            <a:r>
              <a:rPr lang="en-US" sz="3600" b="1" kern="1200" dirty="0">
                <a:solidFill>
                  <a:schemeClr val="tx1"/>
                </a:solidFill>
                <a:latin typeface="Times New Roman" pitchFamily="18" charset="0"/>
                <a:cs typeface="Times New Roman" pitchFamily="18" charset="0"/>
              </a:rPr>
              <a:t>2.Retained Placenta</a:t>
            </a:r>
          </a:p>
        </p:txBody>
      </p:sp>
      <p:sp>
        <p:nvSpPr>
          <p:cNvPr id="10243" name="Rectangle 3">
            <a:extLst>
              <a:ext uri="{FF2B5EF4-FFF2-40B4-BE49-F238E27FC236}">
                <a16:creationId xmlns:a16="http://schemas.microsoft.com/office/drawing/2014/main" xmlns="" id="{A9FECA53-39C1-4C47-B4C5-68B907440815}"/>
              </a:ext>
            </a:extLst>
          </p:cNvPr>
          <p:cNvSpPr>
            <a:spLocks noGrp="1" noChangeArrowheads="1"/>
          </p:cNvSpPr>
          <p:nvPr>
            <p:ph type="body" sz="half" idx="1"/>
          </p:nvPr>
        </p:nvSpPr>
        <p:spPr>
          <a:xfrm>
            <a:off x="-4217" y="1192262"/>
            <a:ext cx="7069885" cy="5944354"/>
          </a:xfrm>
        </p:spPr>
        <p:txBody>
          <a:bodyPr vert="horz" lIns="91440" tIns="45720" rIns="91440" bIns="45720" rtlCol="0" anchor="ctr">
            <a:noAutofit/>
          </a:bodyPr>
          <a:lstStyle/>
          <a:p>
            <a:pPr>
              <a:defRPr/>
            </a:pPr>
            <a:r>
              <a:rPr lang="en-US" sz="2000" dirty="0">
                <a:latin typeface="Times New Roman" pitchFamily="18" charset="0"/>
                <a:cs typeface="Times New Roman" pitchFamily="18" charset="0"/>
              </a:rPr>
              <a:t>May result from partial separation of a normal placenta</a:t>
            </a:r>
          </a:p>
          <a:p>
            <a:pPr>
              <a:defRPr/>
            </a:pPr>
            <a:r>
              <a:rPr lang="en-US" sz="2000" dirty="0">
                <a:latin typeface="Times New Roman" pitchFamily="18" charset="0"/>
                <a:cs typeface="Times New Roman" pitchFamily="18" charset="0"/>
              </a:rPr>
              <a:t>Entrapment of the partially or completely separated placenta by an hourglass constriction ring of the uterus</a:t>
            </a:r>
          </a:p>
          <a:p>
            <a:pPr>
              <a:defRPr/>
            </a:pPr>
            <a:r>
              <a:rPr lang="en-US" sz="2000" dirty="0">
                <a:latin typeface="Times New Roman" pitchFamily="18" charset="0"/>
                <a:cs typeface="Times New Roman" pitchFamily="18" charset="0"/>
              </a:rPr>
              <a:t>Mismanagement of the third stage of labor</a:t>
            </a:r>
          </a:p>
          <a:p>
            <a:pPr>
              <a:defRPr/>
            </a:pPr>
            <a:r>
              <a:rPr lang="en-US" sz="2000" dirty="0">
                <a:latin typeface="Times New Roman" pitchFamily="18" charset="0"/>
                <a:cs typeface="Times New Roman" pitchFamily="18" charset="0"/>
              </a:rPr>
              <a:t>Abnormal adherence of the entire placenta or portion of the placenta to the uterine wall</a:t>
            </a:r>
          </a:p>
          <a:p>
            <a:pPr>
              <a:defRPr/>
            </a:pPr>
            <a:r>
              <a:rPr lang="en-US" sz="2000" dirty="0">
                <a:latin typeface="Times New Roman" pitchFamily="18" charset="0"/>
                <a:cs typeface="Times New Roman" pitchFamily="18" charset="0"/>
              </a:rPr>
              <a:t>Adherent Retained Placenta</a:t>
            </a:r>
          </a:p>
          <a:p>
            <a:pPr marL="914400" lvl="2">
              <a:defRPr/>
            </a:pPr>
            <a:endParaRPr lang="en-US" dirty="0">
              <a:latin typeface="Times New Roman" pitchFamily="18" charset="0"/>
              <a:cs typeface="Times New Roman" pitchFamily="18" charset="0"/>
            </a:endParaRPr>
          </a:p>
          <a:p>
            <a:pPr marL="457200" lvl="1">
              <a:defRPr/>
            </a:pPr>
            <a:r>
              <a:rPr lang="en-US" b="1" dirty="0">
                <a:latin typeface="Times New Roman" pitchFamily="18" charset="0"/>
                <a:cs typeface="Times New Roman" pitchFamily="18" charset="0"/>
              </a:rPr>
              <a:t>Clinical features </a:t>
            </a:r>
            <a:r>
              <a:rPr lang="en-US" dirty="0">
                <a:latin typeface="Times New Roman" pitchFamily="18" charset="0"/>
                <a:cs typeface="Times New Roman" pitchFamily="18" charset="0"/>
              </a:rPr>
              <a:t>: incomplete placenta on inspection</a:t>
            </a:r>
          </a:p>
          <a:p>
            <a:pPr marL="457200" lvl="1">
              <a:defRPr/>
            </a:pPr>
            <a:r>
              <a:rPr lang="en-US" dirty="0">
                <a:latin typeface="Times New Roman" pitchFamily="18" charset="0"/>
                <a:cs typeface="Times New Roman" pitchFamily="18" charset="0"/>
              </a:rPr>
              <a:t>crampy low abdominal pain, a uterus larger than appropriate</a:t>
            </a:r>
          </a:p>
          <a:p>
            <a:pPr marL="457200" lvl="1">
              <a:defRPr/>
            </a:pPr>
            <a:r>
              <a:rPr lang="en-US" b="1" dirty="0">
                <a:latin typeface="Times New Roman" pitchFamily="18" charset="0"/>
                <a:cs typeface="Times New Roman" pitchFamily="18" charset="0"/>
              </a:rPr>
              <a:t> Management </a:t>
            </a:r>
            <a:r>
              <a:rPr lang="en-US" dirty="0">
                <a:latin typeface="Times New Roman" pitchFamily="18" charset="0"/>
                <a:cs typeface="Times New Roman" pitchFamily="18" charset="0"/>
              </a:rPr>
              <a:t>: manual removal ,curettage , manage </a:t>
            </a:r>
            <a:r>
              <a:rPr lang="en-US" dirty="0" err="1">
                <a:latin typeface="Times New Roman" pitchFamily="18" charset="0"/>
                <a:cs typeface="Times New Roman" pitchFamily="18" charset="0"/>
              </a:rPr>
              <a:t>accreta</a:t>
            </a:r>
            <a:endParaRPr lang="en-US" dirty="0">
              <a:latin typeface="Times New Roman" pitchFamily="18" charset="0"/>
              <a:cs typeface="Times New Roman" pitchFamily="18" charset="0"/>
            </a:endParaRPr>
          </a:p>
          <a:p>
            <a:pPr lvl="2">
              <a:defRPr/>
            </a:pPr>
            <a:endParaRPr lang="en-US" sz="1400" dirty="0"/>
          </a:p>
          <a:p>
            <a:pPr>
              <a:defRPr/>
            </a:pPr>
            <a:endParaRPr lang="en-US" sz="1400" dirty="0"/>
          </a:p>
        </p:txBody>
      </p:sp>
      <p:pic>
        <p:nvPicPr>
          <p:cNvPr id="14" name="Picture 4" descr="placenta2">
            <a:extLst>
              <a:ext uri="{FF2B5EF4-FFF2-40B4-BE49-F238E27FC236}">
                <a16:creationId xmlns:a16="http://schemas.microsoft.com/office/drawing/2014/main" xmlns="" id="{82DF4C7C-0E42-4B0D-B84E-43E2A4372215}"/>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t="32734" r="1" b="17987"/>
          <a:stretch/>
        </p:blipFill>
        <p:spPr>
          <a:xfrm>
            <a:off x="7421490" y="507613"/>
            <a:ext cx="4392707" cy="2519339"/>
          </a:xfrm>
          <a:prstGeom prst="rect">
            <a:avLst/>
          </a:prstGeom>
          <a:noFill/>
          <a:extLst>
            <a:ext uri="{909E8E84-426E-40DD-AFC4-6F175D3DCCD1}">
              <a14:hiddenFill xmlns:a14="http://schemas.microsoft.com/office/drawing/2010/main">
                <a:solidFill>
                  <a:srgbClr val="FFFFFF"/>
                </a:solidFill>
              </a14:hiddenFill>
            </a:ext>
          </a:extLst>
        </p:spPr>
      </p:pic>
      <p:grpSp>
        <p:nvGrpSpPr>
          <p:cNvPr id="10248" name="Group 137">
            <a:extLst>
              <a:ext uri="{FF2B5EF4-FFF2-40B4-BE49-F238E27FC236}">
                <a16:creationId xmlns:a16="http://schemas.microsoft.com/office/drawing/2014/main" xmlns=""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1083735"/>
            <a:ext cx="354965" cy="673616"/>
            <a:chOff x="0" y="823811"/>
            <a:chExt cx="355196" cy="673460"/>
          </a:xfrm>
        </p:grpSpPr>
        <p:sp>
          <p:nvSpPr>
            <p:cNvPr id="139" name="Rectangle 138">
              <a:extLst>
                <a:ext uri="{FF2B5EF4-FFF2-40B4-BE49-F238E27FC236}">
                  <a16:creationId xmlns:a16="http://schemas.microsoft.com/office/drawing/2014/main" xmlns="" id="{F399A70F-F8CD-4992-9EF5-6CF15472E7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0249" name="Rectangle 139">
              <a:extLst>
                <a:ext uri="{FF2B5EF4-FFF2-40B4-BE49-F238E27FC236}">
                  <a16:creationId xmlns:a16="http://schemas.microsoft.com/office/drawing/2014/main" xmlns="" id="{48F4FEDC-6D80-458C-A665-075D9B9500F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sp>
        <p:nvSpPr>
          <p:cNvPr id="142" name="Rectangle 141">
            <a:extLst>
              <a:ext uri="{FF2B5EF4-FFF2-40B4-BE49-F238E27FC236}">
                <a16:creationId xmlns:a16="http://schemas.microsoft.com/office/drawing/2014/main" xmlns=""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4652" y="2124313"/>
            <a:ext cx="4971827" cy="274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44" name="Rectangle 143">
            <a:extLst>
              <a:ext uri="{FF2B5EF4-FFF2-40B4-BE49-F238E27FC236}">
                <a16:creationId xmlns:a16="http://schemas.microsoft.com/office/drawing/2014/main" xmlns=""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0707" y="0"/>
            <a:ext cx="1493357" cy="68595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Tree>
    <p:extLst>
      <p:ext uri="{BB962C8B-B14F-4D97-AF65-F5344CB8AC3E}">
        <p14:creationId xmlns:p14="http://schemas.microsoft.com/office/powerpoint/2010/main" val="2309316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D2B783EE-0239-4717-BBEA-8C9EAC61C8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4063"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1">
            <a:extLst>
              <a:ext uri="{FF2B5EF4-FFF2-40B4-BE49-F238E27FC236}">
                <a16:creationId xmlns:a16="http://schemas.microsoft.com/office/drawing/2014/main" xmlns="" id="{A1423A6E-9BB1-4A1B-BFFD-227A9B1DEF93}"/>
              </a:ext>
            </a:extLst>
          </p:cNvPr>
          <p:cNvSpPr>
            <a:spLocks noGrp="1"/>
          </p:cNvSpPr>
          <p:nvPr>
            <p:ph type="title"/>
          </p:nvPr>
        </p:nvSpPr>
        <p:spPr>
          <a:xfrm>
            <a:off x="0" y="215232"/>
            <a:ext cx="5117228" cy="1325870"/>
          </a:xfrm>
        </p:spPr>
        <p:txBody>
          <a:bodyPr>
            <a:normAutofit/>
          </a:bodyPr>
          <a:lstStyle/>
          <a:p>
            <a:r>
              <a:rPr lang="en-US" sz="4000" b="1" dirty="0">
                <a:latin typeface="Times New Roman" pitchFamily="18" charset="0"/>
                <a:cs typeface="Times New Roman" pitchFamily="18" charset="0"/>
              </a:rPr>
              <a:t>3.Uterine inversion</a:t>
            </a:r>
            <a:endParaRPr lang="ar-JO" sz="4000" b="1" dirty="0">
              <a:latin typeface="Times New Roman" pitchFamily="18" charset="0"/>
              <a:cs typeface="Times New Roman" pitchFamily="18" charset="0"/>
            </a:endParaRPr>
          </a:p>
        </p:txBody>
      </p:sp>
      <p:sp>
        <p:nvSpPr>
          <p:cNvPr id="8" name="Content Placeholder 7">
            <a:extLst>
              <a:ext uri="{FF2B5EF4-FFF2-40B4-BE49-F238E27FC236}">
                <a16:creationId xmlns:a16="http://schemas.microsoft.com/office/drawing/2014/main" xmlns="" id="{A89BA2C5-DB0E-4261-85E6-F25FF5A40A91}"/>
              </a:ext>
            </a:extLst>
          </p:cNvPr>
          <p:cNvSpPr>
            <a:spLocks noGrp="1"/>
          </p:cNvSpPr>
          <p:nvPr>
            <p:ph idx="1"/>
          </p:nvPr>
        </p:nvSpPr>
        <p:spPr>
          <a:xfrm>
            <a:off x="0" y="1469912"/>
            <a:ext cx="7147258" cy="5389676"/>
          </a:xfrm>
        </p:spPr>
        <p:txBody>
          <a:bodyPr>
            <a:normAutofit fontScale="92500" lnSpcReduction="10000"/>
          </a:bodyPr>
          <a:lstStyle/>
          <a:p>
            <a:pPr>
              <a:buFont typeface="Wingdings" panose="05000000000000000000" pitchFamily="2" charset="2"/>
              <a:buChar char="Ø"/>
              <a:defRPr/>
            </a:pPr>
            <a:r>
              <a:rPr lang="en-US" dirty="0">
                <a:latin typeface="Times New Roman" pitchFamily="18" charset="0"/>
                <a:cs typeface="Times New Roman" pitchFamily="18" charset="0"/>
              </a:rPr>
              <a:t> Inversion- a large, red, rounded mass , the endometrium is exposed (perhaps with placenta attached) protrude 20 to 30 cm outside the </a:t>
            </a:r>
            <a:r>
              <a:rPr lang="en-US" dirty="0" err="1">
                <a:latin typeface="Times New Roman" pitchFamily="18" charset="0"/>
                <a:cs typeface="Times New Roman" pitchFamily="18" charset="0"/>
              </a:rPr>
              <a:t>introitus</a:t>
            </a:r>
            <a:endParaRPr lang="en-US" dirty="0">
              <a:latin typeface="Times New Roman" pitchFamily="18" charset="0"/>
              <a:cs typeface="Times New Roman" pitchFamily="18" charset="0"/>
            </a:endParaRPr>
          </a:p>
          <a:p>
            <a:pPr>
              <a:buFont typeface="Wingdings" panose="05000000000000000000" pitchFamily="2" charset="2"/>
              <a:buChar char="Ø"/>
              <a:defRPr/>
            </a:pPr>
            <a:endParaRPr lang="en-US" dirty="0">
              <a:latin typeface="Times New Roman" pitchFamily="18" charset="0"/>
              <a:cs typeface="Times New Roman" pitchFamily="18" charset="0"/>
            </a:endParaRPr>
          </a:p>
          <a:p>
            <a:pPr>
              <a:buFont typeface="Wingdings" panose="05000000000000000000" pitchFamily="2" charset="2"/>
              <a:buChar char="Ø"/>
              <a:defRPr/>
            </a:pPr>
            <a:r>
              <a:rPr lang="en-US" b="1" dirty="0">
                <a:latin typeface="Times New Roman" pitchFamily="18" charset="0"/>
                <a:cs typeface="Times New Roman" pitchFamily="18" charset="0"/>
              </a:rPr>
              <a:t>Contributing factors </a:t>
            </a:r>
            <a:r>
              <a:rPr lang="en-US" dirty="0">
                <a:latin typeface="Times New Roman" pitchFamily="18" charset="0"/>
                <a:cs typeface="Times New Roman" pitchFamily="18" charset="0"/>
              </a:rPr>
              <a:t>are:</a:t>
            </a:r>
          </a:p>
          <a:p>
            <a:pPr marL="0" indent="0">
              <a:buNone/>
              <a:defRPr/>
            </a:pPr>
            <a:r>
              <a:rPr lang="en-US" dirty="0">
                <a:latin typeface="Times New Roman" pitchFamily="18" charset="0"/>
                <a:cs typeface="Times New Roman" pitchFamily="18" charset="0"/>
              </a:rPr>
              <a:t>Myometrial weakness , traction of cord in an unprofessional way, fibroids, polyps</a:t>
            </a:r>
          </a:p>
          <a:p>
            <a:pPr marL="0" indent="0">
              <a:buNone/>
              <a:defRPr/>
            </a:pPr>
            <a:endParaRPr lang="en-US" dirty="0">
              <a:latin typeface="Times New Roman" pitchFamily="18" charset="0"/>
              <a:cs typeface="Times New Roman" pitchFamily="18" charset="0"/>
            </a:endParaRPr>
          </a:p>
          <a:p>
            <a:pPr>
              <a:buFont typeface="Wingdings" panose="05000000000000000000" pitchFamily="2" charset="2"/>
              <a:buChar char="Ø"/>
              <a:defRPr/>
            </a:pPr>
            <a:r>
              <a:rPr lang="en-US" b="1" dirty="0">
                <a:latin typeface="Times New Roman" pitchFamily="18" charset="0"/>
                <a:cs typeface="Times New Roman" pitchFamily="18" charset="0"/>
              </a:rPr>
              <a:t>Management</a:t>
            </a:r>
            <a:r>
              <a:rPr lang="en-US" dirty="0">
                <a:latin typeface="Times New Roman" pitchFamily="18" charset="0"/>
                <a:cs typeface="Times New Roman" pitchFamily="18" charset="0"/>
              </a:rPr>
              <a:t> : correct inversion (push fundus inside then give uterotonic agents)</a:t>
            </a:r>
          </a:p>
          <a:p>
            <a:endParaRPr lang="en-US" sz="2000" dirty="0"/>
          </a:p>
        </p:txBody>
      </p:sp>
      <p:pic>
        <p:nvPicPr>
          <p:cNvPr id="7" name="Picture 2">
            <a:extLst>
              <a:ext uri="{FF2B5EF4-FFF2-40B4-BE49-F238E27FC236}">
                <a16:creationId xmlns:a16="http://schemas.microsoft.com/office/drawing/2014/main" xmlns="" id="{0D789869-2E9C-4DC7-B3B0-C79BDF5267E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1" r="7789" b="-1"/>
          <a:stretch/>
        </p:blipFill>
        <p:spPr bwMode="auto">
          <a:xfrm>
            <a:off x="7896117" y="2728362"/>
            <a:ext cx="4287948" cy="4131227"/>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page134fig1">
            <a:extLst>
              <a:ext uri="{FF2B5EF4-FFF2-40B4-BE49-F238E27FC236}">
                <a16:creationId xmlns:a16="http://schemas.microsoft.com/office/drawing/2014/main" xmlns="" id="{4F0DC5EE-22A6-4819-A7BA-3AEBCF2AC74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015" r="3" b="10199"/>
          <a:stretch/>
        </p:blipFill>
        <p:spPr>
          <a:xfrm>
            <a:off x="7040792" y="2"/>
            <a:ext cx="3517021" cy="3008605"/>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6896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6" y="0"/>
            <a:ext cx="12181017"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1">
            <a:extLst>
              <a:ext uri="{FF2B5EF4-FFF2-40B4-BE49-F238E27FC236}">
                <a16:creationId xmlns:a16="http://schemas.microsoft.com/office/drawing/2014/main" xmlns="" id="{800D3E03-1503-4B90-9E06-0FFDCC165B43}"/>
              </a:ext>
            </a:extLst>
          </p:cNvPr>
          <p:cNvSpPr>
            <a:spLocks noGrp="1"/>
          </p:cNvSpPr>
          <p:nvPr>
            <p:ph type="title"/>
          </p:nvPr>
        </p:nvSpPr>
        <p:spPr/>
        <p:txBody>
          <a:bodyPr vert="horz" lIns="91440" tIns="45720" rIns="91440" bIns="45720" rtlCol="0" anchor="ctr">
            <a:normAutofit/>
          </a:bodyPr>
          <a:lstStyle/>
          <a:p>
            <a:endParaRPr lang="en-US" sz="4400" kern="1200">
              <a:solidFill>
                <a:schemeClr val="tx1"/>
              </a:solidFill>
              <a:latin typeface="+mj-lt"/>
              <a:ea typeface="+mj-ea"/>
              <a:cs typeface="+mj-cs"/>
            </a:endParaRPr>
          </a:p>
        </p:txBody>
      </p:sp>
      <p:pic>
        <p:nvPicPr>
          <p:cNvPr id="7" name="Picture 4" descr="35-02">
            <a:extLst>
              <a:ext uri="{FF2B5EF4-FFF2-40B4-BE49-F238E27FC236}">
                <a16:creationId xmlns:a16="http://schemas.microsoft.com/office/drawing/2014/main" xmlns="" id="{64D0FCAE-CAB9-456E-97BE-2DCD0868EA93}"/>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tretch/>
        </p:blipFill>
        <p:spPr>
          <a:xfrm>
            <a:off x="2463299" y="0"/>
            <a:ext cx="7310438" cy="279871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5">
            <a:extLst>
              <a:ext uri="{FF2B5EF4-FFF2-40B4-BE49-F238E27FC236}">
                <a16:creationId xmlns:a16="http://schemas.microsoft.com/office/drawing/2014/main" xmlns="" id="{6AA11278-7919-4E40-A7B0-5094F9870A14}"/>
              </a:ext>
            </a:extLst>
          </p:cNvPr>
          <p:cNvSpPr txBox="1"/>
          <p:nvPr/>
        </p:nvSpPr>
        <p:spPr>
          <a:xfrm>
            <a:off x="397306" y="2507242"/>
            <a:ext cx="10508754" cy="4352346"/>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endParaRPr lang="en-US" sz="1800" dirty="0">
              <a:solidFill>
                <a:prstClr val="black"/>
              </a:solidFill>
            </a:endParaRPr>
          </a:p>
          <a:p>
            <a:pPr marL="114300" indent="-228600" defTabSz="914400">
              <a:lnSpc>
                <a:spcPct val="90000"/>
              </a:lnSpc>
              <a:spcAft>
                <a:spcPts val="600"/>
              </a:spcAft>
              <a:buFont typeface="Arial" panose="020B0604020202020204" pitchFamily="34" charset="0"/>
              <a:buChar char="•"/>
            </a:pPr>
            <a:r>
              <a:rPr lang="en-US" sz="2400" b="1" dirty="0">
                <a:solidFill>
                  <a:prstClr val="black"/>
                </a:solidFill>
                <a:latin typeface="Times New Roman" pitchFamily="18" charset="0"/>
                <a:cs typeface="Times New Roman" pitchFamily="18" charset="0"/>
              </a:rPr>
              <a:t>4-Uterine rupture</a:t>
            </a:r>
            <a:r>
              <a:rPr lang="en-US" sz="2400" dirty="0">
                <a:solidFill>
                  <a:prstClr val="black"/>
                </a:solidFill>
                <a:latin typeface="Times New Roman" pitchFamily="18" charset="0"/>
                <a:cs typeface="Times New Roman" pitchFamily="18" charset="0"/>
              </a:rPr>
              <a:t>: complete disruption of all uterine layers </a:t>
            </a:r>
            <a:endParaRPr lang="en-US" altLang="en-US" sz="2400" dirty="0">
              <a:solidFill>
                <a:prstClr val="black"/>
              </a:solidFill>
              <a:latin typeface="Times New Roman" pitchFamily="18" charset="0"/>
              <a:cs typeface="Times New Roman" pitchFamily="18" charset="0"/>
            </a:endParaRPr>
          </a:p>
          <a:p>
            <a:pPr indent="-228600" defTabSz="914400">
              <a:lnSpc>
                <a:spcPct val="90000"/>
              </a:lnSpc>
              <a:spcAft>
                <a:spcPts val="600"/>
              </a:spcAft>
              <a:buFont typeface="Arial" panose="020B0604020202020204" pitchFamily="34" charset="0"/>
              <a:buChar char="•"/>
              <a:defRPr/>
            </a:pPr>
            <a:r>
              <a:rPr lang="en-US" altLang="en-US" sz="2400" b="1" u="sng" dirty="0">
                <a:solidFill>
                  <a:prstClr val="black"/>
                </a:solidFill>
                <a:latin typeface="Times New Roman" pitchFamily="18" charset="0"/>
                <a:cs typeface="Times New Roman" pitchFamily="18" charset="0"/>
              </a:rPr>
              <a:t>Non-uterine</a:t>
            </a:r>
            <a:r>
              <a:rPr lang="en-US" altLang="en-US" sz="2400" u="sng" dirty="0">
                <a:solidFill>
                  <a:prstClr val="black"/>
                </a:solidFill>
                <a:latin typeface="Times New Roman" pitchFamily="18" charset="0"/>
                <a:cs typeface="Times New Roman" pitchFamily="18" charset="0"/>
              </a:rPr>
              <a:t> </a:t>
            </a:r>
          </a:p>
          <a:p>
            <a:pPr marL="514350" indent="-228600" defTabSz="914400">
              <a:lnSpc>
                <a:spcPct val="90000"/>
              </a:lnSpc>
              <a:spcAft>
                <a:spcPts val="600"/>
              </a:spcAft>
              <a:buFont typeface="Arial" panose="020B0604020202020204" pitchFamily="34" charset="0"/>
              <a:buChar char="•"/>
              <a:defRPr/>
            </a:pPr>
            <a:r>
              <a:rPr lang="en-US" altLang="en-US" sz="2400" b="1" dirty="0">
                <a:solidFill>
                  <a:prstClr val="black"/>
                </a:solidFill>
                <a:latin typeface="Times New Roman" pitchFamily="18" charset="0"/>
                <a:cs typeface="Times New Roman" pitchFamily="18" charset="0"/>
              </a:rPr>
              <a:t>Lower genital tract lacerations</a:t>
            </a:r>
            <a:r>
              <a:rPr lang="en-US" altLang="en-US" sz="2400" dirty="0">
                <a:solidFill>
                  <a:prstClr val="black"/>
                </a:solidFill>
                <a:latin typeface="Times New Roman" pitchFamily="18" charset="0"/>
                <a:cs typeface="Times New Roman" pitchFamily="18" charset="0"/>
              </a:rPr>
              <a:t>(vagina, cervix, </a:t>
            </a:r>
            <a:r>
              <a:rPr lang="en-US" altLang="en-US" sz="2400" dirty="0" err="1">
                <a:solidFill>
                  <a:prstClr val="black"/>
                </a:solidFill>
                <a:latin typeface="Times New Roman" pitchFamily="18" charset="0"/>
                <a:cs typeface="Times New Roman" pitchFamily="18" charset="0"/>
              </a:rPr>
              <a:t>perinium</a:t>
            </a:r>
            <a:r>
              <a:rPr lang="en-US" altLang="en-US" sz="2400" dirty="0">
                <a:solidFill>
                  <a:prstClr val="black"/>
                </a:solidFill>
                <a:latin typeface="Times New Roman" pitchFamily="18" charset="0"/>
                <a:cs typeface="Times New Roman" pitchFamily="18" charset="0"/>
              </a:rPr>
              <a:t>; suspected when the bleeding continues despite firm contracted uterus and use of assisted vaginal delivery)</a:t>
            </a:r>
          </a:p>
          <a:p>
            <a:pPr marL="514350" indent="-228600" defTabSz="914400">
              <a:lnSpc>
                <a:spcPct val="90000"/>
              </a:lnSpc>
              <a:spcAft>
                <a:spcPts val="600"/>
              </a:spcAft>
              <a:buFont typeface="Arial" panose="020B0604020202020204" pitchFamily="34" charset="0"/>
              <a:buChar char="•"/>
              <a:defRPr/>
            </a:pPr>
            <a:r>
              <a:rPr lang="en-US" altLang="en-US" sz="2400" b="1" dirty="0">
                <a:solidFill>
                  <a:prstClr val="black"/>
                </a:solidFill>
                <a:latin typeface="Times New Roman" pitchFamily="18" charset="0"/>
                <a:cs typeface="Times New Roman" pitchFamily="18" charset="0"/>
              </a:rPr>
              <a:t>Pelvic hematomas </a:t>
            </a:r>
            <a:r>
              <a:rPr lang="en-US" altLang="en-US" sz="2400" dirty="0">
                <a:solidFill>
                  <a:prstClr val="black"/>
                </a:solidFill>
                <a:latin typeface="Times New Roman" pitchFamily="18" charset="0"/>
                <a:cs typeface="Times New Roman" pitchFamily="18" charset="0"/>
              </a:rPr>
              <a:t>(</a:t>
            </a:r>
            <a:r>
              <a:rPr lang="en-US" altLang="en-US" sz="2400" dirty="0" err="1">
                <a:solidFill>
                  <a:prstClr val="black"/>
                </a:solidFill>
                <a:latin typeface="Times New Roman" pitchFamily="18" charset="0"/>
                <a:cs typeface="Times New Roman" pitchFamily="18" charset="0"/>
              </a:rPr>
              <a:t>vulvar</a:t>
            </a:r>
            <a:r>
              <a:rPr lang="en-US" altLang="en-US" sz="2400" dirty="0">
                <a:solidFill>
                  <a:prstClr val="black"/>
                </a:solidFill>
                <a:latin typeface="Times New Roman" pitchFamily="18" charset="0"/>
                <a:cs typeface="Times New Roman" pitchFamily="18" charset="0"/>
              </a:rPr>
              <a:t>(most common ), vaginal) </a:t>
            </a:r>
            <a:r>
              <a:rPr lang="en-US" sz="2400" dirty="0">
                <a:solidFill>
                  <a:prstClr val="black"/>
                </a:solidFill>
                <a:latin typeface="Times New Roman" pitchFamily="18" charset="0"/>
                <a:cs typeface="Times New Roman" pitchFamily="18" charset="0"/>
              </a:rPr>
              <a:t>Woman complains of a persistent </a:t>
            </a:r>
            <a:r>
              <a:rPr lang="en-US" sz="2400" dirty="0" err="1">
                <a:solidFill>
                  <a:prstClr val="black"/>
                </a:solidFill>
                <a:latin typeface="Times New Roman" pitchFamily="18" charset="0"/>
                <a:cs typeface="Times New Roman" pitchFamily="18" charset="0"/>
              </a:rPr>
              <a:t>perineal</a:t>
            </a:r>
            <a:r>
              <a:rPr lang="en-US" sz="2400" dirty="0">
                <a:solidFill>
                  <a:prstClr val="black"/>
                </a:solidFill>
                <a:latin typeface="Times New Roman" pitchFamily="18" charset="0"/>
                <a:cs typeface="Times New Roman" pitchFamily="18" charset="0"/>
              </a:rPr>
              <a:t> or rectal pain, or a feeling of pressure in the vagina</a:t>
            </a:r>
            <a:endParaRPr lang="en-US" altLang="en-US" sz="2400" dirty="0">
              <a:solidFill>
                <a:prstClr val="black"/>
              </a:solidFill>
              <a:latin typeface="Times New Roman" pitchFamily="18" charset="0"/>
              <a:cs typeface="Times New Roman" pitchFamily="18" charset="0"/>
            </a:endParaRPr>
          </a:p>
          <a:p>
            <a:pPr marL="514350" indent="-228600" defTabSz="914400">
              <a:lnSpc>
                <a:spcPct val="90000"/>
              </a:lnSpc>
              <a:spcAft>
                <a:spcPts val="600"/>
              </a:spcAft>
              <a:buFont typeface="Arial" panose="020B0604020202020204" pitchFamily="34" charset="0"/>
              <a:buChar char="•"/>
              <a:defRPr/>
            </a:pPr>
            <a:r>
              <a:rPr lang="en-US" altLang="en-US" sz="2400" b="1" dirty="0">
                <a:solidFill>
                  <a:prstClr val="black"/>
                </a:solidFill>
                <a:latin typeface="Times New Roman" pitchFamily="18" charset="0"/>
                <a:cs typeface="Times New Roman" pitchFamily="18" charset="0"/>
              </a:rPr>
              <a:t>Coagulation disorders DIC </a:t>
            </a:r>
            <a:r>
              <a:rPr lang="en-US" altLang="en-US" sz="2400" dirty="0">
                <a:solidFill>
                  <a:prstClr val="black"/>
                </a:solidFill>
                <a:latin typeface="Times New Roman" pitchFamily="18" charset="0"/>
                <a:cs typeface="Times New Roman" pitchFamily="18" charset="0"/>
              </a:rPr>
              <a:t>:</a:t>
            </a:r>
            <a:r>
              <a:rPr lang="en-US" sz="2400" u="sng" dirty="0">
                <a:solidFill>
                  <a:prstClr val="black"/>
                </a:solidFill>
                <a:latin typeface="Times New Roman" pitchFamily="18" charset="0"/>
                <a:cs typeface="Times New Roman" pitchFamily="18" charset="0"/>
              </a:rPr>
              <a:t>amniotic fluid embolism, placental abruption, sever preeclampsia , retention of dead fetus</a:t>
            </a:r>
            <a:endParaRPr lang="en-US" altLang="en-US" sz="2400" dirty="0">
              <a:solidFill>
                <a:prstClr val="black"/>
              </a:solidFill>
              <a:latin typeface="Times New Roman" pitchFamily="18" charset="0"/>
              <a:cs typeface="Times New Roman" pitchFamily="18" charset="0"/>
            </a:endParaRPr>
          </a:p>
          <a:p>
            <a:pPr marL="514350" indent="-228600" defTabSz="914400">
              <a:lnSpc>
                <a:spcPct val="90000"/>
              </a:lnSpc>
              <a:spcAft>
                <a:spcPts val="600"/>
              </a:spcAft>
              <a:buFont typeface="Arial" panose="020B0604020202020204" pitchFamily="34" charset="0"/>
              <a:buChar char="•"/>
              <a:defRPr/>
            </a:pPr>
            <a:r>
              <a:rPr lang="en-US" altLang="en-US" sz="2400" b="1" dirty="0">
                <a:solidFill>
                  <a:prstClr val="black"/>
                </a:solidFill>
                <a:latin typeface="Times New Roman" pitchFamily="18" charset="0"/>
                <a:cs typeface="Times New Roman" pitchFamily="18" charset="0"/>
              </a:rPr>
              <a:t>Inherited </a:t>
            </a:r>
            <a:r>
              <a:rPr lang="en-US" altLang="en-US" sz="2400" b="1" dirty="0" err="1">
                <a:solidFill>
                  <a:prstClr val="black"/>
                </a:solidFill>
                <a:latin typeface="Times New Roman" pitchFamily="18" charset="0"/>
                <a:cs typeface="Times New Roman" pitchFamily="18" charset="0"/>
              </a:rPr>
              <a:t>coagulopathy</a:t>
            </a:r>
            <a:endParaRPr lang="en-US" altLang="en-US"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19059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31546 -0.00485 L -0.73555 -0.00231 " pathEditMode="relative" rAng="0" ptsTypes="AA">
                                      <p:cBhvr>
                                        <p:cTn id="6" dur="2000" fill="hold"/>
                                        <p:tgtEl>
                                          <p:spTgt spid="7"/>
                                        </p:tgtEl>
                                        <p:attrNameLst>
                                          <p:attrName>ppt_x</p:attrName>
                                          <p:attrName>ppt_y</p:attrName>
                                        </p:attrNameLst>
                                      </p:cBhvr>
                                      <p:rCtr x="-21000" y="100"/>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xmlns="" id="{CB2AFF05-09E1-4EFB-B10B-A0144C8DA18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6525"/>
          <a:stretch/>
        </p:blipFill>
        <p:spPr>
          <a:xfrm>
            <a:off x="1987576" y="334851"/>
            <a:ext cx="8786442" cy="6132209"/>
          </a:xfrm>
          <a:prstGeom prst="rect">
            <a:avLst/>
          </a:prstGeom>
        </p:spPr>
      </p:pic>
    </p:spTree>
    <p:extLst>
      <p:ext uri="{BB962C8B-B14F-4D97-AF65-F5344CB8AC3E}">
        <p14:creationId xmlns:p14="http://schemas.microsoft.com/office/powerpoint/2010/main" val="2784901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867F9B-E745-40F8-B805-F9E115CC3A82}"/>
              </a:ext>
            </a:extLst>
          </p:cNvPr>
          <p:cNvSpPr>
            <a:spLocks noGrp="1"/>
          </p:cNvSpPr>
          <p:nvPr>
            <p:ph type="title"/>
          </p:nvPr>
        </p:nvSpPr>
        <p:spPr>
          <a:xfrm>
            <a:off x="4962199" y="629414"/>
            <a:ext cx="6582203" cy="1286458"/>
          </a:xfrm>
        </p:spPr>
        <p:txBody>
          <a:bodyPr anchor="b">
            <a:normAutofit/>
          </a:bodyPr>
          <a:lstStyle/>
          <a:p>
            <a:r>
              <a:rPr lang="en-US" sz="3700" b="1"/>
              <a:t>Precautions for high risk groups : </a:t>
            </a:r>
            <a:br>
              <a:rPr lang="en-US" sz="3700" b="1"/>
            </a:br>
            <a:endParaRPr lang="ar-JO" sz="3700" b="1"/>
          </a:p>
        </p:txBody>
      </p:sp>
      <p:sp>
        <p:nvSpPr>
          <p:cNvPr id="7" name="Content Placeholder 6">
            <a:extLst>
              <a:ext uri="{FF2B5EF4-FFF2-40B4-BE49-F238E27FC236}">
                <a16:creationId xmlns:a16="http://schemas.microsoft.com/office/drawing/2014/main" xmlns="" id="{EC89DDB0-F0CB-4305-A11B-8537E71C4665}"/>
              </a:ext>
            </a:extLst>
          </p:cNvPr>
          <p:cNvSpPr>
            <a:spLocks noGrp="1"/>
          </p:cNvSpPr>
          <p:nvPr>
            <p:ph idx="1"/>
          </p:nvPr>
        </p:nvSpPr>
        <p:spPr>
          <a:xfrm>
            <a:off x="4962200" y="2438966"/>
            <a:ext cx="6582201" cy="3786296"/>
          </a:xfrm>
        </p:spPr>
        <p:txBody>
          <a:bodyPr>
            <a:normAutofit/>
          </a:bodyPr>
          <a:lstStyle/>
          <a:p>
            <a:r>
              <a:rPr lang="en-US" sz="2000" dirty="0"/>
              <a:t>Obtain 2 large bore IV access before delivery </a:t>
            </a:r>
          </a:p>
          <a:p>
            <a:r>
              <a:rPr lang="en-US" sz="2000" dirty="0"/>
              <a:t>Hydration </a:t>
            </a:r>
          </a:p>
          <a:p>
            <a:r>
              <a:rPr lang="en-US" sz="2000" dirty="0" err="1"/>
              <a:t>Oxytocic</a:t>
            </a:r>
            <a:r>
              <a:rPr lang="en-US" sz="2000" dirty="0"/>
              <a:t> agents </a:t>
            </a:r>
          </a:p>
          <a:p>
            <a:r>
              <a:rPr lang="en-US" sz="2000" dirty="0"/>
              <a:t>Cross match 2 units of blood</a:t>
            </a:r>
            <a:endParaRPr lang="ar-JO" sz="2000" dirty="0"/>
          </a:p>
        </p:txBody>
      </p:sp>
      <p:pic>
        <p:nvPicPr>
          <p:cNvPr id="18" name="Picture 17" descr="A row of samples for medical testing">
            <a:extLst>
              <a:ext uri="{FF2B5EF4-FFF2-40B4-BE49-F238E27FC236}">
                <a16:creationId xmlns:a16="http://schemas.microsoft.com/office/drawing/2014/main" xmlns="" id="{13DFA498-9CA7-4C61-A46A-32EE81CE1C05}"/>
              </a:ext>
            </a:extLst>
          </p:cNvPr>
          <p:cNvPicPr>
            <a:picLocks noChangeAspect="1"/>
          </p:cNvPicPr>
          <p:nvPr/>
        </p:nvPicPr>
        <p:blipFill rotWithShape="1">
          <a:blip r:embed="rId2" cstate="print"/>
          <a:srcRect l="48152" r="1153"/>
          <a:stretch/>
        </p:blipFill>
        <p:spPr>
          <a:xfrm>
            <a:off x="22" y="10"/>
            <a:ext cx="4632553" cy="6859578"/>
          </a:xfrm>
          <a:prstGeom prst="rect">
            <a:avLst/>
          </a:prstGeom>
          <a:effectLst/>
        </p:spPr>
      </p:pic>
      <p:cxnSp>
        <p:nvCxnSpPr>
          <p:cNvPr id="22" name="Straight Connector 21">
            <a:extLst>
              <a:ext uri="{FF2B5EF4-FFF2-40B4-BE49-F238E27FC236}">
                <a16:creationId xmlns:a16="http://schemas.microsoft.com/office/drawing/2014/main" xmlns=""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77626" y="2115607"/>
            <a:ext cx="6305253" cy="0"/>
          </a:xfrm>
          <a:prstGeom prst="line">
            <a:avLst/>
          </a:prstGeom>
          <a:ln w="19050">
            <a:solidFill>
              <a:srgbClr val="4BD7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4522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6" y="0"/>
            <a:ext cx="12181017"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4164558" cy="6859588"/>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1"/>
          <p:cNvSpPr>
            <a:spLocks noGrp="1"/>
          </p:cNvSpPr>
          <p:nvPr>
            <p:ph type="title"/>
          </p:nvPr>
        </p:nvSpPr>
        <p:spPr>
          <a:xfrm>
            <a:off x="1" y="1170172"/>
            <a:ext cx="3198317" cy="4462196"/>
          </a:xfrm>
        </p:spPr>
        <p:txBody>
          <a:bodyPr>
            <a:normAutofit/>
          </a:bodyPr>
          <a:lstStyle/>
          <a:p>
            <a:r>
              <a:rPr lang="en-US" dirty="0">
                <a:solidFill>
                  <a:srgbClr val="FFFFFF"/>
                </a:solidFill>
              </a:rPr>
              <a:t>Prevention of PPH</a:t>
            </a:r>
          </a:p>
        </p:txBody>
      </p:sp>
      <p:sp>
        <p:nvSpPr>
          <p:cNvPr id="3" name="Content Placeholder 2"/>
          <p:cNvSpPr>
            <a:spLocks noGrp="1"/>
          </p:cNvSpPr>
          <p:nvPr>
            <p:ph idx="1"/>
          </p:nvPr>
        </p:nvSpPr>
        <p:spPr>
          <a:xfrm>
            <a:off x="4079486" y="326648"/>
            <a:ext cx="7799975" cy="6271624"/>
          </a:xfrm>
        </p:spPr>
        <p:txBody>
          <a:bodyPr anchor="ctr">
            <a:normAutofit lnSpcReduction="10000"/>
          </a:bodyPr>
          <a:lstStyle/>
          <a:p>
            <a:r>
              <a:rPr lang="en-US" b="1" dirty="0">
                <a:latin typeface="Times New Roman" pitchFamily="18" charset="0"/>
                <a:cs typeface="Times New Roman" pitchFamily="18" charset="0"/>
              </a:rPr>
              <a:t>Active management of 3rd stage of labor:</a:t>
            </a:r>
          </a:p>
          <a:p>
            <a:pPr marL="514350" indent="-514350">
              <a:buFont typeface="+mj-lt"/>
              <a:buAutoNum type="arabicPeriod"/>
            </a:pPr>
            <a:r>
              <a:rPr lang="en-US" u="sng" dirty="0">
                <a:latin typeface="Times New Roman" pitchFamily="18" charset="0"/>
                <a:cs typeface="Times New Roman" pitchFamily="18" charset="0"/>
              </a:rPr>
              <a:t>Administration of a utero-tonic</a:t>
            </a:r>
            <a:r>
              <a:rPr lang="en-US" dirty="0">
                <a:latin typeface="Times New Roman" pitchFamily="18" charset="0"/>
                <a:cs typeface="Times New Roman" pitchFamily="18" charset="0"/>
              </a:rPr>
              <a:t> (IM slowly) with delivery of anterior shoulder or within 1 min of birth</a:t>
            </a:r>
          </a:p>
          <a:p>
            <a:pPr marL="514350" indent="-514350">
              <a:buFont typeface="+mj-lt"/>
              <a:buAutoNum type="arabicPeriod"/>
            </a:pPr>
            <a:r>
              <a:rPr lang="en-US" u="sng" dirty="0">
                <a:latin typeface="Times New Roman" pitchFamily="18" charset="0"/>
                <a:cs typeface="Times New Roman" pitchFamily="18" charset="0"/>
              </a:rPr>
              <a:t>Early cord clamping</a:t>
            </a:r>
          </a:p>
          <a:p>
            <a:pPr marL="514350" indent="-514350">
              <a:buFont typeface="+mj-lt"/>
              <a:buAutoNum type="arabicPeriod"/>
            </a:pPr>
            <a:r>
              <a:rPr lang="en-US" dirty="0">
                <a:latin typeface="Times New Roman" pitchFamily="18" charset="0"/>
                <a:cs typeface="Times New Roman" pitchFamily="18" charset="0"/>
              </a:rPr>
              <a:t>Applying </a:t>
            </a:r>
            <a:r>
              <a:rPr lang="en-US" u="sng" dirty="0">
                <a:latin typeface="Times New Roman" pitchFamily="18" charset="0"/>
                <a:cs typeface="Times New Roman" pitchFamily="18" charset="0"/>
              </a:rPr>
              <a:t>controlled cord traction</a:t>
            </a:r>
            <a:endParaRPr lang="en-US" dirty="0">
              <a:latin typeface="Times New Roman" pitchFamily="18" charset="0"/>
              <a:cs typeface="Times New Roman" pitchFamily="18" charset="0"/>
            </a:endParaRPr>
          </a:p>
          <a:p>
            <a:pPr marL="514350" indent="-514350">
              <a:buFont typeface="+mj-lt"/>
              <a:buAutoNum type="arabicPeriod"/>
            </a:pPr>
            <a:r>
              <a:rPr lang="en-US" dirty="0">
                <a:latin typeface="Times New Roman" pitchFamily="18" charset="0"/>
                <a:cs typeface="Times New Roman" pitchFamily="18" charset="0"/>
              </a:rPr>
              <a:t>Inspection of placenta and </a:t>
            </a:r>
          </a:p>
          <a:p>
            <a:pPr marL="514350" indent="-514350">
              <a:buFont typeface="+mj-lt"/>
              <a:buAutoNum type="arabicPeriod"/>
            </a:pPr>
            <a:r>
              <a:rPr lang="en-US" dirty="0">
                <a:latin typeface="Times New Roman" pitchFamily="18" charset="0"/>
                <a:cs typeface="Times New Roman" pitchFamily="18" charset="0"/>
              </a:rPr>
              <a:t>Exploration of cervix &amp; upper vagina and make sure there’s no active bleeding</a:t>
            </a:r>
          </a:p>
          <a:p>
            <a:pPr marL="514350" indent="-514350">
              <a:buFont typeface="+mj-lt"/>
              <a:buAutoNum type="arabicPeriod"/>
            </a:pPr>
            <a:r>
              <a:rPr lang="en-US" dirty="0">
                <a:latin typeface="Times New Roman" pitchFamily="18" charset="0"/>
                <a:cs typeface="Times New Roman" pitchFamily="18" charset="0"/>
              </a:rPr>
              <a:t>Massage the abdomen for a few minutes every 15 minutes for the first two hours to help the uterus to continue to </a:t>
            </a:r>
            <a:r>
              <a:rPr lang="en-US" dirty="0" err="1">
                <a:latin typeface="Times New Roman" pitchFamily="18" charset="0"/>
                <a:cs typeface="Times New Roman" pitchFamily="18" charset="0"/>
              </a:rPr>
              <a:t>contarct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1950199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BEC1CE-C380-4762-B16B-D6649DF73B2A}"/>
              </a:ext>
            </a:extLst>
          </p:cNvPr>
          <p:cNvSpPr>
            <a:spLocks noGrp="1"/>
          </p:cNvSpPr>
          <p:nvPr>
            <p:ph type="title"/>
          </p:nvPr>
        </p:nvSpPr>
        <p:spPr/>
        <p:txBody>
          <a:bodyPr/>
          <a:lstStyle/>
          <a:p>
            <a:endParaRPr lang="ar-JO"/>
          </a:p>
        </p:txBody>
      </p:sp>
      <p:pic>
        <p:nvPicPr>
          <p:cNvPr id="5" name="Content Placeholder 4">
            <a:extLst>
              <a:ext uri="{FF2B5EF4-FFF2-40B4-BE49-F238E27FC236}">
                <a16:creationId xmlns:a16="http://schemas.microsoft.com/office/drawing/2014/main" xmlns="" id="{9365E2DE-64D6-4AFB-98E9-DDF87FEE1514}"/>
              </a:ext>
            </a:extLst>
          </p:cNvPr>
          <p:cNvPicPr>
            <a:picLocks noGrp="1" noChangeAspect="1"/>
          </p:cNvPicPr>
          <p:nvPr>
            <p:ph idx="1"/>
          </p:nvPr>
        </p:nvPicPr>
        <p:blipFill rotWithShape="1">
          <a:blip r:embed="rId2" cstate="print"/>
          <a:srcRect l="59353" t="52861" r="16861" b="15013"/>
          <a:stretch/>
        </p:blipFill>
        <p:spPr>
          <a:xfrm>
            <a:off x="2741416" y="1134828"/>
            <a:ext cx="6463093" cy="4912033"/>
          </a:xfrm>
        </p:spPr>
      </p:pic>
    </p:spTree>
    <p:extLst>
      <p:ext uri="{BB962C8B-B14F-4D97-AF65-F5344CB8AC3E}">
        <p14:creationId xmlns:p14="http://schemas.microsoft.com/office/powerpoint/2010/main" val="3781152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204" y="274702"/>
            <a:ext cx="10965657" cy="427210"/>
          </a:xfrm>
        </p:spPr>
        <p:txBody>
          <a:bodyPr>
            <a:normAutofit fontScale="90000"/>
          </a:bodyPr>
          <a:lstStyle/>
          <a:p>
            <a:r>
              <a:rPr lang="en-GB" dirty="0" smtClean="0"/>
              <a:t>Case Scenario</a:t>
            </a:r>
            <a:endParaRPr lang="en-GB" dirty="0"/>
          </a:p>
        </p:txBody>
      </p:sp>
      <p:sp>
        <p:nvSpPr>
          <p:cNvPr id="3" name="عنصر نائب للمحتوى 2"/>
          <p:cNvSpPr>
            <a:spLocks noGrp="1"/>
          </p:cNvSpPr>
          <p:nvPr>
            <p:ph idx="1"/>
          </p:nvPr>
        </p:nvSpPr>
        <p:spPr>
          <a:xfrm>
            <a:off x="329396" y="824215"/>
            <a:ext cx="11213589" cy="5897118"/>
          </a:xfrm>
        </p:spPr>
        <p:txBody>
          <a:bodyPr>
            <a:noAutofit/>
          </a:bodyPr>
          <a:lstStyle/>
          <a:p>
            <a:r>
              <a:rPr lang="en-GB" sz="2000" dirty="0"/>
              <a:t>A 39-year-old woman in her first pregnancy delivered </a:t>
            </a:r>
            <a:r>
              <a:rPr lang="en-GB" sz="2000" dirty="0">
                <a:solidFill>
                  <a:srgbClr val="FF0000"/>
                </a:solidFill>
              </a:rPr>
              <a:t>twin sons 2 h ago</a:t>
            </a:r>
            <a:r>
              <a:rPr lang="en-GB" sz="2000" dirty="0"/>
              <a:t>. There were no significant antenatal complications. The </a:t>
            </a:r>
            <a:r>
              <a:rPr lang="en-GB" sz="2000" dirty="0" err="1"/>
              <a:t>fetuses</a:t>
            </a:r>
            <a:r>
              <a:rPr lang="en-GB" sz="2000" dirty="0"/>
              <a:t> were within normal range for growth and liquor volume on serial scan </a:t>
            </a:r>
            <a:r>
              <a:rPr lang="en-GB" sz="2000" dirty="0" smtClean="0"/>
              <a:t>estimations</a:t>
            </a:r>
            <a:r>
              <a:rPr lang="en-GB" sz="2000" dirty="0"/>
              <a:t>. A vaginal delivery was planned and she went into spontaneous labour at 38 weeks and 4 days.</a:t>
            </a:r>
            <a:br>
              <a:rPr lang="en-GB" sz="2000" dirty="0"/>
            </a:br>
            <a:r>
              <a:rPr lang="en-GB" sz="2000" dirty="0"/>
              <a:t> an intravenous </a:t>
            </a:r>
            <a:r>
              <a:rPr lang="en-GB" sz="2000" dirty="0" err="1"/>
              <a:t>cannula</a:t>
            </a:r>
            <a:r>
              <a:rPr lang="en-GB" sz="2000" dirty="0"/>
              <a:t> had been inserted when labour was established and an epidural had been sited. </a:t>
            </a:r>
            <a:r>
              <a:rPr lang="en-GB" sz="2000" dirty="0">
                <a:solidFill>
                  <a:srgbClr val="FF0000"/>
                </a:solidFill>
              </a:rPr>
              <a:t>The </a:t>
            </a:r>
            <a:r>
              <a:rPr lang="en-GB" sz="2000" dirty="0" err="1">
                <a:solidFill>
                  <a:srgbClr val="FF0000"/>
                </a:solidFill>
              </a:rPr>
              <a:t>lochia</a:t>
            </a:r>
            <a:r>
              <a:rPr lang="en-GB" sz="2000" dirty="0">
                <a:solidFill>
                  <a:srgbClr val="FF0000"/>
                </a:solidFill>
              </a:rPr>
              <a:t> has been heavy since delivery but the woman is now bleeding very heavily and passing large clots of blood.</a:t>
            </a:r>
            <a:r>
              <a:rPr lang="en-GB" sz="2000" dirty="0"/>
              <a:t/>
            </a:r>
            <a:br>
              <a:rPr lang="en-GB" sz="2000" dirty="0"/>
            </a:br>
            <a:r>
              <a:rPr lang="en-GB" sz="2000" dirty="0"/>
              <a:t>Examination</a:t>
            </a:r>
            <a:br>
              <a:rPr lang="en-GB" sz="2000" dirty="0"/>
            </a:br>
            <a:r>
              <a:rPr lang="en-GB" sz="2000" dirty="0"/>
              <a:t>  The woman is conscious but </a:t>
            </a:r>
            <a:r>
              <a:rPr lang="en-GB" sz="2000" dirty="0">
                <a:solidFill>
                  <a:srgbClr val="FF0000"/>
                </a:solidFill>
              </a:rPr>
              <a:t>drowsy and pale</a:t>
            </a:r>
            <a:r>
              <a:rPr lang="en-GB" sz="2000" dirty="0"/>
              <a:t>. The temperature is 35.9°C, blood pressure 120/70 mmHg and heart rate 112/min. The peripheries </a:t>
            </a:r>
            <a:r>
              <a:rPr lang="en-GB" sz="2000" dirty="0">
                <a:solidFill>
                  <a:srgbClr val="FF0000"/>
                </a:solidFill>
              </a:rPr>
              <a:t>feel cool</a:t>
            </a:r>
            <a:r>
              <a:rPr lang="en-GB" sz="2000" dirty="0"/>
              <a:t>. </a:t>
            </a:r>
            <a:r>
              <a:rPr lang="en-GB" sz="2000" dirty="0">
                <a:solidFill>
                  <a:srgbClr val="FF0000"/>
                </a:solidFill>
              </a:rPr>
              <a:t>The uterus is palpable to the umbilicus and feels soft</a:t>
            </a:r>
            <a:r>
              <a:rPr lang="en-GB" sz="2000" dirty="0"/>
              <a:t>. The abdomen is otherwise soft and non-tender. </a:t>
            </a:r>
            <a:br>
              <a:rPr lang="en-GB" sz="2000" dirty="0"/>
            </a:br>
            <a:r>
              <a:rPr lang="en-GB" sz="2000" dirty="0"/>
              <a:t>Labs: </a:t>
            </a:r>
            <a:br>
              <a:rPr lang="en-GB" sz="2000" dirty="0"/>
            </a:br>
            <a:r>
              <a:rPr lang="en-GB" sz="2000" dirty="0">
                <a:solidFill>
                  <a:srgbClr val="FF0000"/>
                </a:solidFill>
              </a:rPr>
              <a:t> </a:t>
            </a:r>
            <a:r>
              <a:rPr lang="en-GB" sz="2000" dirty="0" err="1">
                <a:solidFill>
                  <a:srgbClr val="FF0000"/>
                </a:solidFill>
              </a:rPr>
              <a:t>Hb</a:t>
            </a:r>
            <a:r>
              <a:rPr lang="en-GB" sz="2000" dirty="0">
                <a:solidFill>
                  <a:srgbClr val="FF0000"/>
                </a:solidFill>
              </a:rPr>
              <a:t> = 7.2 </a:t>
            </a:r>
            <a:r>
              <a:rPr lang="en-GB" sz="2000" dirty="0" smtClean="0"/>
              <a:t>               MCV </a:t>
            </a:r>
            <a:r>
              <a:rPr lang="en-GB" sz="2000" dirty="0"/>
              <a:t>= 99 </a:t>
            </a:r>
            <a:r>
              <a:rPr lang="en-GB" sz="2000" dirty="0" smtClean="0"/>
              <a:t>           coagulation </a:t>
            </a:r>
            <a:r>
              <a:rPr lang="en-GB" sz="2000" dirty="0"/>
              <a:t>profile is within normal </a:t>
            </a:r>
            <a:r>
              <a:rPr lang="en-GB" sz="2000" dirty="0" smtClean="0"/>
              <a:t>range.</a:t>
            </a:r>
          </a:p>
          <a:p>
            <a:endParaRPr lang="en-GB" sz="2000" dirty="0"/>
          </a:p>
          <a:p>
            <a:r>
              <a:rPr lang="en-GB" sz="2000" dirty="0"/>
              <a:t>What is the diagnosis </a:t>
            </a:r>
          </a:p>
          <a:p>
            <a:r>
              <a:rPr lang="en-GB" sz="2000" dirty="0" smtClean="0"/>
              <a:t> </a:t>
            </a:r>
            <a:r>
              <a:rPr lang="en-GB" sz="2000" dirty="0"/>
              <a:t>what are the likely causes</a:t>
            </a:r>
            <a:r>
              <a:rPr lang="en-GB" sz="2000" dirty="0" smtClean="0"/>
              <a:t>?</a:t>
            </a:r>
          </a:p>
          <a:p>
            <a:r>
              <a:rPr lang="en-GB" sz="2000" dirty="0" smtClean="0"/>
              <a:t>What </a:t>
            </a:r>
            <a:r>
              <a:rPr lang="en-GB" sz="2000" dirty="0"/>
              <a:t>is the sequence of management options you would employ in this situation?</a:t>
            </a:r>
            <a:endParaRPr lang="en-GB" sz="2000" dirty="0" smtClean="0"/>
          </a:p>
          <a:p>
            <a:endParaRPr lang="en-GB" sz="2000" dirty="0"/>
          </a:p>
          <a:p>
            <a:endParaRPr lang="en-GB" sz="2000" dirty="0"/>
          </a:p>
          <a:p>
            <a:pPr>
              <a:buNone/>
            </a:pPr>
            <a:endParaRPr lang="en-GB" sz="2000" dirty="0" smtClean="0"/>
          </a:p>
          <a:p>
            <a:pPr>
              <a:buNone/>
            </a:pPr>
            <a:r>
              <a:rPr lang="en-GB" sz="2000" dirty="0" smtClean="0"/>
              <a:t/>
            </a:r>
            <a:br>
              <a:rPr lang="en-GB" sz="2000" dirty="0" smtClean="0"/>
            </a:br>
            <a:endParaRPr lang="en-GB" sz="2000" dirty="0"/>
          </a:p>
        </p:txBody>
      </p:sp>
    </p:spTree>
    <p:extLst>
      <p:ext uri="{BB962C8B-B14F-4D97-AF65-F5344CB8AC3E}">
        <p14:creationId xmlns:p14="http://schemas.microsoft.com/office/powerpoint/2010/main" val="15760813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6" y="0"/>
            <a:ext cx="12181017"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4164558" cy="6859588"/>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1">
            <a:extLst>
              <a:ext uri="{FF2B5EF4-FFF2-40B4-BE49-F238E27FC236}">
                <a16:creationId xmlns:a16="http://schemas.microsoft.com/office/drawing/2014/main" xmlns="" id="{75F3264D-195C-4430-A129-1D8394A796B3}"/>
              </a:ext>
            </a:extLst>
          </p:cNvPr>
          <p:cNvSpPr>
            <a:spLocks noGrp="1"/>
          </p:cNvSpPr>
          <p:nvPr>
            <p:ph type="title"/>
          </p:nvPr>
        </p:nvSpPr>
        <p:spPr>
          <a:xfrm>
            <a:off x="245804" y="1137509"/>
            <a:ext cx="3198317" cy="4462196"/>
          </a:xfrm>
        </p:spPr>
        <p:txBody>
          <a:bodyPr>
            <a:normAutofit/>
          </a:bodyPr>
          <a:lstStyle/>
          <a:p>
            <a:r>
              <a:rPr lang="en-US" sz="4100" dirty="0">
                <a:solidFill>
                  <a:srgbClr val="FFFFFF"/>
                </a:solidFill>
              </a:rPr>
              <a:t>contraception</a:t>
            </a:r>
            <a:endParaRPr lang="ar-JO" sz="4100" dirty="0">
              <a:solidFill>
                <a:srgbClr val="FFFFFF"/>
              </a:solidFill>
            </a:endParaRPr>
          </a:p>
        </p:txBody>
      </p:sp>
      <p:sp>
        <p:nvSpPr>
          <p:cNvPr id="3" name="Content Placeholder 2">
            <a:extLst>
              <a:ext uri="{FF2B5EF4-FFF2-40B4-BE49-F238E27FC236}">
                <a16:creationId xmlns:a16="http://schemas.microsoft.com/office/drawing/2014/main" xmlns="" id="{78697F43-361E-4F02-B7A8-39C731F5FD42}"/>
              </a:ext>
            </a:extLst>
          </p:cNvPr>
          <p:cNvSpPr>
            <a:spLocks noGrp="1"/>
          </p:cNvSpPr>
          <p:nvPr>
            <p:ph idx="1"/>
          </p:nvPr>
        </p:nvSpPr>
        <p:spPr>
          <a:xfrm>
            <a:off x="4444414" y="591483"/>
            <a:ext cx="6901995" cy="5586912"/>
          </a:xfrm>
        </p:spPr>
        <p:txBody>
          <a:bodyPr anchor="ctr">
            <a:normAutofit lnSpcReduction="10000"/>
          </a:bodyPr>
          <a:lstStyle/>
          <a:p>
            <a:pPr marL="0" indent="0">
              <a:buNone/>
            </a:pPr>
            <a:r>
              <a:rPr lang="en-US" b="1" dirty="0">
                <a:latin typeface="Times New Roman" pitchFamily="18" charset="0"/>
                <a:cs typeface="Times New Roman" pitchFamily="18" charset="0"/>
              </a:rPr>
              <a:t>Sterilization</a:t>
            </a:r>
            <a:r>
              <a:rPr lang="en-US" dirty="0">
                <a:latin typeface="Times New Roman" pitchFamily="18" charset="0"/>
                <a:cs typeface="Times New Roman" pitchFamily="18" charset="0"/>
              </a:rPr>
              <a:t> can be offered to mothers who are certain that they have completed their family</a:t>
            </a:r>
            <a:endParaRPr lang="ar-JO" dirty="0">
              <a:latin typeface="Times New Roman" pitchFamily="18" charset="0"/>
              <a:cs typeface="Times New Roman" pitchFamily="18" charset="0"/>
            </a:endParaRPr>
          </a:p>
          <a:p>
            <a:pPr marL="0" indent="0">
              <a:buNone/>
            </a:pPr>
            <a:r>
              <a:rPr lang="en-US" b="1" dirty="0">
                <a:latin typeface="Times New Roman" pitchFamily="18" charset="0"/>
                <a:cs typeface="Times New Roman" pitchFamily="18" charset="0"/>
              </a:rPr>
              <a:t>breast feeding</a:t>
            </a:r>
            <a:r>
              <a:rPr lang="en-US" dirty="0">
                <a:latin typeface="Times New Roman" pitchFamily="18" charset="0"/>
                <a:cs typeface="Times New Roman" pitchFamily="18" charset="0"/>
              </a:rPr>
              <a:t>: fully breastfeeding her baby has a less than 2% chance of conceiving in the first 6 months</a:t>
            </a:r>
          </a:p>
          <a:p>
            <a:pPr marL="0" indent="0">
              <a:buNone/>
            </a:pPr>
            <a:r>
              <a:rPr lang="en-US" b="1" dirty="0">
                <a:latin typeface="Times New Roman" pitchFamily="18" charset="0"/>
                <a:cs typeface="Times New Roman" pitchFamily="18" charset="0"/>
              </a:rPr>
              <a:t>Barriers </a:t>
            </a:r>
          </a:p>
          <a:p>
            <a:pPr marL="0" indent="0">
              <a:buNone/>
            </a:pPr>
            <a:r>
              <a:rPr lang="en-US" b="1" dirty="0">
                <a:latin typeface="Times New Roman" pitchFamily="18" charset="0"/>
                <a:cs typeface="Times New Roman" pitchFamily="18" charset="0"/>
              </a:rPr>
              <a:t>IUCD</a:t>
            </a:r>
            <a:r>
              <a:rPr lang="en-US" dirty="0">
                <a:latin typeface="Times New Roman" pitchFamily="18" charset="0"/>
                <a:cs typeface="Times New Roman" pitchFamily="18" charset="0"/>
              </a:rPr>
              <a:t> (it is best to wait for 4–8 weeks to allow for involution)</a:t>
            </a:r>
          </a:p>
          <a:p>
            <a:pPr marL="0" indent="0">
              <a:buNone/>
            </a:pPr>
            <a:r>
              <a:rPr lang="en-US" b="1" dirty="0">
                <a:latin typeface="Times New Roman" pitchFamily="18" charset="0"/>
                <a:cs typeface="Times New Roman" pitchFamily="18" charset="0"/>
              </a:rPr>
              <a:t>Progesterone only pills</a:t>
            </a:r>
          </a:p>
          <a:p>
            <a:pPr marL="0" indent="0">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Injectable contraception</a:t>
            </a: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23319996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6" y="0"/>
            <a:ext cx="12181017"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4164558" cy="6859588"/>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1"/>
          <p:cNvSpPr>
            <a:spLocks noGrp="1"/>
          </p:cNvSpPr>
          <p:nvPr>
            <p:ph type="title"/>
          </p:nvPr>
        </p:nvSpPr>
        <p:spPr>
          <a:xfrm>
            <a:off x="1" y="1170171"/>
            <a:ext cx="3198317" cy="4462196"/>
          </a:xfrm>
        </p:spPr>
        <p:txBody>
          <a:bodyPr>
            <a:normAutofit/>
          </a:bodyPr>
          <a:lstStyle/>
          <a:p>
            <a:pPr algn="ctr"/>
            <a:r>
              <a:rPr lang="en-US" sz="3700" dirty="0">
                <a:solidFill>
                  <a:srgbClr val="FFFFFF"/>
                </a:solidFill>
              </a:rPr>
              <a:t>Postpartum care </a:t>
            </a:r>
          </a:p>
        </p:txBody>
      </p:sp>
      <p:sp>
        <p:nvSpPr>
          <p:cNvPr id="3" name="Content Placeholder 2"/>
          <p:cNvSpPr>
            <a:spLocks noGrp="1"/>
          </p:cNvSpPr>
          <p:nvPr>
            <p:ph idx="1"/>
          </p:nvPr>
        </p:nvSpPr>
        <p:spPr>
          <a:xfrm>
            <a:off x="4193711" y="591483"/>
            <a:ext cx="7702068" cy="5586912"/>
          </a:xfrm>
        </p:spPr>
        <p:txBody>
          <a:bodyPr anchor="ctr">
            <a:normAutofit fontScale="85000" lnSpcReduction="20000"/>
          </a:bodyPr>
          <a:lstStyle/>
          <a:p>
            <a:pPr marL="0" indent="0">
              <a:buNone/>
            </a:pPr>
            <a:r>
              <a:rPr lang="en-US" b="1" dirty="0">
                <a:latin typeface="Times New Roman" pitchFamily="18" charset="0"/>
                <a:cs typeface="Times New Roman" pitchFamily="18" charset="0"/>
              </a:rPr>
              <a:t>Initial care</a:t>
            </a:r>
          </a:p>
          <a:p>
            <a:r>
              <a:rPr lang="en-US" b="1" dirty="0" err="1">
                <a:latin typeface="Times New Roman" pitchFamily="18" charset="0"/>
                <a:cs typeface="Times New Roman" pitchFamily="18" charset="0"/>
              </a:rPr>
              <a:t>RhoGAM</a:t>
            </a:r>
            <a:r>
              <a:rPr lang="en-US" dirty="0">
                <a:latin typeface="Times New Roman" pitchFamily="18" charset="0"/>
                <a:cs typeface="Times New Roman" pitchFamily="18" charset="0"/>
              </a:rPr>
              <a:t>:</a:t>
            </a:r>
            <a:endParaRPr lang="en-US" u="sng"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Rubella</a:t>
            </a:r>
            <a:r>
              <a:rPr lang="en-US"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History :</a:t>
            </a:r>
            <a:r>
              <a:rPr lang="en-US" dirty="0">
                <a:latin typeface="Times New Roman" pitchFamily="18" charset="0"/>
                <a:cs typeface="Times New Roman" pitchFamily="18" charset="0"/>
              </a:rPr>
              <a:t>ask about her recovery, including bowel and bladder function, fatigue, headache and perineum (every visit )</a:t>
            </a:r>
          </a:p>
          <a:p>
            <a:pPr marL="0" indent="0">
              <a:buNone/>
            </a:pPr>
            <a:r>
              <a:rPr lang="en-US" dirty="0">
                <a:latin typeface="Times New Roman" pitchFamily="18" charset="0"/>
                <a:cs typeface="Times New Roman" pitchFamily="18" charset="0"/>
              </a:rPr>
              <a:t>and baby blues(after 2 weeks )</a:t>
            </a:r>
            <a:endParaRPr lang="en-US" b="1" dirty="0">
              <a:latin typeface="Times New Roman" pitchFamily="18" charset="0"/>
              <a:cs typeface="Times New Roman" pitchFamily="18" charset="0"/>
            </a:endParaRPr>
          </a:p>
          <a:p>
            <a:r>
              <a:rPr lang="en-US" b="1" dirty="0">
                <a:latin typeface="Times New Roman" pitchFamily="18" charset="0"/>
                <a:cs typeface="Times New Roman" pitchFamily="18" charset="0"/>
              </a:rPr>
              <a:t>Blood pressure every postnatal visit</a:t>
            </a:r>
          </a:p>
          <a:p>
            <a:endParaRPr lang="en-US" b="1" dirty="0">
              <a:latin typeface="Times New Roman" pitchFamily="18" charset="0"/>
              <a:cs typeface="Times New Roman" pitchFamily="18" charset="0"/>
            </a:endParaRPr>
          </a:p>
          <a:p>
            <a:r>
              <a:rPr lang="en-US" b="1" dirty="0">
                <a:latin typeface="Times New Roman" pitchFamily="18" charset="0"/>
                <a:cs typeface="Times New Roman" pitchFamily="18" charset="0"/>
              </a:rPr>
              <a:t>Complete physical examination </a:t>
            </a:r>
            <a:r>
              <a:rPr lang="en-US" dirty="0">
                <a:latin typeface="Times New Roman" pitchFamily="18" charset="0"/>
                <a:cs typeface="Times New Roman" pitchFamily="18" charset="0"/>
              </a:rPr>
              <a:t>done at 6weeks only when the delivery was complicated </a:t>
            </a:r>
          </a:p>
          <a:p>
            <a:endParaRPr lang="en-US" dirty="0"/>
          </a:p>
        </p:txBody>
      </p:sp>
    </p:spTree>
    <p:extLst>
      <p:ext uri="{BB962C8B-B14F-4D97-AF65-F5344CB8AC3E}">
        <p14:creationId xmlns:p14="http://schemas.microsoft.com/office/powerpoint/2010/main" val="26395875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8E7237-71EE-2241-A04A-1D9A95C54157}"/>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8A31CBF4-2FC1-3C4D-8A32-9DBF6A7B42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621" y="0"/>
            <a:ext cx="11762679" cy="6573296"/>
          </a:xfrm>
        </p:spPr>
      </p:pic>
    </p:spTree>
    <p:extLst>
      <p:ext uri="{BB962C8B-B14F-4D97-AF65-F5344CB8AC3E}">
        <p14:creationId xmlns:p14="http://schemas.microsoft.com/office/powerpoint/2010/main" val="39603811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95D26D-C29A-F74B-8FDB-62A21621646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ED24C371-F371-E543-89E2-44541DAB1E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171" y="69376"/>
            <a:ext cx="11268238" cy="6109019"/>
          </a:xfrm>
        </p:spPr>
      </p:pic>
    </p:spTree>
    <p:extLst>
      <p:ext uri="{BB962C8B-B14F-4D97-AF65-F5344CB8AC3E}">
        <p14:creationId xmlns:p14="http://schemas.microsoft.com/office/powerpoint/2010/main" val="3718012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9423" y="189434"/>
            <a:ext cx="10965657" cy="850837"/>
          </a:xfrm>
        </p:spPr>
        <p:txBody>
          <a:bodyPr>
            <a:normAutofit fontScale="90000"/>
          </a:bodyPr>
          <a:lstStyle/>
          <a:p>
            <a:r>
              <a:rPr lang="en-US" sz="5400" b="1" dirty="0" smtClean="0"/>
              <a:t>Lochia</a:t>
            </a:r>
            <a:endParaRPr lang="en-US" dirty="0"/>
          </a:p>
        </p:txBody>
      </p:sp>
      <p:sp>
        <p:nvSpPr>
          <p:cNvPr id="3" name="عنصر نائب للمحتوى 2"/>
          <p:cNvSpPr>
            <a:spLocks noGrp="1"/>
          </p:cNvSpPr>
          <p:nvPr>
            <p:ph idx="1"/>
          </p:nvPr>
        </p:nvSpPr>
        <p:spPr>
          <a:xfrm>
            <a:off x="475407" y="1053530"/>
            <a:ext cx="11233248" cy="5591849"/>
          </a:xfrm>
        </p:spPr>
        <p:txBody>
          <a:bodyPr>
            <a:noAutofit/>
          </a:bodyPr>
          <a:lstStyle/>
          <a:p>
            <a:pPr>
              <a:buNone/>
            </a:pPr>
            <a:r>
              <a:rPr lang="en-US" sz="2000" dirty="0" smtClean="0">
                <a:latin typeface="+mj-lt"/>
                <a:cs typeface="Times New Roman" pitchFamily="18" charset="0"/>
              </a:rPr>
              <a:t>- </a:t>
            </a:r>
            <a:r>
              <a:rPr lang="en-US" sz="2000" dirty="0" smtClean="0">
                <a:solidFill>
                  <a:schemeClr val="tx1"/>
                </a:solidFill>
                <a:latin typeface="+mj-lt"/>
                <a:cs typeface="Times New Roman" pitchFamily="18" charset="0"/>
              </a:rPr>
              <a:t>It’s a blood stained uterine discharge that flows after delivery to about 3-5 weeks postpartum</a:t>
            </a:r>
          </a:p>
          <a:p>
            <a:r>
              <a:rPr lang="en-US" sz="2000" dirty="0" smtClean="0">
                <a:solidFill>
                  <a:schemeClr val="tx1"/>
                </a:solidFill>
                <a:latin typeface="+mj-lt"/>
                <a:cs typeface="Times New Roman" pitchFamily="18" charset="0"/>
              </a:rPr>
              <a:t>It is composed of cervical mucous, vaginal transudate and necrotic debris.</a:t>
            </a:r>
            <a:endParaRPr lang="en-US" sz="1600" dirty="0">
              <a:solidFill>
                <a:schemeClr val="tx1"/>
              </a:solidFill>
              <a:latin typeface="+mj-lt"/>
              <a:cs typeface="Times New Roman" pitchFamily="18" charset="0"/>
            </a:endParaRPr>
          </a:p>
          <a:p>
            <a:r>
              <a:rPr lang="en-US" sz="2000" b="1" dirty="0" smtClean="0">
                <a:solidFill>
                  <a:schemeClr val="tx1"/>
                </a:solidFill>
                <a:latin typeface="+mj-lt"/>
                <a:cs typeface="Times New Roman" pitchFamily="18" charset="0"/>
              </a:rPr>
              <a:t>3 </a:t>
            </a:r>
            <a:r>
              <a:rPr lang="en-US" sz="2000" b="1" dirty="0">
                <a:solidFill>
                  <a:schemeClr val="tx1"/>
                </a:solidFill>
                <a:cs typeface="Times New Roman" pitchFamily="18" charset="0"/>
              </a:rPr>
              <a:t>stages :</a:t>
            </a:r>
            <a:endParaRPr lang="en-US" sz="2000" b="1" dirty="0" smtClean="0">
              <a:solidFill>
                <a:schemeClr val="tx1"/>
              </a:solidFill>
              <a:latin typeface="+mj-lt"/>
              <a:cs typeface="Times New Roman" pitchFamily="18" charset="0"/>
            </a:endParaRPr>
          </a:p>
          <a:p>
            <a:r>
              <a:rPr lang="en-US" sz="2000" b="1" u="sng" dirty="0" smtClean="0">
                <a:solidFill>
                  <a:schemeClr val="tx1"/>
                </a:solidFill>
                <a:latin typeface="+mj-lt"/>
                <a:cs typeface="Times New Roman" pitchFamily="18" charset="0"/>
              </a:rPr>
              <a:t>Lochia </a:t>
            </a:r>
            <a:r>
              <a:rPr lang="en-US" sz="2000" b="1" u="sng" dirty="0" err="1" smtClean="0">
                <a:solidFill>
                  <a:schemeClr val="tx1"/>
                </a:solidFill>
                <a:latin typeface="+mj-lt"/>
                <a:cs typeface="Times New Roman" pitchFamily="18" charset="0"/>
              </a:rPr>
              <a:t>Rubra</a:t>
            </a:r>
            <a:r>
              <a:rPr lang="en-US" sz="2000" b="1" u="sng" dirty="0" smtClean="0">
                <a:solidFill>
                  <a:schemeClr val="tx1"/>
                </a:solidFill>
                <a:latin typeface="+mj-lt"/>
                <a:cs typeface="Times New Roman" pitchFamily="18" charset="0"/>
              </a:rPr>
              <a:t> </a:t>
            </a:r>
            <a:r>
              <a:rPr lang="en-US" sz="2000" dirty="0" smtClean="0">
                <a:solidFill>
                  <a:schemeClr val="tx1"/>
                </a:solidFill>
                <a:latin typeface="+mj-lt"/>
                <a:cs typeface="Times New Roman" pitchFamily="18" charset="0"/>
              </a:rPr>
              <a:t>: </a:t>
            </a:r>
            <a:r>
              <a:rPr lang="en-US" sz="2000" dirty="0" smtClean="0">
                <a:solidFill>
                  <a:schemeClr val="tx1"/>
                </a:solidFill>
                <a:latin typeface="+mj-lt"/>
                <a:cs typeface="Times New Roman" pitchFamily="18" charset="0"/>
              </a:rPr>
              <a:t>Blood and decidua, bright </a:t>
            </a:r>
            <a:r>
              <a:rPr lang="en-US" sz="2000" dirty="0" smtClean="0">
                <a:solidFill>
                  <a:schemeClr val="tx1"/>
                </a:solidFill>
                <a:latin typeface="+mj-lt"/>
                <a:cs typeface="Times New Roman" pitchFamily="18" charset="0"/>
              </a:rPr>
              <a:t>red or red-brown, heaviest during 1</a:t>
            </a:r>
            <a:r>
              <a:rPr lang="en-US" sz="2000" baseline="30000" dirty="0" smtClean="0">
                <a:solidFill>
                  <a:schemeClr val="tx1"/>
                </a:solidFill>
                <a:latin typeface="+mj-lt"/>
                <a:cs typeface="Times New Roman" pitchFamily="18" charset="0"/>
              </a:rPr>
              <a:t>st</a:t>
            </a:r>
            <a:r>
              <a:rPr lang="en-US" sz="2000" dirty="0" smtClean="0">
                <a:solidFill>
                  <a:schemeClr val="tx1"/>
                </a:solidFill>
                <a:latin typeface="+mj-lt"/>
                <a:cs typeface="Times New Roman" pitchFamily="18" charset="0"/>
              </a:rPr>
              <a:t> 2 hours after delivery, lasts for 1-3 days, may have clots</a:t>
            </a:r>
          </a:p>
          <a:p>
            <a:endParaRPr lang="en-US" sz="800" dirty="0" smtClean="0">
              <a:solidFill>
                <a:schemeClr val="tx1"/>
              </a:solidFill>
              <a:latin typeface="+mj-lt"/>
              <a:cs typeface="Times New Roman" pitchFamily="18" charset="0"/>
            </a:endParaRPr>
          </a:p>
          <a:p>
            <a:r>
              <a:rPr lang="en-US" sz="2000" b="1" u="sng" dirty="0" smtClean="0">
                <a:solidFill>
                  <a:schemeClr val="tx1"/>
                </a:solidFill>
                <a:latin typeface="+mj-lt"/>
                <a:cs typeface="Times New Roman" pitchFamily="18" charset="0"/>
              </a:rPr>
              <a:t>Lochia Serosa </a:t>
            </a:r>
            <a:r>
              <a:rPr lang="en-US" sz="2000" dirty="0" smtClean="0">
                <a:solidFill>
                  <a:schemeClr val="tx1"/>
                </a:solidFill>
                <a:latin typeface="+mj-lt"/>
                <a:cs typeface="Times New Roman" pitchFamily="18" charset="0"/>
              </a:rPr>
              <a:t>: The discharge becomes increasingly watery, Pinkish brown ,lasts 2-3 weeks after delivery, no clots</a:t>
            </a:r>
          </a:p>
          <a:p>
            <a:endParaRPr lang="en-US" sz="800" dirty="0" smtClean="0">
              <a:solidFill>
                <a:schemeClr val="tx1"/>
              </a:solidFill>
              <a:latin typeface="+mj-lt"/>
              <a:cs typeface="Times New Roman" pitchFamily="18" charset="0"/>
            </a:endParaRPr>
          </a:p>
          <a:p>
            <a:r>
              <a:rPr lang="en-US" sz="2000" b="1" u="sng" dirty="0" smtClean="0">
                <a:solidFill>
                  <a:schemeClr val="tx1"/>
                </a:solidFill>
                <a:latin typeface="+mj-lt"/>
                <a:cs typeface="Times New Roman" pitchFamily="18" charset="0"/>
              </a:rPr>
              <a:t>Lochia Alba </a:t>
            </a:r>
            <a:r>
              <a:rPr lang="en-US" sz="2000" dirty="0" smtClean="0">
                <a:solidFill>
                  <a:schemeClr val="tx1"/>
                </a:solidFill>
                <a:latin typeface="+mj-lt"/>
                <a:cs typeface="Times New Roman" pitchFamily="18" charset="0"/>
              </a:rPr>
              <a:t>: Yellowish white, it can last till 6 weeks postpartum.</a:t>
            </a:r>
          </a:p>
          <a:p>
            <a:endParaRPr lang="en-US" sz="1400" dirty="0" smtClean="0">
              <a:solidFill>
                <a:schemeClr val="tx1"/>
              </a:solidFill>
              <a:latin typeface="+mj-lt"/>
              <a:cs typeface="Times New Roman" pitchFamily="18" charset="0"/>
            </a:endParaRPr>
          </a:p>
          <a:p>
            <a:r>
              <a:rPr lang="en-US" sz="2000" dirty="0" smtClean="0">
                <a:solidFill>
                  <a:schemeClr val="tx1"/>
                </a:solidFill>
                <a:latin typeface="+mj-lt"/>
                <a:cs typeface="Times New Roman" pitchFamily="18" charset="0"/>
              </a:rPr>
              <a:t>Persistent red lochia suggests delayed involution that is usually associated with infection or a retained piece of placental tissue.</a:t>
            </a:r>
          </a:p>
          <a:p>
            <a:endParaRPr lang="en-US" sz="2000" b="0" i="0" dirty="0" smtClean="0">
              <a:solidFill>
                <a:schemeClr val="tx1"/>
              </a:solidFill>
              <a:effectLst/>
              <a:latin typeface="+mj-lt"/>
              <a:cs typeface="Times New Roman" pitchFamily="18" charset="0"/>
            </a:endParaRPr>
          </a:p>
          <a:p>
            <a:r>
              <a:rPr lang="en-US" sz="2000" b="0" i="0" dirty="0" smtClean="0">
                <a:solidFill>
                  <a:schemeClr val="tx1"/>
                </a:solidFill>
                <a:effectLst/>
                <a:latin typeface="+mj-lt"/>
                <a:cs typeface="Times New Roman" pitchFamily="18" charset="0"/>
              </a:rPr>
              <a:t>lochia ,</a:t>
            </a:r>
            <a:r>
              <a:rPr lang="en-US" sz="2000" dirty="0" smtClean="0">
                <a:solidFill>
                  <a:schemeClr val="tx1"/>
                </a:solidFill>
                <a:latin typeface="+mj-lt"/>
                <a:cs typeface="Times New Roman" pitchFamily="18" charset="0"/>
              </a:rPr>
              <a:t> Lochia flow slightly increased after breastfeeding (oxytocin release</a:t>
            </a:r>
            <a:r>
              <a:rPr lang="en-US" sz="2000" dirty="0" smtClean="0">
                <a:solidFill>
                  <a:schemeClr val="tx1"/>
                </a:solidFill>
                <a:latin typeface="+mj-lt"/>
              </a:rPr>
              <a:t>).</a:t>
            </a:r>
          </a:p>
        </p:txBody>
      </p:sp>
    </p:spTree>
    <p:extLst>
      <p:ext uri="{BB962C8B-B14F-4D97-AF65-F5344CB8AC3E}">
        <p14:creationId xmlns:p14="http://schemas.microsoft.com/office/powerpoint/2010/main" val="2680829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ormal Postpartum Bleeding and Discharge and the Return of Your Period  After Giving Birth"/>
          <p:cNvPicPr>
            <a:picLocks noChangeAspect="1" noChangeArrowheads="1"/>
          </p:cNvPicPr>
          <p:nvPr/>
        </p:nvPicPr>
        <p:blipFill>
          <a:blip r:embed="rId2" cstate="print"/>
          <a:srcRect/>
          <a:stretch>
            <a:fillRect/>
          </a:stretch>
        </p:blipFill>
        <p:spPr bwMode="auto">
          <a:xfrm>
            <a:off x="1802026" y="477466"/>
            <a:ext cx="8409032" cy="5972158"/>
          </a:xfrm>
          <a:prstGeom prst="rect">
            <a:avLst/>
          </a:prstGeom>
          <a:ln>
            <a:noFill/>
          </a:ln>
          <a:effectLst>
            <a:softEdge rad="112500"/>
          </a:effectLst>
        </p:spPr>
      </p:pic>
    </p:spTree>
    <p:extLst>
      <p:ext uri="{BB962C8B-B14F-4D97-AF65-F5344CB8AC3E}">
        <p14:creationId xmlns:p14="http://schemas.microsoft.com/office/powerpoint/2010/main" val="3349061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9423" y="189435"/>
            <a:ext cx="10965657" cy="936104"/>
          </a:xfrm>
        </p:spPr>
        <p:txBody>
          <a:bodyPr/>
          <a:lstStyle/>
          <a:p>
            <a:r>
              <a:rPr lang="en-US" sz="4800" b="1" dirty="0" smtClean="0"/>
              <a:t>After Pain</a:t>
            </a:r>
            <a:endParaRPr lang="en-US" sz="4800" b="1" dirty="0"/>
          </a:p>
        </p:txBody>
      </p:sp>
      <p:sp>
        <p:nvSpPr>
          <p:cNvPr id="3" name="عنصر نائب للمحتوى 2"/>
          <p:cNvSpPr>
            <a:spLocks noGrp="1"/>
          </p:cNvSpPr>
          <p:nvPr>
            <p:ph idx="1"/>
          </p:nvPr>
        </p:nvSpPr>
        <p:spPr>
          <a:xfrm>
            <a:off x="619423" y="1341562"/>
            <a:ext cx="10965657" cy="5112568"/>
          </a:xfrm>
        </p:spPr>
        <p:txBody>
          <a:bodyPr>
            <a:normAutofit lnSpcReduction="10000"/>
          </a:bodyPr>
          <a:lstStyle/>
          <a:p>
            <a:pPr marL="402336" lvl="1" indent="0">
              <a:buNone/>
            </a:pPr>
            <a:r>
              <a:rPr lang="en-MY" sz="2400" dirty="0" smtClean="0">
                <a:solidFill>
                  <a:schemeClr val="tx1"/>
                </a:solidFill>
                <a:latin typeface="+mj-lt"/>
                <a:cs typeface="Times New Roman" pitchFamily="18" charset="0"/>
              </a:rPr>
              <a:t>Uterine contractions that continue following delivery. To Stop the bleeding from the area where the placenta was attached.</a:t>
            </a:r>
          </a:p>
          <a:p>
            <a:pPr marL="402336" lvl="1" indent="0">
              <a:buNone/>
            </a:pPr>
            <a:endParaRPr lang="en-US" sz="2300" dirty="0" smtClean="0">
              <a:solidFill>
                <a:schemeClr val="tx1"/>
              </a:solidFill>
              <a:latin typeface="+mj-lt"/>
              <a:cs typeface="Times New Roman" pitchFamily="18" charset="0"/>
            </a:endParaRPr>
          </a:p>
          <a:p>
            <a:pPr algn="just">
              <a:buFont typeface="Wingdings" pitchFamily="2" charset="2"/>
              <a:buChar char="q"/>
            </a:pPr>
            <a:r>
              <a:rPr lang="en-US" sz="2300" b="1" dirty="0" smtClean="0">
                <a:solidFill>
                  <a:schemeClr val="tx1"/>
                </a:solidFill>
                <a:latin typeface="+mj-lt"/>
                <a:cs typeface="Times New Roman" pitchFamily="18" charset="0"/>
              </a:rPr>
              <a:t>Characteristic of after pain:</a:t>
            </a:r>
          </a:p>
          <a:p>
            <a:pPr algn="just">
              <a:buClr>
                <a:schemeClr val="tx1"/>
              </a:buClr>
              <a:buFont typeface="Wingdings" pitchFamily="2" charset="2"/>
              <a:buChar char="Ø"/>
            </a:pPr>
            <a:r>
              <a:rPr lang="en-US" sz="2300" dirty="0" smtClean="0">
                <a:solidFill>
                  <a:schemeClr val="tx1"/>
                </a:solidFill>
                <a:latin typeface="+mj-lt"/>
                <a:cs typeface="Times New Roman" pitchFamily="18" charset="0"/>
              </a:rPr>
              <a:t>Occur during the 1</a:t>
            </a:r>
            <a:r>
              <a:rPr lang="en-US" sz="2300" baseline="30000" dirty="0" smtClean="0">
                <a:solidFill>
                  <a:schemeClr val="tx1"/>
                </a:solidFill>
                <a:latin typeface="+mj-lt"/>
                <a:cs typeface="Times New Roman" pitchFamily="18" charset="0"/>
              </a:rPr>
              <a:t>st</a:t>
            </a:r>
            <a:r>
              <a:rPr lang="en-US" sz="2300" dirty="0" smtClean="0">
                <a:solidFill>
                  <a:schemeClr val="tx1"/>
                </a:solidFill>
                <a:latin typeface="+mj-lt"/>
                <a:cs typeface="Times New Roman" pitchFamily="18" charset="0"/>
              </a:rPr>
              <a:t> 2-3 days of </a:t>
            </a:r>
            <a:r>
              <a:rPr lang="en-US" sz="2300" dirty="0" err="1" smtClean="0">
                <a:solidFill>
                  <a:schemeClr val="tx1"/>
                </a:solidFill>
                <a:latin typeface="+mj-lt"/>
                <a:cs typeface="Times New Roman" pitchFamily="18" charset="0"/>
              </a:rPr>
              <a:t>puerperium</a:t>
            </a:r>
            <a:r>
              <a:rPr lang="en-US" sz="2300" dirty="0" smtClean="0">
                <a:solidFill>
                  <a:schemeClr val="tx1"/>
                </a:solidFill>
                <a:latin typeface="+mj-lt"/>
                <a:cs typeface="Times New Roman" pitchFamily="18" charset="0"/>
              </a:rPr>
              <a:t> </a:t>
            </a:r>
          </a:p>
          <a:p>
            <a:pPr algn="just">
              <a:buClr>
                <a:schemeClr val="tx1"/>
              </a:buClr>
              <a:buFont typeface="Wingdings" pitchFamily="2" charset="2"/>
              <a:buChar char="Ø"/>
            </a:pPr>
            <a:r>
              <a:rPr lang="en-US" sz="2300" dirty="0" smtClean="0">
                <a:solidFill>
                  <a:schemeClr val="tx1"/>
                </a:solidFill>
                <a:latin typeface="+mj-lt"/>
                <a:cs typeface="Times New Roman" pitchFamily="18" charset="0"/>
              </a:rPr>
              <a:t>Abdominal pains (like cramps) and back pain.</a:t>
            </a:r>
          </a:p>
          <a:p>
            <a:pPr algn="just">
              <a:buClr>
                <a:schemeClr val="tx1"/>
              </a:buClr>
              <a:buFont typeface="Wingdings" pitchFamily="2" charset="2"/>
              <a:buChar char="Ø"/>
            </a:pPr>
            <a:r>
              <a:rPr lang="en-US" sz="2300" dirty="0" smtClean="0">
                <a:solidFill>
                  <a:schemeClr val="tx1"/>
                </a:solidFill>
                <a:latin typeface="+mj-lt"/>
                <a:cs typeface="Times New Roman" pitchFamily="18" charset="0"/>
              </a:rPr>
              <a:t>Strong, regular, and coordinated.</a:t>
            </a:r>
          </a:p>
          <a:p>
            <a:pPr algn="just">
              <a:buClr>
                <a:schemeClr val="tx1"/>
              </a:buClr>
              <a:buFont typeface="Wingdings" pitchFamily="2" charset="2"/>
              <a:buChar char="Ø"/>
            </a:pPr>
            <a:r>
              <a:rPr lang="en-US" sz="2300" dirty="0" smtClean="0">
                <a:solidFill>
                  <a:schemeClr val="tx1"/>
                </a:solidFill>
                <a:latin typeface="+mj-lt"/>
                <a:cs typeface="Times New Roman" pitchFamily="18" charset="0"/>
              </a:rPr>
              <a:t>The intensity, frequency and regularity of contraction decrease after the 1</a:t>
            </a:r>
            <a:r>
              <a:rPr lang="en-US" sz="2300" baseline="30000" dirty="0" smtClean="0">
                <a:solidFill>
                  <a:schemeClr val="tx1"/>
                </a:solidFill>
                <a:latin typeface="+mj-lt"/>
                <a:cs typeface="Times New Roman" pitchFamily="18" charset="0"/>
              </a:rPr>
              <a:t>st</a:t>
            </a:r>
            <a:r>
              <a:rPr lang="en-US" sz="2300" dirty="0" smtClean="0">
                <a:solidFill>
                  <a:schemeClr val="tx1"/>
                </a:solidFill>
                <a:latin typeface="+mj-lt"/>
                <a:cs typeface="Times New Roman" pitchFamily="18" charset="0"/>
              </a:rPr>
              <a:t> postpartum day.</a:t>
            </a:r>
          </a:p>
          <a:p>
            <a:pPr algn="just">
              <a:buClr>
                <a:srgbClr val="0000CC"/>
              </a:buClr>
              <a:buFont typeface="Wingdings" pitchFamily="2" charset="2"/>
              <a:buChar char="Ø"/>
            </a:pPr>
            <a:endParaRPr lang="en-US" sz="2300" dirty="0" smtClean="0">
              <a:solidFill>
                <a:schemeClr val="tx1"/>
              </a:solidFill>
              <a:latin typeface="+mj-lt"/>
              <a:cs typeface="Times New Roman" pitchFamily="18" charset="0"/>
            </a:endParaRPr>
          </a:p>
          <a:p>
            <a:pPr algn="just"/>
            <a:r>
              <a:rPr lang="en-US" sz="2300" dirty="0" smtClean="0">
                <a:solidFill>
                  <a:schemeClr val="tx1"/>
                </a:solidFill>
                <a:latin typeface="+mj-lt"/>
                <a:cs typeface="Times New Roman" pitchFamily="18" charset="0"/>
              </a:rPr>
              <a:t>More severe in </a:t>
            </a:r>
            <a:r>
              <a:rPr lang="en-US" sz="2300" u="sng" dirty="0" smtClean="0">
                <a:solidFill>
                  <a:schemeClr val="tx1"/>
                </a:solidFill>
                <a:latin typeface="+mj-lt"/>
                <a:cs typeface="Times New Roman" pitchFamily="18" charset="0"/>
              </a:rPr>
              <a:t>breastfeeding mother</a:t>
            </a:r>
            <a:r>
              <a:rPr lang="en-US" sz="2300" dirty="0" smtClean="0">
                <a:solidFill>
                  <a:schemeClr val="tx1"/>
                </a:solidFill>
                <a:latin typeface="+mj-lt"/>
                <a:cs typeface="Times New Roman" pitchFamily="18" charset="0"/>
              </a:rPr>
              <a:t>  and multiparas women </a:t>
            </a:r>
          </a:p>
          <a:p>
            <a:pPr algn="just"/>
            <a:r>
              <a:rPr lang="en-US" sz="2300" dirty="0" smtClean="0">
                <a:solidFill>
                  <a:schemeClr val="tx1"/>
                </a:solidFill>
                <a:latin typeface="+mj-lt"/>
                <a:cs typeface="Times New Roman" pitchFamily="18" charset="0"/>
              </a:rPr>
              <a:t>May require analgesia for pain relief (like ibuprofen).</a:t>
            </a:r>
          </a:p>
          <a:p>
            <a:pPr algn="just"/>
            <a:r>
              <a:rPr lang="en-US" sz="2400" dirty="0" smtClean="0">
                <a:solidFill>
                  <a:schemeClr val="tx1"/>
                </a:solidFill>
                <a:latin typeface="+mj-lt"/>
                <a:cs typeface="Times New Roman" pitchFamily="18" charset="0"/>
              </a:rPr>
              <a:t>More spacing between children reduces these pains.</a:t>
            </a:r>
          </a:p>
          <a:p>
            <a:pPr algn="just"/>
            <a:endParaRPr lang="en-IN" sz="2300" dirty="0" smtClean="0">
              <a:solidFill>
                <a:schemeClr val="tx1"/>
              </a:solidFill>
              <a:latin typeface="+mj-lt"/>
            </a:endParaRPr>
          </a:p>
          <a:p>
            <a:endParaRPr lang="en-US" dirty="0">
              <a:solidFill>
                <a:schemeClr val="tx1"/>
              </a:solidFill>
              <a:latin typeface="+mj-lt"/>
            </a:endParaRPr>
          </a:p>
        </p:txBody>
      </p:sp>
    </p:spTree>
    <p:extLst>
      <p:ext uri="{BB962C8B-B14F-4D97-AF65-F5344CB8AC3E}">
        <p14:creationId xmlns:p14="http://schemas.microsoft.com/office/powerpoint/2010/main" val="35206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دير تنفيذي">
  <a:themeElements>
    <a:clrScheme name="مدير تنفيذي">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مدير تنفيذي">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دير تنفيذي">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4092</TotalTime>
  <Words>4331</Words>
  <Application>Microsoft Office PowerPoint</Application>
  <PresentationFormat>مخصص</PresentationFormat>
  <Paragraphs>542</Paragraphs>
  <Slides>67</Slides>
  <Notes>18</Notes>
  <HiddenSlides>0</HiddenSlides>
  <MMClips>0</MMClips>
  <ScaleCrop>false</ScaleCrop>
  <HeadingPairs>
    <vt:vector size="4" baseType="variant">
      <vt:variant>
        <vt:lpstr>نسق</vt:lpstr>
      </vt:variant>
      <vt:variant>
        <vt:i4>3</vt:i4>
      </vt:variant>
      <vt:variant>
        <vt:lpstr>عناوين الشرائح</vt:lpstr>
      </vt:variant>
      <vt:variant>
        <vt:i4>67</vt:i4>
      </vt:variant>
    </vt:vector>
  </HeadingPairs>
  <TitlesOfParts>
    <vt:vector size="70" baseType="lpstr">
      <vt:lpstr>مدير تنفيذي</vt:lpstr>
      <vt:lpstr>سمة Office</vt:lpstr>
      <vt:lpstr>Office Theme</vt:lpstr>
      <vt:lpstr>Puerperium and It’s Complication</vt:lpstr>
      <vt:lpstr>Definition</vt:lpstr>
      <vt:lpstr>Physiological changes</vt:lpstr>
      <vt:lpstr>1- Reproductve system</vt:lpstr>
      <vt:lpstr>Assess of involution : fundal height </vt:lpstr>
      <vt:lpstr>عرض تقديمي في PowerPoint</vt:lpstr>
      <vt:lpstr>Lochia</vt:lpstr>
      <vt:lpstr>عرض تقديمي في PowerPoint</vt:lpstr>
      <vt:lpstr>After Pain</vt:lpstr>
      <vt:lpstr>Cervix</vt:lpstr>
      <vt:lpstr>Vagina, hymen, pelvic muscles </vt:lpstr>
      <vt:lpstr>Ovulation and Menstruation</vt:lpstr>
      <vt:lpstr>2- hormonal changes</vt:lpstr>
      <vt:lpstr>3- Abdominal wall </vt:lpstr>
      <vt:lpstr> 4- Cardiovascular System</vt:lpstr>
      <vt:lpstr>5- Hematopoietic System</vt:lpstr>
      <vt:lpstr>6- Urinary system</vt:lpstr>
      <vt:lpstr>7- Bowel function</vt:lpstr>
      <vt:lpstr>8- Hair and Skin</vt:lpstr>
      <vt:lpstr> General Physiological Changes </vt:lpstr>
      <vt:lpstr>Abnormal puerperium</vt:lpstr>
      <vt:lpstr>Psychological problems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Puerperal Pyrexia </vt:lpstr>
      <vt:lpstr>definition</vt:lpstr>
      <vt:lpstr>Chest complications </vt:lpstr>
      <vt:lpstr>Urinary tract infection</vt:lpstr>
      <vt:lpstr>Puerperal sepsis (Genital tract infection)</vt:lpstr>
      <vt:lpstr>Risk factors</vt:lpstr>
      <vt:lpstr>Symptoms and signs</vt:lpstr>
      <vt:lpstr>Investigations</vt:lpstr>
      <vt:lpstr>Complications</vt:lpstr>
      <vt:lpstr>عرض تقديمي في PowerPoint</vt:lpstr>
      <vt:lpstr>Wound infection</vt:lpstr>
      <vt:lpstr>Septic pelvic Thrombophlebitis</vt:lpstr>
      <vt:lpstr>Venous thromboembolism and pulmonary embolism</vt:lpstr>
      <vt:lpstr>عرض تقديمي في PowerPoint</vt:lpstr>
      <vt:lpstr>Breast engorgement</vt:lpstr>
      <vt:lpstr>Infectious Mastitis</vt:lpstr>
      <vt:lpstr>عرض تقديمي في PowerPoint</vt:lpstr>
      <vt:lpstr>Case Scenario</vt:lpstr>
      <vt:lpstr>Puerperal complications </vt:lpstr>
      <vt:lpstr>Hypertension</vt:lpstr>
      <vt:lpstr>Symphysis pubis diastasis  </vt:lpstr>
      <vt:lpstr>Urinary complications Urine retention </vt:lpstr>
      <vt:lpstr>Incontinence of urine</vt:lpstr>
      <vt:lpstr>Incontinence of feces</vt:lpstr>
      <vt:lpstr>Subinvolution of the uterus :  The involution is impaired and retracted  </vt:lpstr>
      <vt:lpstr>عرض تقديمي في PowerPoint</vt:lpstr>
      <vt:lpstr>PPH :  Defined as  Bleeding of more than 500cc in the first 24hs after vaginal delivery  More than 1000cc after Cesarean section  OR according to ACOG : 10% drop in Hematocrit value between the admission and puerperium  </vt:lpstr>
      <vt:lpstr>Causes of PPH uterine:</vt:lpstr>
      <vt:lpstr>2.Retained Placenta</vt:lpstr>
      <vt:lpstr>3.Uterine inversion</vt:lpstr>
      <vt:lpstr>عرض تقديمي في PowerPoint</vt:lpstr>
      <vt:lpstr>Precautions for high risk groups :  </vt:lpstr>
      <vt:lpstr>Prevention of PPH</vt:lpstr>
      <vt:lpstr>عرض تقديمي في PowerPoint</vt:lpstr>
      <vt:lpstr>Case Scenario</vt:lpstr>
      <vt:lpstr>contraception</vt:lpstr>
      <vt:lpstr>Postpartum care </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Puerperium and It’s Complication</dc:title>
  <dc:creator>PPcc</dc:creator>
  <cp:lastModifiedBy>PPcc</cp:lastModifiedBy>
  <cp:revision>67</cp:revision>
  <dcterms:created xsi:type="dcterms:W3CDTF">2023-10-10T20:30:59Z</dcterms:created>
  <dcterms:modified xsi:type="dcterms:W3CDTF">2023-10-19T01:14:10Z</dcterms:modified>
</cp:coreProperties>
</file>