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4"/>
  </p:sldMasterIdLst>
  <p:notesMasterIdLst>
    <p:notesMasterId r:id="rId20"/>
  </p:notesMasterIdLst>
  <p:handoutMasterIdLst>
    <p:handoutMasterId r:id="rId21"/>
  </p:handoutMasterIdLst>
  <p:sldIdLst>
    <p:sldId id="278" r:id="rId5"/>
    <p:sldId id="303" r:id="rId6"/>
    <p:sldId id="284" r:id="rId7"/>
    <p:sldId id="296" r:id="rId8"/>
    <p:sldId id="285" r:id="rId9"/>
    <p:sldId id="286" r:id="rId10"/>
    <p:sldId id="295" r:id="rId11"/>
    <p:sldId id="287" r:id="rId12"/>
    <p:sldId id="299" r:id="rId13"/>
    <p:sldId id="289" r:id="rId14"/>
    <p:sldId id="306" r:id="rId15"/>
    <p:sldId id="291" r:id="rId16"/>
    <p:sldId id="307" r:id="rId17"/>
    <p:sldId id="308" r:id="rId18"/>
    <p:sldId id="309" r:id="rId1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6589" autoAdjust="0"/>
  </p:normalViewPr>
  <p:slideViewPr>
    <p:cSldViewPr>
      <p:cViewPr varScale="1">
        <p:scale>
          <a:sx n="76" d="100"/>
          <a:sy n="76" d="100"/>
        </p:scale>
        <p:origin x="157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20EF3F-FDE2-4398-A78C-DC3F260F80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163523-F273-439E-8194-E778772E63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26AF45-0B4E-40E2-A242-BDEFDF781BF0}" type="datetimeFigureOut">
              <a:rPr lang="en-US" smtClean="0"/>
              <a:pPr/>
              <a:t>4/2/2021</a:t>
            </a:fld>
            <a:endParaRPr lang="en-US"/>
          </a:p>
        </p:txBody>
      </p:sp>
      <p:sp>
        <p:nvSpPr>
          <p:cNvPr id="4" name="Footer Placeholder 3">
            <a:extLst>
              <a:ext uri="{FF2B5EF4-FFF2-40B4-BE49-F238E27FC236}">
                <a16:creationId xmlns:a16="http://schemas.microsoft.com/office/drawing/2014/main" id="{3EBE41E6-0006-4FA6-844F-60F3BEAEEC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5DAD8C-4DC9-46B1-A508-49BA731A6D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96E205-E2CB-4345-8989-2A41A2996A4E}" type="slidenum">
              <a:rPr lang="en-US" smtClean="0"/>
              <a:pPr/>
              <a:t>‹#›</a:t>
            </a:fld>
            <a:endParaRPr lang="en-US"/>
          </a:p>
        </p:txBody>
      </p:sp>
    </p:spTree>
    <p:extLst>
      <p:ext uri="{BB962C8B-B14F-4D97-AF65-F5344CB8AC3E}">
        <p14:creationId xmlns:p14="http://schemas.microsoft.com/office/powerpoint/2010/main" val="13638191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2453F8-CACD-4C9C-918D-039F235A09D5}" type="datetimeFigureOut">
              <a:rPr lang="ar-EG" smtClean="0"/>
              <a:pPr/>
              <a:t>20/08/1442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6ACE6F7-5378-4E7A-8B8F-26AC91FF3D88}" type="slidenum">
              <a:rPr lang="ar-EG" smtClean="0"/>
              <a:pPr/>
              <a:t>‹#›</a:t>
            </a:fld>
            <a:endParaRPr lang="ar-EG"/>
          </a:p>
        </p:txBody>
      </p:sp>
    </p:spTree>
    <p:extLst>
      <p:ext uri="{BB962C8B-B14F-4D97-AF65-F5344CB8AC3E}">
        <p14:creationId xmlns:p14="http://schemas.microsoft.com/office/powerpoint/2010/main" val="190435088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Tree>
    <p:extLst>
      <p:ext uri="{BB962C8B-B14F-4D97-AF65-F5344CB8AC3E}">
        <p14:creationId xmlns:p14="http://schemas.microsoft.com/office/powerpoint/2010/main" val="271544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35D2267-C924-440B-8B62-1F1791B3C169}" type="datetime8">
              <a:rPr lang="ar-EG" smtClean="0"/>
              <a:pPr/>
              <a:t>02 نيسان، 21</a:t>
            </a:fld>
            <a:endParaRPr lang="ar-EG"/>
          </a:p>
        </p:txBody>
      </p:sp>
      <p:sp>
        <p:nvSpPr>
          <p:cNvPr id="19" name="Footer Placeholder 18"/>
          <p:cNvSpPr>
            <a:spLocks noGrp="1"/>
          </p:cNvSpPr>
          <p:nvPr>
            <p:ph type="ftr" sz="quarter" idx="11"/>
          </p:nvPr>
        </p:nvSpPr>
        <p:spPr/>
        <p:txBody>
          <a:bodyPr/>
          <a:lstStyle/>
          <a:p>
            <a:r>
              <a:rPr lang="en-US"/>
              <a:t>Dr. Mona El sobky</a:t>
            </a:r>
            <a:endParaRPr lang="ar-EG"/>
          </a:p>
        </p:txBody>
      </p:sp>
      <p:sp>
        <p:nvSpPr>
          <p:cNvPr id="27" name="Slide Number Placeholder 26"/>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B734FE-4587-4B60-9FD3-71D1CCB09431}" type="datetime8">
              <a:rPr lang="ar-EG" smtClean="0"/>
              <a:pPr/>
              <a:t>02 نيسان، 21</a:t>
            </a:fld>
            <a:endParaRPr lang="ar-EG"/>
          </a:p>
        </p:txBody>
      </p:sp>
      <p:sp>
        <p:nvSpPr>
          <p:cNvPr id="5" name="Footer Placeholder 4"/>
          <p:cNvSpPr>
            <a:spLocks noGrp="1"/>
          </p:cNvSpPr>
          <p:nvPr>
            <p:ph type="ftr" sz="quarter" idx="11"/>
          </p:nvPr>
        </p:nvSpPr>
        <p:spPr/>
        <p:txBody>
          <a:bodyPr/>
          <a:lstStyle/>
          <a:p>
            <a:r>
              <a:rPr lang="en-US"/>
              <a:t>Dr. Mona El sobky</a:t>
            </a:r>
            <a:endParaRPr lang="ar-EG"/>
          </a:p>
        </p:txBody>
      </p:sp>
      <p:sp>
        <p:nvSpPr>
          <p:cNvPr id="6" name="Slide Number Placeholder 5"/>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A5A54F-DBC6-45E4-832D-3ADF2FD0BD8D}" type="datetime8">
              <a:rPr lang="ar-EG" smtClean="0"/>
              <a:pPr/>
              <a:t>02 نيسان، 21</a:t>
            </a:fld>
            <a:endParaRPr lang="ar-EG"/>
          </a:p>
        </p:txBody>
      </p:sp>
      <p:sp>
        <p:nvSpPr>
          <p:cNvPr id="5" name="Footer Placeholder 4"/>
          <p:cNvSpPr>
            <a:spLocks noGrp="1"/>
          </p:cNvSpPr>
          <p:nvPr>
            <p:ph type="ftr" sz="quarter" idx="11"/>
          </p:nvPr>
        </p:nvSpPr>
        <p:spPr/>
        <p:txBody>
          <a:bodyPr/>
          <a:lstStyle/>
          <a:p>
            <a:r>
              <a:rPr lang="en-US"/>
              <a:t>Dr. Mona El sobky</a:t>
            </a:r>
            <a:endParaRPr lang="ar-EG"/>
          </a:p>
        </p:txBody>
      </p:sp>
      <p:sp>
        <p:nvSpPr>
          <p:cNvPr id="6" name="Slide Number Placeholder 5"/>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pPr lvl="0"/>
            <a:endParaRPr lang="en-US" noProof="0" smtClean="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D2CF9282-BC78-4228-AA31-5CD23FD9E07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75D4621B-F155-40AF-959A-BF38D1D5AAE3}"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9E53A1-C47B-4D2D-88FC-BD9F4E60314B}" type="datetime8">
              <a:rPr lang="ar-EG" smtClean="0"/>
              <a:pPr/>
              <a:t>02 نيسان، 21</a:t>
            </a:fld>
            <a:endParaRPr lang="ar-EG"/>
          </a:p>
        </p:txBody>
      </p:sp>
      <p:sp>
        <p:nvSpPr>
          <p:cNvPr id="5" name="Footer Placeholder 4"/>
          <p:cNvSpPr>
            <a:spLocks noGrp="1"/>
          </p:cNvSpPr>
          <p:nvPr>
            <p:ph type="ftr" sz="quarter" idx="11"/>
          </p:nvPr>
        </p:nvSpPr>
        <p:spPr/>
        <p:txBody>
          <a:bodyPr/>
          <a:lstStyle/>
          <a:p>
            <a:r>
              <a:rPr lang="en-US"/>
              <a:t>Dr. Mona El sobky</a:t>
            </a:r>
            <a:endParaRPr lang="ar-EG"/>
          </a:p>
        </p:txBody>
      </p:sp>
      <p:sp>
        <p:nvSpPr>
          <p:cNvPr id="6" name="Slide Number Placeholder 5"/>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F499100-2FF1-4CCB-A92B-CFBD1F995BFA}" type="datetime8">
              <a:rPr lang="ar-EG" smtClean="0"/>
              <a:pPr/>
              <a:t>02 نيسان، 21</a:t>
            </a:fld>
            <a:endParaRPr lang="ar-EG"/>
          </a:p>
        </p:txBody>
      </p:sp>
      <p:sp>
        <p:nvSpPr>
          <p:cNvPr id="5" name="Footer Placeholder 4"/>
          <p:cNvSpPr>
            <a:spLocks noGrp="1"/>
          </p:cNvSpPr>
          <p:nvPr>
            <p:ph type="ftr" sz="quarter" idx="11"/>
          </p:nvPr>
        </p:nvSpPr>
        <p:spPr/>
        <p:txBody>
          <a:bodyPr/>
          <a:lstStyle/>
          <a:p>
            <a:r>
              <a:rPr lang="en-US"/>
              <a:t>Dr. Mona El sobky</a:t>
            </a:r>
            <a:endParaRPr lang="ar-EG"/>
          </a:p>
        </p:txBody>
      </p:sp>
      <p:sp>
        <p:nvSpPr>
          <p:cNvPr id="6" name="Slide Number Placeholder 5"/>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9D89D91-110D-4039-BE3A-E94EC1EA8AF4}" type="datetime8">
              <a:rPr lang="ar-EG" smtClean="0"/>
              <a:pPr/>
              <a:t>02 نيسان، 21</a:t>
            </a:fld>
            <a:endParaRPr lang="ar-EG"/>
          </a:p>
        </p:txBody>
      </p:sp>
      <p:sp>
        <p:nvSpPr>
          <p:cNvPr id="6" name="Footer Placeholder 5"/>
          <p:cNvSpPr>
            <a:spLocks noGrp="1"/>
          </p:cNvSpPr>
          <p:nvPr>
            <p:ph type="ftr" sz="quarter" idx="11"/>
          </p:nvPr>
        </p:nvSpPr>
        <p:spPr/>
        <p:txBody>
          <a:bodyPr/>
          <a:lstStyle/>
          <a:p>
            <a:r>
              <a:rPr lang="en-US"/>
              <a:t>Dr. Mona El sobky</a:t>
            </a:r>
            <a:endParaRPr lang="ar-EG"/>
          </a:p>
        </p:txBody>
      </p:sp>
      <p:sp>
        <p:nvSpPr>
          <p:cNvPr id="7" name="Slide Number Placeholder 6"/>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B04E9D-348F-46EC-AD95-39ED943E0200}" type="datetime8">
              <a:rPr lang="ar-EG" smtClean="0"/>
              <a:pPr/>
              <a:t>02 نيسان، 21</a:t>
            </a:fld>
            <a:endParaRPr lang="ar-EG"/>
          </a:p>
        </p:txBody>
      </p:sp>
      <p:sp>
        <p:nvSpPr>
          <p:cNvPr id="8" name="Footer Placeholder 7"/>
          <p:cNvSpPr>
            <a:spLocks noGrp="1"/>
          </p:cNvSpPr>
          <p:nvPr>
            <p:ph type="ftr" sz="quarter" idx="11"/>
          </p:nvPr>
        </p:nvSpPr>
        <p:spPr/>
        <p:txBody>
          <a:bodyPr/>
          <a:lstStyle/>
          <a:p>
            <a:r>
              <a:rPr lang="en-US"/>
              <a:t>Dr. Mona El sobky</a:t>
            </a:r>
            <a:endParaRPr lang="ar-EG"/>
          </a:p>
        </p:txBody>
      </p:sp>
      <p:sp>
        <p:nvSpPr>
          <p:cNvPr id="9" name="Slide Number Placeholder 8"/>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9BD9ECE-84C0-43D9-831A-C3782F3B877F}" type="datetime8">
              <a:rPr lang="ar-EG" smtClean="0"/>
              <a:pPr/>
              <a:t>02 نيسان، 21</a:t>
            </a:fld>
            <a:endParaRPr lang="ar-EG"/>
          </a:p>
        </p:txBody>
      </p:sp>
      <p:sp>
        <p:nvSpPr>
          <p:cNvPr id="4" name="Footer Placeholder 3"/>
          <p:cNvSpPr>
            <a:spLocks noGrp="1"/>
          </p:cNvSpPr>
          <p:nvPr>
            <p:ph type="ftr" sz="quarter" idx="11"/>
          </p:nvPr>
        </p:nvSpPr>
        <p:spPr/>
        <p:txBody>
          <a:bodyPr/>
          <a:lstStyle/>
          <a:p>
            <a:r>
              <a:rPr lang="en-US"/>
              <a:t>Dr. Mona El sobky</a:t>
            </a:r>
            <a:endParaRPr lang="ar-EG"/>
          </a:p>
        </p:txBody>
      </p:sp>
      <p:sp>
        <p:nvSpPr>
          <p:cNvPr id="5" name="Slide Number Placeholder 4"/>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C4A86-61FC-4EE3-9B7A-2AC28001E9EC}" type="datetime8">
              <a:rPr lang="ar-EG" smtClean="0"/>
              <a:pPr/>
              <a:t>02 نيسان، 21</a:t>
            </a:fld>
            <a:endParaRPr lang="ar-EG"/>
          </a:p>
        </p:txBody>
      </p:sp>
      <p:sp>
        <p:nvSpPr>
          <p:cNvPr id="3" name="Footer Placeholder 2"/>
          <p:cNvSpPr>
            <a:spLocks noGrp="1"/>
          </p:cNvSpPr>
          <p:nvPr>
            <p:ph type="ftr" sz="quarter" idx="11"/>
          </p:nvPr>
        </p:nvSpPr>
        <p:spPr/>
        <p:txBody>
          <a:bodyPr/>
          <a:lstStyle/>
          <a:p>
            <a:r>
              <a:rPr lang="en-US"/>
              <a:t>Dr. Mona El sobky</a:t>
            </a:r>
            <a:endParaRPr lang="ar-EG"/>
          </a:p>
        </p:txBody>
      </p:sp>
      <p:sp>
        <p:nvSpPr>
          <p:cNvPr id="4" name="Slide Number Placeholder 3"/>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52B52C6-FBCD-4EAA-8675-5390ECA0FDFB}" type="datetime8">
              <a:rPr lang="ar-EG" smtClean="0"/>
              <a:pPr/>
              <a:t>02 نيسان، 21</a:t>
            </a:fld>
            <a:endParaRPr lang="ar-EG"/>
          </a:p>
        </p:txBody>
      </p:sp>
      <p:sp>
        <p:nvSpPr>
          <p:cNvPr id="6" name="Footer Placeholder 5"/>
          <p:cNvSpPr>
            <a:spLocks noGrp="1"/>
          </p:cNvSpPr>
          <p:nvPr>
            <p:ph type="ftr" sz="quarter" idx="11"/>
          </p:nvPr>
        </p:nvSpPr>
        <p:spPr/>
        <p:txBody>
          <a:bodyPr/>
          <a:lstStyle/>
          <a:p>
            <a:r>
              <a:rPr lang="en-US"/>
              <a:t>Dr. Mona El sobky</a:t>
            </a:r>
            <a:endParaRPr lang="ar-EG"/>
          </a:p>
        </p:txBody>
      </p:sp>
      <p:sp>
        <p:nvSpPr>
          <p:cNvPr id="7" name="Slide Number Placeholder 6"/>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9C3284D-370C-466C-A0F1-11E9A8503055}" type="datetime8">
              <a:rPr lang="ar-EG" smtClean="0"/>
              <a:pPr/>
              <a:t>02 نيسان، 21</a:t>
            </a:fld>
            <a:endParaRPr lang="ar-EG"/>
          </a:p>
        </p:txBody>
      </p:sp>
      <p:sp>
        <p:nvSpPr>
          <p:cNvPr id="6" name="Footer Placeholder 5"/>
          <p:cNvSpPr>
            <a:spLocks noGrp="1"/>
          </p:cNvSpPr>
          <p:nvPr>
            <p:ph type="ftr" sz="quarter" idx="11"/>
          </p:nvPr>
        </p:nvSpPr>
        <p:spPr/>
        <p:txBody>
          <a:bodyPr/>
          <a:lstStyle/>
          <a:p>
            <a:r>
              <a:rPr lang="en-US"/>
              <a:t>Dr. Mona El sobky</a:t>
            </a:r>
            <a:endParaRPr lang="ar-EG"/>
          </a:p>
        </p:txBody>
      </p:sp>
      <p:sp>
        <p:nvSpPr>
          <p:cNvPr id="7" name="Slide Number Placeholder 6"/>
          <p:cNvSpPr>
            <a:spLocks noGrp="1"/>
          </p:cNvSpPr>
          <p:nvPr>
            <p:ph type="sldNum" sz="quarter" idx="12"/>
          </p:nvPr>
        </p:nvSpPr>
        <p:spPr>
          <a:xfrm>
            <a:off x="8077200" y="6356350"/>
            <a:ext cx="609600" cy="365125"/>
          </a:xfrm>
        </p:spPr>
        <p:txBody>
          <a:bodyPr/>
          <a:lstStyle/>
          <a:p>
            <a:fld id="{71E2B7A9-86E7-4956-A717-E76B4A25FD13}" type="slidenum">
              <a:rPr lang="ar-EG" smtClean="0"/>
              <a:pPr/>
              <a:t>‹#›</a:t>
            </a:fld>
            <a:endParaRPr lang="ar-E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237C7BE-596C-4AC6-AE1D-958C0E63B6C7}" type="datetime8">
              <a:rPr lang="ar-EG" smtClean="0"/>
              <a:pPr/>
              <a:t>02 نيسان، 21</a:t>
            </a:fld>
            <a:endParaRPr lang="ar-E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Dr. Mona El sobky</a:t>
            </a:r>
            <a:endParaRPr lang="ar-E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1E2B7A9-86E7-4956-A717-E76B4A25FD13}" type="slidenum">
              <a:rPr lang="ar-EG" smtClean="0"/>
              <a:pPr/>
              <a:t>‹#›</a:t>
            </a:fld>
            <a:endParaRPr lang="ar-E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3" Type="http://schemas.openxmlformats.org/officeDocument/2006/relationships/image" Target="http://www.thelifetree.com/images/roundworms02.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513588" y="1500174"/>
            <a:ext cx="4116833" cy="1818703"/>
          </a:xfrm>
          <a:prstGeom prst="rect">
            <a:avLst/>
          </a:prstGeom>
          <a:noFill/>
          <a:effectLst/>
        </p:spPr>
        <p:txBody>
          <a:bodyPr wrap="none">
            <a:spAutoFit/>
          </a:bodyPr>
          <a:lstStyle/>
          <a:p>
            <a:pPr algn="ctr" fontAlgn="auto">
              <a:lnSpc>
                <a:spcPct val="150000"/>
              </a:lnSpc>
              <a:spcBef>
                <a:spcPts val="0"/>
              </a:spcBef>
              <a:spcAft>
                <a:spcPts val="0"/>
              </a:spcAft>
              <a:defRPr/>
            </a:pPr>
            <a:r>
              <a:rPr lang="en-US" sz="4000" dirty="0" smtClean="0">
                <a:solidFill>
                  <a:schemeClr val="tx1"/>
                </a:solidFill>
                <a:effectLst>
                  <a:outerShdw blurRad="38100" dist="38100" dir="2700000" algn="tl">
                    <a:srgbClr val="000000">
                      <a:alpha val="43137"/>
                    </a:srgbClr>
                  </a:outerShdw>
                </a:effectLst>
                <a:latin typeface="Century Schoolbook" pitchFamily="18" charset="0"/>
                <a:cs typeface="Arial" charset="0"/>
              </a:rPr>
              <a:t>GIT Micro Lab 2</a:t>
            </a:r>
          </a:p>
          <a:p>
            <a:pPr algn="ctr" fontAlgn="auto">
              <a:lnSpc>
                <a:spcPct val="150000"/>
              </a:lnSpc>
              <a:spcBef>
                <a:spcPts val="0"/>
              </a:spcBef>
              <a:spcAft>
                <a:spcPts val="0"/>
              </a:spcAft>
              <a:defRPr/>
            </a:pPr>
            <a:r>
              <a:rPr lang="en-US" sz="4000" dirty="0" smtClean="0">
                <a:effectLst>
                  <a:outerShdw blurRad="38100" dist="38100" dir="2700000" algn="tl">
                    <a:srgbClr val="000000">
                      <a:alpha val="43137"/>
                    </a:srgbClr>
                  </a:outerShdw>
                </a:effectLst>
                <a:latin typeface="Century Schoolbook" pitchFamily="18" charset="0"/>
                <a:cs typeface="Arial" charset="0"/>
              </a:rPr>
              <a:t>2020-2021</a:t>
            </a:r>
            <a:endParaRPr lang="en-US" sz="4000" dirty="0">
              <a:solidFill>
                <a:schemeClr val="tx1"/>
              </a:solidFill>
              <a:effectLst>
                <a:outerShdw blurRad="38100" dist="38100" dir="2700000" algn="tl">
                  <a:srgbClr val="000000">
                    <a:alpha val="43137"/>
                  </a:srgbClr>
                </a:outerShdw>
              </a:effectLst>
              <a:latin typeface="Century Schoolbook" pitchFamily="18" charset="0"/>
              <a:cs typeface="Arial" charset="0"/>
            </a:endParaRPr>
          </a:p>
        </p:txBody>
      </p:sp>
      <p:sp>
        <p:nvSpPr>
          <p:cNvPr id="3" name="TextBox 3">
            <a:extLst>
              <a:ext uri="{FF2B5EF4-FFF2-40B4-BE49-F238E27FC236}">
                <a16:creationId xmlns:a16="http://schemas.microsoft.com/office/drawing/2014/main" id="{B9AD781B-E1DF-4249-8F04-5A816E0AAC2B}"/>
              </a:ext>
            </a:extLst>
          </p:cNvPr>
          <p:cNvSpPr txBox="1"/>
          <p:nvPr/>
        </p:nvSpPr>
        <p:spPr>
          <a:xfrm>
            <a:off x="2339752" y="4365104"/>
            <a:ext cx="5335587" cy="1631950"/>
          </a:xfrm>
          <a:prstGeom prst="rect">
            <a:avLst/>
          </a:prstGeom>
          <a:noFill/>
          <a:effectLst/>
        </p:spPr>
        <p:txBody>
          <a:bodyPr wrap="none">
            <a:spAutoFit/>
          </a:bodyPr>
          <a:lstStyle/>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Dr. Mohammad </a:t>
            </a:r>
            <a:r>
              <a:rPr lang="en-US" sz="2000" dirty="0" err="1">
                <a:effectLst>
                  <a:outerShdw blurRad="38100" dist="38100" dir="2700000" algn="tl">
                    <a:srgbClr val="000000">
                      <a:alpha val="43137"/>
                    </a:srgbClr>
                  </a:outerShdw>
                </a:effectLst>
                <a:latin typeface="Century Schoolbook" pitchFamily="18" charset="0"/>
                <a:cs typeface="Arial" charset="0"/>
              </a:rPr>
              <a:t>Odaibat</a:t>
            </a: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Department of Microbiology and Pathology </a:t>
            </a:r>
          </a:p>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Faculty of Medicine, </a:t>
            </a:r>
            <a:r>
              <a:rPr lang="en-US" sz="2000" dirty="0" err="1">
                <a:effectLst>
                  <a:outerShdw blurRad="38100" dist="38100" dir="2700000" algn="tl">
                    <a:srgbClr val="000000">
                      <a:alpha val="43137"/>
                    </a:srgbClr>
                  </a:outerShdw>
                </a:effectLst>
                <a:latin typeface="Century Schoolbook" pitchFamily="18" charset="0"/>
                <a:cs typeface="Arial" charset="0"/>
              </a:rPr>
              <a:t>Mu’tah</a:t>
            </a:r>
            <a:r>
              <a:rPr lang="en-US" sz="2000" dirty="0">
                <a:effectLst>
                  <a:outerShdw blurRad="38100" dist="38100" dir="2700000" algn="tl">
                    <a:srgbClr val="000000">
                      <a:alpha val="43137"/>
                    </a:srgbClr>
                  </a:outerShdw>
                </a:effectLst>
                <a:latin typeface="Century Schoolbook" pitchFamily="18" charset="0"/>
                <a:cs typeface="Arial" charset="0"/>
              </a:rPr>
              <a:t> University </a:t>
            </a: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p:txBody>
      </p:sp>
      <p:sp>
        <p:nvSpPr>
          <p:cNvPr id="2" name="TextBox 1"/>
          <p:cNvSpPr txBox="1"/>
          <p:nvPr/>
        </p:nvSpPr>
        <p:spPr>
          <a:xfrm>
            <a:off x="634298" y="6381328"/>
            <a:ext cx="8509702" cy="400110"/>
          </a:xfrm>
          <a:prstGeom prst="rect">
            <a:avLst/>
          </a:prstGeom>
          <a:noFill/>
        </p:spPr>
        <p:txBody>
          <a:bodyPr wrap="none" rtlCol="0">
            <a:spAutoFit/>
          </a:bodyPr>
          <a:lstStyle/>
          <a:p>
            <a:r>
              <a:rPr lang="en-US" sz="2000" b="1" dirty="0" smtClean="0"/>
              <a:t>**</a:t>
            </a:r>
            <a:r>
              <a:rPr lang="ar-JO" sz="2000" b="1" dirty="0" smtClean="0"/>
              <a:t>كل الديدان بهذا اللاب تُقاس بالميليميتلر عدا ال</a:t>
            </a:r>
            <a:r>
              <a:rPr lang="en-US" sz="2000" b="1" dirty="0"/>
              <a:t>Ascaris </a:t>
            </a:r>
            <a:r>
              <a:rPr lang="en-US" sz="2000" b="1" dirty="0" err="1"/>
              <a:t>lumbricoides</a:t>
            </a:r>
            <a:r>
              <a:rPr lang="en-US" sz="2000" b="1" dirty="0"/>
              <a:t> </a:t>
            </a:r>
            <a:r>
              <a:rPr lang="ar-JO" sz="2000" b="1" dirty="0" smtClean="0"/>
              <a:t> تُقاس بالسانتيميتر  </a:t>
            </a:r>
            <a:endParaRPr lang="en-US" sz="2000" b="1"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gg.jpg"/>
          <p:cNvPicPr>
            <a:picLocks noChangeAspect="1"/>
          </p:cNvPicPr>
          <p:nvPr/>
        </p:nvPicPr>
        <p:blipFill>
          <a:blip r:embed="rId2" cstate="print"/>
          <a:srcRect/>
          <a:stretch>
            <a:fillRect/>
          </a:stretch>
        </p:blipFill>
        <p:spPr bwMode="auto">
          <a:xfrm>
            <a:off x="5715008" y="1214422"/>
            <a:ext cx="3428992" cy="5000660"/>
          </a:xfrm>
          <a:prstGeom prst="rect">
            <a:avLst/>
          </a:prstGeom>
          <a:noFill/>
          <a:ln w="9525">
            <a:solidFill>
              <a:srgbClr val="002060"/>
            </a:solidFill>
            <a:miter lim="800000"/>
            <a:headEnd/>
            <a:tailEnd/>
          </a:ln>
        </p:spPr>
      </p:pic>
      <p:sp>
        <p:nvSpPr>
          <p:cNvPr id="5" name="TextBox 4"/>
          <p:cNvSpPr txBox="1"/>
          <p:nvPr/>
        </p:nvSpPr>
        <p:spPr>
          <a:xfrm>
            <a:off x="857224" y="357166"/>
            <a:ext cx="657229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Egg of Ancylostoma duodenale (D.S)</a:t>
            </a:r>
            <a:endParaRPr lang="ar-EG" sz="2800" b="1" dirty="0">
              <a:solidFill>
                <a:srgbClr val="C00000"/>
              </a:solidFill>
              <a:latin typeface="Arial" pitchFamily="34" charset="0"/>
              <a:cs typeface="Arial" pitchFamily="34" charset="0"/>
            </a:endParaRPr>
          </a:p>
        </p:txBody>
      </p:sp>
      <p:sp>
        <p:nvSpPr>
          <p:cNvPr id="6" name="TextBox 5"/>
          <p:cNvSpPr txBox="1"/>
          <p:nvPr/>
        </p:nvSpPr>
        <p:spPr>
          <a:xfrm>
            <a:off x="285720" y="1214422"/>
            <a:ext cx="5143536"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marL="457200" indent="-457200" algn="l" rtl="0">
              <a:lnSpc>
                <a:spcPct val="200000"/>
              </a:lnSpc>
            </a:pPr>
            <a:r>
              <a:rPr lang="en-US" sz="2400" b="1" dirty="0">
                <a:solidFill>
                  <a:srgbClr val="CC3300"/>
                </a:solidFill>
                <a:latin typeface="Arial" pitchFamily="34" charset="0"/>
                <a:cs typeface="Arial" pitchFamily="34" charset="0"/>
              </a:rPr>
              <a:t>Shape:</a:t>
            </a:r>
            <a:r>
              <a:rPr lang="en-US" sz="2400" b="1" dirty="0">
                <a:latin typeface="Arial" pitchFamily="34" charset="0"/>
                <a:cs typeface="Arial" pitchFamily="34" charset="0"/>
              </a:rPr>
              <a:t> </a:t>
            </a:r>
            <a:r>
              <a:rPr lang="en-US" sz="2400" b="1" dirty="0">
                <a:solidFill>
                  <a:srgbClr val="002060"/>
                </a:solidFill>
                <a:latin typeface="Arial" pitchFamily="34" charset="0"/>
                <a:cs typeface="Arial" pitchFamily="34" charset="0"/>
              </a:rPr>
              <a:t>Oval with blunt rounded poles.</a:t>
            </a:r>
          </a:p>
          <a:p>
            <a:pPr marL="457200" indent="-457200" algn="l" rtl="0">
              <a:lnSpc>
                <a:spcPct val="200000"/>
              </a:lnSpc>
            </a:pPr>
            <a:r>
              <a:rPr lang="en-US" sz="2400" b="1" dirty="0">
                <a:solidFill>
                  <a:srgbClr val="C00000"/>
                </a:solidFill>
                <a:latin typeface="Arial" pitchFamily="34" charset="0"/>
                <a:cs typeface="Arial" pitchFamily="34" charset="0"/>
              </a:rPr>
              <a:t>Shell:</a:t>
            </a:r>
            <a:r>
              <a:rPr lang="en-US" sz="2400" b="1" dirty="0">
                <a:solidFill>
                  <a:srgbClr val="FFFF0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Thin</a:t>
            </a:r>
            <a:r>
              <a:rPr lang="en-US" sz="1600" b="1" dirty="0" smtClean="0">
                <a:solidFill>
                  <a:schemeClr val="tx1"/>
                </a:solidFill>
                <a:latin typeface="Arial" pitchFamily="34" charset="0"/>
                <a:cs typeface="Arial" pitchFamily="34" charset="0"/>
              </a:rPr>
              <a:t>, black color and very clear .</a:t>
            </a:r>
            <a:endParaRPr lang="en-US" sz="1600" b="1" dirty="0">
              <a:solidFill>
                <a:schemeClr val="tx1"/>
              </a:solidFill>
              <a:latin typeface="Arial" pitchFamily="34" charset="0"/>
              <a:cs typeface="Arial" pitchFamily="34" charset="0"/>
            </a:endParaRPr>
          </a:p>
          <a:p>
            <a:pPr marL="457200" indent="-457200" algn="l" rtl="0">
              <a:lnSpc>
                <a:spcPct val="200000"/>
              </a:lnSpc>
            </a:pPr>
            <a:r>
              <a:rPr lang="en-US" sz="2400" b="1" dirty="0">
                <a:solidFill>
                  <a:srgbClr val="CC3300"/>
                </a:solidFill>
                <a:latin typeface="Arial" pitchFamily="34" charset="0"/>
                <a:cs typeface="Arial" pitchFamily="34" charset="0"/>
              </a:rPr>
              <a:t>Color:</a:t>
            </a:r>
            <a:r>
              <a:rPr lang="en-US" sz="2400" b="1" dirty="0">
                <a:latin typeface="Arial" pitchFamily="34" charset="0"/>
                <a:cs typeface="Arial" pitchFamily="34" charset="0"/>
              </a:rPr>
              <a:t> </a:t>
            </a:r>
            <a:r>
              <a:rPr lang="en-US" sz="2400" b="1" dirty="0">
                <a:solidFill>
                  <a:srgbClr val="002060"/>
                </a:solidFill>
                <a:latin typeface="Arial" pitchFamily="34" charset="0"/>
                <a:cs typeface="Arial" pitchFamily="34" charset="0"/>
              </a:rPr>
              <a:t>Translucent.</a:t>
            </a:r>
          </a:p>
          <a:p>
            <a:pPr marL="457200" indent="-457200" algn="just" rtl="0">
              <a:lnSpc>
                <a:spcPct val="200000"/>
              </a:lnSpc>
            </a:pPr>
            <a:r>
              <a:rPr lang="en-US" sz="2400" b="1" dirty="0">
                <a:solidFill>
                  <a:srgbClr val="CC3300"/>
                </a:solidFill>
                <a:latin typeface="Arial" pitchFamily="34" charset="0"/>
                <a:cs typeface="Arial" pitchFamily="34" charset="0"/>
              </a:rPr>
              <a:t>Contents:</a:t>
            </a:r>
            <a:r>
              <a:rPr lang="en-US" sz="2400" b="1" dirty="0">
                <a:latin typeface="Arial" pitchFamily="34" charset="0"/>
                <a:cs typeface="Arial" pitchFamily="34" charset="0"/>
              </a:rPr>
              <a:t> </a:t>
            </a:r>
            <a:r>
              <a:rPr lang="en-US" sz="2400" b="1" dirty="0">
                <a:solidFill>
                  <a:srgbClr val="002060"/>
                </a:solidFill>
                <a:latin typeface="Arial" pitchFamily="34" charset="0"/>
                <a:cs typeface="Arial" pitchFamily="34" charset="0"/>
              </a:rPr>
              <a:t>Immature (4-cell stage)</a:t>
            </a:r>
            <a:r>
              <a:rPr lang="en-US" sz="2400" b="1" dirty="0">
                <a:solidFill>
                  <a:srgbClr val="FFFF00"/>
                </a:solidFill>
              </a:rPr>
              <a:t> </a:t>
            </a:r>
            <a:r>
              <a:rPr lang="en-US" sz="2400" b="1" dirty="0">
                <a:solidFill>
                  <a:srgbClr val="002060"/>
                </a:solidFill>
              </a:rPr>
              <a:t>with empty space between the shell and contents.</a:t>
            </a:r>
            <a:endParaRPr lang="ar-EG" dirty="0"/>
          </a:p>
        </p:txBody>
      </p:sp>
      <p:sp>
        <p:nvSpPr>
          <p:cNvPr id="2" name="TextBox 1"/>
          <p:cNvSpPr txBox="1"/>
          <p:nvPr/>
        </p:nvSpPr>
        <p:spPr>
          <a:xfrm>
            <a:off x="6228184" y="3199580"/>
            <a:ext cx="352982" cy="646331"/>
          </a:xfrm>
          <a:prstGeom prst="rect">
            <a:avLst/>
          </a:prstGeom>
          <a:noFill/>
        </p:spPr>
        <p:txBody>
          <a:bodyPr wrap="none" rtlCol="0">
            <a:spAutoFit/>
          </a:bodyPr>
          <a:lstStyle/>
          <a:p>
            <a:r>
              <a:rPr lang="en-US" sz="3600" b="1" dirty="0" smtClean="0">
                <a:solidFill>
                  <a:schemeClr val="bg1"/>
                </a:solidFill>
              </a:rPr>
              <a:t>1</a:t>
            </a:r>
            <a:endParaRPr lang="en-US" b="1" dirty="0">
              <a:solidFill>
                <a:schemeClr val="bg1"/>
              </a:solidFill>
            </a:endParaRPr>
          </a:p>
        </p:txBody>
      </p:sp>
      <p:sp>
        <p:nvSpPr>
          <p:cNvPr id="3" name="TextBox 2"/>
          <p:cNvSpPr txBox="1"/>
          <p:nvPr/>
        </p:nvSpPr>
        <p:spPr>
          <a:xfrm>
            <a:off x="7066633" y="2492896"/>
            <a:ext cx="409086" cy="646331"/>
          </a:xfrm>
          <a:prstGeom prst="rect">
            <a:avLst/>
          </a:prstGeom>
          <a:noFill/>
        </p:spPr>
        <p:txBody>
          <a:bodyPr wrap="none" rtlCol="0">
            <a:spAutoFit/>
          </a:bodyPr>
          <a:lstStyle/>
          <a:p>
            <a:r>
              <a:rPr lang="en-US" sz="3600" b="1" dirty="0" smtClean="0">
                <a:solidFill>
                  <a:schemeClr val="bg1"/>
                </a:solidFill>
              </a:rPr>
              <a:t>2</a:t>
            </a:r>
            <a:endParaRPr lang="en-US" b="1" dirty="0">
              <a:solidFill>
                <a:schemeClr val="bg1"/>
              </a:solidFill>
            </a:endParaRPr>
          </a:p>
        </p:txBody>
      </p:sp>
      <p:sp>
        <p:nvSpPr>
          <p:cNvPr id="7" name="TextBox 6"/>
          <p:cNvSpPr txBox="1"/>
          <p:nvPr/>
        </p:nvSpPr>
        <p:spPr>
          <a:xfrm>
            <a:off x="7034844" y="3850052"/>
            <a:ext cx="394660" cy="646331"/>
          </a:xfrm>
          <a:prstGeom prst="rect">
            <a:avLst/>
          </a:prstGeom>
          <a:noFill/>
        </p:spPr>
        <p:txBody>
          <a:bodyPr wrap="none" rtlCol="0">
            <a:spAutoFit/>
          </a:bodyPr>
          <a:lstStyle/>
          <a:p>
            <a:r>
              <a:rPr lang="en-US" sz="3600" b="1" dirty="0" smtClean="0">
                <a:solidFill>
                  <a:schemeClr val="bg1"/>
                </a:solidFill>
              </a:rPr>
              <a:t>3</a:t>
            </a:r>
            <a:endParaRPr lang="en-US" b="1" dirty="0">
              <a:solidFill>
                <a:schemeClr val="bg1"/>
              </a:solidFill>
            </a:endParaRPr>
          </a:p>
        </p:txBody>
      </p:sp>
      <p:sp>
        <p:nvSpPr>
          <p:cNvPr id="8" name="TextBox 7"/>
          <p:cNvSpPr txBox="1"/>
          <p:nvPr/>
        </p:nvSpPr>
        <p:spPr>
          <a:xfrm>
            <a:off x="8035155" y="3138025"/>
            <a:ext cx="426719" cy="646331"/>
          </a:xfrm>
          <a:prstGeom prst="rect">
            <a:avLst/>
          </a:prstGeom>
          <a:noFill/>
        </p:spPr>
        <p:txBody>
          <a:bodyPr wrap="none" rtlCol="0">
            <a:spAutoFit/>
          </a:bodyPr>
          <a:lstStyle/>
          <a:p>
            <a:r>
              <a:rPr lang="en-US" sz="3600" b="1" dirty="0" smtClean="0">
                <a:solidFill>
                  <a:schemeClr val="bg1"/>
                </a:solidFill>
              </a:rPr>
              <a:t>4</a:t>
            </a:r>
            <a:endParaRPr lang="en-US" sz="1600" b="1"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875" y="285750"/>
            <a:ext cx="6143625" cy="523875"/>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ctr" eaLnBrk="1" fontAlgn="auto" hangingPunct="1">
              <a:spcBef>
                <a:spcPts val="0"/>
              </a:spcBef>
              <a:spcAft>
                <a:spcPts val="0"/>
              </a:spcAft>
              <a:defRPr/>
            </a:pPr>
            <a:r>
              <a:rPr lang="en-US" sz="2800" b="1" i="1" dirty="0">
                <a:solidFill>
                  <a:srgbClr val="002060"/>
                </a:solidFill>
                <a:latin typeface="Arial" pitchFamily="34" charset="0"/>
                <a:cs typeface="Arial" pitchFamily="34" charset="0"/>
              </a:rPr>
              <a:t>Ancylostoma</a:t>
            </a:r>
            <a:r>
              <a:rPr lang="en-US" sz="2800" b="1" dirty="0">
                <a:solidFill>
                  <a:srgbClr val="002060"/>
                </a:solidFill>
                <a:latin typeface="Arial" pitchFamily="34" charset="0"/>
                <a:cs typeface="Arial" pitchFamily="34" charset="0"/>
              </a:rPr>
              <a:t> rhabditiform larva</a:t>
            </a:r>
            <a:endParaRPr lang="ar-EG" sz="2800" b="1" dirty="0">
              <a:solidFill>
                <a:srgbClr val="002060"/>
              </a:solidFill>
              <a:latin typeface="Arial" pitchFamily="34" charset="0"/>
              <a:cs typeface="Arial" pitchFamily="34" charset="0"/>
            </a:endParaRPr>
          </a:p>
        </p:txBody>
      </p:sp>
      <p:pic>
        <p:nvPicPr>
          <p:cNvPr id="30723"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t="10593" r="11150" b="16512"/>
          <a:stretch>
            <a:fillRect/>
          </a:stretch>
        </p:blipFill>
        <p:spPr bwMode="auto">
          <a:xfrm>
            <a:off x="4000500" y="1000125"/>
            <a:ext cx="4929188" cy="185737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00188" y="3286125"/>
            <a:ext cx="6000750" cy="523875"/>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ctr" eaLnBrk="1" fontAlgn="auto" hangingPunct="1">
              <a:spcBef>
                <a:spcPts val="0"/>
              </a:spcBef>
              <a:spcAft>
                <a:spcPts val="0"/>
              </a:spcAft>
              <a:defRPr/>
            </a:pPr>
            <a:r>
              <a:rPr lang="en-US" sz="2800" b="1" i="1" dirty="0">
                <a:solidFill>
                  <a:srgbClr val="002060"/>
                </a:solidFill>
                <a:latin typeface="Arial" pitchFamily="34" charset="0"/>
                <a:cs typeface="Arial" pitchFamily="34" charset="0"/>
              </a:rPr>
              <a:t>Ancylostoma </a:t>
            </a:r>
            <a:r>
              <a:rPr lang="en-US" sz="2800" b="1" dirty="0">
                <a:solidFill>
                  <a:srgbClr val="002060"/>
                </a:solidFill>
                <a:latin typeface="Arial" pitchFamily="34" charset="0"/>
                <a:cs typeface="Arial" pitchFamily="34" charset="0"/>
              </a:rPr>
              <a:t>filariform larva (I.S)</a:t>
            </a:r>
            <a:endParaRPr lang="ar-EG" sz="2800" b="1" dirty="0">
              <a:solidFill>
                <a:srgbClr val="002060"/>
              </a:solidFill>
              <a:latin typeface="Arial" pitchFamily="34" charset="0"/>
              <a:cs typeface="Arial" pitchFamily="34" charset="0"/>
            </a:endParaRPr>
          </a:p>
        </p:txBody>
      </p:sp>
      <p:pic>
        <p:nvPicPr>
          <p:cNvPr id="3072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l="12279" t="2367" r="11917" b="8580"/>
          <a:stretch>
            <a:fillRect/>
          </a:stretch>
        </p:blipFill>
        <p:spPr bwMode="auto">
          <a:xfrm>
            <a:off x="3714750" y="4143375"/>
            <a:ext cx="5143500" cy="1928813"/>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4313" y="4214813"/>
            <a:ext cx="3286125" cy="1938337"/>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ctr" eaLnBrk="1" fontAlgn="auto" hangingPunct="1">
              <a:lnSpc>
                <a:spcPct val="150000"/>
              </a:lnSpc>
              <a:spcBef>
                <a:spcPts val="0"/>
              </a:spcBef>
              <a:spcAft>
                <a:spcPts val="0"/>
              </a:spcAft>
              <a:defRPr/>
            </a:pPr>
            <a:r>
              <a:rPr lang="en-US" sz="2000" b="1" dirty="0">
                <a:solidFill>
                  <a:srgbClr val="002060"/>
                </a:solidFill>
                <a:latin typeface="Arial" pitchFamily="34" charset="0"/>
                <a:cs typeface="Arial" pitchFamily="34" charset="0"/>
              </a:rPr>
              <a:t>-Longer.</a:t>
            </a:r>
          </a:p>
          <a:p>
            <a:pPr algn="ctr" eaLnBrk="1" fontAlgn="auto" hangingPunct="1">
              <a:lnSpc>
                <a:spcPct val="150000"/>
              </a:lnSpc>
              <a:spcBef>
                <a:spcPts val="0"/>
              </a:spcBef>
              <a:spcAft>
                <a:spcPts val="0"/>
              </a:spcAft>
              <a:defRPr/>
            </a:pPr>
            <a:r>
              <a:rPr lang="en-US" sz="2000" b="1" dirty="0">
                <a:solidFill>
                  <a:srgbClr val="002060"/>
                </a:solidFill>
                <a:latin typeface="Arial" pitchFamily="34" charset="0"/>
                <a:ea typeface="SimSun" pitchFamily="2" charset="-122"/>
                <a:cs typeface="Arial" pitchFamily="34" charset="0"/>
              </a:rPr>
              <a:t>-Cylindrical </a:t>
            </a:r>
            <a:r>
              <a:rPr lang="en-US" sz="2000" b="1" dirty="0" err="1">
                <a:solidFill>
                  <a:srgbClr val="002060"/>
                </a:solidFill>
                <a:latin typeface="Arial" pitchFamily="34" charset="0"/>
                <a:ea typeface="SimSun" pitchFamily="2" charset="-122"/>
                <a:cs typeface="Arial" pitchFamily="34" charset="0"/>
              </a:rPr>
              <a:t>oesophagus</a:t>
            </a:r>
            <a:r>
              <a:rPr lang="en-US" sz="2000" b="1" dirty="0">
                <a:solidFill>
                  <a:srgbClr val="002060"/>
                </a:solidFill>
                <a:latin typeface="Arial" pitchFamily="34" charset="0"/>
                <a:ea typeface="SimSun" pitchFamily="2" charset="-122"/>
                <a:cs typeface="Arial" pitchFamily="34" charset="0"/>
              </a:rPr>
              <a:t>.</a:t>
            </a:r>
          </a:p>
          <a:p>
            <a:pPr marL="457200" indent="-457200" algn="ctr" eaLnBrk="1" fontAlgn="auto" hangingPunct="1">
              <a:lnSpc>
                <a:spcPct val="150000"/>
              </a:lnSpc>
              <a:spcBef>
                <a:spcPts val="0"/>
              </a:spcBef>
              <a:spcAft>
                <a:spcPts val="0"/>
              </a:spcAft>
              <a:defRPr/>
            </a:pPr>
            <a:r>
              <a:rPr lang="en-US" sz="2000" b="1" dirty="0">
                <a:solidFill>
                  <a:srgbClr val="002060"/>
                </a:solidFill>
                <a:latin typeface="Arial" pitchFamily="34" charset="0"/>
                <a:ea typeface="SimSun" pitchFamily="2" charset="-122"/>
                <a:cs typeface="Arial" pitchFamily="34" charset="0"/>
              </a:rPr>
              <a:t>-Pointed tail end. </a:t>
            </a:r>
          </a:p>
          <a:p>
            <a:pPr marL="457200" indent="-457200" algn="ctr" eaLnBrk="1" fontAlgn="auto" hangingPunct="1">
              <a:lnSpc>
                <a:spcPct val="150000"/>
              </a:lnSpc>
              <a:spcBef>
                <a:spcPts val="0"/>
              </a:spcBef>
              <a:spcAft>
                <a:spcPts val="0"/>
              </a:spcAft>
              <a:defRPr/>
            </a:pPr>
            <a:r>
              <a:rPr lang="en-US" sz="2000" b="1" dirty="0">
                <a:solidFill>
                  <a:srgbClr val="002060"/>
                </a:solidFill>
                <a:latin typeface="Arial" pitchFamily="34" charset="0"/>
                <a:ea typeface="SimSun" pitchFamily="2" charset="-122"/>
                <a:cs typeface="Arial" pitchFamily="34" charset="0"/>
              </a:rPr>
              <a:t>-Sheathed.  </a:t>
            </a:r>
            <a:endParaRPr lang="ar-EG" sz="2000" dirty="0">
              <a:solidFill>
                <a:srgbClr val="002060"/>
              </a:solidFill>
              <a:latin typeface="Arial" pitchFamily="34" charset="0"/>
              <a:cs typeface="Arial" pitchFamily="34" charset="0"/>
            </a:endParaRPr>
          </a:p>
        </p:txBody>
      </p:sp>
      <p:sp>
        <p:nvSpPr>
          <p:cNvPr id="12" name="TextBox 11"/>
          <p:cNvSpPr txBox="1"/>
          <p:nvPr/>
        </p:nvSpPr>
        <p:spPr>
          <a:xfrm>
            <a:off x="214313" y="1214438"/>
            <a:ext cx="3500437" cy="1420325"/>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ctr" eaLnBrk="1" fontAlgn="auto" hangingPunct="1">
              <a:lnSpc>
                <a:spcPct val="150000"/>
              </a:lnSpc>
              <a:spcBef>
                <a:spcPts val="0"/>
              </a:spcBef>
              <a:spcAft>
                <a:spcPts val="0"/>
              </a:spcAft>
              <a:defRPr/>
            </a:pPr>
            <a:r>
              <a:rPr lang="en-US" sz="2000" b="1" dirty="0">
                <a:solidFill>
                  <a:srgbClr val="002060"/>
                </a:solidFill>
                <a:latin typeface="Arial" pitchFamily="34" charset="0"/>
                <a:cs typeface="Arial" pitchFamily="34" charset="0"/>
              </a:rPr>
              <a:t>-Smaller.</a:t>
            </a:r>
          </a:p>
          <a:p>
            <a:pPr algn="ctr" eaLnBrk="1" fontAlgn="auto" hangingPunct="1">
              <a:lnSpc>
                <a:spcPct val="150000"/>
              </a:lnSpc>
              <a:spcBef>
                <a:spcPts val="0"/>
              </a:spcBef>
              <a:spcAft>
                <a:spcPts val="0"/>
              </a:spcAft>
              <a:defRPr/>
            </a:pPr>
            <a:r>
              <a:rPr lang="en-US" sz="2000" b="1" dirty="0">
                <a:solidFill>
                  <a:srgbClr val="002060"/>
                </a:solidFill>
                <a:latin typeface="Arial" pitchFamily="34" charset="0"/>
                <a:ea typeface="SimSun" pitchFamily="2" charset="-122"/>
                <a:cs typeface="Arial" pitchFamily="34" charset="0"/>
              </a:rPr>
              <a:t>-</a:t>
            </a:r>
            <a:r>
              <a:rPr lang="en-US" sz="2000" b="1" dirty="0" err="1">
                <a:solidFill>
                  <a:srgbClr val="002060"/>
                </a:solidFill>
                <a:latin typeface="Arial" pitchFamily="34" charset="0"/>
                <a:ea typeface="SimSun" pitchFamily="2" charset="-122"/>
                <a:cs typeface="Arial" pitchFamily="34" charset="0"/>
              </a:rPr>
              <a:t>Rhabditiform</a:t>
            </a:r>
            <a:r>
              <a:rPr lang="en-US" sz="2000" b="1" dirty="0">
                <a:solidFill>
                  <a:srgbClr val="002060"/>
                </a:solidFill>
                <a:latin typeface="Arial" pitchFamily="34" charset="0"/>
                <a:ea typeface="SimSun" pitchFamily="2" charset="-122"/>
                <a:cs typeface="Arial" pitchFamily="34" charset="0"/>
              </a:rPr>
              <a:t> </a:t>
            </a:r>
            <a:r>
              <a:rPr lang="en-US" sz="2000" b="1" dirty="0" err="1">
                <a:solidFill>
                  <a:srgbClr val="002060"/>
                </a:solidFill>
                <a:latin typeface="Arial" pitchFamily="34" charset="0"/>
                <a:ea typeface="SimSun" pitchFamily="2" charset="-122"/>
                <a:cs typeface="Arial" pitchFamily="34" charset="0"/>
              </a:rPr>
              <a:t>oesophagus</a:t>
            </a:r>
            <a:r>
              <a:rPr lang="en-US" sz="2000" b="1" dirty="0">
                <a:solidFill>
                  <a:srgbClr val="002060"/>
                </a:solidFill>
                <a:latin typeface="Arial" pitchFamily="34" charset="0"/>
                <a:ea typeface="SimSun" pitchFamily="2" charset="-122"/>
                <a:cs typeface="Arial" pitchFamily="34" charset="0"/>
              </a:rPr>
              <a:t>.</a:t>
            </a:r>
          </a:p>
          <a:p>
            <a:pPr algn="ctr" eaLnBrk="1" fontAlgn="auto" hangingPunct="1">
              <a:lnSpc>
                <a:spcPct val="150000"/>
              </a:lnSpc>
              <a:spcBef>
                <a:spcPts val="0"/>
              </a:spcBef>
              <a:spcAft>
                <a:spcPts val="0"/>
              </a:spcAft>
              <a:defRPr/>
            </a:pPr>
            <a:r>
              <a:rPr lang="en-US" sz="2000" b="1" dirty="0">
                <a:solidFill>
                  <a:srgbClr val="002060"/>
                </a:solidFill>
                <a:latin typeface="Arial" pitchFamily="34" charset="0"/>
                <a:ea typeface="SimSun" pitchFamily="2" charset="-122"/>
                <a:cs typeface="Arial" pitchFamily="34" charset="0"/>
              </a:rPr>
              <a:t>-Pointed tail end.</a:t>
            </a:r>
            <a:endParaRPr lang="ar-EG"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257639184"/>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1000108"/>
            <a:ext cx="3214710"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ea typeface="SimSun" pitchFamily="2" charset="-122"/>
                <a:cs typeface="Arial" pitchFamily="34" charset="0"/>
              </a:rPr>
              <a:t>Rhabditiform</a:t>
            </a:r>
            <a:r>
              <a:rPr lang="en-US" sz="2400" b="1" dirty="0">
                <a:solidFill>
                  <a:srgbClr val="FF0000"/>
                </a:solidFill>
                <a:latin typeface="Arial" pitchFamily="34" charset="0"/>
                <a:ea typeface="SimSun" pitchFamily="2" charset="-122"/>
                <a:cs typeface="Arial" pitchFamily="34" charset="0"/>
              </a:rPr>
              <a:t> </a:t>
            </a:r>
            <a:r>
              <a:rPr lang="en-US" sz="2400" b="1" dirty="0">
                <a:solidFill>
                  <a:srgbClr val="C00000"/>
                </a:solidFill>
                <a:latin typeface="Arial" pitchFamily="34" charset="0"/>
                <a:ea typeface="SimSun" pitchFamily="2" charset="-122"/>
                <a:cs typeface="Arial" pitchFamily="34" charset="0"/>
              </a:rPr>
              <a:t>larva (D.S)</a:t>
            </a:r>
            <a:endParaRPr lang="ar-EG" sz="2400" dirty="0">
              <a:solidFill>
                <a:srgbClr val="C00000"/>
              </a:solidFill>
              <a:latin typeface="Arial" pitchFamily="34" charset="0"/>
              <a:cs typeface="Arial" pitchFamily="34" charset="0"/>
            </a:endParaRPr>
          </a:p>
        </p:txBody>
      </p:sp>
      <p:sp>
        <p:nvSpPr>
          <p:cNvPr id="5" name="TextBox 4"/>
          <p:cNvSpPr txBox="1"/>
          <p:nvPr/>
        </p:nvSpPr>
        <p:spPr>
          <a:xfrm>
            <a:off x="5857884" y="714356"/>
            <a:ext cx="2571768"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400" b="1" dirty="0" err="1">
                <a:solidFill>
                  <a:srgbClr val="C00000"/>
                </a:solidFill>
                <a:latin typeface="Arial" pitchFamily="34" charset="0"/>
                <a:ea typeface="SimSun" pitchFamily="2" charset="-122"/>
                <a:cs typeface="Arial" pitchFamily="34" charset="0"/>
              </a:rPr>
              <a:t>Filariform</a:t>
            </a:r>
            <a:r>
              <a:rPr lang="en-US" sz="2400" b="1" dirty="0">
                <a:solidFill>
                  <a:srgbClr val="C00000"/>
                </a:solidFill>
                <a:latin typeface="Arial" pitchFamily="34" charset="0"/>
                <a:ea typeface="SimSun" pitchFamily="2" charset="-122"/>
                <a:cs typeface="Arial" pitchFamily="34" charset="0"/>
              </a:rPr>
              <a:t> larva (I.S)</a:t>
            </a:r>
            <a:endParaRPr lang="ar-EG" sz="2400" dirty="0"/>
          </a:p>
        </p:txBody>
      </p:sp>
      <p:sp>
        <p:nvSpPr>
          <p:cNvPr id="6" name="TextBox 5"/>
          <p:cNvSpPr txBox="1"/>
          <p:nvPr/>
        </p:nvSpPr>
        <p:spPr>
          <a:xfrm>
            <a:off x="5500694" y="1643050"/>
            <a:ext cx="3286148" cy="142032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lnSpc>
                <a:spcPct val="150000"/>
              </a:lnSpc>
            </a:pPr>
            <a:r>
              <a:rPr lang="en-US" sz="2000" b="1" dirty="0">
                <a:solidFill>
                  <a:srgbClr val="002060"/>
                </a:solidFill>
                <a:latin typeface="Arial" pitchFamily="34" charset="0"/>
                <a:cs typeface="Arial" pitchFamily="34" charset="0"/>
              </a:rPr>
              <a:t>-Larger.</a:t>
            </a:r>
          </a:p>
          <a:p>
            <a:pPr algn="l" rtl="0">
              <a:lnSpc>
                <a:spcPct val="150000"/>
              </a:lnSpc>
            </a:pPr>
            <a:r>
              <a:rPr lang="en-US" sz="2000" b="1" dirty="0">
                <a:solidFill>
                  <a:srgbClr val="002060"/>
                </a:solidFill>
                <a:latin typeface="Arial" pitchFamily="34" charset="0"/>
                <a:ea typeface="SimSun" pitchFamily="2" charset="-122"/>
                <a:cs typeface="Arial" pitchFamily="34" charset="0"/>
              </a:rPr>
              <a:t>-Cylindrical </a:t>
            </a:r>
            <a:r>
              <a:rPr lang="en-US" sz="2000" b="1" dirty="0" err="1">
                <a:solidFill>
                  <a:srgbClr val="002060"/>
                </a:solidFill>
                <a:latin typeface="Arial" pitchFamily="34" charset="0"/>
                <a:ea typeface="SimSun" pitchFamily="2" charset="-122"/>
                <a:cs typeface="Arial" pitchFamily="34" charset="0"/>
              </a:rPr>
              <a:t>oesophagus</a:t>
            </a:r>
            <a:r>
              <a:rPr lang="en-US" sz="2000" b="1" dirty="0">
                <a:solidFill>
                  <a:srgbClr val="002060"/>
                </a:solidFill>
                <a:latin typeface="Arial" pitchFamily="34" charset="0"/>
                <a:ea typeface="SimSun" pitchFamily="2" charset="-122"/>
                <a:cs typeface="Arial" pitchFamily="34" charset="0"/>
              </a:rPr>
              <a:t>.</a:t>
            </a:r>
          </a:p>
          <a:p>
            <a:pPr marL="457200" indent="-457200" algn="just" rtl="0">
              <a:lnSpc>
                <a:spcPct val="150000"/>
              </a:lnSpc>
            </a:pPr>
            <a:r>
              <a:rPr lang="en-US" sz="2000" b="1" dirty="0">
                <a:solidFill>
                  <a:srgbClr val="002060"/>
                </a:solidFill>
                <a:latin typeface="Arial" pitchFamily="34" charset="0"/>
                <a:ea typeface="SimSun" pitchFamily="2" charset="-122"/>
                <a:cs typeface="Arial" pitchFamily="34" charset="0"/>
              </a:rPr>
              <a:t>-Non sheathed.  </a:t>
            </a:r>
            <a:endParaRPr lang="ar-EG" sz="2000" dirty="0">
              <a:solidFill>
                <a:srgbClr val="002060"/>
              </a:solidFill>
              <a:latin typeface="Arial" pitchFamily="34" charset="0"/>
              <a:cs typeface="Arial" pitchFamily="34" charset="0"/>
            </a:endParaRPr>
          </a:p>
        </p:txBody>
      </p:sp>
      <p:pic>
        <p:nvPicPr>
          <p:cNvPr id="7" name="Picture 5" descr="9.jpg"/>
          <p:cNvPicPr>
            <a:picLocks noChangeAspect="1"/>
          </p:cNvPicPr>
          <p:nvPr/>
        </p:nvPicPr>
        <p:blipFill>
          <a:blip r:embed="rId2" cstate="print"/>
          <a:srcRect l="3551" t="2419" r="4611" b="24999"/>
          <a:stretch>
            <a:fillRect/>
          </a:stretch>
        </p:blipFill>
        <p:spPr bwMode="auto">
          <a:xfrm>
            <a:off x="5286380" y="3714752"/>
            <a:ext cx="3643338" cy="2928958"/>
          </a:xfrm>
          <a:prstGeom prst="rect">
            <a:avLst/>
          </a:prstGeom>
          <a:noFill/>
          <a:ln w="9525">
            <a:noFill/>
            <a:miter lim="800000"/>
            <a:headEnd/>
            <a:tailEnd/>
          </a:ln>
        </p:spPr>
      </p:pic>
      <p:sp>
        <p:nvSpPr>
          <p:cNvPr id="8" name="TextBox 7"/>
          <p:cNvSpPr txBox="1"/>
          <p:nvPr/>
        </p:nvSpPr>
        <p:spPr>
          <a:xfrm>
            <a:off x="571472" y="1928802"/>
            <a:ext cx="3571900" cy="142032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lnSpc>
                <a:spcPct val="150000"/>
              </a:lnSpc>
            </a:pPr>
            <a:r>
              <a:rPr lang="en-US" sz="2000" b="1" dirty="0">
                <a:solidFill>
                  <a:srgbClr val="002060"/>
                </a:solidFill>
                <a:latin typeface="Arial" pitchFamily="34" charset="0"/>
                <a:cs typeface="Arial" pitchFamily="34" charset="0"/>
              </a:rPr>
              <a:t>Shorter.</a:t>
            </a:r>
          </a:p>
          <a:p>
            <a:pPr algn="l" rtl="0">
              <a:lnSpc>
                <a:spcPct val="150000"/>
              </a:lnSpc>
            </a:pPr>
            <a:r>
              <a:rPr lang="en-US" sz="2000" b="1" dirty="0" err="1">
                <a:solidFill>
                  <a:srgbClr val="002060"/>
                </a:solidFill>
                <a:latin typeface="Arial" pitchFamily="34" charset="0"/>
                <a:ea typeface="SimSun" pitchFamily="2" charset="-122"/>
                <a:cs typeface="Arial" pitchFamily="34" charset="0"/>
              </a:rPr>
              <a:t>Rhabditiform</a:t>
            </a:r>
            <a:r>
              <a:rPr lang="en-US" sz="2000" b="1" dirty="0">
                <a:solidFill>
                  <a:srgbClr val="002060"/>
                </a:solidFill>
                <a:latin typeface="Arial" pitchFamily="34" charset="0"/>
                <a:ea typeface="SimSun" pitchFamily="2" charset="-122"/>
                <a:cs typeface="Arial" pitchFamily="34" charset="0"/>
              </a:rPr>
              <a:t> </a:t>
            </a:r>
            <a:r>
              <a:rPr lang="en-US" sz="2000" b="1" dirty="0" err="1">
                <a:solidFill>
                  <a:srgbClr val="002060"/>
                </a:solidFill>
                <a:latin typeface="Arial" pitchFamily="34" charset="0"/>
                <a:ea typeface="SimSun" pitchFamily="2" charset="-122"/>
                <a:cs typeface="Arial" pitchFamily="34" charset="0"/>
              </a:rPr>
              <a:t>oesophagus</a:t>
            </a:r>
            <a:r>
              <a:rPr lang="en-US" sz="2000" b="1" dirty="0">
                <a:solidFill>
                  <a:srgbClr val="002060"/>
                </a:solidFill>
                <a:latin typeface="Arial" pitchFamily="34" charset="0"/>
                <a:ea typeface="SimSun" pitchFamily="2" charset="-122"/>
                <a:cs typeface="Arial" pitchFamily="34" charset="0"/>
              </a:rPr>
              <a:t>.</a:t>
            </a:r>
          </a:p>
          <a:p>
            <a:pPr algn="l" rtl="0">
              <a:lnSpc>
                <a:spcPct val="150000"/>
              </a:lnSpc>
            </a:pPr>
            <a:r>
              <a:rPr lang="en-US" sz="2000" b="1" dirty="0">
                <a:solidFill>
                  <a:srgbClr val="002060"/>
                </a:solidFill>
                <a:latin typeface="Arial" pitchFamily="34" charset="0"/>
                <a:ea typeface="SimSun" pitchFamily="2" charset="-122"/>
                <a:cs typeface="Arial" pitchFamily="34" charset="0"/>
              </a:rPr>
              <a:t>Blunt end.</a:t>
            </a:r>
            <a:endParaRPr lang="ar-EG" sz="2000" dirty="0">
              <a:solidFill>
                <a:srgbClr val="002060"/>
              </a:solidFill>
              <a:latin typeface="Arial" pitchFamily="34" charset="0"/>
              <a:cs typeface="Arial" pitchFamily="34" charset="0"/>
            </a:endParaRPr>
          </a:p>
        </p:txBody>
      </p:sp>
      <p:pic>
        <p:nvPicPr>
          <p:cNvPr id="2050" name="Picture 2" descr="C:\Users\Matrix\Downloads\rhablarvae-of strongyloid.gif"/>
          <p:cNvPicPr>
            <a:picLocks noChangeAspect="1" noChangeArrowheads="1"/>
          </p:cNvPicPr>
          <p:nvPr/>
        </p:nvPicPr>
        <p:blipFill>
          <a:blip r:embed="rId3" cstate="print"/>
          <a:srcRect/>
          <a:stretch>
            <a:fillRect/>
          </a:stretch>
        </p:blipFill>
        <p:spPr bwMode="auto">
          <a:xfrm>
            <a:off x="357158" y="3429000"/>
            <a:ext cx="4214842" cy="3000396"/>
          </a:xfrm>
          <a:prstGeom prst="rect">
            <a:avLst/>
          </a:prstGeom>
          <a:noFill/>
        </p:spPr>
      </p:pic>
      <p:sp>
        <p:nvSpPr>
          <p:cNvPr id="11" name="TextBox 10"/>
          <p:cNvSpPr txBox="1"/>
          <p:nvPr/>
        </p:nvSpPr>
        <p:spPr>
          <a:xfrm>
            <a:off x="2571736" y="0"/>
            <a:ext cx="457203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0"/>
            <a:r>
              <a:rPr lang="en-US" sz="2800" b="1" dirty="0" err="1">
                <a:solidFill>
                  <a:srgbClr val="C00000"/>
                </a:solidFill>
              </a:rPr>
              <a:t>Strongyloides</a:t>
            </a:r>
            <a:r>
              <a:rPr lang="en-US" sz="2800" b="1" dirty="0">
                <a:solidFill>
                  <a:srgbClr val="C00000"/>
                </a:solidFill>
              </a:rPr>
              <a:t> </a:t>
            </a:r>
            <a:r>
              <a:rPr lang="en-US" sz="2800" b="1" dirty="0" err="1">
                <a:solidFill>
                  <a:srgbClr val="C00000"/>
                </a:solidFill>
              </a:rPr>
              <a:t>stercoralis</a:t>
            </a:r>
            <a:endParaRPr lang="en-US" sz="2800" b="1" dirty="0">
              <a:solidFill>
                <a:srgbClr val="C00000"/>
              </a:solidFill>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4450"/>
            <a:ext cx="8229600" cy="1143000"/>
          </a:xfrm>
        </p:spPr>
        <p:txBody>
          <a:bodyPr/>
          <a:lstStyle/>
          <a:p>
            <a:pPr eaLnBrk="1" hangingPunct="1"/>
            <a:r>
              <a:rPr lang="en-US" sz="4000" i="1" smtClean="0">
                <a:solidFill>
                  <a:srgbClr val="990000"/>
                </a:solidFill>
              </a:rPr>
              <a:t>Enterobius vermicularis </a:t>
            </a:r>
            <a:r>
              <a:rPr lang="en-US" sz="4000" smtClean="0">
                <a:solidFill>
                  <a:srgbClr val="990000"/>
                </a:solidFill>
              </a:rPr>
              <a:t>(pin worm)</a:t>
            </a:r>
          </a:p>
        </p:txBody>
      </p:sp>
      <p:sp>
        <p:nvSpPr>
          <p:cNvPr id="13315" name="Rectangle 3"/>
          <p:cNvSpPr>
            <a:spLocks noGrp="1" noChangeArrowheads="1"/>
          </p:cNvSpPr>
          <p:nvPr>
            <p:ph type="body" idx="1"/>
          </p:nvPr>
        </p:nvSpPr>
        <p:spPr>
          <a:xfrm>
            <a:off x="34925" y="1430486"/>
            <a:ext cx="6192838" cy="5022850"/>
          </a:xfrm>
        </p:spPr>
        <p:txBody>
          <a:bodyPr/>
          <a:lstStyle/>
          <a:p>
            <a:pPr algn="just" rtl="0" eaLnBrk="1" hangingPunct="1">
              <a:lnSpc>
                <a:spcPct val="80000"/>
              </a:lnSpc>
            </a:pPr>
            <a:r>
              <a:rPr lang="en-US" b="1" dirty="0" smtClean="0">
                <a:solidFill>
                  <a:srgbClr val="0000FF"/>
                </a:solidFill>
              </a:rPr>
              <a:t>Location of adult:</a:t>
            </a:r>
            <a:r>
              <a:rPr lang="en-US" sz="2800" dirty="0" smtClean="0"/>
              <a:t> </a:t>
            </a:r>
            <a:r>
              <a:rPr lang="en-US" dirty="0" smtClean="0"/>
              <a:t>Large intestine of man</a:t>
            </a:r>
          </a:p>
          <a:p>
            <a:pPr algn="just" rtl="0" eaLnBrk="1" hangingPunct="1">
              <a:lnSpc>
                <a:spcPct val="80000"/>
              </a:lnSpc>
            </a:pPr>
            <a:r>
              <a:rPr lang="en-US" b="1" dirty="0" smtClean="0">
                <a:solidFill>
                  <a:srgbClr val="0000FF"/>
                </a:solidFill>
              </a:rPr>
              <a:t>Infective stage:</a:t>
            </a:r>
            <a:r>
              <a:rPr lang="en-US" sz="2800" dirty="0" smtClean="0"/>
              <a:t> </a:t>
            </a:r>
            <a:r>
              <a:rPr lang="en-US" dirty="0" err="1" smtClean="0"/>
              <a:t>Embryonated</a:t>
            </a:r>
            <a:r>
              <a:rPr lang="en-US" dirty="0" smtClean="0"/>
              <a:t> egg</a:t>
            </a:r>
          </a:p>
          <a:p>
            <a:pPr algn="just" rtl="0" eaLnBrk="1" hangingPunct="1">
              <a:lnSpc>
                <a:spcPct val="80000"/>
              </a:lnSpc>
            </a:pPr>
            <a:r>
              <a:rPr lang="en-US" b="1" dirty="0" smtClean="0">
                <a:solidFill>
                  <a:srgbClr val="0000FF"/>
                </a:solidFill>
              </a:rPr>
              <a:t>Mode of transmission:</a:t>
            </a:r>
            <a:r>
              <a:rPr lang="en-US" sz="2800" dirty="0" smtClean="0"/>
              <a:t> </a:t>
            </a:r>
            <a:r>
              <a:rPr lang="en-US" dirty="0" smtClean="0"/>
              <a:t>Ingestion of food contaminated with </a:t>
            </a:r>
            <a:r>
              <a:rPr lang="en-US" dirty="0" err="1" smtClean="0"/>
              <a:t>embryonated</a:t>
            </a:r>
            <a:r>
              <a:rPr lang="en-US" dirty="0" smtClean="0"/>
              <a:t> egg or autoinfection via nails scratching the perianal</a:t>
            </a:r>
            <a:r>
              <a:rPr lang="en-US" sz="2800" dirty="0" smtClean="0"/>
              <a:t> </a:t>
            </a:r>
            <a:r>
              <a:rPr lang="en-US" dirty="0" smtClean="0"/>
              <a:t>region</a:t>
            </a:r>
          </a:p>
          <a:p>
            <a:pPr marL="0" indent="0" algn="just" rtl="0" eaLnBrk="1" hangingPunct="1">
              <a:lnSpc>
                <a:spcPct val="80000"/>
              </a:lnSpc>
              <a:buNone/>
            </a:pPr>
            <a:r>
              <a:rPr lang="en-US" sz="2000" dirty="0" smtClean="0"/>
              <a:t>**Present in the intestine </a:t>
            </a:r>
            <a:r>
              <a:rPr lang="en-US" sz="2000" dirty="0" smtClean="0">
                <a:solidFill>
                  <a:srgbClr val="FF0000"/>
                </a:solidFill>
              </a:rPr>
              <a:t>without</a:t>
            </a:r>
            <a:r>
              <a:rPr lang="en-US" sz="2000" dirty="0" smtClean="0"/>
              <a:t> migratory stage</a:t>
            </a:r>
          </a:p>
          <a:p>
            <a:pPr marL="0" indent="0" algn="just" rtl="0">
              <a:lnSpc>
                <a:spcPct val="80000"/>
              </a:lnSpc>
              <a:buNone/>
            </a:pPr>
            <a:r>
              <a:rPr lang="en-US" sz="2000" dirty="0" smtClean="0"/>
              <a:t>**</a:t>
            </a:r>
            <a:r>
              <a:rPr lang="en-US" sz="2000" dirty="0"/>
              <a:t>it cause </a:t>
            </a:r>
            <a:r>
              <a:rPr lang="en-US" sz="2000" dirty="0" smtClean="0"/>
              <a:t>restlessness or insomnia because it release the eggs at night causing itching in the perianal region  </a:t>
            </a:r>
            <a:endParaRPr lang="en-US" sz="2000" dirty="0" smtClean="0"/>
          </a:p>
          <a:p>
            <a:pPr algn="just" rtl="0" eaLnBrk="1" hangingPunct="1">
              <a:lnSpc>
                <a:spcPct val="80000"/>
              </a:lnSpc>
            </a:pPr>
            <a:r>
              <a:rPr lang="en-US" b="1" dirty="0" smtClean="0">
                <a:solidFill>
                  <a:srgbClr val="0000FF"/>
                </a:solidFill>
              </a:rPr>
              <a:t>Disease:</a:t>
            </a:r>
            <a:r>
              <a:rPr lang="en-US" sz="2800" dirty="0" smtClean="0"/>
              <a:t> </a:t>
            </a:r>
            <a:r>
              <a:rPr lang="en-US" dirty="0" err="1" smtClean="0"/>
              <a:t>Enterobiasis</a:t>
            </a:r>
            <a:endParaRPr lang="en-US" dirty="0" smtClean="0"/>
          </a:p>
          <a:p>
            <a:pPr algn="just" rtl="0" eaLnBrk="1" hangingPunct="1">
              <a:lnSpc>
                <a:spcPct val="80000"/>
              </a:lnSpc>
            </a:pPr>
            <a:endParaRPr lang="en-US" dirty="0" smtClean="0"/>
          </a:p>
        </p:txBody>
      </p:sp>
      <p:pic>
        <p:nvPicPr>
          <p:cNvPr id="4" name="Picture 7" descr="ÙØªÙØ¬Ø© Ø¨Ø­Ø« Ø§ÙØµÙØ± Ø¹Ù âªcellophane tape preparationâ¬â"/>
          <p:cNvPicPr>
            <a:picLocks noChangeAspect="1" noChangeArrowheads="1"/>
          </p:cNvPicPr>
          <p:nvPr/>
        </p:nvPicPr>
        <p:blipFill>
          <a:blip r:embed="rId2" cstate="print"/>
          <a:srcRect/>
          <a:stretch>
            <a:fillRect/>
          </a:stretch>
        </p:blipFill>
        <p:spPr bwMode="auto">
          <a:xfrm>
            <a:off x="6300788" y="2438548"/>
            <a:ext cx="2616200" cy="273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trips(downLeft)">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wipe(down)">
                                      <p:cBhvr>
                                        <p:cTn id="12" dur="500"/>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wipe(down)">
                                      <p:cBhvr>
                                        <p:cTn id="17" dur="500"/>
                                        <p:tgtEl>
                                          <p:spTgt spid="13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wipe(down)">
                                      <p:cBhvr>
                                        <p:cTn id="22" dur="500"/>
                                        <p:tgtEl>
                                          <p:spTgt spid="133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Effect transition="in" filter="wipe(down)">
                                      <p:cBhvr>
                                        <p:cTn id="27" dur="500"/>
                                        <p:tgtEl>
                                          <p:spTgt spid="133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315">
                                            <p:txEl>
                                              <p:pRg st="4" end="4"/>
                                            </p:txEl>
                                          </p:spTgt>
                                        </p:tgtEl>
                                        <p:attrNameLst>
                                          <p:attrName>style.visibility</p:attrName>
                                        </p:attrNameLst>
                                      </p:cBhvr>
                                      <p:to>
                                        <p:strVal val="visible"/>
                                      </p:to>
                                    </p:set>
                                    <p:animEffect transition="in" filter="wipe(down)">
                                      <p:cBhvr>
                                        <p:cTn id="32" dur="500"/>
                                        <p:tgtEl>
                                          <p:spTgt spid="133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Effect transition="in" filter="strips(downLeft)">
                                      <p:cBhvr>
                                        <p:cTn id="42"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Rectangle 4"/>
          <p:cNvSpPr>
            <a:spLocks noGrp="1" noChangeArrowheads="1"/>
          </p:cNvSpPr>
          <p:nvPr>
            <p:ph type="body" sz="half" idx="2"/>
          </p:nvPr>
        </p:nvSpPr>
        <p:spPr>
          <a:xfrm>
            <a:off x="539750" y="1223788"/>
            <a:ext cx="8353425" cy="4535488"/>
          </a:xfrm>
        </p:spPr>
        <p:txBody>
          <a:bodyPr/>
          <a:lstStyle/>
          <a:p>
            <a:pPr algn="just" rtl="0" eaLnBrk="1" hangingPunct="1">
              <a:lnSpc>
                <a:spcPct val="90000"/>
              </a:lnSpc>
              <a:buFont typeface="Arial" pitchFamily="34" charset="0"/>
              <a:buNone/>
            </a:pPr>
            <a:r>
              <a:rPr lang="en-US" sz="2800" b="1" dirty="0" smtClean="0">
                <a:cs typeface="Times New Roman" pitchFamily="18" charset="0"/>
              </a:rPr>
              <a:t>Diagnosis</a:t>
            </a:r>
          </a:p>
          <a:p>
            <a:pPr algn="just" rtl="0" eaLnBrk="1" hangingPunct="1">
              <a:lnSpc>
                <a:spcPct val="90000"/>
              </a:lnSpc>
            </a:pPr>
            <a:r>
              <a:rPr lang="en-US" sz="2400" dirty="0" smtClean="0">
                <a:cs typeface="Times New Roman" pitchFamily="18" charset="0"/>
              </a:rPr>
              <a:t>Recovery and identification of eggs or adults from the perianal region utilizing the cellophane tape preparation. </a:t>
            </a:r>
          </a:p>
          <a:p>
            <a:pPr algn="just" rtl="0" eaLnBrk="1" hangingPunct="1">
              <a:lnSpc>
                <a:spcPct val="90000"/>
              </a:lnSpc>
            </a:pPr>
            <a:r>
              <a:rPr lang="en-US" sz="2400" dirty="0" smtClean="0">
                <a:cs typeface="Times New Roman" pitchFamily="18" charset="0"/>
              </a:rPr>
              <a:t>Specimens must be collected the first thing in the morning upon waking, especially before bathing or bowel movements.</a:t>
            </a:r>
          </a:p>
          <a:p>
            <a:pPr algn="just" rtl="0" eaLnBrk="1" hangingPunct="1">
              <a:lnSpc>
                <a:spcPct val="90000"/>
              </a:lnSpc>
            </a:pPr>
            <a:r>
              <a:rPr lang="en-US" sz="2400" dirty="0" smtClean="0">
                <a:cs typeface="Times New Roman" pitchFamily="18" charset="0"/>
              </a:rPr>
              <a:t>Eggs are rarely found in fecal samples because release is usually external to the intestines. </a:t>
            </a:r>
          </a:p>
        </p:txBody>
      </p:sp>
      <p:pic>
        <p:nvPicPr>
          <p:cNvPr id="14340" name="Picture 4"/>
          <p:cNvPicPr>
            <a:picLocks noChangeAspect="1" noChangeArrowheads="1"/>
          </p:cNvPicPr>
          <p:nvPr/>
        </p:nvPicPr>
        <p:blipFill>
          <a:blip r:embed="rId2" cstate="print"/>
          <a:srcRect/>
          <a:stretch>
            <a:fillRect/>
          </a:stretch>
        </p:blipFill>
        <p:spPr bwMode="auto">
          <a:xfrm>
            <a:off x="1619250" y="4392438"/>
            <a:ext cx="3009900" cy="2420938"/>
          </a:xfrm>
          <a:prstGeom prst="rect">
            <a:avLst/>
          </a:prstGeom>
          <a:noFill/>
          <a:ln w="9525">
            <a:noFill/>
            <a:miter lim="800000"/>
            <a:headEnd/>
            <a:tailEnd/>
          </a:ln>
        </p:spPr>
      </p:pic>
      <p:pic>
        <p:nvPicPr>
          <p:cNvPr id="14341" name="Picture 5"/>
          <p:cNvPicPr>
            <a:picLocks noChangeAspect="1" noChangeArrowheads="1"/>
          </p:cNvPicPr>
          <p:nvPr/>
        </p:nvPicPr>
        <p:blipFill>
          <a:blip r:embed="rId3" cstate="print"/>
          <a:srcRect/>
          <a:stretch>
            <a:fillRect/>
          </a:stretch>
        </p:blipFill>
        <p:spPr bwMode="auto">
          <a:xfrm>
            <a:off x="4643438" y="4392438"/>
            <a:ext cx="2808287" cy="2420938"/>
          </a:xfrm>
          <a:prstGeom prst="rect">
            <a:avLst/>
          </a:prstGeom>
          <a:noFill/>
          <a:ln w="9525">
            <a:noFill/>
            <a:miter lim="800000"/>
            <a:headEnd/>
            <a:tailEnd/>
          </a:ln>
        </p:spPr>
      </p:pic>
      <p:sp>
        <p:nvSpPr>
          <p:cNvPr id="2" name="Rectangle 2"/>
          <p:cNvSpPr>
            <a:spLocks noGrp="1" noChangeArrowheads="1"/>
          </p:cNvSpPr>
          <p:nvPr>
            <p:ph type="title"/>
          </p:nvPr>
        </p:nvSpPr>
        <p:spPr>
          <a:xfrm>
            <a:off x="457200" y="44450"/>
            <a:ext cx="8229600" cy="1143000"/>
          </a:xfrm>
        </p:spPr>
        <p:txBody>
          <a:bodyPr/>
          <a:lstStyle/>
          <a:p>
            <a:pPr eaLnBrk="1" hangingPunct="1"/>
            <a:r>
              <a:rPr lang="en-US" sz="4000" i="1" smtClean="0">
                <a:solidFill>
                  <a:srgbClr val="990000"/>
                </a:solidFill>
              </a:rPr>
              <a:t>Enterobius vermicularis </a:t>
            </a:r>
            <a:r>
              <a:rPr lang="en-US" sz="4000" smtClean="0">
                <a:solidFill>
                  <a:srgbClr val="990000"/>
                </a:solidFill>
              </a:rPr>
              <a:t>(pin worm)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animEffect transition="in" filter="dissolve">
                                      <p:cBhvr>
                                        <p:cTn id="7" dur="500"/>
                                        <p:tgtEl>
                                          <p:spTgt spid="1075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524">
                                            <p:txEl>
                                              <p:pRg st="1" end="1"/>
                                            </p:txEl>
                                          </p:spTgt>
                                        </p:tgtEl>
                                        <p:attrNameLst>
                                          <p:attrName>style.visibility</p:attrName>
                                        </p:attrNameLst>
                                      </p:cBhvr>
                                      <p:to>
                                        <p:strVal val="visible"/>
                                      </p:to>
                                    </p:set>
                                    <p:animEffect transition="in" filter="dissolve">
                                      <p:cBhvr>
                                        <p:cTn id="12" dur="500"/>
                                        <p:tgtEl>
                                          <p:spTgt spid="1075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524">
                                            <p:txEl>
                                              <p:pRg st="2" end="2"/>
                                            </p:txEl>
                                          </p:spTgt>
                                        </p:tgtEl>
                                        <p:attrNameLst>
                                          <p:attrName>style.visibility</p:attrName>
                                        </p:attrNameLst>
                                      </p:cBhvr>
                                      <p:to>
                                        <p:strVal val="visible"/>
                                      </p:to>
                                    </p:set>
                                    <p:animEffect transition="in" filter="dissolve">
                                      <p:cBhvr>
                                        <p:cTn id="17" dur="500"/>
                                        <p:tgtEl>
                                          <p:spTgt spid="1075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7524">
                                            <p:txEl>
                                              <p:pRg st="3" end="3"/>
                                            </p:txEl>
                                          </p:spTgt>
                                        </p:tgtEl>
                                        <p:attrNameLst>
                                          <p:attrName>style.visibility</p:attrName>
                                        </p:attrNameLst>
                                      </p:cBhvr>
                                      <p:to>
                                        <p:strVal val="visible"/>
                                      </p:to>
                                    </p:set>
                                    <p:animEffect transition="in" filter="dissolve">
                                      <p:cBhvr>
                                        <p:cTn id="22" dur="500"/>
                                        <p:tgtEl>
                                          <p:spTgt spid="1075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4340"/>
                                        </p:tgtEl>
                                        <p:attrNameLst>
                                          <p:attrName>style.visibility</p:attrName>
                                        </p:attrNameLst>
                                      </p:cBhvr>
                                      <p:to>
                                        <p:strVal val="visible"/>
                                      </p:to>
                                    </p:set>
                                    <p:animEffect transition="in" filter="strips(downLeft)">
                                      <p:cBhvr>
                                        <p:cTn id="27" dur="500"/>
                                        <p:tgtEl>
                                          <p:spTgt spid="1434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4341"/>
                                        </p:tgtEl>
                                        <p:attrNameLst>
                                          <p:attrName>style.visibility</p:attrName>
                                        </p:attrNameLst>
                                      </p:cBhvr>
                                      <p:to>
                                        <p:strVal val="visible"/>
                                      </p:to>
                                    </p:set>
                                    <p:animEffect transition="in" filter="strips(downLeft)">
                                      <p:cBhvr>
                                        <p:cTn id="32"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3" name="Object 2"/>
          <p:cNvGraphicFramePr>
            <a:graphicFrameLocks noGrp="1" noChangeAspect="1"/>
          </p:cNvGraphicFramePr>
          <p:nvPr>
            <p:ph sz="quarter" idx="2"/>
          </p:nvPr>
        </p:nvGraphicFramePr>
        <p:xfrm>
          <a:off x="6876256" y="2636912"/>
          <a:ext cx="2033588" cy="2133600"/>
        </p:xfrm>
        <a:graphic>
          <a:graphicData uri="http://schemas.openxmlformats.org/presentationml/2006/ole">
            <mc:AlternateContent xmlns:mc="http://schemas.openxmlformats.org/markup-compatibility/2006">
              <mc:Choice xmlns:v="urn:schemas-microsoft-com:vml" Requires="v">
                <p:oleObj spid="_x0000_s1028" name="Document" r:id="rId3" imgW="1353312" imgH="1365504" progId="Word.Document.8">
                  <p:embed/>
                </p:oleObj>
              </mc:Choice>
              <mc:Fallback>
                <p:oleObj name="Document" r:id="rId3" imgW="1353312" imgH="1365504"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2636912"/>
                        <a:ext cx="20335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14"/>
          <p:cNvSpPr txBox="1">
            <a:spLocks noChangeArrowheads="1"/>
          </p:cNvSpPr>
          <p:nvPr/>
        </p:nvSpPr>
        <p:spPr bwMode="auto">
          <a:xfrm>
            <a:off x="5492080" y="2564904"/>
            <a:ext cx="1600200" cy="3231654"/>
          </a:xfrm>
          <a:prstGeom prst="rect">
            <a:avLst/>
          </a:prstGeom>
          <a:noFill/>
          <a:ln w="9525">
            <a:noFill/>
            <a:miter lim="800000"/>
            <a:headEnd/>
            <a:tailEnd/>
          </a:ln>
        </p:spPr>
        <p:txBody>
          <a:bodyPr>
            <a:spAutoFit/>
          </a:bodyPr>
          <a:lstStyle/>
          <a:p>
            <a:pPr algn="l">
              <a:spcBef>
                <a:spcPct val="20000"/>
              </a:spcBef>
            </a:pPr>
            <a:r>
              <a:rPr lang="en-US" sz="2400" b="1" dirty="0">
                <a:solidFill>
                  <a:srgbClr val="0000FF"/>
                </a:solidFill>
              </a:rPr>
              <a:t>Male </a:t>
            </a:r>
            <a:r>
              <a:rPr lang="en-US" sz="2400" dirty="0"/>
              <a:t>(5mm): Posterior end is curved with one </a:t>
            </a:r>
            <a:r>
              <a:rPr lang="en-US" sz="2400" dirty="0" err="1"/>
              <a:t>spicule</a:t>
            </a:r>
            <a:endParaRPr lang="ar-EG" sz="2400" dirty="0"/>
          </a:p>
          <a:p>
            <a:pPr algn="l">
              <a:spcBef>
                <a:spcPct val="50000"/>
              </a:spcBef>
            </a:pPr>
            <a:endParaRPr lang="en-US" sz="2400" dirty="0"/>
          </a:p>
        </p:txBody>
      </p:sp>
      <p:sp>
        <p:nvSpPr>
          <p:cNvPr id="1029" name="Text Box 15"/>
          <p:cNvSpPr txBox="1">
            <a:spLocks noChangeArrowheads="1"/>
          </p:cNvSpPr>
          <p:nvPr/>
        </p:nvSpPr>
        <p:spPr bwMode="auto">
          <a:xfrm>
            <a:off x="163488" y="2348880"/>
            <a:ext cx="1600200" cy="3600450"/>
          </a:xfrm>
          <a:prstGeom prst="rect">
            <a:avLst/>
          </a:prstGeom>
          <a:noFill/>
          <a:ln w="9525">
            <a:noFill/>
            <a:miter lim="800000"/>
            <a:headEnd/>
            <a:tailEnd/>
          </a:ln>
        </p:spPr>
        <p:txBody>
          <a:bodyPr>
            <a:spAutoFit/>
          </a:bodyPr>
          <a:lstStyle/>
          <a:p>
            <a:pPr algn="l">
              <a:spcBef>
                <a:spcPct val="20000"/>
              </a:spcBef>
            </a:pPr>
            <a:r>
              <a:rPr lang="en-US" sz="2400" b="1" dirty="0">
                <a:solidFill>
                  <a:srgbClr val="0000FF"/>
                </a:solidFill>
              </a:rPr>
              <a:t>Female </a:t>
            </a:r>
            <a:r>
              <a:rPr lang="en-US" sz="2400" dirty="0"/>
              <a:t>(10mm) Posterior end is straight with long pointed tail (4X)</a:t>
            </a:r>
          </a:p>
          <a:p>
            <a:pPr algn="l">
              <a:spcBef>
                <a:spcPct val="50000"/>
              </a:spcBef>
            </a:pPr>
            <a:endParaRPr lang="en-US" sz="2400" b="1" dirty="0"/>
          </a:p>
        </p:txBody>
      </p:sp>
      <p:sp>
        <p:nvSpPr>
          <p:cNvPr id="1030" name="Text Box 16"/>
          <p:cNvSpPr txBox="1">
            <a:spLocks noChangeArrowheads="1"/>
          </p:cNvSpPr>
          <p:nvPr/>
        </p:nvSpPr>
        <p:spPr bwMode="auto">
          <a:xfrm>
            <a:off x="6776244" y="4810705"/>
            <a:ext cx="2133600" cy="1631950"/>
          </a:xfrm>
          <a:prstGeom prst="rect">
            <a:avLst/>
          </a:prstGeom>
          <a:noFill/>
          <a:ln w="9525">
            <a:noFill/>
            <a:miter lim="800000"/>
            <a:headEnd/>
            <a:tailEnd/>
          </a:ln>
        </p:spPr>
        <p:txBody>
          <a:bodyPr>
            <a:spAutoFit/>
          </a:bodyPr>
          <a:lstStyle/>
          <a:p>
            <a:pPr algn="ctr">
              <a:spcBef>
                <a:spcPct val="20000"/>
              </a:spcBef>
            </a:pPr>
            <a:r>
              <a:rPr lang="en-US" sz="2000" b="1" dirty="0">
                <a:solidFill>
                  <a:srgbClr val="0000FF"/>
                </a:solidFill>
              </a:rPr>
              <a:t>Egg</a:t>
            </a:r>
            <a:r>
              <a:rPr lang="en-US" sz="2000" b="1" dirty="0">
                <a:solidFill>
                  <a:srgbClr val="0000FF"/>
                </a:solidFill>
                <a:sym typeface="Wingdings" pitchFamily="2" charset="2"/>
              </a:rPr>
              <a:t>:</a:t>
            </a:r>
            <a:r>
              <a:rPr lang="en-US" sz="2000" dirty="0">
                <a:sym typeface="Wingdings" pitchFamily="2" charset="2"/>
              </a:rPr>
              <a:t> </a:t>
            </a:r>
            <a:r>
              <a:rPr lang="en-US" sz="2000" dirty="0" err="1">
                <a:sym typeface="Wingdings" pitchFamily="2" charset="2"/>
              </a:rPr>
              <a:t>Planoconvex</a:t>
            </a:r>
            <a:r>
              <a:rPr lang="en-US" sz="2000" dirty="0">
                <a:sym typeface="Wingdings" pitchFamily="2" charset="2"/>
              </a:rPr>
              <a:t> or D-shaped egg. </a:t>
            </a:r>
            <a:r>
              <a:rPr lang="en-US" sz="2000" dirty="0" err="1"/>
              <a:t>embryonated</a:t>
            </a:r>
            <a:r>
              <a:rPr lang="en-US" sz="2000" dirty="0"/>
              <a:t> (contain a larva).</a:t>
            </a:r>
            <a:r>
              <a:rPr lang="en-US" sz="2000" dirty="0">
                <a:sym typeface="Wingdings" pitchFamily="2" charset="2"/>
              </a:rPr>
              <a:t> </a:t>
            </a:r>
            <a:endParaRPr lang="en-US" sz="2000" dirty="0"/>
          </a:p>
        </p:txBody>
      </p:sp>
      <p:pic>
        <p:nvPicPr>
          <p:cNvPr id="1032" name="Picture 23" descr="h9991054"/>
          <p:cNvPicPr>
            <a:picLocks noChangeAspect="1" noChangeArrowheads="1"/>
          </p:cNvPicPr>
          <p:nvPr/>
        </p:nvPicPr>
        <p:blipFill>
          <a:blip r:embed="rId5" cstate="print"/>
          <a:srcRect/>
          <a:stretch>
            <a:fillRect/>
          </a:stretch>
        </p:blipFill>
        <p:spPr bwMode="auto">
          <a:xfrm>
            <a:off x="1462088" y="1676400"/>
            <a:ext cx="2271712" cy="4724400"/>
          </a:xfrm>
          <a:prstGeom prst="rect">
            <a:avLst/>
          </a:prstGeom>
          <a:noFill/>
          <a:ln w="9525">
            <a:noFill/>
            <a:miter lim="800000"/>
            <a:headEnd/>
            <a:tailEnd/>
          </a:ln>
        </p:spPr>
      </p:pic>
      <p:sp>
        <p:nvSpPr>
          <p:cNvPr id="1031" name="Rectangle 2"/>
          <p:cNvSpPr>
            <a:spLocks noGrp="1" noChangeArrowheads="1"/>
          </p:cNvSpPr>
          <p:nvPr>
            <p:ph type="title"/>
          </p:nvPr>
        </p:nvSpPr>
        <p:spPr>
          <a:xfrm>
            <a:off x="539552" y="0"/>
            <a:ext cx="6192688" cy="2067123"/>
          </a:xfrm>
        </p:spPr>
        <p:txBody>
          <a:bodyPr>
            <a:normAutofit fontScale="90000"/>
          </a:bodyPr>
          <a:lstStyle/>
          <a:p>
            <a:pPr eaLnBrk="1" hangingPunct="1"/>
            <a:r>
              <a:rPr lang="en-US" sz="3600" dirty="0" smtClean="0">
                <a:solidFill>
                  <a:srgbClr val="FF0000"/>
                </a:solidFill>
              </a:rPr>
              <a:t>Laboratory Diagnosis-</a:t>
            </a:r>
            <a:r>
              <a:rPr lang="en-US" sz="3600" b="1" dirty="0" smtClean="0">
                <a:solidFill>
                  <a:srgbClr val="FF0000"/>
                </a:solidFill>
              </a:rPr>
              <a:t/>
            </a:r>
            <a:br>
              <a:rPr lang="en-US" sz="3600" b="1" dirty="0" smtClean="0">
                <a:solidFill>
                  <a:srgbClr val="FF0000"/>
                </a:solidFill>
              </a:rPr>
            </a:br>
            <a:r>
              <a:rPr lang="en-US" sz="3600" b="1" i="1" dirty="0" err="1" smtClean="0">
                <a:solidFill>
                  <a:srgbClr val="FF0000"/>
                </a:solidFill>
              </a:rPr>
              <a:t>Enterobius</a:t>
            </a:r>
            <a:r>
              <a:rPr lang="en-US" sz="3600" b="1" i="1" dirty="0" smtClean="0">
                <a:solidFill>
                  <a:srgbClr val="FF0000"/>
                </a:solidFill>
              </a:rPr>
              <a:t> vermicularis </a:t>
            </a:r>
            <a:r>
              <a:rPr lang="en-US" sz="3600" dirty="0" smtClean="0">
                <a:solidFill>
                  <a:srgbClr val="FF0000"/>
                </a:solidFill>
              </a:rPr>
              <a:t>(Pin Worm)</a:t>
            </a:r>
            <a:br>
              <a:rPr lang="en-US" sz="3600" dirty="0" smtClean="0">
                <a:solidFill>
                  <a:srgbClr val="FF0000"/>
                </a:solidFill>
              </a:rPr>
            </a:br>
            <a:endParaRPr lang="en-US" sz="3600" dirty="0" smtClean="0">
              <a:solidFill>
                <a:srgbClr val="FF0000"/>
              </a:solidFill>
            </a:endParaRPr>
          </a:p>
        </p:txBody>
      </p:sp>
      <p:pic>
        <p:nvPicPr>
          <p:cNvPr id="11" name="Picture 6"/>
          <p:cNvPicPr>
            <a:picLocks noChangeAspect="1" noChangeArrowheads="1"/>
          </p:cNvPicPr>
          <p:nvPr/>
        </p:nvPicPr>
        <p:blipFill>
          <a:blip r:embed="rId6" cstate="print"/>
          <a:srcRect/>
          <a:stretch>
            <a:fillRect/>
          </a:stretch>
        </p:blipFill>
        <p:spPr bwMode="auto">
          <a:xfrm>
            <a:off x="6948488" y="1052513"/>
            <a:ext cx="1944687" cy="1597025"/>
          </a:xfrm>
          <a:prstGeom prst="rect">
            <a:avLst/>
          </a:prstGeom>
          <a:noFill/>
          <a:ln w="9525">
            <a:noFill/>
            <a:miter lim="800000"/>
            <a:headEnd/>
            <a:tailEnd/>
          </a:ln>
        </p:spPr>
      </p:pic>
      <p:pic>
        <p:nvPicPr>
          <p:cNvPr id="182277" name="Picture 5"/>
          <p:cNvPicPr>
            <a:picLocks noChangeAspect="1" noChangeArrowheads="1"/>
          </p:cNvPicPr>
          <p:nvPr/>
        </p:nvPicPr>
        <p:blipFill>
          <a:blip r:embed="rId7" cstate="print"/>
          <a:srcRect/>
          <a:stretch>
            <a:fillRect/>
          </a:stretch>
        </p:blipFill>
        <p:spPr bwMode="auto">
          <a:xfrm>
            <a:off x="3851275" y="2565400"/>
            <a:ext cx="1616075"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blinds(horizontal)">
                                      <p:cBhvr>
                                        <p:cTn id="11" dur="500"/>
                                        <p:tgtEl>
                                          <p:spTgt spid="103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linds(horizontal)">
                                      <p:cBhvr>
                                        <p:cTn id="16" dur="500"/>
                                        <p:tgtEl>
                                          <p:spTgt spid="1028"/>
                                        </p:tgtEl>
                                      </p:cBhvr>
                                    </p:animEffect>
                                  </p:childTnLst>
                                </p:cTn>
                              </p:par>
                              <p:par>
                                <p:cTn id="17" presetID="3" presetClass="entr" presetSubtype="10" fill="hold" nodeType="withEffect">
                                  <p:stCondLst>
                                    <p:cond delay="0"/>
                                  </p:stCondLst>
                                  <p:childTnLst>
                                    <p:set>
                                      <p:cBhvr>
                                        <p:cTn id="18" dur="1" fill="hold">
                                          <p:stCondLst>
                                            <p:cond delay="0"/>
                                          </p:stCondLst>
                                        </p:cTn>
                                        <p:tgtEl>
                                          <p:spTgt spid="182277"/>
                                        </p:tgtEl>
                                        <p:attrNameLst>
                                          <p:attrName>style.visibility</p:attrName>
                                        </p:attrNameLst>
                                      </p:cBhvr>
                                      <p:to>
                                        <p:strVal val="visible"/>
                                      </p:to>
                                    </p:set>
                                    <p:animEffect transition="in" filter="blinds(horizontal)">
                                      <p:cBhvr>
                                        <p:cTn id="19" dur="500"/>
                                        <p:tgtEl>
                                          <p:spTgt spid="18227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4343"/>
                                        </p:tgtEl>
                                        <p:attrNameLst>
                                          <p:attrName>style.visibility</p:attrName>
                                        </p:attrNameLst>
                                      </p:cBhvr>
                                      <p:to>
                                        <p:strVal val="visible"/>
                                      </p:to>
                                    </p:set>
                                    <p:animEffect transition="in" filter="blinds(horizontal)">
                                      <p:cBhvr>
                                        <p:cTn id="24" dur="500"/>
                                        <p:tgtEl>
                                          <p:spTgt spid="1434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linds(horizontal)">
                                      <p:cBhvr>
                                        <p:cTn id="27" dur="500"/>
                                        <p:tgtEl>
                                          <p:spTgt spid="1030"/>
                                        </p:tgtEl>
                                      </p:cBhvr>
                                    </p:animEffect>
                                  </p:childTnLst>
                                </p:cTn>
                              </p:par>
                              <p:par>
                                <p:cTn id="28" presetID="3" presetClass="entr" presetSubtype="1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9" grpId="0" autoUpdateAnimBg="0"/>
      <p:bldP spid="10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helifetree.com/images/roundworms02.jpg"/>
          <p:cNvPicPr>
            <a:picLocks noChangeAspect="1" noChangeArrowheads="1"/>
          </p:cNvPicPr>
          <p:nvPr/>
        </p:nvPicPr>
        <p:blipFill>
          <a:blip r:embed="rId2" r:link="rId3" cstate="print"/>
          <a:srcRect/>
          <a:stretch>
            <a:fillRect/>
          </a:stretch>
        </p:blipFill>
        <p:spPr bwMode="auto">
          <a:xfrm>
            <a:off x="5143504" y="4572008"/>
            <a:ext cx="3786214" cy="2000264"/>
          </a:xfrm>
          <a:prstGeom prst="rect">
            <a:avLst/>
          </a:prstGeom>
          <a:noFill/>
          <a:ln w="9525">
            <a:noFill/>
            <a:miter lim="800000"/>
            <a:headEnd/>
            <a:tailEnd/>
          </a:ln>
        </p:spPr>
      </p:pic>
      <p:sp>
        <p:nvSpPr>
          <p:cNvPr id="8" name="TextBox 7"/>
          <p:cNvSpPr txBox="1"/>
          <p:nvPr/>
        </p:nvSpPr>
        <p:spPr>
          <a:xfrm>
            <a:off x="1857356" y="214290"/>
            <a:ext cx="5429288"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i="1" dirty="0">
                <a:solidFill>
                  <a:srgbClr val="FF0000"/>
                </a:solidFill>
              </a:rPr>
              <a:t>Ascaris</a:t>
            </a:r>
            <a:r>
              <a:rPr lang="en-US" sz="2800" b="1" dirty="0">
                <a:solidFill>
                  <a:srgbClr val="FF0000"/>
                </a:solidFill>
              </a:rPr>
              <a:t> </a:t>
            </a:r>
            <a:r>
              <a:rPr lang="en-US" sz="2800" b="1" i="1" dirty="0" err="1">
                <a:solidFill>
                  <a:srgbClr val="FF0000"/>
                </a:solidFill>
              </a:rPr>
              <a:t>lumbricoides</a:t>
            </a:r>
            <a:r>
              <a:rPr lang="en-US" sz="2800" b="1" dirty="0">
                <a:solidFill>
                  <a:srgbClr val="FF0000"/>
                </a:solidFill>
              </a:rPr>
              <a:t> adult</a:t>
            </a:r>
            <a:endParaRPr lang="ar-EG" sz="2800" b="1" dirty="0">
              <a:solidFill>
                <a:srgbClr val="FF0000"/>
              </a:solidFill>
            </a:endParaRPr>
          </a:p>
        </p:txBody>
      </p:sp>
      <p:sp>
        <p:nvSpPr>
          <p:cNvPr id="9" name="TextBox 8"/>
          <p:cNvSpPr txBox="1"/>
          <p:nvPr/>
        </p:nvSpPr>
        <p:spPr>
          <a:xfrm>
            <a:off x="285720" y="1000108"/>
            <a:ext cx="4714908" cy="5032147"/>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Long, cylindrical with tapering ends.</a:t>
            </a:r>
          </a:p>
          <a:p>
            <a:pPr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Creamy or pink in color.</a:t>
            </a:r>
          </a:p>
          <a:p>
            <a:pPr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Mouth  surrounded by 3 lips, one dorsal and 2 subventral.</a:t>
            </a:r>
          </a:p>
          <a:p>
            <a:pPr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Each lip is provided with</a:t>
            </a:r>
          </a:p>
          <a:p>
            <a:pPr algn="l" rtl="0">
              <a:lnSpc>
                <a:spcPct val="150000"/>
              </a:lnSpc>
              <a:buClr>
                <a:srgbClr val="C00000"/>
              </a:buClr>
            </a:pPr>
            <a:r>
              <a:rPr lang="en-US" sz="2400" b="1" dirty="0">
                <a:solidFill>
                  <a:srgbClr val="002060"/>
                </a:solidFill>
                <a:latin typeface="Arial" pitchFamily="34" charset="0"/>
                <a:cs typeface="Arial" pitchFamily="34" charset="0"/>
              </a:rPr>
              <a:t> 2 sensory papillae and fine teeth.</a:t>
            </a:r>
          </a:p>
          <a:p>
            <a:pPr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Club-shaped </a:t>
            </a:r>
            <a:r>
              <a:rPr lang="en-US" sz="2400" b="1" dirty="0" err="1">
                <a:solidFill>
                  <a:srgbClr val="002060"/>
                </a:solidFill>
                <a:latin typeface="Arial" pitchFamily="34" charset="0"/>
                <a:cs typeface="Arial" pitchFamily="34" charset="0"/>
              </a:rPr>
              <a:t>oesophagus</a:t>
            </a:r>
            <a:r>
              <a:rPr lang="en-US" sz="2400" b="1" dirty="0">
                <a:solidFill>
                  <a:srgbClr val="002060"/>
                </a:solidFill>
                <a:latin typeface="Arial" pitchFamily="34" charset="0"/>
                <a:cs typeface="Arial" pitchFamily="34" charset="0"/>
              </a:rPr>
              <a:t>.</a:t>
            </a:r>
            <a:endParaRPr lang="ar-EG" sz="2400" dirty="0"/>
          </a:p>
        </p:txBody>
      </p:sp>
      <p:pic>
        <p:nvPicPr>
          <p:cNvPr id="4098" name="Picture 2" descr="Prevalence of ascaris lumbricoides among children – Dutable">
            <a:extLst>
              <a:ext uri="{FF2B5EF4-FFF2-40B4-BE49-F238E27FC236}">
                <a16:creationId xmlns:a16="http://schemas.microsoft.com/office/drawing/2014/main" id="{8FEA8097-9760-48E8-9189-22B4F18D6C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021760"/>
            <a:ext cx="3806016" cy="2839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5720" y="6032255"/>
            <a:ext cx="4714908" cy="54001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smtClean="0">
                <a:solidFill>
                  <a:schemeClr val="tx1"/>
                </a:solidFill>
              </a:rPr>
              <a:t>Infection mood of </a:t>
            </a:r>
            <a:r>
              <a:rPr lang="en-US" sz="1400" b="1" dirty="0" err="1" smtClean="0">
                <a:solidFill>
                  <a:schemeClr val="tx1"/>
                </a:solidFill>
              </a:rPr>
              <a:t>ascaris</a:t>
            </a:r>
            <a:r>
              <a:rPr lang="en-US" sz="1400" b="1" dirty="0" smtClean="0">
                <a:solidFill>
                  <a:schemeClr val="tx1"/>
                </a:solidFill>
              </a:rPr>
              <a:t> </a:t>
            </a:r>
            <a:r>
              <a:rPr lang="en-US" sz="1400" b="1" dirty="0" err="1" smtClean="0">
                <a:solidFill>
                  <a:schemeClr val="tx1"/>
                </a:solidFill>
              </a:rPr>
              <a:t>lumbricoides</a:t>
            </a:r>
            <a:r>
              <a:rPr lang="en-US" sz="1400" b="1" dirty="0" smtClean="0">
                <a:solidFill>
                  <a:schemeClr val="tx1"/>
                </a:solidFill>
              </a:rPr>
              <a:t> : ingestion of contaminated food or ingestion of the parasitic ova  </a:t>
            </a:r>
            <a:endParaRPr lang="en-US" sz="1400"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7356" y="285728"/>
            <a:ext cx="600079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r>
              <a:rPr lang="en-US" sz="2800" b="1" i="1" dirty="0">
                <a:solidFill>
                  <a:srgbClr val="C00000"/>
                </a:solidFill>
                <a:latin typeface="Arial" pitchFamily="34" charset="0"/>
                <a:cs typeface="Arial" pitchFamily="34" charset="0"/>
              </a:rPr>
              <a:t>Ascaris </a:t>
            </a:r>
            <a:r>
              <a:rPr lang="en-US" sz="2800" b="1" i="1" dirty="0" err="1">
                <a:solidFill>
                  <a:srgbClr val="C00000"/>
                </a:solidFill>
                <a:latin typeface="Arial" pitchFamily="34" charset="0"/>
                <a:cs typeface="Arial" pitchFamily="34" charset="0"/>
              </a:rPr>
              <a:t>lumbricoides</a:t>
            </a:r>
            <a:r>
              <a:rPr lang="en-US" sz="2800" b="1" i="1" dirty="0">
                <a:solidFill>
                  <a:srgbClr val="C00000"/>
                </a:solidFill>
                <a:latin typeface="Arial" pitchFamily="34" charset="0"/>
                <a:cs typeface="Arial" pitchFamily="34" charset="0"/>
              </a:rPr>
              <a:t> </a:t>
            </a:r>
            <a:r>
              <a:rPr lang="en-US" sz="2800" b="1" dirty="0">
                <a:solidFill>
                  <a:srgbClr val="C00000"/>
                </a:solidFill>
                <a:latin typeface="Arial" pitchFamily="34" charset="0"/>
                <a:cs typeface="Arial" pitchFamily="34" charset="0"/>
              </a:rPr>
              <a:t>adult female    </a:t>
            </a:r>
            <a:endParaRPr lang="ar-EG" sz="2800" b="1" dirty="0">
              <a:solidFill>
                <a:srgbClr val="C00000"/>
              </a:solidFill>
              <a:latin typeface="Arial" pitchFamily="34" charset="0"/>
              <a:cs typeface="Arial" pitchFamily="34" charset="0"/>
            </a:endParaRPr>
          </a:p>
        </p:txBody>
      </p:sp>
      <p:sp>
        <p:nvSpPr>
          <p:cNvPr id="8" name="TextBox 7"/>
          <p:cNvSpPr txBox="1"/>
          <p:nvPr/>
        </p:nvSpPr>
        <p:spPr>
          <a:xfrm>
            <a:off x="35496" y="1357298"/>
            <a:ext cx="4357718" cy="373948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spcBef>
                <a:spcPct val="50000"/>
              </a:spcBef>
              <a:buFontTx/>
              <a:buChar char="•"/>
            </a:pPr>
            <a:r>
              <a:rPr lang="en-US" sz="2400" b="1" dirty="0">
                <a:solidFill>
                  <a:srgbClr val="C00000"/>
                </a:solidFill>
                <a:latin typeface="Arial" pitchFamily="34" charset="0"/>
                <a:cs typeface="Arial" pitchFamily="34" charset="0"/>
              </a:rPr>
              <a:t>Female: </a:t>
            </a:r>
          </a:p>
          <a:p>
            <a:pPr algn="l" rtl="0">
              <a:lnSpc>
                <a:spcPct val="150000"/>
              </a:lnSpc>
              <a:spcBef>
                <a:spcPct val="50000"/>
              </a:spcBef>
              <a:buClr>
                <a:srgbClr val="C00000"/>
              </a:buClr>
              <a:buFont typeface="Wingdings" pitchFamily="2" charset="2"/>
              <a:buChar char="v"/>
            </a:pPr>
            <a:r>
              <a:rPr lang="en-US" sz="2400" b="1" dirty="0">
                <a:solidFill>
                  <a:srgbClr val="002060"/>
                </a:solidFill>
                <a:latin typeface="Arial" pitchFamily="34" charset="0"/>
                <a:cs typeface="Arial" pitchFamily="34" charset="0"/>
              </a:rPr>
              <a:t>Straight posterior end.</a:t>
            </a:r>
          </a:p>
          <a:p>
            <a:pPr algn="l" rtl="0">
              <a:lnSpc>
                <a:spcPct val="150000"/>
              </a:lnSpc>
              <a:spcBef>
                <a:spcPct val="50000"/>
              </a:spcBef>
              <a:buClr>
                <a:srgbClr val="C00000"/>
              </a:buClr>
              <a:buFont typeface="Wingdings" pitchFamily="2" charset="2"/>
              <a:buChar char="v"/>
            </a:pPr>
            <a:r>
              <a:rPr lang="en-US" sz="2400" b="1" dirty="0">
                <a:solidFill>
                  <a:srgbClr val="002060"/>
                </a:solidFill>
                <a:latin typeface="Arial" pitchFamily="34" charset="0"/>
                <a:cs typeface="Arial" pitchFamily="34" charset="0"/>
              </a:rPr>
              <a:t>2 sets of genitalia.  </a:t>
            </a:r>
          </a:p>
          <a:p>
            <a:pPr algn="l" rtl="0">
              <a:lnSpc>
                <a:spcPct val="150000"/>
              </a:lnSpc>
              <a:spcBef>
                <a:spcPct val="50000"/>
              </a:spcBef>
              <a:buClr>
                <a:srgbClr val="C00000"/>
              </a:buClr>
              <a:buFont typeface="Wingdings" pitchFamily="2" charset="2"/>
              <a:buChar char="v"/>
            </a:pPr>
            <a:r>
              <a:rPr lang="en-US" sz="2400" b="1" dirty="0">
                <a:solidFill>
                  <a:srgbClr val="002060"/>
                </a:solidFill>
                <a:latin typeface="Arial" pitchFamily="34" charset="0"/>
                <a:cs typeface="Arial" pitchFamily="34" charset="0"/>
              </a:rPr>
              <a:t>Each female lays about 200.000 eggs / day (</a:t>
            </a:r>
            <a:r>
              <a:rPr lang="en-US" sz="2400" b="1" dirty="0">
                <a:solidFill>
                  <a:srgbClr val="C00000"/>
                </a:solidFill>
                <a:latin typeface="Arial" pitchFamily="34" charset="0"/>
                <a:cs typeface="Arial" pitchFamily="34" charset="0"/>
              </a:rPr>
              <a:t>oviparous</a:t>
            </a:r>
            <a:r>
              <a:rPr lang="en-US" sz="2400" b="1" dirty="0">
                <a:solidFill>
                  <a:srgbClr val="002060"/>
                </a:solidFill>
                <a:latin typeface="Arial" pitchFamily="34" charset="0"/>
                <a:cs typeface="Arial" pitchFamily="34" charset="0"/>
              </a:rPr>
              <a:t>).</a:t>
            </a:r>
            <a:endParaRPr lang="ar-EG" sz="2400" dirty="0"/>
          </a:p>
        </p:txBody>
      </p:sp>
      <p:pic>
        <p:nvPicPr>
          <p:cNvPr id="3074" name="Picture 2" descr="Prevalence of ascaris lumbricoides among children – Dutable">
            <a:extLst>
              <a:ext uri="{FF2B5EF4-FFF2-40B4-BE49-F238E27FC236}">
                <a16:creationId xmlns:a16="http://schemas.microsoft.com/office/drawing/2014/main" id="{45DEF83A-2A87-4F36-B485-08E2F75BB6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4298" y="1441882"/>
            <a:ext cx="4594206" cy="34272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1357298"/>
            <a:ext cx="2448272" cy="77555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smtClean="0">
                <a:solidFill>
                  <a:schemeClr val="tx1"/>
                </a:solidFill>
              </a:rPr>
              <a:t>Its up to 40 cm which is longer than the male</a:t>
            </a:r>
          </a:p>
          <a:p>
            <a:pPr algn="l"/>
            <a:r>
              <a:rPr lang="en-US" sz="1600" b="1" dirty="0" smtClean="0">
                <a:solidFill>
                  <a:schemeClr val="tx1"/>
                </a:solidFill>
              </a:rPr>
              <a:t>Adult male up to 30 cm</a:t>
            </a:r>
            <a:endParaRPr lang="en-US" sz="1600" b="1" dirty="0">
              <a:solidFill>
                <a:schemeClr val="tx1"/>
              </a:solidFill>
            </a:endParaRPr>
          </a:p>
        </p:txBody>
      </p:sp>
      <p:sp>
        <p:nvSpPr>
          <p:cNvPr id="3" name="Rectangle 2"/>
          <p:cNvSpPr/>
          <p:nvPr/>
        </p:nvSpPr>
        <p:spPr>
          <a:xfrm>
            <a:off x="35091" y="5096783"/>
            <a:ext cx="5256584" cy="176121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smtClean="0">
                <a:solidFill>
                  <a:schemeClr val="tx1"/>
                </a:solidFill>
              </a:rPr>
              <a:t>The main problem of the adult male and female is there large size. If </a:t>
            </a:r>
            <a:r>
              <a:rPr lang="en-US" sz="1600" dirty="0">
                <a:solidFill>
                  <a:schemeClr val="tx1"/>
                </a:solidFill>
              </a:rPr>
              <a:t>The </a:t>
            </a:r>
            <a:r>
              <a:rPr lang="en-US" sz="1600" dirty="0" smtClean="0">
                <a:solidFill>
                  <a:schemeClr val="tx1"/>
                </a:solidFill>
              </a:rPr>
              <a:t>parasitic burden increase, the number of worm in the small intestine will increase so the complication will be more serious. These complications start with vomiting, diarrhea then it develops to cause obstruction and malnutrition. It may interfere with the development of children if they are infected with it    </a:t>
            </a:r>
            <a:endParaRPr lang="en-US" sz="1600" dirty="0">
              <a:solidFill>
                <a:schemeClr val="tx1"/>
              </a:solidFill>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57356" y="285728"/>
            <a:ext cx="600079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r>
              <a:rPr lang="en-US" sz="2800" b="1" i="1" dirty="0">
                <a:solidFill>
                  <a:srgbClr val="C00000"/>
                </a:solidFill>
                <a:latin typeface="Arial" pitchFamily="34" charset="0"/>
                <a:cs typeface="Arial" pitchFamily="34" charset="0"/>
              </a:rPr>
              <a:t>Ascaris lumbricoides </a:t>
            </a:r>
            <a:r>
              <a:rPr lang="en-US" sz="2800" b="1" dirty="0">
                <a:solidFill>
                  <a:srgbClr val="C00000"/>
                </a:solidFill>
                <a:latin typeface="Arial" pitchFamily="34" charset="0"/>
                <a:cs typeface="Arial" pitchFamily="34" charset="0"/>
              </a:rPr>
              <a:t>adult male    </a:t>
            </a:r>
            <a:endParaRPr lang="ar-EG" sz="2800" b="1" dirty="0">
              <a:solidFill>
                <a:srgbClr val="C00000"/>
              </a:solidFill>
              <a:latin typeface="Arial" pitchFamily="34" charset="0"/>
              <a:cs typeface="Arial" pitchFamily="34" charset="0"/>
            </a:endParaRPr>
          </a:p>
        </p:txBody>
      </p:sp>
      <p:sp>
        <p:nvSpPr>
          <p:cNvPr id="8" name="TextBox 7"/>
          <p:cNvSpPr txBox="1"/>
          <p:nvPr/>
        </p:nvSpPr>
        <p:spPr>
          <a:xfrm>
            <a:off x="428596" y="1357298"/>
            <a:ext cx="3929090" cy="3508653"/>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spcBef>
                <a:spcPct val="50000"/>
              </a:spcBef>
              <a:buFontTx/>
              <a:buChar char="•"/>
            </a:pPr>
            <a:r>
              <a:rPr lang="en-US" sz="2400" b="1" dirty="0">
                <a:solidFill>
                  <a:srgbClr val="C00000"/>
                </a:solidFill>
                <a:latin typeface="Arial" pitchFamily="34" charset="0"/>
                <a:cs typeface="Arial" pitchFamily="34" charset="0"/>
              </a:rPr>
              <a:t>Male: </a:t>
            </a:r>
          </a:p>
          <a:p>
            <a:pPr algn="l" rtl="0">
              <a:lnSpc>
                <a:spcPct val="150000"/>
              </a:lnSpc>
              <a:spcBef>
                <a:spcPct val="50000"/>
              </a:spcBef>
              <a:buClr>
                <a:srgbClr val="C00000"/>
              </a:buClr>
              <a:buFont typeface="Wingdings" pitchFamily="2" charset="2"/>
              <a:buChar char="v"/>
            </a:pPr>
            <a:r>
              <a:rPr lang="en-US" sz="2400" b="1" dirty="0">
                <a:solidFill>
                  <a:srgbClr val="002060"/>
                </a:solidFill>
                <a:latin typeface="Arial" pitchFamily="34" charset="0"/>
                <a:cs typeface="Arial" pitchFamily="34" charset="0"/>
              </a:rPr>
              <a:t>Shorter than female. </a:t>
            </a:r>
          </a:p>
          <a:p>
            <a:pPr algn="l" rtl="0">
              <a:lnSpc>
                <a:spcPct val="150000"/>
              </a:lnSpc>
              <a:spcBef>
                <a:spcPct val="50000"/>
              </a:spcBef>
              <a:buClr>
                <a:srgbClr val="C00000"/>
              </a:buClr>
              <a:buFont typeface="Wingdings" pitchFamily="2" charset="2"/>
              <a:buChar char="v"/>
            </a:pPr>
            <a:r>
              <a:rPr lang="en-US" sz="2400" b="1" dirty="0">
                <a:solidFill>
                  <a:srgbClr val="002060"/>
                </a:solidFill>
                <a:latin typeface="Arial" pitchFamily="34" charset="0"/>
                <a:cs typeface="Arial" pitchFamily="34" charset="0"/>
              </a:rPr>
              <a:t>The posterior end is curved ventrally</a:t>
            </a:r>
          </a:p>
          <a:p>
            <a:pPr algn="l" rtl="0">
              <a:lnSpc>
                <a:spcPct val="150000"/>
              </a:lnSpc>
              <a:spcBef>
                <a:spcPct val="50000"/>
              </a:spcBef>
              <a:buClr>
                <a:srgbClr val="C00000"/>
              </a:buClr>
              <a:buFont typeface="Wingdings" pitchFamily="2" charset="2"/>
              <a:buChar char="v"/>
            </a:pPr>
            <a:r>
              <a:rPr lang="en-US" sz="2400" b="1" dirty="0">
                <a:solidFill>
                  <a:srgbClr val="002060"/>
                </a:solidFill>
                <a:latin typeface="Arial" pitchFamily="34" charset="0"/>
                <a:cs typeface="Arial" pitchFamily="34" charset="0"/>
              </a:rPr>
              <a:t>2 equal spicules.</a:t>
            </a:r>
          </a:p>
          <a:p>
            <a:pPr algn="l" rtl="0"/>
            <a:endParaRPr lang="ar-EG" dirty="0"/>
          </a:p>
        </p:txBody>
      </p:sp>
      <p:pic>
        <p:nvPicPr>
          <p:cNvPr id="2050" name="Picture 2" descr="Prevalence of ascaris lumbricoides among children – Dutable">
            <a:extLst>
              <a:ext uri="{FF2B5EF4-FFF2-40B4-BE49-F238E27FC236}">
                <a16:creationId xmlns:a16="http://schemas.microsoft.com/office/drawing/2014/main" id="{4E4EF14B-17BB-4AFC-91E6-08CFF32074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1470" y="1347313"/>
            <a:ext cx="4563018" cy="355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72ascarisegg"/>
          <p:cNvPicPr>
            <a:picLocks noChangeAspect="1" noChangeArrowheads="1"/>
          </p:cNvPicPr>
          <p:nvPr/>
        </p:nvPicPr>
        <p:blipFill>
          <a:blip r:embed="rId2" cstate="print"/>
          <a:srcRect/>
          <a:stretch>
            <a:fillRect/>
          </a:stretch>
        </p:blipFill>
        <p:spPr bwMode="auto">
          <a:xfrm>
            <a:off x="285720" y="1357298"/>
            <a:ext cx="3929090" cy="2071702"/>
          </a:xfrm>
          <a:prstGeom prst="rect">
            <a:avLst/>
          </a:prstGeom>
          <a:noFill/>
          <a:ln w="9525">
            <a:solidFill>
              <a:schemeClr val="tx1"/>
            </a:solidFill>
            <a:miter lim="800000"/>
            <a:headEnd/>
            <a:tailEnd/>
          </a:ln>
        </p:spPr>
      </p:pic>
      <p:pic>
        <p:nvPicPr>
          <p:cNvPr id="5" name="Picture 8" descr="ascaris_unfert"/>
          <p:cNvPicPr>
            <a:picLocks noChangeAspect="1" noChangeArrowheads="1"/>
          </p:cNvPicPr>
          <p:nvPr/>
        </p:nvPicPr>
        <p:blipFill>
          <a:blip r:embed="rId3" cstate="print"/>
          <a:srcRect/>
          <a:stretch>
            <a:fillRect/>
          </a:stretch>
        </p:blipFill>
        <p:spPr bwMode="auto">
          <a:xfrm>
            <a:off x="4929190" y="1357298"/>
            <a:ext cx="3500462" cy="2071702"/>
          </a:xfrm>
          <a:prstGeom prst="rect">
            <a:avLst/>
          </a:prstGeom>
          <a:noFill/>
          <a:ln w="9525">
            <a:solidFill>
              <a:schemeClr val="tx2"/>
            </a:solidFill>
            <a:miter lim="800000"/>
            <a:headEnd/>
            <a:tailEnd/>
          </a:ln>
        </p:spPr>
      </p:pic>
      <p:sp>
        <p:nvSpPr>
          <p:cNvPr id="7" name="TextBox 6"/>
          <p:cNvSpPr txBox="1"/>
          <p:nvPr/>
        </p:nvSpPr>
        <p:spPr>
          <a:xfrm>
            <a:off x="1928794" y="214290"/>
            <a:ext cx="5643602"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Eggs of </a:t>
            </a:r>
            <a:r>
              <a:rPr lang="en-US" sz="2800" b="1" i="1" dirty="0">
                <a:solidFill>
                  <a:srgbClr val="C00000"/>
                </a:solidFill>
                <a:latin typeface="Arial" pitchFamily="34" charset="0"/>
                <a:cs typeface="Arial" pitchFamily="34" charset="0"/>
              </a:rPr>
              <a:t>Ascaris </a:t>
            </a:r>
            <a:r>
              <a:rPr lang="en-US" sz="2800" b="1" i="1" dirty="0" err="1">
                <a:solidFill>
                  <a:srgbClr val="C00000"/>
                </a:solidFill>
                <a:latin typeface="Arial" pitchFamily="34" charset="0"/>
                <a:cs typeface="Arial" pitchFamily="34" charset="0"/>
              </a:rPr>
              <a:t>lumbricoides</a:t>
            </a:r>
            <a:r>
              <a:rPr lang="en-US" sz="2800" b="1" i="1" dirty="0">
                <a:solidFill>
                  <a:srgbClr val="C00000"/>
                </a:solidFill>
                <a:latin typeface="Arial" pitchFamily="34" charset="0"/>
                <a:cs typeface="Arial" pitchFamily="34" charset="0"/>
              </a:rPr>
              <a:t> </a:t>
            </a:r>
            <a:r>
              <a:rPr lang="en-US" sz="2800" b="1" dirty="0">
                <a:solidFill>
                  <a:srgbClr val="C00000"/>
                </a:solidFill>
                <a:latin typeface="Arial" pitchFamily="34" charset="0"/>
                <a:cs typeface="Arial" pitchFamily="34" charset="0"/>
              </a:rPr>
              <a:t>(D.S)</a:t>
            </a:r>
            <a:endParaRPr lang="ar-EG" sz="2800" b="1" dirty="0">
              <a:solidFill>
                <a:srgbClr val="C00000"/>
              </a:solidFill>
              <a:latin typeface="Arial" pitchFamily="34" charset="0"/>
              <a:cs typeface="Arial" pitchFamily="34" charset="0"/>
            </a:endParaRPr>
          </a:p>
        </p:txBody>
      </p:sp>
      <p:sp>
        <p:nvSpPr>
          <p:cNvPr id="8" name="TextBox 7"/>
          <p:cNvSpPr txBox="1"/>
          <p:nvPr/>
        </p:nvSpPr>
        <p:spPr>
          <a:xfrm>
            <a:off x="1357290" y="3500438"/>
            <a:ext cx="1928826"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Fertilized egg</a:t>
            </a:r>
            <a:endParaRPr lang="ar-EG" sz="2000" dirty="0">
              <a:solidFill>
                <a:srgbClr val="C00000"/>
              </a:solidFill>
              <a:latin typeface="Arial" pitchFamily="34" charset="0"/>
              <a:cs typeface="Arial" pitchFamily="34" charset="0"/>
            </a:endParaRPr>
          </a:p>
        </p:txBody>
      </p:sp>
      <p:sp>
        <p:nvSpPr>
          <p:cNvPr id="9" name="TextBox 8"/>
          <p:cNvSpPr txBox="1"/>
          <p:nvPr/>
        </p:nvSpPr>
        <p:spPr>
          <a:xfrm>
            <a:off x="5715008" y="3571876"/>
            <a:ext cx="221457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Unfertilized egg</a:t>
            </a:r>
            <a:endParaRPr lang="ar-EG" sz="2000" dirty="0"/>
          </a:p>
        </p:txBody>
      </p:sp>
      <p:sp>
        <p:nvSpPr>
          <p:cNvPr id="12" name="TextBox 11"/>
          <p:cNvSpPr txBox="1"/>
          <p:nvPr/>
        </p:nvSpPr>
        <p:spPr>
          <a:xfrm>
            <a:off x="0" y="3968239"/>
            <a:ext cx="4214842"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457200" indent="-457200" algn="l"/>
            <a:r>
              <a:rPr lang="en-US" b="1" dirty="0">
                <a:solidFill>
                  <a:srgbClr val="C00000"/>
                </a:solidFill>
                <a:latin typeface="Arial" pitchFamily="34" charset="0"/>
                <a:cs typeface="Arial" pitchFamily="34" charset="0"/>
              </a:rPr>
              <a:t>-Size: </a:t>
            </a:r>
            <a:r>
              <a:rPr lang="en-US" b="1" dirty="0">
                <a:solidFill>
                  <a:srgbClr val="002060"/>
                </a:solidFill>
                <a:latin typeface="Arial" pitchFamily="34" charset="0"/>
                <a:cs typeface="Arial" pitchFamily="34" charset="0"/>
              </a:rPr>
              <a:t>60 × 45 µm</a:t>
            </a:r>
          </a:p>
          <a:p>
            <a:pPr marL="457200" indent="-457200" algn="l"/>
            <a:r>
              <a:rPr lang="en-US" b="1" dirty="0">
                <a:solidFill>
                  <a:srgbClr val="C00000"/>
                </a:solidFill>
                <a:latin typeface="Arial" pitchFamily="34" charset="0"/>
                <a:cs typeface="Arial" pitchFamily="34" charset="0"/>
              </a:rPr>
              <a:t>-Shape: </a:t>
            </a:r>
            <a:r>
              <a:rPr lang="en-US" b="1" dirty="0">
                <a:solidFill>
                  <a:srgbClr val="002060"/>
                </a:solidFill>
                <a:latin typeface="Arial" pitchFamily="34" charset="0"/>
                <a:cs typeface="Arial" pitchFamily="34" charset="0"/>
              </a:rPr>
              <a:t>Oval to round.</a:t>
            </a:r>
          </a:p>
          <a:p>
            <a:pPr marL="457200" indent="-457200" algn="l" rtl="0"/>
            <a:r>
              <a:rPr lang="en-US" b="1" dirty="0">
                <a:solidFill>
                  <a:srgbClr val="C00000"/>
                </a:solidFill>
                <a:latin typeface="Arial" pitchFamily="34" charset="0"/>
                <a:cs typeface="Arial" pitchFamily="34" charset="0"/>
              </a:rPr>
              <a:t>-Shell: </a:t>
            </a:r>
            <a:r>
              <a:rPr lang="en-US" b="1" dirty="0">
                <a:solidFill>
                  <a:srgbClr val="002060"/>
                </a:solidFill>
                <a:latin typeface="Arial" pitchFamily="34" charset="0"/>
                <a:cs typeface="Arial" pitchFamily="34" charset="0"/>
              </a:rPr>
              <a:t>Inner thick shell &amp; outer</a:t>
            </a:r>
          </a:p>
          <a:p>
            <a:pPr marL="457200" indent="-457200" algn="l" rtl="0"/>
            <a:r>
              <a:rPr lang="en-US" b="1" dirty="0">
                <a:solidFill>
                  <a:srgbClr val="002060"/>
                </a:solidFill>
                <a:latin typeface="Arial" pitchFamily="34" charset="0"/>
                <a:cs typeface="Arial" pitchFamily="34" charset="0"/>
              </a:rPr>
              <a:t>mamillated coat.</a:t>
            </a:r>
          </a:p>
          <a:p>
            <a:pPr marL="457200" indent="-457200" algn="l"/>
            <a:r>
              <a:rPr lang="en-US" b="1" dirty="0">
                <a:solidFill>
                  <a:srgbClr val="C00000"/>
                </a:solidFill>
                <a:latin typeface="Arial" pitchFamily="34" charset="0"/>
                <a:cs typeface="Arial" pitchFamily="34" charset="0"/>
              </a:rPr>
              <a:t>-Color: </a:t>
            </a:r>
            <a:r>
              <a:rPr lang="en-US" b="1" dirty="0">
                <a:solidFill>
                  <a:srgbClr val="002060"/>
                </a:solidFill>
                <a:latin typeface="Arial" pitchFamily="34" charset="0"/>
                <a:cs typeface="Arial" pitchFamily="34" charset="0"/>
              </a:rPr>
              <a:t>Golden brown (bile stained).</a:t>
            </a:r>
          </a:p>
          <a:p>
            <a:pPr marL="457200" indent="-457200" algn="l" rtl="0"/>
            <a:r>
              <a:rPr lang="en-US" b="1" dirty="0">
                <a:solidFill>
                  <a:srgbClr val="C00000"/>
                </a:solidFill>
                <a:latin typeface="Arial" pitchFamily="34" charset="0"/>
                <a:cs typeface="Arial" pitchFamily="34" charset="0"/>
              </a:rPr>
              <a:t>-Content: </a:t>
            </a:r>
            <a:r>
              <a:rPr lang="en-US" b="1" u="sng" dirty="0">
                <a:solidFill>
                  <a:srgbClr val="002060"/>
                </a:solidFill>
                <a:latin typeface="Arial" pitchFamily="34" charset="0"/>
                <a:cs typeface="Arial" pitchFamily="34" charset="0"/>
              </a:rPr>
              <a:t>I</a:t>
            </a:r>
            <a:r>
              <a:rPr lang="en-US" b="1" dirty="0">
                <a:solidFill>
                  <a:srgbClr val="002060"/>
                </a:solidFill>
                <a:latin typeface="Arial" pitchFamily="34" charset="0"/>
                <a:cs typeface="Arial" pitchFamily="34" charset="0"/>
              </a:rPr>
              <a:t>mmature</a:t>
            </a:r>
          </a:p>
          <a:p>
            <a:pPr marL="457200" indent="-457200" algn="l" rtl="0"/>
            <a:r>
              <a:rPr lang="en-US" b="1" dirty="0">
                <a:solidFill>
                  <a:srgbClr val="002060"/>
                </a:solidFill>
                <a:latin typeface="Arial" pitchFamily="34" charset="0"/>
                <a:cs typeface="Arial" pitchFamily="34" charset="0"/>
              </a:rPr>
              <a:t> (one- cell stage).</a:t>
            </a:r>
            <a:endParaRPr lang="ar-EG" dirty="0"/>
          </a:p>
        </p:txBody>
      </p:sp>
      <p:sp>
        <p:nvSpPr>
          <p:cNvPr id="13" name="TextBox 12"/>
          <p:cNvSpPr txBox="1"/>
          <p:nvPr/>
        </p:nvSpPr>
        <p:spPr>
          <a:xfrm>
            <a:off x="4857752" y="4071942"/>
            <a:ext cx="4071966" cy="213584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457200" indent="-457200" algn="l" rtl="0">
              <a:lnSpc>
                <a:spcPct val="125000"/>
              </a:lnSpc>
            </a:pPr>
            <a:r>
              <a:rPr lang="en-US" b="1" dirty="0">
                <a:solidFill>
                  <a:srgbClr val="C00000"/>
                </a:solidFill>
                <a:latin typeface="Arial" pitchFamily="34" charset="0"/>
                <a:cs typeface="Arial" pitchFamily="34" charset="0"/>
              </a:rPr>
              <a:t>-Size: </a:t>
            </a:r>
            <a:r>
              <a:rPr lang="en-US" b="1" dirty="0">
                <a:solidFill>
                  <a:srgbClr val="002060"/>
                </a:solidFill>
                <a:latin typeface="Arial" pitchFamily="34" charset="0"/>
                <a:cs typeface="Arial" pitchFamily="34" charset="0"/>
              </a:rPr>
              <a:t>90 × 45 µm.</a:t>
            </a:r>
          </a:p>
          <a:p>
            <a:pPr marL="457200" indent="-457200" algn="l" rtl="0">
              <a:lnSpc>
                <a:spcPct val="125000"/>
              </a:lnSpc>
            </a:pPr>
            <a:r>
              <a:rPr lang="en-US" b="1" dirty="0">
                <a:solidFill>
                  <a:srgbClr val="C00000"/>
                </a:solidFill>
                <a:latin typeface="Arial" pitchFamily="34" charset="0"/>
                <a:cs typeface="Arial" pitchFamily="34" charset="0"/>
              </a:rPr>
              <a:t>- Shape: </a:t>
            </a:r>
            <a:r>
              <a:rPr lang="en-US" b="1" dirty="0">
                <a:solidFill>
                  <a:srgbClr val="002060"/>
                </a:solidFill>
                <a:latin typeface="Arial" pitchFamily="34" charset="0"/>
                <a:cs typeface="Arial" pitchFamily="34" charset="0"/>
              </a:rPr>
              <a:t>Elongated.</a:t>
            </a:r>
          </a:p>
          <a:p>
            <a:pPr marL="457200" indent="-457200" algn="l" rtl="0">
              <a:lnSpc>
                <a:spcPct val="125000"/>
              </a:lnSpc>
            </a:pPr>
            <a:r>
              <a:rPr lang="en-US" b="1" dirty="0">
                <a:solidFill>
                  <a:srgbClr val="C00000"/>
                </a:solidFill>
                <a:latin typeface="Arial" pitchFamily="34" charset="0"/>
                <a:cs typeface="Arial" pitchFamily="34" charset="0"/>
              </a:rPr>
              <a:t>- Shell: </a:t>
            </a:r>
            <a:r>
              <a:rPr lang="en-US" b="1" dirty="0">
                <a:solidFill>
                  <a:srgbClr val="002060"/>
                </a:solidFill>
                <a:latin typeface="Arial" pitchFamily="34" charset="0"/>
                <a:cs typeface="Arial" pitchFamily="34" charset="0"/>
              </a:rPr>
              <a:t>Thinner with ill developed</a:t>
            </a:r>
          </a:p>
          <a:p>
            <a:pPr marL="457200" indent="-457200" algn="l" rtl="0">
              <a:lnSpc>
                <a:spcPct val="125000"/>
              </a:lnSpc>
            </a:pPr>
            <a:r>
              <a:rPr lang="en-US" b="1" dirty="0">
                <a:solidFill>
                  <a:srgbClr val="002060"/>
                </a:solidFill>
                <a:latin typeface="Arial" pitchFamily="34" charset="0"/>
                <a:cs typeface="Arial" pitchFamily="34" charset="0"/>
              </a:rPr>
              <a:t>mamillated coat</a:t>
            </a:r>
          </a:p>
          <a:p>
            <a:pPr marL="457200" indent="-457200" algn="l" rtl="0">
              <a:lnSpc>
                <a:spcPct val="125000"/>
              </a:lnSpc>
            </a:pPr>
            <a:r>
              <a:rPr lang="en-US" b="1" dirty="0">
                <a:solidFill>
                  <a:srgbClr val="C00000"/>
                </a:solidFill>
                <a:latin typeface="Arial" pitchFamily="34" charset="0"/>
                <a:cs typeface="Arial" pitchFamily="34" charset="0"/>
              </a:rPr>
              <a:t>- Color: </a:t>
            </a:r>
            <a:r>
              <a:rPr lang="en-US" b="1" dirty="0">
                <a:solidFill>
                  <a:srgbClr val="002060"/>
                </a:solidFill>
                <a:latin typeface="Arial" pitchFamily="34" charset="0"/>
                <a:cs typeface="Arial" pitchFamily="34" charset="0"/>
              </a:rPr>
              <a:t>Golden brown.</a:t>
            </a:r>
          </a:p>
          <a:p>
            <a:pPr marL="457200" indent="-457200" algn="l" rtl="0">
              <a:lnSpc>
                <a:spcPct val="125000"/>
              </a:lnSpc>
            </a:pPr>
            <a:r>
              <a:rPr lang="en-US" b="1" dirty="0">
                <a:solidFill>
                  <a:srgbClr val="C00000"/>
                </a:solidFill>
                <a:latin typeface="Arial" pitchFamily="34" charset="0"/>
                <a:cs typeface="Arial" pitchFamily="34" charset="0"/>
              </a:rPr>
              <a:t>- Content: </a:t>
            </a:r>
            <a:r>
              <a:rPr lang="en-US" b="1" dirty="0">
                <a:solidFill>
                  <a:srgbClr val="002060"/>
                </a:solidFill>
                <a:latin typeface="Arial" pitchFamily="34" charset="0"/>
                <a:cs typeface="Arial" pitchFamily="34" charset="0"/>
              </a:rPr>
              <a:t>Multiple granules.</a:t>
            </a:r>
            <a:endParaRPr lang="ar-EG" dirty="0">
              <a:solidFill>
                <a:srgbClr val="002060"/>
              </a:solidFill>
              <a:latin typeface="Arial" pitchFamily="34" charset="0"/>
              <a:cs typeface="Arial" pitchFamily="34" charset="0"/>
            </a:endParaRPr>
          </a:p>
        </p:txBody>
      </p:sp>
      <p:sp>
        <p:nvSpPr>
          <p:cNvPr id="2" name="Rectangle 1"/>
          <p:cNvSpPr/>
          <p:nvPr/>
        </p:nvSpPr>
        <p:spPr>
          <a:xfrm>
            <a:off x="0" y="6021288"/>
            <a:ext cx="4716016" cy="8367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smtClean="0">
                <a:solidFill>
                  <a:schemeClr val="tx1"/>
                </a:solidFill>
              </a:rPr>
              <a:t>The membrane of fertilized </a:t>
            </a:r>
            <a:r>
              <a:rPr lang="en-US" sz="1600" b="1" dirty="0">
                <a:solidFill>
                  <a:schemeClr val="tx1"/>
                </a:solidFill>
              </a:rPr>
              <a:t>egg is </a:t>
            </a:r>
            <a:r>
              <a:rPr lang="en-US" sz="1600" b="1" dirty="0" smtClean="0">
                <a:solidFill>
                  <a:schemeClr val="tx1"/>
                </a:solidFill>
              </a:rPr>
              <a:t>coarse due to the presence of the multi-layered membrane which called heavily mamillated membrane  </a:t>
            </a:r>
            <a:endParaRPr lang="en-US" sz="1600" b="1"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3042" y="428604"/>
            <a:ext cx="638534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i="1" dirty="0" err="1">
                <a:solidFill>
                  <a:srgbClr val="C00000"/>
                </a:solidFill>
                <a:latin typeface="Arial" pitchFamily="34" charset="0"/>
                <a:cs typeface="Arial" pitchFamily="34" charset="0"/>
              </a:rPr>
              <a:t>Tichuris</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trichiura</a:t>
            </a:r>
            <a:r>
              <a:rPr lang="en-US" sz="2800" b="1" i="1" dirty="0">
                <a:solidFill>
                  <a:srgbClr val="C00000"/>
                </a:solidFill>
                <a:latin typeface="Arial" pitchFamily="34" charset="0"/>
                <a:cs typeface="Arial" pitchFamily="34" charset="0"/>
              </a:rPr>
              <a:t> </a:t>
            </a:r>
            <a:r>
              <a:rPr lang="en-US" sz="2800" b="1" dirty="0">
                <a:solidFill>
                  <a:srgbClr val="C00000"/>
                </a:solidFill>
                <a:latin typeface="Arial" pitchFamily="34" charset="0"/>
                <a:cs typeface="Arial" pitchFamily="34" charset="0"/>
              </a:rPr>
              <a:t>adult </a:t>
            </a:r>
            <a:r>
              <a:rPr lang="en-US" sz="2800" b="1" dirty="0" smtClean="0">
                <a:solidFill>
                  <a:srgbClr val="C00000"/>
                </a:solidFill>
                <a:latin typeface="Arial" pitchFamily="34" charset="0"/>
                <a:cs typeface="Arial" pitchFamily="34" charset="0"/>
              </a:rPr>
              <a:t>female </a:t>
            </a:r>
            <a:r>
              <a:rPr lang="en-US" sz="1400" b="1" dirty="0" smtClean="0">
                <a:solidFill>
                  <a:schemeClr val="tx1"/>
                </a:solidFill>
                <a:latin typeface="Arial" pitchFamily="34" charset="0"/>
                <a:cs typeface="Arial" pitchFamily="34" charset="0"/>
              </a:rPr>
              <a:t>(whipworm)</a:t>
            </a:r>
            <a:endParaRPr lang="ar-EG" sz="1400" b="1" dirty="0">
              <a:solidFill>
                <a:schemeClr val="tx1"/>
              </a:solidFill>
              <a:latin typeface="Arial" pitchFamily="34" charset="0"/>
              <a:cs typeface="Arial" pitchFamily="34" charset="0"/>
            </a:endParaRPr>
          </a:p>
        </p:txBody>
      </p:sp>
      <p:pic>
        <p:nvPicPr>
          <p:cNvPr id="6" name="Picture 5" descr="E:\plates and pictures\Picture44.jpg"/>
          <p:cNvPicPr>
            <a:picLocks noChangeAspect="1" noChangeArrowheads="1"/>
          </p:cNvPicPr>
          <p:nvPr/>
        </p:nvPicPr>
        <p:blipFill>
          <a:blip r:embed="rId2" cstate="print"/>
          <a:srcRect/>
          <a:stretch>
            <a:fillRect/>
          </a:stretch>
        </p:blipFill>
        <p:spPr bwMode="auto">
          <a:xfrm>
            <a:off x="4714876" y="1285860"/>
            <a:ext cx="4000528" cy="4714908"/>
          </a:xfrm>
          <a:prstGeom prst="rect">
            <a:avLst/>
          </a:prstGeom>
          <a:noFill/>
        </p:spPr>
      </p:pic>
      <p:sp>
        <p:nvSpPr>
          <p:cNvPr id="11" name="TextBox 10"/>
          <p:cNvSpPr txBox="1"/>
          <p:nvPr/>
        </p:nvSpPr>
        <p:spPr>
          <a:xfrm>
            <a:off x="285720" y="1500174"/>
            <a:ext cx="4143404" cy="433965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400" b="1" dirty="0">
                <a:solidFill>
                  <a:srgbClr val="C00000"/>
                </a:solidFill>
                <a:latin typeface="Arial" pitchFamily="34" charset="0"/>
                <a:cs typeface="Arial" pitchFamily="34" charset="0"/>
              </a:rPr>
              <a:t>Female:</a:t>
            </a:r>
          </a:p>
          <a:p>
            <a:pPr lvl="0"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Straight posterior end.</a:t>
            </a:r>
          </a:p>
          <a:p>
            <a:pPr lvl="0"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One set of genitalia.</a:t>
            </a:r>
          </a:p>
          <a:p>
            <a:pPr lvl="0"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Vulva opens at junction of narrow thin and broad parts. </a:t>
            </a:r>
          </a:p>
          <a:p>
            <a:pPr lvl="0"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Oviparous (3000-10000 eggs/day).</a:t>
            </a:r>
            <a:endParaRPr lang="ar-EG" sz="2400" b="1" dirty="0">
              <a:solidFill>
                <a:srgbClr val="002060"/>
              </a:solidFill>
              <a:latin typeface="Arial" pitchFamily="34" charset="0"/>
              <a:cs typeface="Arial" pitchFamily="34" charset="0"/>
            </a:endParaRPr>
          </a:p>
        </p:txBody>
      </p:sp>
      <p:sp>
        <p:nvSpPr>
          <p:cNvPr id="2" name="Rectangle 1"/>
          <p:cNvSpPr/>
          <p:nvPr/>
        </p:nvSpPr>
        <p:spPr>
          <a:xfrm>
            <a:off x="4572000" y="6000768"/>
            <a:ext cx="4572000" cy="85723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smtClean="0">
                <a:solidFill>
                  <a:schemeClr val="tx1"/>
                </a:solidFill>
              </a:rPr>
              <a:t>تفاصيل الديدان مش كثير مهمة زي ال </a:t>
            </a:r>
            <a:r>
              <a:rPr lang="en-US" sz="1600" b="1" dirty="0" smtClean="0">
                <a:solidFill>
                  <a:schemeClr val="tx1"/>
                </a:solidFill>
              </a:rPr>
              <a:t>vulva</a:t>
            </a:r>
            <a:r>
              <a:rPr lang="ar-JO" sz="1600" b="1" dirty="0">
                <a:solidFill>
                  <a:schemeClr val="tx1"/>
                </a:solidFill>
              </a:rPr>
              <a:t> </a:t>
            </a:r>
            <a:r>
              <a:rPr lang="ar-JO" sz="1600" b="1" dirty="0" smtClean="0">
                <a:solidFill>
                  <a:schemeClr val="tx1"/>
                </a:solidFill>
              </a:rPr>
              <a:t>و </a:t>
            </a:r>
            <a:r>
              <a:rPr lang="en-US" sz="1600" b="1" dirty="0" smtClean="0">
                <a:solidFill>
                  <a:schemeClr val="tx1"/>
                </a:solidFill>
              </a:rPr>
              <a:t>one set </a:t>
            </a:r>
            <a:r>
              <a:rPr lang="ar-JO" sz="1600" b="1" dirty="0" smtClean="0">
                <a:solidFill>
                  <a:schemeClr val="tx1"/>
                </a:solidFill>
              </a:rPr>
              <a:t> </a:t>
            </a:r>
            <a:r>
              <a:rPr lang="en-US" sz="1600" b="1" dirty="0" smtClean="0">
                <a:solidFill>
                  <a:schemeClr val="tx1"/>
                </a:solidFill>
              </a:rPr>
              <a:t>of genitalia</a:t>
            </a:r>
            <a:r>
              <a:rPr lang="ar-JO" sz="1600" b="1" dirty="0" smtClean="0">
                <a:solidFill>
                  <a:schemeClr val="tx1"/>
                </a:solidFill>
              </a:rPr>
              <a:t> او كم بيضة بتعطي باليوم</a:t>
            </a:r>
            <a:r>
              <a:rPr lang="en-US" sz="1600" b="1" dirty="0" smtClean="0">
                <a:solidFill>
                  <a:schemeClr val="tx1"/>
                </a:solidFill>
              </a:rPr>
              <a:t> </a:t>
            </a:r>
            <a:r>
              <a:rPr lang="ar-JO" sz="1600" b="1" dirty="0" smtClean="0">
                <a:solidFill>
                  <a:schemeClr val="tx1"/>
                </a:solidFill>
              </a:rPr>
              <a:t> , التركيز على الصورة و اي نوع من الديدان بتمثل هاي الصورة و وين بنلاقيها اكثر اشي. </a:t>
            </a:r>
            <a:endParaRPr lang="en-US" sz="1600" b="1" dirty="0">
              <a:solidFill>
                <a:schemeClr val="tx1"/>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plates and pictures\Picture46.jpg"/>
          <p:cNvPicPr>
            <a:picLocks noChangeAspect="1" noChangeArrowheads="1"/>
          </p:cNvPicPr>
          <p:nvPr/>
        </p:nvPicPr>
        <p:blipFill>
          <a:blip r:embed="rId2" cstate="print"/>
          <a:srcRect/>
          <a:stretch>
            <a:fillRect/>
          </a:stretch>
        </p:blipFill>
        <p:spPr bwMode="auto">
          <a:xfrm>
            <a:off x="4643438" y="1285860"/>
            <a:ext cx="4071966" cy="2571768"/>
          </a:xfrm>
          <a:prstGeom prst="rect">
            <a:avLst/>
          </a:prstGeom>
          <a:noFill/>
        </p:spPr>
      </p:pic>
      <p:sp>
        <p:nvSpPr>
          <p:cNvPr id="7" name="TextBox 6"/>
          <p:cNvSpPr txBox="1"/>
          <p:nvPr/>
        </p:nvSpPr>
        <p:spPr>
          <a:xfrm>
            <a:off x="1643042" y="428604"/>
            <a:ext cx="557216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i="1" dirty="0" err="1">
                <a:solidFill>
                  <a:srgbClr val="C00000"/>
                </a:solidFill>
                <a:latin typeface="Arial" pitchFamily="34" charset="0"/>
                <a:cs typeface="Arial" pitchFamily="34" charset="0"/>
              </a:rPr>
              <a:t>Tichuris</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trichiura</a:t>
            </a:r>
            <a:r>
              <a:rPr lang="en-US" sz="2800" b="1" i="1" dirty="0">
                <a:solidFill>
                  <a:srgbClr val="C00000"/>
                </a:solidFill>
                <a:latin typeface="Arial" pitchFamily="34" charset="0"/>
                <a:cs typeface="Arial" pitchFamily="34" charset="0"/>
              </a:rPr>
              <a:t> </a:t>
            </a:r>
            <a:r>
              <a:rPr lang="en-US" sz="2800" b="1" dirty="0">
                <a:solidFill>
                  <a:srgbClr val="C00000"/>
                </a:solidFill>
                <a:latin typeface="Arial" pitchFamily="34" charset="0"/>
                <a:cs typeface="Arial" pitchFamily="34" charset="0"/>
              </a:rPr>
              <a:t>adult male</a:t>
            </a:r>
            <a:endParaRPr lang="ar-EG" sz="2800" b="1" dirty="0">
              <a:solidFill>
                <a:srgbClr val="C00000"/>
              </a:solidFill>
              <a:latin typeface="Arial" pitchFamily="34" charset="0"/>
              <a:cs typeface="Arial" pitchFamily="34" charset="0"/>
            </a:endParaRPr>
          </a:p>
        </p:txBody>
      </p:sp>
      <p:sp>
        <p:nvSpPr>
          <p:cNvPr id="9" name="TextBox 8"/>
          <p:cNvSpPr txBox="1"/>
          <p:nvPr/>
        </p:nvSpPr>
        <p:spPr>
          <a:xfrm>
            <a:off x="428596" y="1571612"/>
            <a:ext cx="392909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lnSpc>
                <a:spcPct val="150000"/>
              </a:lnSpc>
            </a:pPr>
            <a:r>
              <a:rPr lang="en-US" sz="2400" b="1" dirty="0">
                <a:solidFill>
                  <a:srgbClr val="C00000"/>
                </a:solidFill>
                <a:latin typeface="Arial" pitchFamily="34" charset="0"/>
                <a:cs typeface="Arial" pitchFamily="34" charset="0"/>
              </a:rPr>
              <a:t>Male:</a:t>
            </a:r>
          </a:p>
          <a:p>
            <a:pPr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Shorter than </a:t>
            </a:r>
            <a:r>
              <a:rPr lang="en-US" sz="2400" b="1" dirty="0" smtClean="0">
                <a:solidFill>
                  <a:srgbClr val="002060"/>
                </a:solidFill>
                <a:latin typeface="Arial" pitchFamily="34" charset="0"/>
                <a:cs typeface="Arial" pitchFamily="34" charset="0"/>
              </a:rPr>
              <a:t>female</a:t>
            </a:r>
            <a:r>
              <a:rPr lang="ar-JO" sz="2400" b="1" dirty="0" smtClean="0">
                <a:solidFill>
                  <a:srgbClr val="002060"/>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(as</a:t>
            </a:r>
            <a:r>
              <a:rPr lang="en-US" sz="2400" b="1" dirty="0" smtClean="0">
                <a:solidFill>
                  <a:srgbClr val="002060"/>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in </a:t>
            </a:r>
            <a:r>
              <a:rPr lang="en-US" sz="1600" b="1" dirty="0" err="1" smtClean="0">
                <a:solidFill>
                  <a:schemeClr val="tx1"/>
                </a:solidFill>
                <a:latin typeface="Arial" pitchFamily="34" charset="0"/>
                <a:cs typeface="Arial" pitchFamily="34" charset="0"/>
              </a:rPr>
              <a:t>ascaris</a:t>
            </a:r>
            <a:r>
              <a:rPr lang="en-US" sz="1600" b="1" dirty="0" smtClean="0">
                <a:solidFill>
                  <a:schemeClr val="tx1"/>
                </a:solidFill>
                <a:latin typeface="Arial" pitchFamily="34" charset="0"/>
                <a:cs typeface="Arial" pitchFamily="34" charset="0"/>
              </a:rPr>
              <a:t> </a:t>
            </a:r>
            <a:r>
              <a:rPr lang="en-US" sz="1600" b="1" dirty="0" err="1" smtClean="0">
                <a:solidFill>
                  <a:schemeClr val="tx1"/>
                </a:solidFill>
                <a:latin typeface="Arial" pitchFamily="34" charset="0"/>
                <a:cs typeface="Arial" pitchFamily="34" charset="0"/>
              </a:rPr>
              <a:t>lumbricoides</a:t>
            </a:r>
            <a:r>
              <a:rPr lang="en-US" sz="1600" b="1" dirty="0" smtClean="0">
                <a:solidFill>
                  <a:schemeClr val="tx1"/>
                </a:solidFill>
                <a:latin typeface="Arial" pitchFamily="34" charset="0"/>
                <a:cs typeface="Arial" pitchFamily="34" charset="0"/>
              </a:rPr>
              <a:t>) </a:t>
            </a:r>
            <a:endParaRPr lang="en-US" sz="2400" b="1" dirty="0">
              <a:solidFill>
                <a:schemeClr val="tx1"/>
              </a:solidFill>
              <a:latin typeface="Arial" pitchFamily="34" charset="0"/>
              <a:cs typeface="Arial" pitchFamily="34" charset="0"/>
            </a:endParaRPr>
          </a:p>
          <a:p>
            <a:pPr lvl="0"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Posterior end curved ventrally. </a:t>
            </a:r>
          </a:p>
          <a:p>
            <a:pPr algn="l" rtl="0">
              <a:lnSpc>
                <a:spcPct val="150000"/>
              </a:lnSpc>
              <a:buClr>
                <a:srgbClr val="C00000"/>
              </a:buClr>
              <a:buFont typeface="Wingdings" pitchFamily="2" charset="2"/>
              <a:buChar char="Ø"/>
            </a:pPr>
            <a:r>
              <a:rPr lang="en-US" sz="2400" b="1" dirty="0">
                <a:solidFill>
                  <a:srgbClr val="002060"/>
                </a:solidFill>
                <a:latin typeface="Arial" pitchFamily="34" charset="0"/>
                <a:cs typeface="Arial" pitchFamily="34" charset="0"/>
              </a:rPr>
              <a:t>One spicule inside a retractile sheath.</a:t>
            </a:r>
            <a:endParaRPr lang="ar-EG" b="1" dirty="0">
              <a:solidFill>
                <a:srgbClr val="002060"/>
              </a:solidFill>
            </a:endParaRPr>
          </a:p>
        </p:txBody>
      </p:sp>
      <p:pic>
        <p:nvPicPr>
          <p:cNvPr id="10" name="Picture 2" descr="C:\Users\Matrix\Downloads\post. end of trichuris.jpg"/>
          <p:cNvPicPr>
            <a:picLocks noChangeAspect="1" noChangeArrowheads="1"/>
          </p:cNvPicPr>
          <p:nvPr/>
        </p:nvPicPr>
        <p:blipFill>
          <a:blip r:embed="rId3" cstate="print"/>
          <a:srcRect/>
          <a:stretch>
            <a:fillRect/>
          </a:stretch>
        </p:blipFill>
        <p:spPr bwMode="auto">
          <a:xfrm>
            <a:off x="4714876" y="4000504"/>
            <a:ext cx="4071966" cy="25003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trix\Downloads\egg of trichuris.jpg"/>
          <p:cNvPicPr>
            <a:picLocks noChangeAspect="1" noChangeArrowheads="1"/>
          </p:cNvPicPr>
          <p:nvPr/>
        </p:nvPicPr>
        <p:blipFill>
          <a:blip r:embed="rId2" cstate="print"/>
          <a:srcRect/>
          <a:stretch>
            <a:fillRect/>
          </a:stretch>
        </p:blipFill>
        <p:spPr bwMode="auto">
          <a:xfrm>
            <a:off x="4643438" y="1571612"/>
            <a:ext cx="4000528" cy="4643470"/>
          </a:xfrm>
          <a:prstGeom prst="rect">
            <a:avLst/>
          </a:prstGeom>
          <a:noFill/>
          <a:ln>
            <a:solidFill>
              <a:srgbClr val="0070C0"/>
            </a:solidFill>
          </a:ln>
        </p:spPr>
      </p:pic>
      <p:sp>
        <p:nvSpPr>
          <p:cNvPr id="5" name="TextBox 4"/>
          <p:cNvSpPr txBox="1"/>
          <p:nvPr/>
        </p:nvSpPr>
        <p:spPr>
          <a:xfrm>
            <a:off x="1857356" y="357166"/>
            <a:ext cx="4786346"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Egg of  </a:t>
            </a:r>
            <a:r>
              <a:rPr lang="en-US" sz="2800" b="1" i="1" dirty="0" err="1">
                <a:solidFill>
                  <a:srgbClr val="C00000"/>
                </a:solidFill>
                <a:latin typeface="Arial" pitchFamily="34" charset="0"/>
                <a:cs typeface="Arial" pitchFamily="34" charset="0"/>
              </a:rPr>
              <a:t>Trichuris</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trichura</a:t>
            </a:r>
            <a:r>
              <a:rPr lang="en-US" sz="2800" b="1" i="1" dirty="0">
                <a:solidFill>
                  <a:srgbClr val="C00000"/>
                </a:solidFill>
                <a:latin typeface="Arial" pitchFamily="34" charset="0"/>
                <a:cs typeface="Arial" pitchFamily="34" charset="0"/>
              </a:rPr>
              <a:t> </a:t>
            </a:r>
            <a:r>
              <a:rPr lang="en-US" sz="2800" b="1" dirty="0">
                <a:solidFill>
                  <a:srgbClr val="C00000"/>
                </a:solidFill>
                <a:latin typeface="Arial" pitchFamily="34" charset="0"/>
                <a:cs typeface="Arial" pitchFamily="34" charset="0"/>
              </a:rPr>
              <a:t>(D.S)</a:t>
            </a:r>
            <a:endParaRPr lang="ar-EG" sz="2800" b="1" dirty="0">
              <a:solidFill>
                <a:srgbClr val="C00000"/>
              </a:solidFill>
              <a:latin typeface="Arial" pitchFamily="34" charset="0"/>
              <a:cs typeface="Arial" pitchFamily="34" charset="0"/>
            </a:endParaRPr>
          </a:p>
        </p:txBody>
      </p:sp>
      <p:sp>
        <p:nvSpPr>
          <p:cNvPr id="6" name="TextBox 5"/>
          <p:cNvSpPr txBox="1"/>
          <p:nvPr/>
        </p:nvSpPr>
        <p:spPr>
          <a:xfrm>
            <a:off x="428596" y="1714488"/>
            <a:ext cx="4000528" cy="498598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lvl="0" algn="l" rtl="0">
              <a:lnSpc>
                <a:spcPct val="150000"/>
              </a:lnSpc>
            </a:pPr>
            <a:r>
              <a:rPr lang="en-US" sz="2800" b="1" dirty="0">
                <a:solidFill>
                  <a:srgbClr val="C00000"/>
                </a:solidFill>
                <a:latin typeface="Arial" pitchFamily="34" charset="0"/>
                <a:cs typeface="Arial" pitchFamily="34" charset="0"/>
              </a:rPr>
              <a:t>Shape: </a:t>
            </a:r>
            <a:r>
              <a:rPr lang="en-US" sz="2800" b="1" dirty="0">
                <a:solidFill>
                  <a:srgbClr val="002060"/>
                </a:solidFill>
                <a:latin typeface="Arial" pitchFamily="34" charset="0"/>
                <a:cs typeface="Arial" pitchFamily="34" charset="0"/>
              </a:rPr>
              <a:t>Barrel shaped. </a:t>
            </a:r>
          </a:p>
          <a:p>
            <a:pPr lvl="0" algn="l" rtl="0">
              <a:lnSpc>
                <a:spcPct val="150000"/>
              </a:lnSpc>
            </a:pPr>
            <a:r>
              <a:rPr lang="en-US" sz="2800" b="1" dirty="0">
                <a:solidFill>
                  <a:srgbClr val="C00000"/>
                </a:solidFill>
                <a:latin typeface="Arial" pitchFamily="34" charset="0"/>
                <a:cs typeface="Arial" pitchFamily="34" charset="0"/>
              </a:rPr>
              <a:t>Shell:</a:t>
            </a:r>
            <a:r>
              <a:rPr lang="en-US" sz="2800" b="1" dirty="0">
                <a:latin typeface="Arial" pitchFamily="34" charset="0"/>
                <a:cs typeface="Arial" pitchFamily="34" charset="0"/>
              </a:rPr>
              <a:t> </a:t>
            </a:r>
            <a:r>
              <a:rPr lang="en-US" sz="2800" b="1" dirty="0">
                <a:solidFill>
                  <a:srgbClr val="002060"/>
                </a:solidFill>
                <a:latin typeface="Arial" pitchFamily="34" charset="0"/>
                <a:cs typeface="Arial" pitchFamily="34" charset="0"/>
              </a:rPr>
              <a:t>Thick with two </a:t>
            </a:r>
            <a:r>
              <a:rPr lang="en-US" sz="2800" b="1" dirty="0" err="1">
                <a:solidFill>
                  <a:srgbClr val="002060"/>
                </a:solidFill>
                <a:latin typeface="Arial" pitchFamily="34" charset="0"/>
                <a:cs typeface="Arial" pitchFamily="34" charset="0"/>
              </a:rPr>
              <a:t>polars</a:t>
            </a:r>
            <a:r>
              <a:rPr lang="en-US" sz="2800" b="1" dirty="0" smtClean="0">
                <a:solidFill>
                  <a:srgbClr val="002060"/>
                </a:solidFill>
                <a:latin typeface="Arial" pitchFamily="34" charset="0"/>
                <a:cs typeface="Arial" pitchFamily="34" charset="0"/>
              </a:rPr>
              <a:t>. </a:t>
            </a:r>
            <a:r>
              <a:rPr lang="ar-JO" b="1" dirty="0" smtClean="0">
                <a:solidFill>
                  <a:schemeClr val="tx1"/>
                </a:solidFill>
                <a:latin typeface="Arial" pitchFamily="34" charset="0"/>
                <a:cs typeface="Arial" pitchFamily="34" charset="0"/>
              </a:rPr>
              <a:t>زي كأنه الها قبعة من الطرفين </a:t>
            </a:r>
            <a:endParaRPr lang="en-US" sz="2000" b="1" dirty="0">
              <a:solidFill>
                <a:schemeClr val="tx1"/>
              </a:solidFill>
              <a:latin typeface="Arial" pitchFamily="34" charset="0"/>
              <a:cs typeface="Arial" pitchFamily="34" charset="0"/>
            </a:endParaRPr>
          </a:p>
          <a:p>
            <a:pPr lvl="0" algn="l" rtl="0">
              <a:lnSpc>
                <a:spcPct val="150000"/>
              </a:lnSpc>
            </a:pPr>
            <a:r>
              <a:rPr lang="en-US" sz="2800" b="1" dirty="0">
                <a:solidFill>
                  <a:srgbClr val="C00000"/>
                </a:solidFill>
                <a:latin typeface="Arial" pitchFamily="34" charset="0"/>
                <a:cs typeface="Arial" pitchFamily="34" charset="0"/>
              </a:rPr>
              <a:t>Color:</a:t>
            </a:r>
            <a:r>
              <a:rPr lang="en-US" sz="2800" b="1" dirty="0">
                <a:latin typeface="Arial" pitchFamily="34" charset="0"/>
                <a:cs typeface="Arial" pitchFamily="34" charset="0"/>
              </a:rPr>
              <a:t> </a:t>
            </a:r>
            <a:r>
              <a:rPr lang="en-US" sz="2800" b="1" dirty="0">
                <a:solidFill>
                  <a:srgbClr val="002060"/>
                </a:solidFill>
                <a:latin typeface="Arial" pitchFamily="34" charset="0"/>
                <a:cs typeface="Arial" pitchFamily="34" charset="0"/>
              </a:rPr>
              <a:t>Brownish. </a:t>
            </a:r>
          </a:p>
          <a:p>
            <a:pPr lvl="0" algn="l" rtl="0">
              <a:lnSpc>
                <a:spcPct val="150000"/>
              </a:lnSpc>
            </a:pPr>
            <a:r>
              <a:rPr lang="en-US" sz="2800" b="1" dirty="0">
                <a:solidFill>
                  <a:srgbClr val="C00000"/>
                </a:solidFill>
                <a:latin typeface="Arial" pitchFamily="34" charset="0"/>
                <a:cs typeface="Arial" pitchFamily="34" charset="0"/>
              </a:rPr>
              <a:t>Content: </a:t>
            </a:r>
            <a:r>
              <a:rPr lang="en-US" sz="2800" b="1" dirty="0">
                <a:solidFill>
                  <a:srgbClr val="002060"/>
                </a:solidFill>
                <a:latin typeface="Arial" pitchFamily="34" charset="0"/>
                <a:cs typeface="Arial" pitchFamily="34" charset="0"/>
              </a:rPr>
              <a:t>Immature </a:t>
            </a:r>
          </a:p>
          <a:p>
            <a:pPr lvl="0" algn="l" rtl="0">
              <a:lnSpc>
                <a:spcPct val="150000"/>
              </a:lnSpc>
            </a:pPr>
            <a:r>
              <a:rPr lang="en-US" sz="2800" b="1" dirty="0">
                <a:solidFill>
                  <a:srgbClr val="002060"/>
                </a:solidFill>
                <a:latin typeface="Arial" pitchFamily="34" charset="0"/>
                <a:cs typeface="Arial" pitchFamily="34" charset="0"/>
              </a:rPr>
              <a:t>(one cell stage</a:t>
            </a:r>
            <a:r>
              <a:rPr lang="en-US" sz="2800" b="1" dirty="0" smtClean="0">
                <a:solidFill>
                  <a:srgbClr val="002060"/>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Go</a:t>
            </a:r>
            <a:r>
              <a:rPr lang="en-US" sz="2800" b="1" dirty="0">
                <a:solidFill>
                  <a:srgbClr val="002060"/>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Back to its life cycle found in the lecture slides </a:t>
            </a:r>
            <a:r>
              <a:rPr lang="en-US" sz="1600" b="1" dirty="0" smtClean="0">
                <a:solidFill>
                  <a:schemeClr val="tx1"/>
                </a:solidFill>
                <a:latin typeface="Arial" pitchFamily="34" charset="0"/>
                <a:cs typeface="Arial" pitchFamily="34" charset="0"/>
                <a:sym typeface="Wingdings" panose="05000000000000000000" pitchFamily="2" charset="2"/>
              </a:rPr>
              <a:t> </a:t>
            </a:r>
            <a:r>
              <a:rPr lang="en-US" sz="1600" b="1" dirty="0" smtClean="0">
                <a:solidFill>
                  <a:schemeClr val="tx1"/>
                </a:solidFill>
                <a:latin typeface="Arial" pitchFamily="34" charset="0"/>
                <a:cs typeface="Arial" pitchFamily="34" charset="0"/>
              </a:rPr>
              <a:t> </a:t>
            </a:r>
            <a:endParaRPr lang="ar-EG" sz="1600" dirty="0">
              <a:solidFill>
                <a:schemeClr val="tx1"/>
              </a:solidFill>
              <a:latin typeface="Arial" pitchFamily="34" charset="0"/>
              <a:cs typeface="Arial" pitchFamily="34" charset="0"/>
            </a:endParaRPr>
          </a:p>
          <a:p>
            <a:pPr algn="l" rtl="0"/>
            <a:endParaRPr lang="ar-EG"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26572" y="214290"/>
            <a:ext cx="8728984" cy="1138773"/>
          </a:xfrm>
          <a:prstGeom prst="rect">
            <a:avLst/>
          </a:prstGeom>
          <a:noFill/>
          <a:ln w="12700">
            <a:noFill/>
            <a:miter lim="800000"/>
            <a:headEnd type="none" w="sm" len="sm"/>
            <a:tailEnd type="none" w="sm" len="sm"/>
          </a:ln>
        </p:spPr>
        <p:txBody>
          <a:bodyPr wrap="square">
            <a:spAutoFit/>
          </a:bodyPr>
          <a:lstStyle/>
          <a:p>
            <a:pPr algn="ctr"/>
            <a:r>
              <a:rPr lang="en-US" sz="4000" b="1" i="1" dirty="0">
                <a:solidFill>
                  <a:srgbClr val="002060"/>
                </a:solidFill>
                <a:latin typeface="Arial" pitchFamily="34" charset="0"/>
                <a:cs typeface="Arial" pitchFamily="34" charset="0"/>
              </a:rPr>
              <a:t>Hookworm</a:t>
            </a:r>
            <a:endParaRPr lang="en-US" sz="2800" b="1" i="1" dirty="0">
              <a:solidFill>
                <a:srgbClr val="002060"/>
              </a:solidFill>
              <a:latin typeface="Arial" pitchFamily="34" charset="0"/>
              <a:cs typeface="Arial" pitchFamily="34" charset="0"/>
            </a:endParaRPr>
          </a:p>
          <a:p>
            <a:pPr algn="ctr" rtl="0"/>
            <a:r>
              <a:rPr lang="en-US" sz="2800" b="1" i="1" dirty="0">
                <a:solidFill>
                  <a:srgbClr val="002060"/>
                </a:solidFill>
                <a:latin typeface="Arial" pitchFamily="34" charset="0"/>
                <a:cs typeface="Arial" pitchFamily="34" charset="0"/>
              </a:rPr>
              <a:t>   </a:t>
            </a:r>
          </a:p>
        </p:txBody>
      </p:sp>
      <p:sp>
        <p:nvSpPr>
          <p:cNvPr id="30723" name="Line 6"/>
          <p:cNvSpPr>
            <a:spLocks noChangeShapeType="1"/>
          </p:cNvSpPr>
          <p:nvPr/>
        </p:nvSpPr>
        <p:spPr bwMode="auto">
          <a:xfrm flipV="1">
            <a:off x="457200" y="1387012"/>
            <a:ext cx="8164286" cy="0"/>
          </a:xfrm>
          <a:prstGeom prst="line">
            <a:avLst/>
          </a:prstGeom>
          <a:noFill/>
          <a:ln w="38100">
            <a:solidFill>
              <a:srgbClr val="CC3300"/>
            </a:solidFill>
            <a:round/>
            <a:headEnd type="none" w="sm" len="sm"/>
            <a:tailEnd type="none" w="sm" len="sm"/>
          </a:ln>
        </p:spPr>
        <p:txBody>
          <a:bodyPr/>
          <a:lstStyle/>
          <a:p>
            <a:endParaRPr lang="ar-EG" sz="1600"/>
          </a:p>
        </p:txBody>
      </p:sp>
      <p:sp>
        <p:nvSpPr>
          <p:cNvPr id="30724" name="Line 7"/>
          <p:cNvSpPr>
            <a:spLocks noChangeShapeType="1"/>
          </p:cNvSpPr>
          <p:nvPr/>
        </p:nvSpPr>
        <p:spPr bwMode="auto">
          <a:xfrm>
            <a:off x="457200" y="1387012"/>
            <a:ext cx="44223" cy="5026718"/>
          </a:xfrm>
          <a:prstGeom prst="line">
            <a:avLst/>
          </a:prstGeom>
          <a:noFill/>
          <a:ln w="38100">
            <a:solidFill>
              <a:srgbClr val="CC3300"/>
            </a:solidFill>
            <a:round/>
            <a:headEnd type="none" w="sm" len="sm"/>
            <a:tailEnd type="none" w="sm" len="sm"/>
          </a:ln>
        </p:spPr>
        <p:txBody>
          <a:bodyPr/>
          <a:lstStyle/>
          <a:p>
            <a:endParaRPr lang="ar-EG" sz="1600"/>
          </a:p>
        </p:txBody>
      </p:sp>
      <p:sp>
        <p:nvSpPr>
          <p:cNvPr id="30725" name="Line 8"/>
          <p:cNvSpPr>
            <a:spLocks noChangeShapeType="1"/>
          </p:cNvSpPr>
          <p:nvPr/>
        </p:nvSpPr>
        <p:spPr bwMode="auto">
          <a:xfrm flipH="1">
            <a:off x="8509211" y="1387011"/>
            <a:ext cx="112275" cy="4939335"/>
          </a:xfrm>
          <a:prstGeom prst="line">
            <a:avLst/>
          </a:prstGeom>
          <a:noFill/>
          <a:ln w="38100">
            <a:solidFill>
              <a:srgbClr val="CC3300"/>
            </a:solidFill>
            <a:round/>
            <a:headEnd type="none" w="sm" len="sm"/>
            <a:tailEnd type="none" w="sm" len="sm"/>
          </a:ln>
        </p:spPr>
        <p:txBody>
          <a:bodyPr/>
          <a:lstStyle/>
          <a:p>
            <a:endParaRPr lang="ar-EG" sz="1600"/>
          </a:p>
        </p:txBody>
      </p:sp>
      <p:sp>
        <p:nvSpPr>
          <p:cNvPr id="30726" name="Line 9"/>
          <p:cNvSpPr>
            <a:spLocks noChangeShapeType="1"/>
          </p:cNvSpPr>
          <p:nvPr/>
        </p:nvSpPr>
        <p:spPr bwMode="auto">
          <a:xfrm>
            <a:off x="457200" y="4036089"/>
            <a:ext cx="8149132" cy="6482"/>
          </a:xfrm>
          <a:prstGeom prst="line">
            <a:avLst/>
          </a:prstGeom>
          <a:noFill/>
          <a:ln w="38100">
            <a:solidFill>
              <a:srgbClr val="CC3300"/>
            </a:solidFill>
            <a:round/>
            <a:headEnd type="none" w="sm" len="sm"/>
            <a:tailEnd type="none" w="sm" len="sm"/>
          </a:ln>
        </p:spPr>
        <p:txBody>
          <a:bodyPr/>
          <a:lstStyle/>
          <a:p>
            <a:endParaRPr lang="ar-EG" sz="1600"/>
          </a:p>
        </p:txBody>
      </p:sp>
      <p:sp>
        <p:nvSpPr>
          <p:cNvPr id="30727" name="Line 10"/>
          <p:cNvSpPr>
            <a:spLocks noChangeShapeType="1"/>
          </p:cNvSpPr>
          <p:nvPr/>
        </p:nvSpPr>
        <p:spPr bwMode="auto">
          <a:xfrm>
            <a:off x="457200" y="2042724"/>
            <a:ext cx="8164286" cy="0"/>
          </a:xfrm>
          <a:prstGeom prst="line">
            <a:avLst/>
          </a:prstGeom>
          <a:noFill/>
          <a:ln w="38100">
            <a:solidFill>
              <a:srgbClr val="CC3300"/>
            </a:solidFill>
            <a:round/>
            <a:headEnd type="none" w="sm" len="sm"/>
            <a:tailEnd type="none" w="sm" len="sm"/>
          </a:ln>
        </p:spPr>
        <p:txBody>
          <a:bodyPr/>
          <a:lstStyle/>
          <a:p>
            <a:endParaRPr lang="ar-EG" sz="1600"/>
          </a:p>
        </p:txBody>
      </p:sp>
      <p:sp>
        <p:nvSpPr>
          <p:cNvPr id="30728" name="Line 11"/>
          <p:cNvSpPr>
            <a:spLocks noChangeShapeType="1"/>
          </p:cNvSpPr>
          <p:nvPr/>
        </p:nvSpPr>
        <p:spPr bwMode="auto">
          <a:xfrm>
            <a:off x="2416628" y="1387012"/>
            <a:ext cx="73741" cy="4939337"/>
          </a:xfrm>
          <a:prstGeom prst="line">
            <a:avLst/>
          </a:prstGeom>
          <a:noFill/>
          <a:ln w="38100">
            <a:solidFill>
              <a:srgbClr val="CC3300"/>
            </a:solidFill>
            <a:round/>
            <a:headEnd type="none" w="sm" len="sm"/>
            <a:tailEnd type="none" w="sm" len="sm"/>
          </a:ln>
        </p:spPr>
        <p:txBody>
          <a:bodyPr/>
          <a:lstStyle/>
          <a:p>
            <a:endParaRPr lang="ar-EG" sz="1600"/>
          </a:p>
        </p:txBody>
      </p:sp>
      <p:sp>
        <p:nvSpPr>
          <p:cNvPr id="30729" name="Line 12"/>
          <p:cNvSpPr>
            <a:spLocks noChangeShapeType="1"/>
          </p:cNvSpPr>
          <p:nvPr/>
        </p:nvSpPr>
        <p:spPr bwMode="auto">
          <a:xfrm>
            <a:off x="5551713" y="1387012"/>
            <a:ext cx="22481" cy="4998464"/>
          </a:xfrm>
          <a:prstGeom prst="line">
            <a:avLst/>
          </a:prstGeom>
          <a:noFill/>
          <a:ln w="38100">
            <a:solidFill>
              <a:srgbClr val="CC3300"/>
            </a:solidFill>
            <a:round/>
            <a:headEnd type="none" w="sm" len="sm"/>
            <a:tailEnd type="none" w="sm" len="sm"/>
          </a:ln>
        </p:spPr>
        <p:txBody>
          <a:bodyPr/>
          <a:lstStyle/>
          <a:p>
            <a:endParaRPr lang="ar-EG" sz="1600"/>
          </a:p>
        </p:txBody>
      </p:sp>
      <p:sp>
        <p:nvSpPr>
          <p:cNvPr id="30731" name="Rectangle 14"/>
          <p:cNvSpPr>
            <a:spLocks noChangeArrowheads="1"/>
          </p:cNvSpPr>
          <p:nvPr/>
        </p:nvSpPr>
        <p:spPr bwMode="auto">
          <a:xfrm>
            <a:off x="2428860" y="1513987"/>
            <a:ext cx="3071834" cy="369332"/>
          </a:xfrm>
          <a:prstGeom prst="rect">
            <a:avLst/>
          </a:prstGeom>
          <a:noFill/>
          <a:ln w="12700">
            <a:noFill/>
            <a:miter lim="800000"/>
            <a:headEnd type="none" w="sm" len="sm"/>
            <a:tailEnd type="none" w="sm" len="sm"/>
          </a:ln>
        </p:spPr>
        <p:txBody>
          <a:bodyPr wrap="square" anchor="ctr">
            <a:spAutoFit/>
          </a:bodyPr>
          <a:lstStyle/>
          <a:p>
            <a:pPr algn="ctr" rtl="1"/>
            <a:r>
              <a:rPr lang="en-US" b="1" i="1" dirty="0">
                <a:solidFill>
                  <a:srgbClr val="002060"/>
                </a:solidFill>
              </a:rPr>
              <a:t>Ancylostoma duodenale</a:t>
            </a:r>
            <a:r>
              <a:rPr lang="en-US" sz="1600" dirty="0">
                <a:solidFill>
                  <a:srgbClr val="002060"/>
                </a:solidFill>
              </a:rPr>
              <a:t> </a:t>
            </a:r>
          </a:p>
        </p:txBody>
      </p:sp>
      <p:sp>
        <p:nvSpPr>
          <p:cNvPr id="30732" name="Rectangle 15"/>
          <p:cNvSpPr>
            <a:spLocks noChangeArrowheads="1"/>
          </p:cNvSpPr>
          <p:nvPr/>
        </p:nvSpPr>
        <p:spPr bwMode="auto">
          <a:xfrm>
            <a:off x="5715008" y="1513987"/>
            <a:ext cx="2657468" cy="369332"/>
          </a:xfrm>
          <a:prstGeom prst="rect">
            <a:avLst/>
          </a:prstGeom>
          <a:noFill/>
          <a:ln w="12700">
            <a:noFill/>
            <a:miter lim="800000"/>
            <a:headEnd type="none" w="sm" len="sm"/>
            <a:tailEnd type="none" w="sm" len="sm"/>
          </a:ln>
        </p:spPr>
        <p:txBody>
          <a:bodyPr wrap="square" anchor="ctr">
            <a:spAutoFit/>
          </a:bodyPr>
          <a:lstStyle/>
          <a:p>
            <a:pPr algn="ctr" rtl="1"/>
            <a:r>
              <a:rPr lang="en-US" b="1" i="1" dirty="0">
                <a:solidFill>
                  <a:srgbClr val="002060"/>
                </a:solidFill>
              </a:rPr>
              <a:t>Necator </a:t>
            </a:r>
            <a:r>
              <a:rPr lang="en-US" b="1" i="1" dirty="0" err="1">
                <a:solidFill>
                  <a:srgbClr val="002060"/>
                </a:solidFill>
              </a:rPr>
              <a:t>americanus</a:t>
            </a:r>
            <a:r>
              <a:rPr lang="en-US" sz="1600" dirty="0">
                <a:solidFill>
                  <a:srgbClr val="002060"/>
                </a:solidFill>
              </a:rPr>
              <a:t> </a:t>
            </a:r>
          </a:p>
        </p:txBody>
      </p:sp>
      <p:sp>
        <p:nvSpPr>
          <p:cNvPr id="30735" name="Rectangle 18"/>
          <p:cNvSpPr>
            <a:spLocks noChangeArrowheads="1"/>
          </p:cNvSpPr>
          <p:nvPr/>
        </p:nvSpPr>
        <p:spPr bwMode="auto">
          <a:xfrm>
            <a:off x="457200" y="2166847"/>
            <a:ext cx="2071702" cy="369332"/>
          </a:xfrm>
          <a:prstGeom prst="rect">
            <a:avLst/>
          </a:prstGeom>
          <a:noFill/>
          <a:ln w="12700">
            <a:noFill/>
            <a:miter lim="800000"/>
            <a:headEnd type="none" w="sm" len="sm"/>
            <a:tailEnd type="none" w="sm" len="sm"/>
          </a:ln>
        </p:spPr>
        <p:txBody>
          <a:bodyPr wrap="square" anchor="ctr">
            <a:spAutoFit/>
          </a:bodyPr>
          <a:lstStyle/>
          <a:p>
            <a:pPr algn="ctr" rtl="1"/>
            <a:r>
              <a:rPr lang="en-US" b="1" dirty="0">
                <a:solidFill>
                  <a:srgbClr val="C00000"/>
                </a:solidFill>
              </a:rPr>
              <a:t>Common name</a:t>
            </a:r>
            <a:r>
              <a:rPr lang="en-US" sz="1600" dirty="0">
                <a:solidFill>
                  <a:srgbClr val="C00000"/>
                </a:solidFill>
              </a:rPr>
              <a:t> </a:t>
            </a:r>
          </a:p>
        </p:txBody>
      </p:sp>
      <p:sp>
        <p:nvSpPr>
          <p:cNvPr id="30737" name="Rectangle 20"/>
          <p:cNvSpPr>
            <a:spLocks noChangeArrowheads="1"/>
          </p:cNvSpPr>
          <p:nvPr/>
        </p:nvSpPr>
        <p:spPr bwMode="auto">
          <a:xfrm>
            <a:off x="2490370" y="2166847"/>
            <a:ext cx="3069771" cy="369332"/>
          </a:xfrm>
          <a:prstGeom prst="rect">
            <a:avLst/>
          </a:prstGeom>
          <a:noFill/>
          <a:ln w="12700">
            <a:noFill/>
            <a:miter lim="800000"/>
            <a:headEnd type="none" w="sm" len="sm"/>
            <a:tailEnd type="none" w="sm" len="sm"/>
          </a:ln>
        </p:spPr>
        <p:txBody>
          <a:bodyPr anchor="ctr">
            <a:spAutoFit/>
          </a:bodyPr>
          <a:lstStyle/>
          <a:p>
            <a:pPr algn="ctr" rtl="1"/>
            <a:r>
              <a:rPr lang="en-US" b="1" dirty="0">
                <a:solidFill>
                  <a:srgbClr val="002060"/>
                </a:solidFill>
              </a:rPr>
              <a:t>Old world hookworm</a:t>
            </a:r>
            <a:r>
              <a:rPr lang="en-US" sz="1600" dirty="0">
                <a:solidFill>
                  <a:srgbClr val="002060"/>
                </a:solidFill>
              </a:rPr>
              <a:t> </a:t>
            </a:r>
          </a:p>
        </p:txBody>
      </p:sp>
      <p:sp>
        <p:nvSpPr>
          <p:cNvPr id="30738" name="Rectangle 21"/>
          <p:cNvSpPr>
            <a:spLocks noChangeArrowheads="1"/>
          </p:cNvSpPr>
          <p:nvPr/>
        </p:nvSpPr>
        <p:spPr bwMode="auto">
          <a:xfrm>
            <a:off x="5613665" y="2166847"/>
            <a:ext cx="2939143" cy="369332"/>
          </a:xfrm>
          <a:prstGeom prst="rect">
            <a:avLst/>
          </a:prstGeom>
          <a:noFill/>
          <a:ln w="12700">
            <a:noFill/>
            <a:miter lim="800000"/>
            <a:headEnd type="none" w="sm" len="sm"/>
            <a:tailEnd type="none" w="sm" len="sm"/>
          </a:ln>
        </p:spPr>
        <p:txBody>
          <a:bodyPr anchor="ctr">
            <a:spAutoFit/>
          </a:bodyPr>
          <a:lstStyle/>
          <a:p>
            <a:pPr algn="ctr" rtl="1"/>
            <a:r>
              <a:rPr lang="en-US" b="1" dirty="0">
                <a:solidFill>
                  <a:srgbClr val="002060"/>
                </a:solidFill>
              </a:rPr>
              <a:t>New world hookworm</a:t>
            </a:r>
            <a:r>
              <a:rPr lang="en-US" sz="1600" dirty="0">
                <a:solidFill>
                  <a:srgbClr val="002060"/>
                </a:solidFill>
              </a:rPr>
              <a:t> </a:t>
            </a:r>
          </a:p>
        </p:txBody>
      </p:sp>
      <p:sp>
        <p:nvSpPr>
          <p:cNvPr id="30739" name="Line 22"/>
          <p:cNvSpPr>
            <a:spLocks noChangeShapeType="1"/>
          </p:cNvSpPr>
          <p:nvPr/>
        </p:nvSpPr>
        <p:spPr bwMode="auto">
          <a:xfrm flipH="1" flipV="1">
            <a:off x="457200" y="2707571"/>
            <a:ext cx="8164286" cy="0"/>
          </a:xfrm>
          <a:prstGeom prst="line">
            <a:avLst/>
          </a:prstGeom>
          <a:noFill/>
          <a:ln w="38100">
            <a:solidFill>
              <a:srgbClr val="CC3300"/>
            </a:solidFill>
            <a:round/>
            <a:headEnd type="none" w="sm" len="sm"/>
            <a:tailEnd type="none" w="sm" len="sm"/>
          </a:ln>
        </p:spPr>
        <p:txBody>
          <a:bodyPr/>
          <a:lstStyle/>
          <a:p>
            <a:endParaRPr lang="ar-EG" sz="1600"/>
          </a:p>
        </p:txBody>
      </p:sp>
      <p:sp>
        <p:nvSpPr>
          <p:cNvPr id="30740" name="Rectangle 23"/>
          <p:cNvSpPr>
            <a:spLocks noChangeArrowheads="1"/>
          </p:cNvSpPr>
          <p:nvPr/>
        </p:nvSpPr>
        <p:spPr bwMode="auto">
          <a:xfrm>
            <a:off x="522514" y="2886927"/>
            <a:ext cx="1894114" cy="369332"/>
          </a:xfrm>
          <a:prstGeom prst="rect">
            <a:avLst/>
          </a:prstGeom>
          <a:noFill/>
          <a:ln w="12700">
            <a:noFill/>
            <a:miter lim="800000"/>
            <a:headEnd type="none" w="sm" len="sm"/>
            <a:tailEnd type="none" w="sm" len="sm"/>
          </a:ln>
        </p:spPr>
        <p:txBody>
          <a:bodyPr anchor="ctr">
            <a:spAutoFit/>
          </a:bodyPr>
          <a:lstStyle/>
          <a:p>
            <a:pPr algn="ctr" rtl="1"/>
            <a:r>
              <a:rPr lang="en-US" b="1" dirty="0">
                <a:solidFill>
                  <a:srgbClr val="C00000"/>
                </a:solidFill>
              </a:rPr>
              <a:t>Size</a:t>
            </a:r>
            <a:r>
              <a:rPr lang="en-US" b="1" dirty="0">
                <a:solidFill>
                  <a:srgbClr val="00FF00"/>
                </a:solidFill>
              </a:rPr>
              <a:t> </a:t>
            </a:r>
          </a:p>
        </p:txBody>
      </p:sp>
      <p:sp>
        <p:nvSpPr>
          <p:cNvPr id="30741" name="Rectangle 24"/>
          <p:cNvSpPr>
            <a:spLocks noChangeArrowheads="1"/>
          </p:cNvSpPr>
          <p:nvPr/>
        </p:nvSpPr>
        <p:spPr bwMode="auto">
          <a:xfrm>
            <a:off x="2195736" y="2670903"/>
            <a:ext cx="3722221" cy="923330"/>
          </a:xfrm>
          <a:prstGeom prst="rect">
            <a:avLst/>
          </a:prstGeom>
          <a:noFill/>
          <a:ln w="12700">
            <a:noFill/>
            <a:miter lim="800000"/>
            <a:headEnd type="none" w="sm" len="sm"/>
            <a:tailEnd type="none" w="sm" len="sm"/>
          </a:ln>
        </p:spPr>
        <p:txBody>
          <a:bodyPr wrap="square" anchor="ctr">
            <a:spAutoFit/>
          </a:bodyPr>
          <a:lstStyle/>
          <a:p>
            <a:pPr algn="ctr"/>
            <a:r>
              <a:rPr lang="en-US" b="1" dirty="0">
                <a:solidFill>
                  <a:srgbClr val="002060"/>
                </a:solidFill>
              </a:rPr>
              <a:t>Larger</a:t>
            </a:r>
          </a:p>
          <a:p>
            <a:pPr algn="ctr"/>
            <a:r>
              <a:rPr lang="en-US" b="1" dirty="0">
                <a:solidFill>
                  <a:srgbClr val="002060"/>
                </a:solidFill>
              </a:rPr>
              <a:t> ♀ 12mm</a:t>
            </a:r>
          </a:p>
          <a:p>
            <a:pPr algn="ctr"/>
            <a:r>
              <a:rPr lang="en-US" b="1" dirty="0">
                <a:solidFill>
                  <a:srgbClr val="002060"/>
                </a:solidFill>
              </a:rPr>
              <a:t>♂ 10mm</a:t>
            </a:r>
            <a:r>
              <a:rPr lang="en-US" b="1" dirty="0">
                <a:solidFill>
                  <a:srgbClr val="FFFF00"/>
                </a:solidFill>
              </a:rPr>
              <a:t> </a:t>
            </a:r>
          </a:p>
        </p:txBody>
      </p:sp>
      <p:sp>
        <p:nvSpPr>
          <p:cNvPr id="30742" name="Rectangle 25"/>
          <p:cNvSpPr>
            <a:spLocks noChangeArrowheads="1"/>
          </p:cNvSpPr>
          <p:nvPr/>
        </p:nvSpPr>
        <p:spPr bwMode="auto">
          <a:xfrm>
            <a:off x="5617029" y="2742911"/>
            <a:ext cx="2939143" cy="923330"/>
          </a:xfrm>
          <a:prstGeom prst="rect">
            <a:avLst/>
          </a:prstGeom>
          <a:noFill/>
          <a:ln w="12700">
            <a:noFill/>
            <a:miter lim="800000"/>
            <a:headEnd type="none" w="sm" len="sm"/>
            <a:tailEnd type="none" w="sm" len="sm"/>
          </a:ln>
        </p:spPr>
        <p:txBody>
          <a:bodyPr anchor="ctr">
            <a:spAutoFit/>
          </a:bodyPr>
          <a:lstStyle/>
          <a:p>
            <a:pPr algn="ctr"/>
            <a:r>
              <a:rPr lang="en-US" b="1" dirty="0">
                <a:solidFill>
                  <a:srgbClr val="002060"/>
                </a:solidFill>
              </a:rPr>
              <a:t>Slightly smaller</a:t>
            </a:r>
          </a:p>
          <a:p>
            <a:pPr algn="ctr"/>
            <a:r>
              <a:rPr lang="en-US" b="1" dirty="0">
                <a:solidFill>
                  <a:srgbClr val="002060"/>
                </a:solidFill>
              </a:rPr>
              <a:t>♀ 10mm</a:t>
            </a:r>
          </a:p>
          <a:p>
            <a:pPr algn="ctr"/>
            <a:r>
              <a:rPr lang="en-US" b="1" dirty="0">
                <a:solidFill>
                  <a:srgbClr val="002060"/>
                </a:solidFill>
              </a:rPr>
              <a:t>♂ 8mm </a:t>
            </a:r>
          </a:p>
        </p:txBody>
      </p:sp>
      <p:sp>
        <p:nvSpPr>
          <p:cNvPr id="30743" name="Line 27"/>
          <p:cNvSpPr>
            <a:spLocks noChangeShapeType="1"/>
          </p:cNvSpPr>
          <p:nvPr/>
        </p:nvSpPr>
        <p:spPr bwMode="auto">
          <a:xfrm flipH="1">
            <a:off x="457200" y="3679015"/>
            <a:ext cx="8164286" cy="0"/>
          </a:xfrm>
          <a:prstGeom prst="line">
            <a:avLst/>
          </a:prstGeom>
          <a:noFill/>
          <a:ln w="38100">
            <a:solidFill>
              <a:srgbClr val="CC3300"/>
            </a:solidFill>
            <a:round/>
            <a:headEnd type="none" w="sm" len="sm"/>
            <a:tailEnd type="none" w="sm" len="sm"/>
          </a:ln>
        </p:spPr>
        <p:txBody>
          <a:bodyPr/>
          <a:lstStyle/>
          <a:p>
            <a:endParaRPr lang="ar-EG" sz="1600"/>
          </a:p>
        </p:txBody>
      </p:sp>
      <p:sp>
        <p:nvSpPr>
          <p:cNvPr id="30744" name="Rectangle 28"/>
          <p:cNvSpPr>
            <a:spLocks noChangeArrowheads="1"/>
          </p:cNvSpPr>
          <p:nvPr/>
        </p:nvSpPr>
        <p:spPr bwMode="auto">
          <a:xfrm>
            <a:off x="457200" y="3685135"/>
            <a:ext cx="1959429" cy="369332"/>
          </a:xfrm>
          <a:prstGeom prst="rect">
            <a:avLst/>
          </a:prstGeom>
          <a:noFill/>
          <a:ln w="12700">
            <a:noFill/>
            <a:miter lim="800000"/>
            <a:headEnd type="none" w="sm" len="sm"/>
            <a:tailEnd type="none" w="sm" len="sm"/>
          </a:ln>
        </p:spPr>
        <p:txBody>
          <a:bodyPr anchor="ctr">
            <a:spAutoFit/>
          </a:bodyPr>
          <a:lstStyle/>
          <a:p>
            <a:pPr algn="ctr" rtl="1"/>
            <a:r>
              <a:rPr lang="en-US" b="1" dirty="0">
                <a:solidFill>
                  <a:srgbClr val="C00000"/>
                </a:solidFill>
              </a:rPr>
              <a:t>Anterior end</a:t>
            </a:r>
            <a:r>
              <a:rPr lang="en-US" sz="1600" dirty="0">
                <a:solidFill>
                  <a:srgbClr val="C00000"/>
                </a:solidFill>
              </a:rPr>
              <a:t> </a:t>
            </a:r>
          </a:p>
        </p:txBody>
      </p:sp>
      <p:sp>
        <p:nvSpPr>
          <p:cNvPr id="30745" name="Rectangle 29"/>
          <p:cNvSpPr>
            <a:spLocks noChangeArrowheads="1"/>
          </p:cNvSpPr>
          <p:nvPr/>
        </p:nvSpPr>
        <p:spPr bwMode="auto">
          <a:xfrm>
            <a:off x="2500298" y="3679015"/>
            <a:ext cx="2939143" cy="369332"/>
          </a:xfrm>
          <a:prstGeom prst="rect">
            <a:avLst/>
          </a:prstGeom>
          <a:noFill/>
          <a:ln w="12700">
            <a:noFill/>
            <a:miter lim="800000"/>
            <a:headEnd type="none" w="sm" len="sm"/>
            <a:tailEnd type="none" w="sm" len="sm"/>
          </a:ln>
        </p:spPr>
        <p:txBody>
          <a:bodyPr anchor="ctr">
            <a:spAutoFit/>
          </a:bodyPr>
          <a:lstStyle/>
          <a:p>
            <a:pPr algn="ctr" rtl="1"/>
            <a:r>
              <a:rPr lang="en-US" b="1" dirty="0">
                <a:solidFill>
                  <a:srgbClr val="002060"/>
                </a:solidFill>
              </a:rPr>
              <a:t>Slightly bent dorsally</a:t>
            </a:r>
            <a:r>
              <a:rPr lang="en-US" sz="1600" dirty="0">
                <a:solidFill>
                  <a:srgbClr val="002060"/>
                </a:solidFill>
              </a:rPr>
              <a:t> </a:t>
            </a:r>
          </a:p>
        </p:txBody>
      </p:sp>
      <p:sp>
        <p:nvSpPr>
          <p:cNvPr id="30746" name="Rectangle 30"/>
          <p:cNvSpPr>
            <a:spLocks noChangeArrowheads="1"/>
          </p:cNvSpPr>
          <p:nvPr/>
        </p:nvSpPr>
        <p:spPr bwMode="auto">
          <a:xfrm>
            <a:off x="5643570" y="3679015"/>
            <a:ext cx="3004457" cy="369332"/>
          </a:xfrm>
          <a:prstGeom prst="rect">
            <a:avLst/>
          </a:prstGeom>
          <a:noFill/>
          <a:ln w="12700">
            <a:noFill/>
            <a:miter lim="800000"/>
            <a:headEnd type="none" w="sm" len="sm"/>
            <a:tailEnd type="none" w="sm" len="sm"/>
          </a:ln>
        </p:spPr>
        <p:txBody>
          <a:bodyPr anchor="ctr">
            <a:spAutoFit/>
          </a:bodyPr>
          <a:lstStyle/>
          <a:p>
            <a:pPr algn="ctr" rtl="1"/>
            <a:r>
              <a:rPr lang="en-US" b="1" dirty="0">
                <a:solidFill>
                  <a:srgbClr val="002060"/>
                </a:solidFill>
              </a:rPr>
              <a:t>Strongly bent dorsally</a:t>
            </a:r>
            <a:r>
              <a:rPr lang="en-US" sz="1600" dirty="0">
                <a:solidFill>
                  <a:srgbClr val="002060"/>
                </a:solidFill>
              </a:rPr>
              <a:t> </a:t>
            </a:r>
          </a:p>
        </p:txBody>
      </p:sp>
      <p:sp>
        <p:nvSpPr>
          <p:cNvPr id="30" name="Rectangle 10">
            <a:extLst>
              <a:ext uri="{FF2B5EF4-FFF2-40B4-BE49-F238E27FC236}">
                <a16:creationId xmlns:a16="http://schemas.microsoft.com/office/drawing/2014/main" id="{70778CFF-9471-479E-9B5C-050060FF6822}"/>
              </a:ext>
            </a:extLst>
          </p:cNvPr>
          <p:cNvSpPr>
            <a:spLocks noChangeArrowheads="1"/>
          </p:cNvSpPr>
          <p:nvPr/>
        </p:nvSpPr>
        <p:spPr bwMode="auto">
          <a:xfrm>
            <a:off x="455470" y="4111063"/>
            <a:ext cx="2100306" cy="369332"/>
          </a:xfrm>
          <a:prstGeom prst="rect">
            <a:avLst/>
          </a:prstGeom>
          <a:noFill/>
          <a:ln w="12700">
            <a:noFill/>
            <a:miter lim="800000"/>
            <a:headEnd type="none" w="sm" len="sm"/>
            <a:tailEnd type="none" w="sm" len="sm"/>
          </a:ln>
        </p:spPr>
        <p:txBody>
          <a:bodyPr wrap="square" anchor="ctr">
            <a:spAutoFit/>
          </a:bodyPr>
          <a:lstStyle/>
          <a:p>
            <a:pPr algn="ctr" rtl="1"/>
            <a:r>
              <a:rPr lang="en-US" b="1" dirty="0">
                <a:solidFill>
                  <a:srgbClr val="C00000"/>
                </a:solidFill>
              </a:rPr>
              <a:t>Daily egg output</a:t>
            </a:r>
            <a:r>
              <a:rPr lang="en-US" sz="1600" dirty="0">
                <a:solidFill>
                  <a:srgbClr val="C00000"/>
                </a:solidFill>
              </a:rPr>
              <a:t> </a:t>
            </a:r>
          </a:p>
        </p:txBody>
      </p:sp>
      <p:sp>
        <p:nvSpPr>
          <p:cNvPr id="31" name="Rectangle 11">
            <a:extLst>
              <a:ext uri="{FF2B5EF4-FFF2-40B4-BE49-F238E27FC236}">
                <a16:creationId xmlns:a16="http://schemas.microsoft.com/office/drawing/2014/main" id="{D299B25E-F80D-45F5-9A64-9F3EBE9B5BF2}"/>
              </a:ext>
            </a:extLst>
          </p:cNvPr>
          <p:cNvSpPr>
            <a:spLocks noChangeArrowheads="1"/>
          </p:cNvSpPr>
          <p:nvPr/>
        </p:nvSpPr>
        <p:spPr bwMode="auto">
          <a:xfrm>
            <a:off x="2427150" y="4111063"/>
            <a:ext cx="2867705" cy="369332"/>
          </a:xfrm>
          <a:prstGeom prst="rect">
            <a:avLst/>
          </a:prstGeom>
          <a:noFill/>
          <a:ln w="12700">
            <a:noFill/>
            <a:miter lim="800000"/>
            <a:headEnd type="none" w="sm" len="sm"/>
            <a:tailEnd type="none" w="sm" len="sm"/>
          </a:ln>
        </p:spPr>
        <p:txBody>
          <a:bodyPr wrap="square" anchor="ctr">
            <a:spAutoFit/>
          </a:bodyPr>
          <a:lstStyle/>
          <a:p>
            <a:pPr algn="ctr" rtl="1"/>
            <a:r>
              <a:rPr lang="en-US" b="1" dirty="0">
                <a:solidFill>
                  <a:srgbClr val="002060"/>
                </a:solidFill>
              </a:rPr>
              <a:t>20.000 eggs / female</a:t>
            </a:r>
            <a:r>
              <a:rPr lang="en-US" dirty="0">
                <a:solidFill>
                  <a:srgbClr val="002060"/>
                </a:solidFill>
              </a:rPr>
              <a:t> </a:t>
            </a:r>
          </a:p>
        </p:txBody>
      </p:sp>
      <p:sp>
        <p:nvSpPr>
          <p:cNvPr id="32" name="Rectangle 12">
            <a:extLst>
              <a:ext uri="{FF2B5EF4-FFF2-40B4-BE49-F238E27FC236}">
                <a16:creationId xmlns:a16="http://schemas.microsoft.com/office/drawing/2014/main" id="{B2B93108-B0A4-4378-AABF-DC9D09EE4BE5}"/>
              </a:ext>
            </a:extLst>
          </p:cNvPr>
          <p:cNvSpPr>
            <a:spLocks noChangeArrowheads="1"/>
          </p:cNvSpPr>
          <p:nvPr/>
        </p:nvSpPr>
        <p:spPr bwMode="auto">
          <a:xfrm>
            <a:off x="5746358" y="4111063"/>
            <a:ext cx="2786082" cy="369332"/>
          </a:xfrm>
          <a:prstGeom prst="rect">
            <a:avLst/>
          </a:prstGeom>
          <a:noFill/>
          <a:ln w="12700">
            <a:noFill/>
            <a:miter lim="800000"/>
            <a:headEnd type="none" w="sm" len="sm"/>
            <a:tailEnd type="none" w="sm" len="sm"/>
          </a:ln>
        </p:spPr>
        <p:txBody>
          <a:bodyPr wrap="square" anchor="ctr">
            <a:spAutoFit/>
          </a:bodyPr>
          <a:lstStyle/>
          <a:p>
            <a:pPr algn="ctr" rtl="1"/>
            <a:r>
              <a:rPr lang="en-US" b="1" dirty="0">
                <a:solidFill>
                  <a:srgbClr val="002060"/>
                </a:solidFill>
              </a:rPr>
              <a:t>10.000 eggs / female</a:t>
            </a:r>
            <a:r>
              <a:rPr lang="en-US" sz="1600" dirty="0">
                <a:solidFill>
                  <a:srgbClr val="002060"/>
                </a:solidFill>
              </a:rPr>
              <a:t> </a:t>
            </a:r>
          </a:p>
        </p:txBody>
      </p:sp>
      <p:sp>
        <p:nvSpPr>
          <p:cNvPr id="33" name="Rectangle 25">
            <a:extLst>
              <a:ext uri="{FF2B5EF4-FFF2-40B4-BE49-F238E27FC236}">
                <a16:creationId xmlns:a16="http://schemas.microsoft.com/office/drawing/2014/main" id="{ACA33430-907D-47CA-BE27-8ED4B89D0DE3}"/>
              </a:ext>
            </a:extLst>
          </p:cNvPr>
          <p:cNvSpPr>
            <a:spLocks noChangeArrowheads="1"/>
          </p:cNvSpPr>
          <p:nvPr/>
        </p:nvSpPr>
        <p:spPr bwMode="auto">
          <a:xfrm>
            <a:off x="666356" y="5268333"/>
            <a:ext cx="1760793" cy="584775"/>
          </a:xfrm>
          <a:prstGeom prst="rect">
            <a:avLst/>
          </a:prstGeom>
          <a:noFill/>
          <a:ln w="12700">
            <a:noFill/>
            <a:miter lim="800000"/>
            <a:headEnd type="none" w="sm" len="sm"/>
            <a:tailEnd type="none" w="sm" len="sm"/>
          </a:ln>
        </p:spPr>
        <p:txBody>
          <a:bodyPr wrap="square" anchor="ctr">
            <a:spAutoFit/>
          </a:bodyPr>
          <a:lstStyle/>
          <a:p>
            <a:pPr algn="ctr" rtl="1"/>
            <a:r>
              <a:rPr lang="en-US" b="1" dirty="0" smtClean="0">
                <a:solidFill>
                  <a:srgbClr val="C00000"/>
                </a:solidFill>
              </a:rPr>
              <a:t>Pathogenesis</a:t>
            </a:r>
            <a:endParaRPr lang="ar-JO" b="1" dirty="0" smtClean="0">
              <a:solidFill>
                <a:srgbClr val="C00000"/>
              </a:solidFill>
            </a:endParaRPr>
          </a:p>
          <a:p>
            <a:pPr algn="ctr" rtl="1"/>
            <a:r>
              <a:rPr lang="ar-JO" sz="1400" b="1" dirty="0" smtClean="0"/>
              <a:t>هاي الخانة هي اللي بتهمنا </a:t>
            </a:r>
            <a:endParaRPr lang="en-US" sz="1400" b="1" dirty="0"/>
          </a:p>
        </p:txBody>
      </p:sp>
      <p:sp>
        <p:nvSpPr>
          <p:cNvPr id="34" name="Rectangle 26">
            <a:extLst>
              <a:ext uri="{FF2B5EF4-FFF2-40B4-BE49-F238E27FC236}">
                <a16:creationId xmlns:a16="http://schemas.microsoft.com/office/drawing/2014/main" id="{FBE621C2-D290-42F1-BAC0-FEAB3170BBB5}"/>
              </a:ext>
            </a:extLst>
          </p:cNvPr>
          <p:cNvSpPr>
            <a:spLocks noChangeArrowheads="1"/>
          </p:cNvSpPr>
          <p:nvPr/>
        </p:nvSpPr>
        <p:spPr bwMode="auto">
          <a:xfrm>
            <a:off x="2669614" y="4825703"/>
            <a:ext cx="2755772" cy="1107996"/>
          </a:xfrm>
          <a:prstGeom prst="rect">
            <a:avLst/>
          </a:prstGeom>
          <a:noFill/>
          <a:ln w="12700">
            <a:noFill/>
            <a:miter lim="800000"/>
            <a:headEnd type="none" w="sm" len="sm"/>
            <a:tailEnd type="none" w="sm" len="sm"/>
          </a:ln>
        </p:spPr>
        <p:txBody>
          <a:bodyPr wrap="square" anchor="ctr">
            <a:spAutoFit/>
          </a:bodyPr>
          <a:lstStyle/>
          <a:p>
            <a:pPr algn="just" rtl="0"/>
            <a:r>
              <a:rPr lang="en-US" b="1" dirty="0">
                <a:solidFill>
                  <a:srgbClr val="002060"/>
                </a:solidFill>
              </a:rPr>
              <a:t>-</a:t>
            </a:r>
            <a:r>
              <a:rPr lang="en-US" sz="1600" b="1" dirty="0">
                <a:solidFill>
                  <a:srgbClr val="002060"/>
                </a:solidFill>
              </a:rPr>
              <a:t>More pathogenic due to higher blood loss by feeding worm (0.5 cc of blood daily/parasite</a:t>
            </a:r>
            <a:r>
              <a:rPr lang="en-US" sz="1600" dirty="0" smtClean="0">
                <a:solidFill>
                  <a:srgbClr val="002060"/>
                </a:solidFill>
              </a:rPr>
              <a:t>)</a:t>
            </a:r>
            <a:r>
              <a:rPr lang="en-US" sz="1600" dirty="0">
                <a:solidFill>
                  <a:srgbClr val="002060"/>
                </a:solidFill>
              </a:rPr>
              <a:t> </a:t>
            </a:r>
            <a:r>
              <a:rPr lang="en-US" sz="1600" dirty="0" smtClean="0"/>
              <a:t> </a:t>
            </a:r>
            <a:endParaRPr lang="en-US" sz="1600" dirty="0"/>
          </a:p>
        </p:txBody>
      </p:sp>
      <p:sp>
        <p:nvSpPr>
          <p:cNvPr id="35" name="Rectangle 27">
            <a:extLst>
              <a:ext uri="{FF2B5EF4-FFF2-40B4-BE49-F238E27FC236}">
                <a16:creationId xmlns:a16="http://schemas.microsoft.com/office/drawing/2014/main" id="{C622FF52-B995-4821-86B8-8DB3D1A4721A}"/>
              </a:ext>
            </a:extLst>
          </p:cNvPr>
          <p:cNvSpPr>
            <a:spLocks noChangeArrowheads="1"/>
          </p:cNvSpPr>
          <p:nvPr/>
        </p:nvSpPr>
        <p:spPr bwMode="auto">
          <a:xfrm>
            <a:off x="5738406" y="4910854"/>
            <a:ext cx="2568635" cy="1107996"/>
          </a:xfrm>
          <a:prstGeom prst="rect">
            <a:avLst/>
          </a:prstGeom>
          <a:noFill/>
          <a:ln w="12700">
            <a:noFill/>
            <a:miter lim="800000"/>
            <a:headEnd type="none" w="sm" len="sm"/>
            <a:tailEnd type="none" w="sm" len="sm"/>
          </a:ln>
        </p:spPr>
        <p:txBody>
          <a:bodyPr wrap="square" anchor="ctr">
            <a:spAutoFit/>
          </a:bodyPr>
          <a:lstStyle/>
          <a:p>
            <a:pPr algn="just" rtl="0"/>
            <a:r>
              <a:rPr lang="en-US" b="1" dirty="0">
                <a:solidFill>
                  <a:srgbClr val="002060"/>
                </a:solidFill>
              </a:rPr>
              <a:t>-</a:t>
            </a:r>
            <a:r>
              <a:rPr lang="en-US" sz="1600" b="1" dirty="0">
                <a:solidFill>
                  <a:srgbClr val="002060"/>
                </a:solidFill>
              </a:rPr>
              <a:t>Less pathogenic, blood loss is lower (single worm can consume 0.03 cc of blood/ day)</a:t>
            </a:r>
            <a:r>
              <a:rPr lang="en-US" sz="1600" dirty="0">
                <a:solidFill>
                  <a:srgbClr val="002060"/>
                </a:solidFill>
              </a:rPr>
              <a:t> </a:t>
            </a:r>
          </a:p>
        </p:txBody>
      </p:sp>
      <p:cxnSp>
        <p:nvCxnSpPr>
          <p:cNvPr id="36" name="Straight Connector 35">
            <a:extLst>
              <a:ext uri="{FF2B5EF4-FFF2-40B4-BE49-F238E27FC236}">
                <a16:creationId xmlns:a16="http://schemas.microsoft.com/office/drawing/2014/main" id="{38765970-10C1-45A8-84CD-C95608EF4690}"/>
              </a:ext>
            </a:extLst>
          </p:cNvPr>
          <p:cNvCxnSpPr>
            <a:cxnSpLocks/>
          </p:cNvCxnSpPr>
          <p:nvPr/>
        </p:nvCxnSpPr>
        <p:spPr>
          <a:xfrm>
            <a:off x="522514" y="4615119"/>
            <a:ext cx="8048304"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821D44-318B-4410-BA07-E1A0378B0F57}"/>
              </a:ext>
            </a:extLst>
          </p:cNvPr>
          <p:cNvCxnSpPr>
            <a:cxnSpLocks/>
          </p:cNvCxnSpPr>
          <p:nvPr/>
        </p:nvCxnSpPr>
        <p:spPr>
          <a:xfrm>
            <a:off x="488884" y="6343311"/>
            <a:ext cx="8048304" cy="3801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5" ma:contentTypeDescription="Create a new document." ma:contentTypeScope="" ma:versionID="bfb9ff1dc42cb6438ebae18e315d30fa">
  <xsd:schema xmlns:xsd="http://www.w3.org/2001/XMLSchema" xmlns:xs="http://www.w3.org/2001/XMLSchema" xmlns:p="http://schemas.microsoft.com/office/2006/metadata/properties" xmlns:ns2="d04b26b9-50b7-4329-ba0b-d0dc18387505" targetNamespace="http://schemas.microsoft.com/office/2006/metadata/properties" ma:root="true" ma:fieldsID="94bda5c4fc12ff3d900907d6cbd9878e" ns2:_="">
    <xsd:import namespace="d04b26b9-50b7-4329-ba0b-d0dc1838750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3B96CA-96C4-42D7-97A8-7C388BD55DC5}">
  <ds:schemaRefs>
    <ds:schemaRef ds:uri="http://schemas.microsoft.com/sharepoint/v3/contenttype/forms"/>
  </ds:schemaRefs>
</ds:datastoreItem>
</file>

<file path=customXml/itemProps2.xml><?xml version="1.0" encoding="utf-8"?>
<ds:datastoreItem xmlns:ds="http://schemas.openxmlformats.org/officeDocument/2006/customXml" ds:itemID="{F085216A-AE40-474C-90CB-02839EE80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4b26b9-50b7-4329-ba0b-d0dc183875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B22151-FAAA-456E-ACBA-AF7B223FAEE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Flow</Template>
  <TotalTime>823</TotalTime>
  <Words>854</Words>
  <Application>Microsoft Office PowerPoint</Application>
  <PresentationFormat>On-screen Show (4:3)</PresentationFormat>
  <Paragraphs>129</Paragraphs>
  <Slides>15</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SimSun</vt:lpstr>
      <vt:lpstr>Arial</vt:lpstr>
      <vt:lpstr>Calibri</vt:lpstr>
      <vt:lpstr>Century Schoolbook</vt:lpstr>
      <vt:lpstr>Constantia</vt:lpstr>
      <vt:lpstr>Majalla UI</vt:lpstr>
      <vt:lpstr>Times New Roman</vt:lpstr>
      <vt:lpstr>Traditional Arabic</vt:lpstr>
      <vt:lpstr>Wingdings</vt:lpstr>
      <vt:lpstr>Wingdings 2</vt:lpstr>
      <vt:lpstr>Flow</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Enterobius vermicularis (pin worm)</vt:lpstr>
      <vt:lpstr>Enterobius vermicularis (pin worm)</vt:lpstr>
      <vt:lpstr>Laboratory Diagnosis- Enterobius vermicularis (Pin Worm)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Matrix</dc:creator>
  <cp:lastModifiedBy>user</cp:lastModifiedBy>
  <cp:revision>172</cp:revision>
  <dcterms:created xsi:type="dcterms:W3CDTF">2015-04-05T21:54:20Z</dcterms:created>
  <dcterms:modified xsi:type="dcterms:W3CDTF">2021-04-02T10:36:23Z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