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0"/>
  </p:notesMasterIdLst>
  <p:sldIdLst>
    <p:sldId id="257" r:id="rId5"/>
    <p:sldId id="323" r:id="rId6"/>
    <p:sldId id="369" r:id="rId7"/>
    <p:sldId id="368" r:id="rId8"/>
    <p:sldId id="355" r:id="rId9"/>
    <p:sldId id="353" r:id="rId10"/>
    <p:sldId id="332" r:id="rId11"/>
    <p:sldId id="356" r:id="rId12"/>
    <p:sldId id="370" r:id="rId13"/>
    <p:sldId id="342" r:id="rId14"/>
    <p:sldId id="347" r:id="rId15"/>
    <p:sldId id="371" r:id="rId16"/>
    <p:sldId id="372" r:id="rId17"/>
    <p:sldId id="373" r:id="rId18"/>
    <p:sldId id="374" r:id="rId19"/>
    <p:sldId id="346" r:id="rId20"/>
    <p:sldId id="359" r:id="rId21"/>
    <p:sldId id="376" r:id="rId22"/>
    <p:sldId id="377" r:id="rId23"/>
    <p:sldId id="410" r:id="rId24"/>
    <p:sldId id="379" r:id="rId25"/>
    <p:sldId id="381" r:id="rId26"/>
    <p:sldId id="383" r:id="rId27"/>
    <p:sldId id="384" r:id="rId28"/>
    <p:sldId id="385" r:id="rId29"/>
    <p:sldId id="386" r:id="rId30"/>
    <p:sldId id="387" r:id="rId31"/>
    <p:sldId id="389" r:id="rId32"/>
    <p:sldId id="391" r:id="rId33"/>
    <p:sldId id="412" r:id="rId34"/>
    <p:sldId id="392" r:id="rId35"/>
    <p:sldId id="394" r:id="rId36"/>
    <p:sldId id="396" r:id="rId37"/>
    <p:sldId id="397" r:id="rId38"/>
    <p:sldId id="40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664EF-77D6-423E-85CE-74C11ACB892C}" type="doc">
      <dgm:prSet loTypeId="urn:microsoft.com/office/officeart/2005/8/layout/pyramid2" loCatId="list" qsTypeId="urn:microsoft.com/office/officeart/2005/8/quickstyle/simple1" qsCatId="simple" csTypeId="urn:microsoft.com/office/officeart/2005/8/colors/accent1_5" csCatId="accent1" phldr="1"/>
      <dgm:spPr/>
    </dgm:pt>
    <dgm:pt modelId="{CB946549-B923-4696-9276-A6DC7B56B9CC}">
      <dgm:prSet phldrT="[Text]"/>
      <dgm:spPr/>
      <dgm:t>
        <a:bodyPr/>
        <a:lstStyle/>
        <a:p>
          <a:r>
            <a:rPr lang="en-GB" dirty="0" smtClean="0"/>
            <a:t>Patient-</a:t>
          </a:r>
          <a:r>
            <a:rPr lang="en-GB" dirty="0" err="1" smtClean="0"/>
            <a:t>centered</a:t>
          </a:r>
          <a:endParaRPr lang="en-GB" dirty="0"/>
        </a:p>
      </dgm:t>
    </dgm:pt>
    <dgm:pt modelId="{9A928C2E-4ACB-43F9-BCE2-931C8FEDCCB8}" type="parTrans" cxnId="{144C9395-86B5-4FA4-BBF1-4D5F80B21BD5}">
      <dgm:prSet/>
      <dgm:spPr/>
      <dgm:t>
        <a:bodyPr/>
        <a:lstStyle/>
        <a:p>
          <a:endParaRPr lang="en-GB"/>
        </a:p>
      </dgm:t>
    </dgm:pt>
    <dgm:pt modelId="{CF915DFB-2E9F-41C0-9EAE-490D4D85A351}" type="sibTrans" cxnId="{144C9395-86B5-4FA4-BBF1-4D5F80B21BD5}">
      <dgm:prSet/>
      <dgm:spPr/>
      <dgm:t>
        <a:bodyPr/>
        <a:lstStyle/>
        <a:p>
          <a:endParaRPr lang="en-GB"/>
        </a:p>
      </dgm:t>
    </dgm:pt>
    <dgm:pt modelId="{267DBB3C-D8C9-45E6-B607-B014A909EAAA}">
      <dgm:prSet phldrT="[Text]"/>
      <dgm:spPr/>
      <dgm:t>
        <a:bodyPr/>
        <a:lstStyle/>
        <a:p>
          <a:r>
            <a:rPr lang="en-GB" dirty="0" smtClean="0"/>
            <a:t>Effective</a:t>
          </a:r>
          <a:endParaRPr lang="en-GB" dirty="0"/>
        </a:p>
      </dgm:t>
    </dgm:pt>
    <dgm:pt modelId="{F989FA28-52F0-43F8-AA87-64E168A7344B}" type="parTrans" cxnId="{82922CC3-50B1-4357-B3F9-9A859B396637}">
      <dgm:prSet/>
      <dgm:spPr/>
      <dgm:t>
        <a:bodyPr/>
        <a:lstStyle/>
        <a:p>
          <a:endParaRPr lang="en-GB"/>
        </a:p>
      </dgm:t>
    </dgm:pt>
    <dgm:pt modelId="{543DB517-9458-4F1C-B6E0-EBB321BB1269}" type="sibTrans" cxnId="{82922CC3-50B1-4357-B3F9-9A859B396637}">
      <dgm:prSet/>
      <dgm:spPr/>
      <dgm:t>
        <a:bodyPr/>
        <a:lstStyle/>
        <a:p>
          <a:endParaRPr lang="en-GB"/>
        </a:p>
      </dgm:t>
    </dgm:pt>
    <dgm:pt modelId="{29BE7529-DCB5-490E-8789-F66703F9FDA9}">
      <dgm:prSet phldrT="[Text]"/>
      <dgm:spPr/>
      <dgm:t>
        <a:bodyPr/>
        <a:lstStyle/>
        <a:p>
          <a:r>
            <a:rPr lang="en-GB" dirty="0" smtClean="0"/>
            <a:t>Safe</a:t>
          </a:r>
          <a:endParaRPr lang="en-GB" dirty="0"/>
        </a:p>
      </dgm:t>
    </dgm:pt>
    <dgm:pt modelId="{33B99B74-558D-4856-A5F0-0D9E785AB61F}" type="parTrans" cxnId="{111DE8CF-9CE8-4C60-9BA9-0B66881A1B8E}">
      <dgm:prSet/>
      <dgm:spPr/>
      <dgm:t>
        <a:bodyPr/>
        <a:lstStyle/>
        <a:p>
          <a:endParaRPr lang="en-GB"/>
        </a:p>
      </dgm:t>
    </dgm:pt>
    <dgm:pt modelId="{3A95F113-E789-4B8B-A737-A748DE6AD139}" type="sibTrans" cxnId="{111DE8CF-9CE8-4C60-9BA9-0B66881A1B8E}">
      <dgm:prSet/>
      <dgm:spPr/>
      <dgm:t>
        <a:bodyPr/>
        <a:lstStyle/>
        <a:p>
          <a:endParaRPr lang="en-GB"/>
        </a:p>
      </dgm:t>
    </dgm:pt>
    <dgm:pt modelId="{293F26B6-6BB2-4B90-BB6C-172D1CD176D5}">
      <dgm:prSet/>
      <dgm:spPr/>
      <dgm:t>
        <a:bodyPr/>
        <a:lstStyle/>
        <a:p>
          <a:r>
            <a:rPr lang="en-GB" dirty="0" smtClean="0"/>
            <a:t>Timely</a:t>
          </a:r>
          <a:endParaRPr lang="en-GB" dirty="0"/>
        </a:p>
      </dgm:t>
    </dgm:pt>
    <dgm:pt modelId="{02DF03AD-4492-4BD4-B00D-E9CD54E62175}" type="parTrans" cxnId="{D35797A7-4E27-42BE-817A-F25E8B87DE35}">
      <dgm:prSet/>
      <dgm:spPr/>
      <dgm:t>
        <a:bodyPr/>
        <a:lstStyle/>
        <a:p>
          <a:endParaRPr lang="en-GB"/>
        </a:p>
      </dgm:t>
    </dgm:pt>
    <dgm:pt modelId="{C0C805F5-E834-4C4F-B3A1-337E31BD3077}" type="sibTrans" cxnId="{D35797A7-4E27-42BE-817A-F25E8B87DE35}">
      <dgm:prSet/>
      <dgm:spPr/>
      <dgm:t>
        <a:bodyPr/>
        <a:lstStyle/>
        <a:p>
          <a:endParaRPr lang="en-GB"/>
        </a:p>
      </dgm:t>
    </dgm:pt>
    <dgm:pt modelId="{EAE786B8-43C0-40D3-999F-2CF078FBF0EE}">
      <dgm:prSet/>
      <dgm:spPr/>
      <dgm:t>
        <a:bodyPr/>
        <a:lstStyle/>
        <a:p>
          <a:r>
            <a:rPr lang="en-GB" dirty="0" smtClean="0"/>
            <a:t>Efficient</a:t>
          </a:r>
          <a:endParaRPr lang="en-GB" dirty="0"/>
        </a:p>
      </dgm:t>
    </dgm:pt>
    <dgm:pt modelId="{2021F541-17B6-4F6E-894F-568A36038B6C}" type="parTrans" cxnId="{DD2CBE51-C2D4-4565-92B2-5B899D70FB6C}">
      <dgm:prSet/>
      <dgm:spPr/>
      <dgm:t>
        <a:bodyPr/>
        <a:lstStyle/>
        <a:p>
          <a:endParaRPr lang="en-GB"/>
        </a:p>
      </dgm:t>
    </dgm:pt>
    <dgm:pt modelId="{34FFA631-F8CF-4069-ACC8-828BC73AE693}" type="sibTrans" cxnId="{DD2CBE51-C2D4-4565-92B2-5B899D70FB6C}">
      <dgm:prSet/>
      <dgm:spPr/>
      <dgm:t>
        <a:bodyPr/>
        <a:lstStyle/>
        <a:p>
          <a:endParaRPr lang="en-GB"/>
        </a:p>
      </dgm:t>
    </dgm:pt>
    <dgm:pt modelId="{BA92BC25-02E2-400D-B310-26F59AEA7E09}">
      <dgm:prSet/>
      <dgm:spPr/>
      <dgm:t>
        <a:bodyPr/>
        <a:lstStyle/>
        <a:p>
          <a:r>
            <a:rPr lang="en-GB" dirty="0" smtClean="0"/>
            <a:t>Equitable</a:t>
          </a:r>
          <a:endParaRPr lang="en-GB" dirty="0"/>
        </a:p>
      </dgm:t>
    </dgm:pt>
    <dgm:pt modelId="{9CACA82D-00DB-4E7A-9D0E-F0E0FA873A18}" type="parTrans" cxnId="{C6B163B4-A8A5-469A-B61E-95065F712426}">
      <dgm:prSet/>
      <dgm:spPr/>
      <dgm:t>
        <a:bodyPr/>
        <a:lstStyle/>
        <a:p>
          <a:endParaRPr lang="en-GB"/>
        </a:p>
      </dgm:t>
    </dgm:pt>
    <dgm:pt modelId="{2DACF1A8-080D-48F9-9766-FEB5BC13AF06}" type="sibTrans" cxnId="{C6B163B4-A8A5-469A-B61E-95065F712426}">
      <dgm:prSet/>
      <dgm:spPr/>
      <dgm:t>
        <a:bodyPr/>
        <a:lstStyle/>
        <a:p>
          <a:endParaRPr lang="en-GB"/>
        </a:p>
      </dgm:t>
    </dgm:pt>
    <dgm:pt modelId="{D94277EF-BA64-4BB1-9FCA-D2F1D9D46E19}">
      <dgm:prSet/>
      <dgm:spPr/>
      <dgm:t>
        <a:bodyPr/>
        <a:lstStyle/>
        <a:p>
          <a:r>
            <a:rPr lang="en-GB" dirty="0" smtClean="0"/>
            <a:t>Integrated</a:t>
          </a:r>
          <a:endParaRPr lang="en-GB" dirty="0"/>
        </a:p>
      </dgm:t>
    </dgm:pt>
    <dgm:pt modelId="{33B3A8B1-9A5B-4FE4-9F55-BCBBA21B26DB}" type="parTrans" cxnId="{C2027054-2DA4-4098-9253-7DE0EEA871ED}">
      <dgm:prSet/>
      <dgm:spPr/>
      <dgm:t>
        <a:bodyPr/>
        <a:lstStyle/>
        <a:p>
          <a:endParaRPr lang="en-GB"/>
        </a:p>
      </dgm:t>
    </dgm:pt>
    <dgm:pt modelId="{29533BE9-0278-4F91-9D59-D0976138AED5}" type="sibTrans" cxnId="{C2027054-2DA4-4098-9253-7DE0EEA871ED}">
      <dgm:prSet/>
      <dgm:spPr/>
      <dgm:t>
        <a:bodyPr/>
        <a:lstStyle/>
        <a:p>
          <a:endParaRPr lang="en-GB"/>
        </a:p>
      </dgm:t>
    </dgm:pt>
    <dgm:pt modelId="{83217014-F959-4D22-BF47-B15B4B8E3BCC}" type="pres">
      <dgm:prSet presAssocID="{801664EF-77D6-423E-85CE-74C11ACB892C}" presName="compositeShape" presStyleCnt="0">
        <dgm:presLayoutVars>
          <dgm:dir/>
          <dgm:resizeHandles/>
        </dgm:presLayoutVars>
      </dgm:prSet>
      <dgm:spPr/>
    </dgm:pt>
    <dgm:pt modelId="{B46A1846-C955-45D2-8664-6AAB2B062E82}" type="pres">
      <dgm:prSet presAssocID="{801664EF-77D6-423E-85CE-74C11ACB892C}" presName="pyramid" presStyleLbl="node1" presStyleIdx="0" presStyleCnt="1" custLinFactNeighborY="774"/>
      <dgm:spPr/>
    </dgm:pt>
    <dgm:pt modelId="{A0619A3C-6436-4D6B-9A00-2D489476EF05}" type="pres">
      <dgm:prSet presAssocID="{801664EF-77D6-423E-85CE-74C11ACB892C}" presName="theList" presStyleCnt="0"/>
      <dgm:spPr/>
    </dgm:pt>
    <dgm:pt modelId="{6D72432A-2E21-4C73-84B8-4EC0BA60566B}" type="pres">
      <dgm:prSet presAssocID="{CB946549-B923-4696-9276-A6DC7B56B9CC}" presName="aNode" presStyleLbl="fgAcc1" presStyleIdx="0" presStyleCnt="7">
        <dgm:presLayoutVars>
          <dgm:bulletEnabled val="1"/>
        </dgm:presLayoutVars>
      </dgm:prSet>
      <dgm:spPr/>
      <dgm:t>
        <a:bodyPr/>
        <a:lstStyle/>
        <a:p>
          <a:endParaRPr lang="en-GB"/>
        </a:p>
      </dgm:t>
    </dgm:pt>
    <dgm:pt modelId="{F4200A4F-75BC-4C97-ACDC-2FA3138DEE0C}" type="pres">
      <dgm:prSet presAssocID="{CB946549-B923-4696-9276-A6DC7B56B9CC}" presName="aSpace" presStyleCnt="0"/>
      <dgm:spPr/>
    </dgm:pt>
    <dgm:pt modelId="{C3739583-24AC-45B1-A773-69FE21042634}" type="pres">
      <dgm:prSet presAssocID="{267DBB3C-D8C9-45E6-B607-B014A909EAAA}" presName="aNode" presStyleLbl="fgAcc1" presStyleIdx="1" presStyleCnt="7">
        <dgm:presLayoutVars>
          <dgm:bulletEnabled val="1"/>
        </dgm:presLayoutVars>
      </dgm:prSet>
      <dgm:spPr/>
      <dgm:t>
        <a:bodyPr/>
        <a:lstStyle/>
        <a:p>
          <a:endParaRPr lang="en-GB"/>
        </a:p>
      </dgm:t>
    </dgm:pt>
    <dgm:pt modelId="{B9159D74-CDC6-4441-90E4-195CB5283B99}" type="pres">
      <dgm:prSet presAssocID="{267DBB3C-D8C9-45E6-B607-B014A909EAAA}" presName="aSpace" presStyleCnt="0"/>
      <dgm:spPr/>
    </dgm:pt>
    <dgm:pt modelId="{550F7504-B73D-4007-89C9-A0077EF6BE01}" type="pres">
      <dgm:prSet presAssocID="{29BE7529-DCB5-490E-8789-F66703F9FDA9}" presName="aNode" presStyleLbl="fgAcc1" presStyleIdx="2" presStyleCnt="7">
        <dgm:presLayoutVars>
          <dgm:bulletEnabled val="1"/>
        </dgm:presLayoutVars>
      </dgm:prSet>
      <dgm:spPr/>
      <dgm:t>
        <a:bodyPr/>
        <a:lstStyle/>
        <a:p>
          <a:endParaRPr lang="en-GB"/>
        </a:p>
      </dgm:t>
    </dgm:pt>
    <dgm:pt modelId="{FA6E95D3-9607-45B3-8473-8125FBA7127E}" type="pres">
      <dgm:prSet presAssocID="{29BE7529-DCB5-490E-8789-F66703F9FDA9}" presName="aSpace" presStyleCnt="0"/>
      <dgm:spPr/>
    </dgm:pt>
    <dgm:pt modelId="{86162A82-9F4B-4B6A-A427-9B7DFA637443}" type="pres">
      <dgm:prSet presAssocID="{293F26B6-6BB2-4B90-BB6C-172D1CD176D5}" presName="aNode" presStyleLbl="fgAcc1" presStyleIdx="3" presStyleCnt="7">
        <dgm:presLayoutVars>
          <dgm:bulletEnabled val="1"/>
        </dgm:presLayoutVars>
      </dgm:prSet>
      <dgm:spPr/>
      <dgm:t>
        <a:bodyPr/>
        <a:lstStyle/>
        <a:p>
          <a:endParaRPr lang="en-GB"/>
        </a:p>
      </dgm:t>
    </dgm:pt>
    <dgm:pt modelId="{28246F4E-D889-4297-BCA5-096950F65912}" type="pres">
      <dgm:prSet presAssocID="{293F26B6-6BB2-4B90-BB6C-172D1CD176D5}" presName="aSpace" presStyleCnt="0"/>
      <dgm:spPr/>
    </dgm:pt>
    <dgm:pt modelId="{7B17B463-1AA2-4636-927A-143B0820FA16}" type="pres">
      <dgm:prSet presAssocID="{EAE786B8-43C0-40D3-999F-2CF078FBF0EE}" presName="aNode" presStyleLbl="fgAcc1" presStyleIdx="4" presStyleCnt="7">
        <dgm:presLayoutVars>
          <dgm:bulletEnabled val="1"/>
        </dgm:presLayoutVars>
      </dgm:prSet>
      <dgm:spPr/>
      <dgm:t>
        <a:bodyPr/>
        <a:lstStyle/>
        <a:p>
          <a:endParaRPr lang="en-GB"/>
        </a:p>
      </dgm:t>
    </dgm:pt>
    <dgm:pt modelId="{94B4BFC0-55ED-47FB-8D2F-F8EED5A67878}" type="pres">
      <dgm:prSet presAssocID="{EAE786B8-43C0-40D3-999F-2CF078FBF0EE}" presName="aSpace" presStyleCnt="0"/>
      <dgm:spPr/>
    </dgm:pt>
    <dgm:pt modelId="{C6553C37-F6C3-40B4-AD57-CB4DF09B64E4}" type="pres">
      <dgm:prSet presAssocID="{BA92BC25-02E2-400D-B310-26F59AEA7E09}" presName="aNode" presStyleLbl="fgAcc1" presStyleIdx="5" presStyleCnt="7">
        <dgm:presLayoutVars>
          <dgm:bulletEnabled val="1"/>
        </dgm:presLayoutVars>
      </dgm:prSet>
      <dgm:spPr/>
      <dgm:t>
        <a:bodyPr/>
        <a:lstStyle/>
        <a:p>
          <a:endParaRPr lang="en-GB"/>
        </a:p>
      </dgm:t>
    </dgm:pt>
    <dgm:pt modelId="{F580E413-05BA-4FA1-8059-20B4B8E81BD2}" type="pres">
      <dgm:prSet presAssocID="{BA92BC25-02E2-400D-B310-26F59AEA7E09}" presName="aSpace" presStyleCnt="0"/>
      <dgm:spPr/>
    </dgm:pt>
    <dgm:pt modelId="{C0969D68-37D7-4BA6-A706-09321F559A33}" type="pres">
      <dgm:prSet presAssocID="{D94277EF-BA64-4BB1-9FCA-D2F1D9D46E19}" presName="aNode" presStyleLbl="fgAcc1" presStyleIdx="6" presStyleCnt="7">
        <dgm:presLayoutVars>
          <dgm:bulletEnabled val="1"/>
        </dgm:presLayoutVars>
      </dgm:prSet>
      <dgm:spPr/>
      <dgm:t>
        <a:bodyPr/>
        <a:lstStyle/>
        <a:p>
          <a:endParaRPr lang="en-GB"/>
        </a:p>
      </dgm:t>
    </dgm:pt>
    <dgm:pt modelId="{F3BE61D5-2F44-48A5-8330-58E728C6C097}" type="pres">
      <dgm:prSet presAssocID="{D94277EF-BA64-4BB1-9FCA-D2F1D9D46E19}" presName="aSpace" presStyleCnt="0"/>
      <dgm:spPr/>
    </dgm:pt>
  </dgm:ptLst>
  <dgm:cxnLst>
    <dgm:cxn modelId="{B2B33C36-F021-4551-96F4-9B58487219E2}" type="presOf" srcId="{CB946549-B923-4696-9276-A6DC7B56B9CC}" destId="{6D72432A-2E21-4C73-84B8-4EC0BA60566B}" srcOrd="0" destOrd="0" presId="urn:microsoft.com/office/officeart/2005/8/layout/pyramid2"/>
    <dgm:cxn modelId="{DD2CBE51-C2D4-4565-92B2-5B899D70FB6C}" srcId="{801664EF-77D6-423E-85CE-74C11ACB892C}" destId="{EAE786B8-43C0-40D3-999F-2CF078FBF0EE}" srcOrd="4" destOrd="0" parTransId="{2021F541-17B6-4F6E-894F-568A36038B6C}" sibTransId="{34FFA631-F8CF-4069-ACC8-828BC73AE693}"/>
    <dgm:cxn modelId="{C6B163B4-A8A5-469A-B61E-95065F712426}" srcId="{801664EF-77D6-423E-85CE-74C11ACB892C}" destId="{BA92BC25-02E2-400D-B310-26F59AEA7E09}" srcOrd="5" destOrd="0" parTransId="{9CACA82D-00DB-4E7A-9D0E-F0E0FA873A18}" sibTransId="{2DACF1A8-080D-48F9-9766-FEB5BC13AF06}"/>
    <dgm:cxn modelId="{34FAB75D-481D-469F-9DEA-68591F13D391}" type="presOf" srcId="{D94277EF-BA64-4BB1-9FCA-D2F1D9D46E19}" destId="{C0969D68-37D7-4BA6-A706-09321F559A33}" srcOrd="0" destOrd="0" presId="urn:microsoft.com/office/officeart/2005/8/layout/pyramid2"/>
    <dgm:cxn modelId="{4C848744-99C1-4516-B56E-E0A3D8F35EEC}" type="presOf" srcId="{BA92BC25-02E2-400D-B310-26F59AEA7E09}" destId="{C6553C37-F6C3-40B4-AD57-CB4DF09B64E4}" srcOrd="0" destOrd="0" presId="urn:microsoft.com/office/officeart/2005/8/layout/pyramid2"/>
    <dgm:cxn modelId="{6BC12BE8-9DA2-4164-A1BB-782AFDA2A195}" type="presOf" srcId="{801664EF-77D6-423E-85CE-74C11ACB892C}" destId="{83217014-F959-4D22-BF47-B15B4B8E3BCC}" srcOrd="0" destOrd="0" presId="urn:microsoft.com/office/officeart/2005/8/layout/pyramid2"/>
    <dgm:cxn modelId="{8DE245D3-FF73-48B1-BD65-E22898604685}" type="presOf" srcId="{EAE786B8-43C0-40D3-999F-2CF078FBF0EE}" destId="{7B17B463-1AA2-4636-927A-143B0820FA16}" srcOrd="0" destOrd="0" presId="urn:microsoft.com/office/officeart/2005/8/layout/pyramid2"/>
    <dgm:cxn modelId="{111DE8CF-9CE8-4C60-9BA9-0B66881A1B8E}" srcId="{801664EF-77D6-423E-85CE-74C11ACB892C}" destId="{29BE7529-DCB5-490E-8789-F66703F9FDA9}" srcOrd="2" destOrd="0" parTransId="{33B99B74-558D-4856-A5F0-0D9E785AB61F}" sibTransId="{3A95F113-E789-4B8B-A737-A748DE6AD139}"/>
    <dgm:cxn modelId="{6E9991C6-99C6-4B4E-9AAC-D02F2F4C34F0}" type="presOf" srcId="{29BE7529-DCB5-490E-8789-F66703F9FDA9}" destId="{550F7504-B73D-4007-89C9-A0077EF6BE01}" srcOrd="0" destOrd="0" presId="urn:microsoft.com/office/officeart/2005/8/layout/pyramid2"/>
    <dgm:cxn modelId="{F0637396-C7C1-48A0-95C4-4B9981C01005}" type="presOf" srcId="{267DBB3C-D8C9-45E6-B607-B014A909EAAA}" destId="{C3739583-24AC-45B1-A773-69FE21042634}" srcOrd="0" destOrd="0" presId="urn:microsoft.com/office/officeart/2005/8/layout/pyramid2"/>
    <dgm:cxn modelId="{D35797A7-4E27-42BE-817A-F25E8B87DE35}" srcId="{801664EF-77D6-423E-85CE-74C11ACB892C}" destId="{293F26B6-6BB2-4B90-BB6C-172D1CD176D5}" srcOrd="3" destOrd="0" parTransId="{02DF03AD-4492-4BD4-B00D-E9CD54E62175}" sibTransId="{C0C805F5-E834-4C4F-B3A1-337E31BD3077}"/>
    <dgm:cxn modelId="{C2027054-2DA4-4098-9253-7DE0EEA871ED}" srcId="{801664EF-77D6-423E-85CE-74C11ACB892C}" destId="{D94277EF-BA64-4BB1-9FCA-D2F1D9D46E19}" srcOrd="6" destOrd="0" parTransId="{33B3A8B1-9A5B-4FE4-9F55-BCBBA21B26DB}" sibTransId="{29533BE9-0278-4F91-9D59-D0976138AED5}"/>
    <dgm:cxn modelId="{1207C39D-F928-48A8-83A9-B54DF82FFBC2}" type="presOf" srcId="{293F26B6-6BB2-4B90-BB6C-172D1CD176D5}" destId="{86162A82-9F4B-4B6A-A427-9B7DFA637443}" srcOrd="0" destOrd="0" presId="urn:microsoft.com/office/officeart/2005/8/layout/pyramid2"/>
    <dgm:cxn modelId="{82922CC3-50B1-4357-B3F9-9A859B396637}" srcId="{801664EF-77D6-423E-85CE-74C11ACB892C}" destId="{267DBB3C-D8C9-45E6-B607-B014A909EAAA}" srcOrd="1" destOrd="0" parTransId="{F989FA28-52F0-43F8-AA87-64E168A7344B}" sibTransId="{543DB517-9458-4F1C-B6E0-EBB321BB1269}"/>
    <dgm:cxn modelId="{144C9395-86B5-4FA4-BBF1-4D5F80B21BD5}" srcId="{801664EF-77D6-423E-85CE-74C11ACB892C}" destId="{CB946549-B923-4696-9276-A6DC7B56B9CC}" srcOrd="0" destOrd="0" parTransId="{9A928C2E-4ACB-43F9-BCE2-931C8FEDCCB8}" sibTransId="{CF915DFB-2E9F-41C0-9EAE-490D4D85A351}"/>
    <dgm:cxn modelId="{AC24C5AA-515A-4E69-8FFB-1F1CA7772175}" type="presParOf" srcId="{83217014-F959-4D22-BF47-B15B4B8E3BCC}" destId="{B46A1846-C955-45D2-8664-6AAB2B062E82}" srcOrd="0" destOrd="0" presId="urn:microsoft.com/office/officeart/2005/8/layout/pyramid2"/>
    <dgm:cxn modelId="{8F6278B5-349C-4B4C-9310-100046D17820}" type="presParOf" srcId="{83217014-F959-4D22-BF47-B15B4B8E3BCC}" destId="{A0619A3C-6436-4D6B-9A00-2D489476EF05}" srcOrd="1" destOrd="0" presId="urn:microsoft.com/office/officeart/2005/8/layout/pyramid2"/>
    <dgm:cxn modelId="{15E78DF5-227D-468D-A18F-B74FEC50D4F3}" type="presParOf" srcId="{A0619A3C-6436-4D6B-9A00-2D489476EF05}" destId="{6D72432A-2E21-4C73-84B8-4EC0BA60566B}" srcOrd="0" destOrd="0" presId="urn:microsoft.com/office/officeart/2005/8/layout/pyramid2"/>
    <dgm:cxn modelId="{021B06C9-305F-4173-9F3B-59089896F40F}" type="presParOf" srcId="{A0619A3C-6436-4D6B-9A00-2D489476EF05}" destId="{F4200A4F-75BC-4C97-ACDC-2FA3138DEE0C}" srcOrd="1" destOrd="0" presId="urn:microsoft.com/office/officeart/2005/8/layout/pyramid2"/>
    <dgm:cxn modelId="{D91043A4-8C5D-44A1-8664-476B09C12534}" type="presParOf" srcId="{A0619A3C-6436-4D6B-9A00-2D489476EF05}" destId="{C3739583-24AC-45B1-A773-69FE21042634}" srcOrd="2" destOrd="0" presId="urn:microsoft.com/office/officeart/2005/8/layout/pyramid2"/>
    <dgm:cxn modelId="{4A2522AA-7843-4806-83F8-87B60C90E2A1}" type="presParOf" srcId="{A0619A3C-6436-4D6B-9A00-2D489476EF05}" destId="{B9159D74-CDC6-4441-90E4-195CB5283B99}" srcOrd="3" destOrd="0" presId="urn:microsoft.com/office/officeart/2005/8/layout/pyramid2"/>
    <dgm:cxn modelId="{7FBDC888-0F1C-48AC-943F-CD81E7FDF8BA}" type="presParOf" srcId="{A0619A3C-6436-4D6B-9A00-2D489476EF05}" destId="{550F7504-B73D-4007-89C9-A0077EF6BE01}" srcOrd="4" destOrd="0" presId="urn:microsoft.com/office/officeart/2005/8/layout/pyramid2"/>
    <dgm:cxn modelId="{F3FAEBBC-6426-4EFD-8B2C-5F5F9BA2E845}" type="presParOf" srcId="{A0619A3C-6436-4D6B-9A00-2D489476EF05}" destId="{FA6E95D3-9607-45B3-8473-8125FBA7127E}" srcOrd="5" destOrd="0" presId="urn:microsoft.com/office/officeart/2005/8/layout/pyramid2"/>
    <dgm:cxn modelId="{152E8F6C-C1E8-40CB-A3BE-D205C861885D}" type="presParOf" srcId="{A0619A3C-6436-4D6B-9A00-2D489476EF05}" destId="{86162A82-9F4B-4B6A-A427-9B7DFA637443}" srcOrd="6" destOrd="0" presId="urn:microsoft.com/office/officeart/2005/8/layout/pyramid2"/>
    <dgm:cxn modelId="{6FAE6D38-3FFB-4DA5-98D6-4CFC29B3C6AC}" type="presParOf" srcId="{A0619A3C-6436-4D6B-9A00-2D489476EF05}" destId="{28246F4E-D889-4297-BCA5-096950F65912}" srcOrd="7" destOrd="0" presId="urn:microsoft.com/office/officeart/2005/8/layout/pyramid2"/>
    <dgm:cxn modelId="{C3E70523-894A-4FE8-B817-EA34BDFA3A3F}" type="presParOf" srcId="{A0619A3C-6436-4D6B-9A00-2D489476EF05}" destId="{7B17B463-1AA2-4636-927A-143B0820FA16}" srcOrd="8" destOrd="0" presId="urn:microsoft.com/office/officeart/2005/8/layout/pyramid2"/>
    <dgm:cxn modelId="{7B814C6F-AA41-4758-850C-25B09FAAC5BC}" type="presParOf" srcId="{A0619A3C-6436-4D6B-9A00-2D489476EF05}" destId="{94B4BFC0-55ED-47FB-8D2F-F8EED5A67878}" srcOrd="9" destOrd="0" presId="urn:microsoft.com/office/officeart/2005/8/layout/pyramid2"/>
    <dgm:cxn modelId="{BF20F17C-8959-4932-BFBE-F90AF9896159}" type="presParOf" srcId="{A0619A3C-6436-4D6B-9A00-2D489476EF05}" destId="{C6553C37-F6C3-40B4-AD57-CB4DF09B64E4}" srcOrd="10" destOrd="0" presId="urn:microsoft.com/office/officeart/2005/8/layout/pyramid2"/>
    <dgm:cxn modelId="{42A06D7B-4C9B-4560-8BC4-EDE5F889BF6B}" type="presParOf" srcId="{A0619A3C-6436-4D6B-9A00-2D489476EF05}" destId="{F580E413-05BA-4FA1-8059-20B4B8E81BD2}" srcOrd="11" destOrd="0" presId="urn:microsoft.com/office/officeart/2005/8/layout/pyramid2"/>
    <dgm:cxn modelId="{F62BDF89-8D89-484E-9DA3-1BE6398CF3BC}" type="presParOf" srcId="{A0619A3C-6436-4D6B-9A00-2D489476EF05}" destId="{C0969D68-37D7-4BA6-A706-09321F559A33}" srcOrd="12" destOrd="0" presId="urn:microsoft.com/office/officeart/2005/8/layout/pyramid2"/>
    <dgm:cxn modelId="{89E81B5B-947E-4DA4-B67F-12C6F480F8F6}" type="presParOf" srcId="{A0619A3C-6436-4D6B-9A00-2D489476EF05}" destId="{F3BE61D5-2F44-48A5-8330-58E728C6C09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664EF-77D6-423E-85CE-74C11ACB892C}" type="doc">
      <dgm:prSet loTypeId="urn:microsoft.com/office/officeart/2005/8/layout/pyramid2" loCatId="list" qsTypeId="urn:microsoft.com/office/officeart/2005/8/quickstyle/simple1" qsCatId="simple" csTypeId="urn:microsoft.com/office/officeart/2005/8/colors/accent1_5" csCatId="accent1" phldr="1"/>
      <dgm:spPr/>
    </dgm:pt>
    <dgm:pt modelId="{CB946549-B923-4696-9276-A6DC7B56B9CC}">
      <dgm:prSet phldrT="[Text]"/>
      <dgm:spPr/>
      <dgm:t>
        <a:bodyPr/>
        <a:lstStyle/>
        <a:p>
          <a:r>
            <a:rPr lang="ar" dirty="0" err="1" smtClean="0"/>
            <a:t>تتمحور حول </a:t>
          </a:r>
          <a:endParaRPr lang="en-GB" dirty="0"/>
        </a:p>
      </dgm:t>
    </dgm:pt>
    <dgm:pt modelId="{9A928C2E-4ACB-43F9-BCE2-931C8FEDCCB8}" type="parTrans" cxnId="{144C9395-86B5-4FA4-BBF1-4D5F80B21BD5}">
      <dgm:prSet/>
      <dgm:spPr/>
      <dgm:t>
        <a:bodyPr/>
        <a:lstStyle/>
        <a:p>
          <a:endParaRPr lang="en-GB"/>
        </a:p>
      </dgm:t>
    </dgm:pt>
    <dgm:pt modelId="{CF915DFB-2E9F-41C0-9EAE-490D4D85A351}" type="sibTrans" cxnId="{144C9395-86B5-4FA4-BBF1-4D5F80B21BD5}">
      <dgm:prSet/>
      <dgm:spPr/>
      <dgm:t>
        <a:bodyPr/>
        <a:lstStyle/>
        <a:p>
          <a:endParaRPr lang="en-GB"/>
        </a:p>
      </dgm:t>
    </dgm:pt>
    <dgm:pt modelId="{267DBB3C-D8C9-45E6-B607-B014A909EAAA}">
      <dgm:prSet phldrT="[Text]"/>
      <dgm:spPr/>
      <dgm:t>
        <a:bodyPr/>
        <a:lstStyle/>
        <a:p>
          <a:r>
            <a:rPr lang="ar" dirty="0" smtClean="0"/>
            <a:t>فعال</a:t>
          </a:r>
          <a:endParaRPr lang="en-GB" dirty="0"/>
        </a:p>
      </dgm:t>
    </dgm:pt>
    <dgm:pt modelId="{F989FA28-52F0-43F8-AA87-64E168A7344B}" type="parTrans" cxnId="{82922CC3-50B1-4357-B3F9-9A859B396637}">
      <dgm:prSet/>
      <dgm:spPr/>
      <dgm:t>
        <a:bodyPr/>
        <a:lstStyle/>
        <a:p>
          <a:endParaRPr lang="en-GB"/>
        </a:p>
      </dgm:t>
    </dgm:pt>
    <dgm:pt modelId="{543DB517-9458-4F1C-B6E0-EBB321BB1269}" type="sibTrans" cxnId="{82922CC3-50B1-4357-B3F9-9A859B396637}">
      <dgm:prSet/>
      <dgm:spPr/>
      <dgm:t>
        <a:bodyPr/>
        <a:lstStyle/>
        <a:p>
          <a:endParaRPr lang="en-GB"/>
        </a:p>
      </dgm:t>
    </dgm:pt>
    <dgm:pt modelId="{29BE7529-DCB5-490E-8789-F66703F9FDA9}">
      <dgm:prSet phldrT="[Text]"/>
      <dgm:spPr/>
      <dgm:t>
        <a:bodyPr/>
        <a:lstStyle/>
        <a:p>
          <a:r>
            <a:rPr lang="ar" dirty="0" smtClean="0"/>
            <a:t>آمن</a:t>
          </a:r>
          <a:endParaRPr lang="en-GB" dirty="0"/>
        </a:p>
      </dgm:t>
    </dgm:pt>
    <dgm:pt modelId="{33B99B74-558D-4856-A5F0-0D9E785AB61F}" type="parTrans" cxnId="{111DE8CF-9CE8-4C60-9BA9-0B66881A1B8E}">
      <dgm:prSet/>
      <dgm:spPr/>
      <dgm:t>
        <a:bodyPr/>
        <a:lstStyle/>
        <a:p>
          <a:endParaRPr lang="en-GB"/>
        </a:p>
      </dgm:t>
    </dgm:pt>
    <dgm:pt modelId="{3A95F113-E789-4B8B-A737-A748DE6AD139}" type="sibTrans" cxnId="{111DE8CF-9CE8-4C60-9BA9-0B66881A1B8E}">
      <dgm:prSet/>
      <dgm:spPr/>
      <dgm:t>
        <a:bodyPr/>
        <a:lstStyle/>
        <a:p>
          <a:endParaRPr lang="en-GB"/>
        </a:p>
      </dgm:t>
    </dgm:pt>
    <dgm:pt modelId="{293F26B6-6BB2-4B90-BB6C-172D1CD176D5}">
      <dgm:prSet/>
      <dgm:spPr/>
      <dgm:t>
        <a:bodyPr/>
        <a:lstStyle/>
        <a:p>
          <a:r>
            <a:rPr lang="ar" dirty="0" smtClean="0"/>
            <a:t>في الوقت المناسب</a:t>
          </a:r>
          <a:endParaRPr lang="en-GB" dirty="0"/>
        </a:p>
      </dgm:t>
    </dgm:pt>
    <dgm:pt modelId="{02DF03AD-4492-4BD4-B00D-E9CD54E62175}" type="parTrans" cxnId="{D35797A7-4E27-42BE-817A-F25E8B87DE35}">
      <dgm:prSet/>
      <dgm:spPr/>
      <dgm:t>
        <a:bodyPr/>
        <a:lstStyle/>
        <a:p>
          <a:endParaRPr lang="en-GB"/>
        </a:p>
      </dgm:t>
    </dgm:pt>
    <dgm:pt modelId="{C0C805F5-E834-4C4F-B3A1-337E31BD3077}" type="sibTrans" cxnId="{D35797A7-4E27-42BE-817A-F25E8B87DE35}">
      <dgm:prSet/>
      <dgm:spPr/>
      <dgm:t>
        <a:bodyPr/>
        <a:lstStyle/>
        <a:p>
          <a:endParaRPr lang="en-GB"/>
        </a:p>
      </dgm:t>
    </dgm:pt>
    <dgm:pt modelId="{EAE786B8-43C0-40D3-999F-2CF078FBF0EE}">
      <dgm:prSet/>
      <dgm:spPr/>
      <dgm:t>
        <a:bodyPr/>
        <a:lstStyle/>
        <a:p>
          <a:r>
            <a:rPr lang="ar" dirty="0" smtClean="0"/>
            <a:t>فعالة</a:t>
          </a:r>
          <a:endParaRPr lang="en-GB" dirty="0"/>
        </a:p>
      </dgm:t>
    </dgm:pt>
    <dgm:pt modelId="{2021F541-17B6-4F6E-894F-568A36038B6C}" type="parTrans" cxnId="{DD2CBE51-C2D4-4565-92B2-5B899D70FB6C}">
      <dgm:prSet/>
      <dgm:spPr/>
      <dgm:t>
        <a:bodyPr/>
        <a:lstStyle/>
        <a:p>
          <a:endParaRPr lang="en-GB"/>
        </a:p>
      </dgm:t>
    </dgm:pt>
    <dgm:pt modelId="{34FFA631-F8CF-4069-ACC8-828BC73AE693}" type="sibTrans" cxnId="{DD2CBE51-C2D4-4565-92B2-5B899D70FB6C}">
      <dgm:prSet/>
      <dgm:spPr/>
      <dgm:t>
        <a:bodyPr/>
        <a:lstStyle/>
        <a:p>
          <a:endParaRPr lang="en-GB"/>
        </a:p>
      </dgm:t>
    </dgm:pt>
    <dgm:pt modelId="{BA92BC25-02E2-400D-B310-26F59AEA7E09}">
      <dgm:prSet/>
      <dgm:spPr/>
      <dgm:t>
        <a:bodyPr/>
        <a:lstStyle/>
        <a:p>
          <a:r>
            <a:rPr lang="ar" dirty="0" smtClean="0"/>
            <a:t>العادل</a:t>
          </a:r>
          <a:endParaRPr lang="en-GB" dirty="0"/>
        </a:p>
      </dgm:t>
    </dgm:pt>
    <dgm:pt modelId="{9CACA82D-00DB-4E7A-9D0E-F0E0FA873A18}" type="parTrans" cxnId="{C6B163B4-A8A5-469A-B61E-95065F712426}">
      <dgm:prSet/>
      <dgm:spPr/>
      <dgm:t>
        <a:bodyPr/>
        <a:lstStyle/>
        <a:p>
          <a:endParaRPr lang="en-GB"/>
        </a:p>
      </dgm:t>
    </dgm:pt>
    <dgm:pt modelId="{2DACF1A8-080D-48F9-9766-FEB5BC13AF06}" type="sibTrans" cxnId="{C6B163B4-A8A5-469A-B61E-95065F712426}">
      <dgm:prSet/>
      <dgm:spPr/>
      <dgm:t>
        <a:bodyPr/>
        <a:lstStyle/>
        <a:p>
          <a:endParaRPr lang="en-GB"/>
        </a:p>
      </dgm:t>
    </dgm:pt>
    <dgm:pt modelId="{D94277EF-BA64-4BB1-9FCA-D2F1D9D46E19}">
      <dgm:prSet/>
      <dgm:spPr/>
      <dgm:t>
        <a:bodyPr/>
        <a:lstStyle/>
        <a:p>
          <a:r>
            <a:rPr lang="ar" dirty="0" smtClean="0"/>
            <a:t>مدمج</a:t>
          </a:r>
          <a:endParaRPr lang="en-GB" dirty="0"/>
        </a:p>
      </dgm:t>
    </dgm:pt>
    <dgm:pt modelId="{33B3A8B1-9A5B-4FE4-9F55-BCBBA21B26DB}" type="parTrans" cxnId="{C2027054-2DA4-4098-9253-7DE0EEA871ED}">
      <dgm:prSet/>
      <dgm:spPr/>
      <dgm:t>
        <a:bodyPr/>
        <a:lstStyle/>
        <a:p>
          <a:endParaRPr lang="en-GB"/>
        </a:p>
      </dgm:t>
    </dgm:pt>
    <dgm:pt modelId="{29533BE9-0278-4F91-9D59-D0976138AED5}" type="sibTrans" cxnId="{C2027054-2DA4-4098-9253-7DE0EEA871ED}">
      <dgm:prSet/>
      <dgm:spPr/>
      <dgm:t>
        <a:bodyPr/>
        <a:lstStyle/>
        <a:p>
          <a:endParaRPr lang="en-GB"/>
        </a:p>
      </dgm:t>
    </dgm:pt>
    <dgm:pt modelId="{83217014-F959-4D22-BF47-B15B4B8E3BCC}" type="pres">
      <dgm:prSet presAssocID="{801664EF-77D6-423E-85CE-74C11ACB892C}" presName="compositeShape" presStyleCnt="0">
        <dgm:presLayoutVars>
          <dgm:dir/>
          <dgm:resizeHandles/>
        </dgm:presLayoutVars>
      </dgm:prSet>
      <dgm:spPr/>
    </dgm:pt>
    <dgm:pt modelId="{B46A1846-C955-45D2-8664-6AAB2B062E82}" type="pres">
      <dgm:prSet presAssocID="{801664EF-77D6-423E-85CE-74C11ACB892C}" presName="pyramid" presStyleLbl="node1" presStyleIdx="0" presStyleCnt="1" custLinFactNeighborY="774"/>
      <dgm:spPr/>
    </dgm:pt>
    <dgm:pt modelId="{A0619A3C-6436-4D6B-9A00-2D489476EF05}" type="pres">
      <dgm:prSet presAssocID="{801664EF-77D6-423E-85CE-74C11ACB892C}" presName="theList" presStyleCnt="0"/>
      <dgm:spPr/>
    </dgm:pt>
    <dgm:pt modelId="{6D72432A-2E21-4C73-84B8-4EC0BA60566B}" type="pres">
      <dgm:prSet presAssocID="{CB946549-B923-4696-9276-A6DC7B56B9CC}" presName="aNode" presStyleLbl="fgAcc1" presStyleIdx="0" presStyleCnt="7">
        <dgm:presLayoutVars>
          <dgm:bulletEnabled val="1"/>
        </dgm:presLayoutVars>
      </dgm:prSet>
      <dgm:spPr/>
      <dgm:t>
        <a:bodyPr/>
        <a:lstStyle/>
        <a:p>
          <a:endParaRPr lang="en-GB"/>
        </a:p>
      </dgm:t>
    </dgm:pt>
    <dgm:pt modelId="{F4200A4F-75BC-4C97-ACDC-2FA3138DEE0C}" type="pres">
      <dgm:prSet presAssocID="{CB946549-B923-4696-9276-A6DC7B56B9CC}" presName="aSpace" presStyleCnt="0"/>
      <dgm:spPr/>
    </dgm:pt>
    <dgm:pt modelId="{C3739583-24AC-45B1-A773-69FE21042634}" type="pres">
      <dgm:prSet presAssocID="{267DBB3C-D8C9-45E6-B607-B014A909EAAA}" presName="aNode" presStyleLbl="fgAcc1" presStyleIdx="1" presStyleCnt="7">
        <dgm:presLayoutVars>
          <dgm:bulletEnabled val="1"/>
        </dgm:presLayoutVars>
      </dgm:prSet>
      <dgm:spPr/>
      <dgm:t>
        <a:bodyPr/>
        <a:lstStyle/>
        <a:p>
          <a:endParaRPr lang="en-GB"/>
        </a:p>
      </dgm:t>
    </dgm:pt>
    <dgm:pt modelId="{B9159D74-CDC6-4441-90E4-195CB5283B99}" type="pres">
      <dgm:prSet presAssocID="{267DBB3C-D8C9-45E6-B607-B014A909EAAA}" presName="aSpace" presStyleCnt="0"/>
      <dgm:spPr/>
    </dgm:pt>
    <dgm:pt modelId="{550F7504-B73D-4007-89C9-A0077EF6BE01}" type="pres">
      <dgm:prSet presAssocID="{29BE7529-DCB5-490E-8789-F66703F9FDA9}" presName="aNode" presStyleLbl="fgAcc1" presStyleIdx="2" presStyleCnt="7">
        <dgm:presLayoutVars>
          <dgm:bulletEnabled val="1"/>
        </dgm:presLayoutVars>
      </dgm:prSet>
      <dgm:spPr/>
      <dgm:t>
        <a:bodyPr/>
        <a:lstStyle/>
        <a:p>
          <a:endParaRPr lang="en-GB"/>
        </a:p>
      </dgm:t>
    </dgm:pt>
    <dgm:pt modelId="{FA6E95D3-9607-45B3-8473-8125FBA7127E}" type="pres">
      <dgm:prSet presAssocID="{29BE7529-DCB5-490E-8789-F66703F9FDA9}" presName="aSpace" presStyleCnt="0"/>
      <dgm:spPr/>
    </dgm:pt>
    <dgm:pt modelId="{86162A82-9F4B-4B6A-A427-9B7DFA637443}" type="pres">
      <dgm:prSet presAssocID="{293F26B6-6BB2-4B90-BB6C-172D1CD176D5}" presName="aNode" presStyleLbl="fgAcc1" presStyleIdx="3" presStyleCnt="7">
        <dgm:presLayoutVars>
          <dgm:bulletEnabled val="1"/>
        </dgm:presLayoutVars>
      </dgm:prSet>
      <dgm:spPr/>
      <dgm:t>
        <a:bodyPr/>
        <a:lstStyle/>
        <a:p>
          <a:endParaRPr lang="en-GB"/>
        </a:p>
      </dgm:t>
    </dgm:pt>
    <dgm:pt modelId="{28246F4E-D889-4297-BCA5-096950F65912}" type="pres">
      <dgm:prSet presAssocID="{293F26B6-6BB2-4B90-BB6C-172D1CD176D5}" presName="aSpace" presStyleCnt="0"/>
      <dgm:spPr/>
    </dgm:pt>
    <dgm:pt modelId="{7B17B463-1AA2-4636-927A-143B0820FA16}" type="pres">
      <dgm:prSet presAssocID="{EAE786B8-43C0-40D3-999F-2CF078FBF0EE}" presName="aNode" presStyleLbl="fgAcc1" presStyleIdx="4" presStyleCnt="7">
        <dgm:presLayoutVars>
          <dgm:bulletEnabled val="1"/>
        </dgm:presLayoutVars>
      </dgm:prSet>
      <dgm:spPr/>
      <dgm:t>
        <a:bodyPr/>
        <a:lstStyle/>
        <a:p>
          <a:endParaRPr lang="en-GB"/>
        </a:p>
      </dgm:t>
    </dgm:pt>
    <dgm:pt modelId="{94B4BFC0-55ED-47FB-8D2F-F8EED5A67878}" type="pres">
      <dgm:prSet presAssocID="{EAE786B8-43C0-40D3-999F-2CF078FBF0EE}" presName="aSpace" presStyleCnt="0"/>
      <dgm:spPr/>
    </dgm:pt>
    <dgm:pt modelId="{C6553C37-F6C3-40B4-AD57-CB4DF09B64E4}" type="pres">
      <dgm:prSet presAssocID="{BA92BC25-02E2-400D-B310-26F59AEA7E09}" presName="aNode" presStyleLbl="fgAcc1" presStyleIdx="5" presStyleCnt="7">
        <dgm:presLayoutVars>
          <dgm:bulletEnabled val="1"/>
        </dgm:presLayoutVars>
      </dgm:prSet>
      <dgm:spPr/>
      <dgm:t>
        <a:bodyPr/>
        <a:lstStyle/>
        <a:p>
          <a:endParaRPr lang="en-GB"/>
        </a:p>
      </dgm:t>
    </dgm:pt>
    <dgm:pt modelId="{F580E413-05BA-4FA1-8059-20B4B8E81BD2}" type="pres">
      <dgm:prSet presAssocID="{BA92BC25-02E2-400D-B310-26F59AEA7E09}" presName="aSpace" presStyleCnt="0"/>
      <dgm:spPr/>
    </dgm:pt>
    <dgm:pt modelId="{C0969D68-37D7-4BA6-A706-09321F559A33}" type="pres">
      <dgm:prSet presAssocID="{D94277EF-BA64-4BB1-9FCA-D2F1D9D46E19}" presName="aNode" presStyleLbl="fgAcc1" presStyleIdx="6" presStyleCnt="7">
        <dgm:presLayoutVars>
          <dgm:bulletEnabled val="1"/>
        </dgm:presLayoutVars>
      </dgm:prSet>
      <dgm:spPr/>
      <dgm:t>
        <a:bodyPr/>
        <a:lstStyle/>
        <a:p>
          <a:endParaRPr lang="en-GB"/>
        </a:p>
      </dgm:t>
    </dgm:pt>
    <dgm:pt modelId="{F3BE61D5-2F44-48A5-8330-58E728C6C097}" type="pres">
      <dgm:prSet presAssocID="{D94277EF-BA64-4BB1-9FCA-D2F1D9D46E19}" presName="aSpace" presStyleCnt="0"/>
      <dgm:spPr/>
    </dgm:pt>
  </dgm:ptLst>
  <dgm:cxnLst>
    <dgm:cxn modelId="{DD2CBE51-C2D4-4565-92B2-5B899D70FB6C}" srcId="{801664EF-77D6-423E-85CE-74C11ACB892C}" destId="{EAE786B8-43C0-40D3-999F-2CF078FBF0EE}" srcOrd="4" destOrd="0" parTransId="{2021F541-17B6-4F6E-894F-568A36038B6C}" sibTransId="{34FFA631-F8CF-4069-ACC8-828BC73AE693}"/>
    <dgm:cxn modelId="{8CA6F42B-3AE7-47B2-8D4B-050804C1ACC9}" type="presOf" srcId="{CB946549-B923-4696-9276-A6DC7B56B9CC}" destId="{6D72432A-2E21-4C73-84B8-4EC0BA60566B}" srcOrd="0" destOrd="0" presId="urn:microsoft.com/office/officeart/2005/8/layout/pyramid2"/>
    <dgm:cxn modelId="{C6B163B4-A8A5-469A-B61E-95065F712426}" srcId="{801664EF-77D6-423E-85CE-74C11ACB892C}" destId="{BA92BC25-02E2-400D-B310-26F59AEA7E09}" srcOrd="5" destOrd="0" parTransId="{9CACA82D-00DB-4E7A-9D0E-F0E0FA873A18}" sibTransId="{2DACF1A8-080D-48F9-9766-FEB5BC13AF06}"/>
    <dgm:cxn modelId="{2469122A-581D-4DA0-ACE9-E2C13C83B717}" type="presOf" srcId="{293F26B6-6BB2-4B90-BB6C-172D1CD176D5}" destId="{86162A82-9F4B-4B6A-A427-9B7DFA637443}" srcOrd="0" destOrd="0" presId="urn:microsoft.com/office/officeart/2005/8/layout/pyramid2"/>
    <dgm:cxn modelId="{8963A78D-F6F9-4A0E-A350-5B3FCE8AD8B4}" type="presOf" srcId="{29BE7529-DCB5-490E-8789-F66703F9FDA9}" destId="{550F7504-B73D-4007-89C9-A0077EF6BE01}" srcOrd="0" destOrd="0" presId="urn:microsoft.com/office/officeart/2005/8/layout/pyramid2"/>
    <dgm:cxn modelId="{5357E058-DFEC-4B5F-8102-4CBD0E70BA8E}" type="presOf" srcId="{EAE786B8-43C0-40D3-999F-2CF078FBF0EE}" destId="{7B17B463-1AA2-4636-927A-143B0820FA16}" srcOrd="0" destOrd="0" presId="urn:microsoft.com/office/officeart/2005/8/layout/pyramid2"/>
    <dgm:cxn modelId="{59E2DAAD-89EB-47DF-B39C-45D43F596EEB}" type="presOf" srcId="{BA92BC25-02E2-400D-B310-26F59AEA7E09}" destId="{C6553C37-F6C3-40B4-AD57-CB4DF09B64E4}" srcOrd="0" destOrd="0" presId="urn:microsoft.com/office/officeart/2005/8/layout/pyramid2"/>
    <dgm:cxn modelId="{A88D5A75-6D60-47FC-9D95-E7F80486F1CD}" type="presOf" srcId="{801664EF-77D6-423E-85CE-74C11ACB892C}" destId="{83217014-F959-4D22-BF47-B15B4B8E3BCC}" srcOrd="0" destOrd="0" presId="urn:microsoft.com/office/officeart/2005/8/layout/pyramid2"/>
    <dgm:cxn modelId="{B5CA9360-3580-41EB-A19E-53FE739D5677}" type="presOf" srcId="{D94277EF-BA64-4BB1-9FCA-D2F1D9D46E19}" destId="{C0969D68-37D7-4BA6-A706-09321F559A33}" srcOrd="0" destOrd="0" presId="urn:microsoft.com/office/officeart/2005/8/layout/pyramid2"/>
    <dgm:cxn modelId="{111DE8CF-9CE8-4C60-9BA9-0B66881A1B8E}" srcId="{801664EF-77D6-423E-85CE-74C11ACB892C}" destId="{29BE7529-DCB5-490E-8789-F66703F9FDA9}" srcOrd="2" destOrd="0" parTransId="{33B99B74-558D-4856-A5F0-0D9E785AB61F}" sibTransId="{3A95F113-E789-4B8B-A737-A748DE6AD139}"/>
    <dgm:cxn modelId="{D35797A7-4E27-42BE-817A-F25E8B87DE35}" srcId="{801664EF-77D6-423E-85CE-74C11ACB892C}" destId="{293F26B6-6BB2-4B90-BB6C-172D1CD176D5}" srcOrd="3" destOrd="0" parTransId="{02DF03AD-4492-4BD4-B00D-E9CD54E62175}" sibTransId="{C0C805F5-E834-4C4F-B3A1-337E31BD3077}"/>
    <dgm:cxn modelId="{678060EB-56F2-4B74-9DD0-39B11279CD80}" type="presOf" srcId="{267DBB3C-D8C9-45E6-B607-B014A909EAAA}" destId="{C3739583-24AC-45B1-A773-69FE21042634}" srcOrd="0" destOrd="0" presId="urn:microsoft.com/office/officeart/2005/8/layout/pyramid2"/>
    <dgm:cxn modelId="{C2027054-2DA4-4098-9253-7DE0EEA871ED}" srcId="{801664EF-77D6-423E-85CE-74C11ACB892C}" destId="{D94277EF-BA64-4BB1-9FCA-D2F1D9D46E19}" srcOrd="6" destOrd="0" parTransId="{33B3A8B1-9A5B-4FE4-9F55-BCBBA21B26DB}" sibTransId="{29533BE9-0278-4F91-9D59-D0976138AED5}"/>
    <dgm:cxn modelId="{82922CC3-50B1-4357-B3F9-9A859B396637}" srcId="{801664EF-77D6-423E-85CE-74C11ACB892C}" destId="{267DBB3C-D8C9-45E6-B607-B014A909EAAA}" srcOrd="1" destOrd="0" parTransId="{F989FA28-52F0-43F8-AA87-64E168A7344B}" sibTransId="{543DB517-9458-4F1C-B6E0-EBB321BB1269}"/>
    <dgm:cxn modelId="{144C9395-86B5-4FA4-BBF1-4D5F80B21BD5}" srcId="{801664EF-77D6-423E-85CE-74C11ACB892C}" destId="{CB946549-B923-4696-9276-A6DC7B56B9CC}" srcOrd="0" destOrd="0" parTransId="{9A928C2E-4ACB-43F9-BCE2-931C8FEDCCB8}" sibTransId="{CF915DFB-2E9F-41C0-9EAE-490D4D85A351}"/>
    <dgm:cxn modelId="{B4EEA586-9A61-4F0D-8349-5ED75DF5A3AA}" type="presParOf" srcId="{83217014-F959-4D22-BF47-B15B4B8E3BCC}" destId="{B46A1846-C955-45D2-8664-6AAB2B062E82}" srcOrd="0" destOrd="0" presId="urn:microsoft.com/office/officeart/2005/8/layout/pyramid2"/>
    <dgm:cxn modelId="{2D054988-FD9B-424B-9A3B-ECC7A5843943}" type="presParOf" srcId="{83217014-F959-4D22-BF47-B15B4B8E3BCC}" destId="{A0619A3C-6436-4D6B-9A00-2D489476EF05}" srcOrd="1" destOrd="0" presId="urn:microsoft.com/office/officeart/2005/8/layout/pyramid2"/>
    <dgm:cxn modelId="{D389AD5B-0482-466D-B0DE-173622C06A95}" type="presParOf" srcId="{A0619A3C-6436-4D6B-9A00-2D489476EF05}" destId="{6D72432A-2E21-4C73-84B8-4EC0BA60566B}" srcOrd="0" destOrd="0" presId="urn:microsoft.com/office/officeart/2005/8/layout/pyramid2"/>
    <dgm:cxn modelId="{439DDD71-798B-4103-AE94-CD524738F21B}" type="presParOf" srcId="{A0619A3C-6436-4D6B-9A00-2D489476EF05}" destId="{F4200A4F-75BC-4C97-ACDC-2FA3138DEE0C}" srcOrd="1" destOrd="0" presId="urn:microsoft.com/office/officeart/2005/8/layout/pyramid2"/>
    <dgm:cxn modelId="{67105D46-F6CB-4D0F-8922-6B9D1205E683}" type="presParOf" srcId="{A0619A3C-6436-4D6B-9A00-2D489476EF05}" destId="{C3739583-24AC-45B1-A773-69FE21042634}" srcOrd="2" destOrd="0" presId="urn:microsoft.com/office/officeart/2005/8/layout/pyramid2"/>
    <dgm:cxn modelId="{FAE4596B-F24C-4380-B4B2-F2DE0281B497}" type="presParOf" srcId="{A0619A3C-6436-4D6B-9A00-2D489476EF05}" destId="{B9159D74-CDC6-4441-90E4-195CB5283B99}" srcOrd="3" destOrd="0" presId="urn:microsoft.com/office/officeart/2005/8/layout/pyramid2"/>
    <dgm:cxn modelId="{697C3010-5819-4FF8-8AC6-7B99C4945688}" type="presParOf" srcId="{A0619A3C-6436-4D6B-9A00-2D489476EF05}" destId="{550F7504-B73D-4007-89C9-A0077EF6BE01}" srcOrd="4" destOrd="0" presId="urn:microsoft.com/office/officeart/2005/8/layout/pyramid2"/>
    <dgm:cxn modelId="{E1D6902E-8623-4446-B928-4398A60C5CCE}" type="presParOf" srcId="{A0619A3C-6436-4D6B-9A00-2D489476EF05}" destId="{FA6E95D3-9607-45B3-8473-8125FBA7127E}" srcOrd="5" destOrd="0" presId="urn:microsoft.com/office/officeart/2005/8/layout/pyramid2"/>
    <dgm:cxn modelId="{C8D1AEC9-616A-451F-9CCD-47C042A91E5E}" type="presParOf" srcId="{A0619A3C-6436-4D6B-9A00-2D489476EF05}" destId="{86162A82-9F4B-4B6A-A427-9B7DFA637443}" srcOrd="6" destOrd="0" presId="urn:microsoft.com/office/officeart/2005/8/layout/pyramid2"/>
    <dgm:cxn modelId="{0B6AC16B-CF65-4C9A-8079-A08320A798D5}" type="presParOf" srcId="{A0619A3C-6436-4D6B-9A00-2D489476EF05}" destId="{28246F4E-D889-4297-BCA5-096950F65912}" srcOrd="7" destOrd="0" presId="urn:microsoft.com/office/officeart/2005/8/layout/pyramid2"/>
    <dgm:cxn modelId="{C76E2674-4B1C-4654-A804-93780FD8AF8E}" type="presParOf" srcId="{A0619A3C-6436-4D6B-9A00-2D489476EF05}" destId="{7B17B463-1AA2-4636-927A-143B0820FA16}" srcOrd="8" destOrd="0" presId="urn:microsoft.com/office/officeart/2005/8/layout/pyramid2"/>
    <dgm:cxn modelId="{564C24B2-0D5D-4975-968E-C8459299B1D5}" type="presParOf" srcId="{A0619A3C-6436-4D6B-9A00-2D489476EF05}" destId="{94B4BFC0-55ED-47FB-8D2F-F8EED5A67878}" srcOrd="9" destOrd="0" presId="urn:microsoft.com/office/officeart/2005/8/layout/pyramid2"/>
    <dgm:cxn modelId="{045424A7-3BFF-419A-BAF1-0005E0956877}" type="presParOf" srcId="{A0619A3C-6436-4D6B-9A00-2D489476EF05}" destId="{C6553C37-F6C3-40B4-AD57-CB4DF09B64E4}" srcOrd="10" destOrd="0" presId="urn:microsoft.com/office/officeart/2005/8/layout/pyramid2"/>
    <dgm:cxn modelId="{346BAD76-CE45-4EE3-8F3C-389F2AA5FA20}" type="presParOf" srcId="{A0619A3C-6436-4D6B-9A00-2D489476EF05}" destId="{F580E413-05BA-4FA1-8059-20B4B8E81BD2}" srcOrd="11" destOrd="0" presId="urn:microsoft.com/office/officeart/2005/8/layout/pyramid2"/>
    <dgm:cxn modelId="{0A3D51A8-8816-4A8F-930E-A71F6FA8C0C9}" type="presParOf" srcId="{A0619A3C-6436-4D6B-9A00-2D489476EF05}" destId="{C0969D68-37D7-4BA6-A706-09321F559A33}" srcOrd="12" destOrd="0" presId="urn:microsoft.com/office/officeart/2005/8/layout/pyramid2"/>
    <dgm:cxn modelId="{5F2D8E3A-9A5D-4974-8E74-863EB0ABA59C}" type="presParOf" srcId="{A0619A3C-6436-4D6B-9A00-2D489476EF05}" destId="{F3BE61D5-2F44-48A5-8330-58E728C6C097}" srcOrd="13"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1846-C955-45D2-8664-6AAB2B062E82}">
      <dsp:nvSpPr>
        <dsp:cNvPr id="0" name=""/>
        <dsp:cNvSpPr/>
      </dsp:nvSpPr>
      <dsp:spPr>
        <a:xfrm>
          <a:off x="0" y="0"/>
          <a:ext cx="4404399" cy="4760259"/>
        </a:xfrm>
        <a:prstGeom prst="triangl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2432A-2E21-4C73-84B8-4EC0BA60566B}">
      <dsp:nvSpPr>
        <dsp:cNvPr id="0" name=""/>
        <dsp:cNvSpPr/>
      </dsp:nvSpPr>
      <dsp:spPr>
        <a:xfrm>
          <a:off x="2202199" y="476490"/>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Patient-</a:t>
          </a:r>
          <a:r>
            <a:rPr lang="en-GB" sz="2000" kern="1200" dirty="0" err="1" smtClean="0"/>
            <a:t>centered</a:t>
          </a:r>
          <a:endParaRPr lang="en-GB" sz="2000" kern="1200" dirty="0"/>
        </a:p>
      </dsp:txBody>
      <dsp:txXfrm>
        <a:off x="2225800" y="500091"/>
        <a:ext cx="2815657" cy="436261"/>
      </dsp:txXfrm>
    </dsp:sp>
    <dsp:sp modelId="{C3739583-24AC-45B1-A773-69FE21042634}">
      <dsp:nvSpPr>
        <dsp:cNvPr id="0" name=""/>
        <dsp:cNvSpPr/>
      </dsp:nvSpPr>
      <dsp:spPr>
        <a:xfrm>
          <a:off x="2202199" y="1020387"/>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Effective</a:t>
          </a:r>
          <a:endParaRPr lang="en-GB" sz="2000" kern="1200" dirty="0"/>
        </a:p>
      </dsp:txBody>
      <dsp:txXfrm>
        <a:off x="2225800" y="1043988"/>
        <a:ext cx="2815657" cy="436261"/>
      </dsp:txXfrm>
    </dsp:sp>
    <dsp:sp modelId="{550F7504-B73D-4007-89C9-A0077EF6BE01}">
      <dsp:nvSpPr>
        <dsp:cNvPr id="0" name=""/>
        <dsp:cNvSpPr/>
      </dsp:nvSpPr>
      <dsp:spPr>
        <a:xfrm>
          <a:off x="2202199" y="1564284"/>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Safe</a:t>
          </a:r>
          <a:endParaRPr lang="en-GB" sz="2000" kern="1200" dirty="0"/>
        </a:p>
      </dsp:txBody>
      <dsp:txXfrm>
        <a:off x="2225800" y="1587885"/>
        <a:ext cx="2815657" cy="436261"/>
      </dsp:txXfrm>
    </dsp:sp>
    <dsp:sp modelId="{86162A82-9F4B-4B6A-A427-9B7DFA637443}">
      <dsp:nvSpPr>
        <dsp:cNvPr id="0" name=""/>
        <dsp:cNvSpPr/>
      </dsp:nvSpPr>
      <dsp:spPr>
        <a:xfrm>
          <a:off x="2202199" y="2108181"/>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Timely</a:t>
          </a:r>
          <a:endParaRPr lang="en-GB" sz="2000" kern="1200" dirty="0"/>
        </a:p>
      </dsp:txBody>
      <dsp:txXfrm>
        <a:off x="2225800" y="2131782"/>
        <a:ext cx="2815657" cy="436261"/>
      </dsp:txXfrm>
    </dsp:sp>
    <dsp:sp modelId="{7B17B463-1AA2-4636-927A-143B0820FA16}">
      <dsp:nvSpPr>
        <dsp:cNvPr id="0" name=""/>
        <dsp:cNvSpPr/>
      </dsp:nvSpPr>
      <dsp:spPr>
        <a:xfrm>
          <a:off x="2202199" y="2652077"/>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Efficient</a:t>
          </a:r>
          <a:endParaRPr lang="en-GB" sz="2000" kern="1200" dirty="0"/>
        </a:p>
      </dsp:txBody>
      <dsp:txXfrm>
        <a:off x="2225800" y="2675678"/>
        <a:ext cx="2815657" cy="436261"/>
      </dsp:txXfrm>
    </dsp:sp>
    <dsp:sp modelId="{C6553C37-F6C3-40B4-AD57-CB4DF09B64E4}">
      <dsp:nvSpPr>
        <dsp:cNvPr id="0" name=""/>
        <dsp:cNvSpPr/>
      </dsp:nvSpPr>
      <dsp:spPr>
        <a:xfrm>
          <a:off x="2202199" y="3195974"/>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Equitable</a:t>
          </a:r>
          <a:endParaRPr lang="en-GB" sz="2000" kern="1200" dirty="0"/>
        </a:p>
      </dsp:txBody>
      <dsp:txXfrm>
        <a:off x="2225800" y="3219575"/>
        <a:ext cx="2815657" cy="436261"/>
      </dsp:txXfrm>
    </dsp:sp>
    <dsp:sp modelId="{C0969D68-37D7-4BA6-A706-09321F559A33}">
      <dsp:nvSpPr>
        <dsp:cNvPr id="0" name=""/>
        <dsp:cNvSpPr/>
      </dsp:nvSpPr>
      <dsp:spPr>
        <a:xfrm>
          <a:off x="2202199" y="3739871"/>
          <a:ext cx="2862859" cy="483463"/>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Integrated</a:t>
          </a:r>
          <a:endParaRPr lang="en-GB" sz="2000" kern="1200" dirty="0"/>
        </a:p>
      </dsp:txBody>
      <dsp:txXfrm>
        <a:off x="2225800" y="3763472"/>
        <a:ext cx="2815657" cy="436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1846-C955-45D2-8664-6AAB2B062E82}">
      <dsp:nvSpPr>
        <dsp:cNvPr id="0" name=""/>
        <dsp:cNvSpPr/>
      </dsp:nvSpPr>
      <dsp:spPr>
        <a:xfrm>
          <a:off x="0" y="0"/>
          <a:ext cx="4837619" cy="5120895"/>
        </a:xfrm>
        <a:prstGeom prst="triangl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2432A-2E21-4C73-84B8-4EC0BA60566B}">
      <dsp:nvSpPr>
        <dsp:cNvPr id="0" name=""/>
        <dsp:cNvSpPr/>
      </dsp:nvSpPr>
      <dsp:spPr>
        <a:xfrm>
          <a:off x="2418809" y="512589"/>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err="1" smtClean="0"/>
            <a:t>تتمحور حول </a:t>
          </a:r>
          <a:endParaRPr lang="en-GB" sz="2100" kern="1200" dirty="0"/>
        </a:p>
      </dsp:txBody>
      <dsp:txXfrm>
        <a:off x="2444198" y="537978"/>
        <a:ext cx="3093674" cy="469312"/>
      </dsp:txXfrm>
    </dsp:sp>
    <dsp:sp modelId="{C3739583-24AC-45B1-A773-69FE21042634}">
      <dsp:nvSpPr>
        <dsp:cNvPr id="0" name=""/>
        <dsp:cNvSpPr/>
      </dsp:nvSpPr>
      <dsp:spPr>
        <a:xfrm>
          <a:off x="2418809" y="1097691"/>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فعال</a:t>
          </a:r>
          <a:endParaRPr lang="en-GB" sz="2100" kern="1200" dirty="0"/>
        </a:p>
      </dsp:txBody>
      <dsp:txXfrm>
        <a:off x="2444198" y="1123080"/>
        <a:ext cx="3093674" cy="469312"/>
      </dsp:txXfrm>
    </dsp:sp>
    <dsp:sp modelId="{550F7504-B73D-4007-89C9-A0077EF6BE01}">
      <dsp:nvSpPr>
        <dsp:cNvPr id="0" name=""/>
        <dsp:cNvSpPr/>
      </dsp:nvSpPr>
      <dsp:spPr>
        <a:xfrm>
          <a:off x="2418809" y="1682794"/>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آمن</a:t>
          </a:r>
          <a:endParaRPr lang="en-GB" sz="2100" kern="1200" dirty="0"/>
        </a:p>
      </dsp:txBody>
      <dsp:txXfrm>
        <a:off x="2444198" y="1708183"/>
        <a:ext cx="3093674" cy="469312"/>
      </dsp:txXfrm>
    </dsp:sp>
    <dsp:sp modelId="{86162A82-9F4B-4B6A-A427-9B7DFA637443}">
      <dsp:nvSpPr>
        <dsp:cNvPr id="0" name=""/>
        <dsp:cNvSpPr/>
      </dsp:nvSpPr>
      <dsp:spPr>
        <a:xfrm>
          <a:off x="2418809" y="2267896"/>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في الوقت المناسب</a:t>
          </a:r>
          <a:endParaRPr lang="en-GB" sz="2100" kern="1200" dirty="0"/>
        </a:p>
      </dsp:txBody>
      <dsp:txXfrm>
        <a:off x="2444198" y="2293285"/>
        <a:ext cx="3093674" cy="469312"/>
      </dsp:txXfrm>
    </dsp:sp>
    <dsp:sp modelId="{7B17B463-1AA2-4636-927A-143B0820FA16}">
      <dsp:nvSpPr>
        <dsp:cNvPr id="0" name=""/>
        <dsp:cNvSpPr/>
      </dsp:nvSpPr>
      <dsp:spPr>
        <a:xfrm>
          <a:off x="2418809" y="2852998"/>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فعالة</a:t>
          </a:r>
          <a:endParaRPr lang="en-GB" sz="2100" kern="1200" dirty="0"/>
        </a:p>
      </dsp:txBody>
      <dsp:txXfrm>
        <a:off x="2444198" y="2878387"/>
        <a:ext cx="3093674" cy="469312"/>
      </dsp:txXfrm>
    </dsp:sp>
    <dsp:sp modelId="{C6553C37-F6C3-40B4-AD57-CB4DF09B64E4}">
      <dsp:nvSpPr>
        <dsp:cNvPr id="0" name=""/>
        <dsp:cNvSpPr/>
      </dsp:nvSpPr>
      <dsp:spPr>
        <a:xfrm>
          <a:off x="2418809" y="3438100"/>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العادل</a:t>
          </a:r>
          <a:endParaRPr lang="en-GB" sz="2100" kern="1200" dirty="0"/>
        </a:p>
      </dsp:txBody>
      <dsp:txXfrm>
        <a:off x="2444198" y="3463489"/>
        <a:ext cx="3093674" cy="469312"/>
      </dsp:txXfrm>
    </dsp:sp>
    <dsp:sp modelId="{C0969D68-37D7-4BA6-A706-09321F559A33}">
      <dsp:nvSpPr>
        <dsp:cNvPr id="0" name=""/>
        <dsp:cNvSpPr/>
      </dsp:nvSpPr>
      <dsp:spPr>
        <a:xfrm>
          <a:off x="2418809" y="4023203"/>
          <a:ext cx="3144452" cy="520090"/>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 sz="2100" kern="1200" dirty="0" smtClean="0"/>
            <a:t>مدمج</a:t>
          </a:r>
          <a:endParaRPr lang="en-GB" sz="2100" kern="1200" dirty="0"/>
        </a:p>
      </dsp:txBody>
      <dsp:txXfrm>
        <a:off x="2444198" y="4048592"/>
        <a:ext cx="3093674" cy="4693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C61E2-DA25-4415-ABC0-E5EA44EE1F0D}" type="datetimeFigureOut">
              <a:rPr lang="en-GB" smtClean="0"/>
              <a:t>19/06/2022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12E10-4123-4266-B269-23ED630E1738}" type="slidenum">
              <a:rPr lang="en-GB" smtClean="0"/>
              <a:t>‹#›</a:t>
            </a:fld>
            <a:endParaRPr lang="en-GB" dirty="0"/>
          </a:p>
        </p:txBody>
      </p:sp>
    </p:spTree>
    <p:extLst>
      <p:ext uri="{BB962C8B-B14F-4D97-AF65-F5344CB8AC3E}">
        <p14:creationId xmlns:p14="http://schemas.microsoft.com/office/powerpoint/2010/main" val="134583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6C126D-353A-4E32-9398-414ECA951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1B64A13-60BB-439E-818A-EE6EBC863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2047A56-BA3F-4422-8084-EFD77DC18A86}"/>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AA112DDA-3CB5-47B2-80B3-6E834CB3B1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6D2C7A2E-4A79-4F98-97EF-C946696C2E8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58636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2A8724-2E23-4FA0-9979-A4FE20B2C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9B3B615-7193-4025-8594-0C36F47C99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EAA216B-1517-40E1-A21A-0E606A0C4FD9}"/>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D843BB6F-4E37-42FA-A894-7B90BD7D4B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A042B0A6-84F6-4987-AE19-AA2CD96B1A9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361338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DF84215-22A3-47A4-9346-654DA9193B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39781A2-AA5A-4306-A75F-D41D07EC89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1800102-7697-4239-B6DE-DC7079369345}"/>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DE4E8631-F610-429C-B336-B37D0390A5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3C7DFA38-552F-404F-9274-D9E9E7653FB8}"/>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22185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28890-BA84-4BBD-8C38-4EF9AA122D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E7BBAB5-DAF3-434C-A35E-4A624710B0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356EEAE-5866-45ED-AB34-C8A9D68EE5C9}"/>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38013748-BB1A-40BF-8452-3832DCBC15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C535E588-5A64-4BF9-B32F-BC1EBFB5BE3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85176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56CA0-A423-4D47-88AB-4F879116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E4A870-F1F2-49BA-9155-B0234350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98445BA-CA72-48C4-959E-F0D0F5C28A9D}"/>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799FC7B6-A633-4EAB-B5D6-B4F70857BC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47D029F0-5064-49C1-A3FE-7173CEE1A1E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90496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A16DDA-B2AB-4362-89B2-2F93C73944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46548CA-1D82-447B-9C4E-F440728989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1D9C797A-3CEE-41C4-ACF9-8181C54DE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CBC44F0A-10EC-4529-A05C-FF6A240D3B6A}"/>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6" name="Footer Placeholder 5">
            <a:extLst>
              <a:ext uri="{FF2B5EF4-FFF2-40B4-BE49-F238E27FC236}">
                <a16:creationId xmlns="" xmlns:a16="http://schemas.microsoft.com/office/drawing/2014/main" id="{87C89F63-E01F-4769-B118-FFDCD793109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B0F4DD7E-35FE-4D79-8A4E-4E0ADACB9280}"/>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74851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BB79A5-BE23-4337-9426-29E6250A58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1A1E981-E352-4833-AF92-2644B5796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4211914-EE6B-4370-BFAC-2FCE814204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32C5289-33DC-4A89-88EE-845085CF1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B91B8A3-911B-4B92-A519-50D264FA9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2EED9B7-76AA-4A2A-A518-2D2089C29A30}"/>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8" name="Footer Placeholder 7">
            <a:extLst>
              <a:ext uri="{FF2B5EF4-FFF2-40B4-BE49-F238E27FC236}">
                <a16:creationId xmlns="" xmlns:a16="http://schemas.microsoft.com/office/drawing/2014/main" id="{E7653023-3450-47A1-9F00-8226D988DC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D5F9B253-46C3-4268-8954-DD88DB610B8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413800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8A17E-E51E-4343-A61A-4B8C888B50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EB90EB5-12B4-45AA-BE54-7C6111606DB2}"/>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4" name="Footer Placeholder 3">
            <a:extLst>
              <a:ext uri="{FF2B5EF4-FFF2-40B4-BE49-F238E27FC236}">
                <a16:creationId xmlns="" xmlns:a16="http://schemas.microsoft.com/office/drawing/2014/main" id="{96276002-A17D-418C-965C-5960FCFFF1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E51F8A47-46CF-4A20-A9EA-62953D029419}"/>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8345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AC7361D-9BB8-4AAA-80CC-E92236B11313}"/>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3" name="Footer Placeholder 2">
            <a:extLst>
              <a:ext uri="{FF2B5EF4-FFF2-40B4-BE49-F238E27FC236}">
                <a16:creationId xmlns="" xmlns:a16="http://schemas.microsoft.com/office/drawing/2014/main" id="{D86542DB-CE2D-4914-8721-4ED0ADDEF17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5261718F-8693-4A1E-9314-C81F8B6E62C6}"/>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9939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39E823-9FDC-4395-8C21-73A2A8CD7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F04AC49-616B-46A3-A325-C9299F74F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974A20D9-8025-4C5B-A46B-F8C685F5D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9A663EA-C7CC-471E-8AED-B4A61E35CD78}"/>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6" name="Footer Placeholder 5">
            <a:extLst>
              <a:ext uri="{FF2B5EF4-FFF2-40B4-BE49-F238E27FC236}">
                <a16:creationId xmlns="" xmlns:a16="http://schemas.microsoft.com/office/drawing/2014/main" id="{82480B98-EBFB-4F8D-BCEF-CF59958EFF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2AB3F570-E81B-425F-9CEB-DA6738FEB57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3434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2EF68-FC10-41C9-B047-2C6443123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B79B7F1-36C1-49B3-8898-34C1DCE77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6B361718-8CD5-4A89-A6D7-5F5673DE6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4112DFF-CAF9-4050-A2F6-696860542E43}"/>
              </a:ext>
            </a:extLst>
          </p:cNvPr>
          <p:cNvSpPr>
            <a:spLocks noGrp="1"/>
          </p:cNvSpPr>
          <p:nvPr>
            <p:ph type="dt" sz="half" idx="10"/>
          </p:nvPr>
        </p:nvSpPr>
        <p:spPr/>
        <p:txBody>
          <a:bodyPr/>
          <a:lstStyle/>
          <a:p>
            <a:fld id="{5CB75405-FB3C-42FC-BA97-275639B752D4}" type="datetimeFigureOut">
              <a:rPr lang="en-GB" smtClean="0"/>
              <a:t>19/06/2022</a:t>
            </a:fld>
            <a:endParaRPr lang="en-GB" dirty="0"/>
          </a:p>
        </p:txBody>
      </p:sp>
      <p:sp>
        <p:nvSpPr>
          <p:cNvPr id="6" name="Footer Placeholder 5">
            <a:extLst>
              <a:ext uri="{FF2B5EF4-FFF2-40B4-BE49-F238E27FC236}">
                <a16:creationId xmlns="" xmlns:a16="http://schemas.microsoft.com/office/drawing/2014/main" id="{70B87486-CA44-4D40-BAD8-37A6815AD8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5A766D03-7D42-46CF-B924-ABF96A8121D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5734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1A7395-C4E5-4F05-AC51-BDC42415E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9E86A6A-0767-49AC-981D-22C2802DE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67C6BFA-22B8-4DD8-9953-36338EF65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75405-FB3C-42FC-BA97-275639B752D4}" type="datetimeFigureOut">
              <a:rPr lang="en-GB" smtClean="0"/>
              <a:t>19/06/2022</a:t>
            </a:fld>
            <a:endParaRPr lang="en-GB" dirty="0"/>
          </a:p>
        </p:txBody>
      </p:sp>
      <p:sp>
        <p:nvSpPr>
          <p:cNvPr id="5" name="Footer Placeholder 4">
            <a:extLst>
              <a:ext uri="{FF2B5EF4-FFF2-40B4-BE49-F238E27FC236}">
                <a16:creationId xmlns="" xmlns:a16="http://schemas.microsoft.com/office/drawing/2014/main" id="{D555F83E-CFB8-4A41-BDD9-EF9A2DB45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7B424D01-F8B8-4E09-8FD3-B9F1433C8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A3DCE-8259-437F-A160-6B370C0F15F3}" type="slidenum">
              <a:rPr lang="en-GB" smtClean="0"/>
              <a:t>‹#›</a:t>
            </a:fld>
            <a:endParaRPr lang="en-GB" dirty="0"/>
          </a:p>
        </p:txBody>
      </p:sp>
    </p:spTree>
    <p:extLst>
      <p:ext uri="{BB962C8B-B14F-4D97-AF65-F5344CB8AC3E}">
        <p14:creationId xmlns:p14="http://schemas.microsoft.com/office/powerpoint/2010/main" val="3074881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zLduqP7u-k"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hyperlink" Target="https://www.who.int/health-topics/quality-of-care#tab=tab_1" TargetMode="Externa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9" y="1368862"/>
            <a:ext cx="6640651" cy="1074927"/>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Quality of </a:t>
            </a:r>
            <a:r>
              <a:rPr lang="en-US" b="1" dirty="0" smtClean="0">
                <a:solidFill>
                  <a:srgbClr val="FF0000"/>
                </a:solidFill>
                <a:effectLst>
                  <a:outerShdw blurRad="38100" dist="38100" dir="2700000" algn="tl">
                    <a:srgbClr val="000000">
                      <a:alpha val="43137"/>
                    </a:srgbClr>
                  </a:outerShdw>
                </a:effectLst>
              </a:rPr>
              <a:t>HealthCare</a:t>
            </a:r>
            <a:br>
              <a:rPr lang="en-US" b="1" dirty="0" smtClean="0">
                <a:solidFill>
                  <a:srgbClr val="FF0000"/>
                </a:solidFill>
                <a:effectLst>
                  <a:outerShdw blurRad="38100" dist="38100" dir="2700000" algn="tl">
                    <a:srgbClr val="000000">
                      <a:alpha val="43137"/>
                    </a:srgbClr>
                  </a:outerShdw>
                </a:effectLst>
              </a:rPr>
            </a:br>
            <a:r>
              <a:rPr lang="ar" b="1" dirty="0">
                <a:solidFill>
                  <a:srgbClr val="FF0000"/>
                </a:solidFill>
                <a:effectLst>
                  <a:outerShdw blurRad="38100" dist="38100" dir="2700000" algn="tl">
                    <a:srgbClr val="000000">
                      <a:alpha val="43137"/>
                    </a:srgbClr>
                  </a:outerShdw>
                </a:effectLst>
              </a:rPr>
              <a:t>جودة الرعاية الصحية</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572136" y="5500468"/>
            <a:ext cx="5766424" cy="1236118"/>
          </a:xfrm>
        </p:spPr>
        <p:txBody>
          <a:bodyPr>
            <a:normAutofit fontScale="70000" lnSpcReduction="20000"/>
          </a:bodyPr>
          <a:lstStyle/>
          <a:p>
            <a:r>
              <a:rPr lang="en-US" b="1" dirty="0">
                <a:solidFill>
                  <a:schemeClr val="tx1">
                    <a:lumMod val="95000"/>
                    <a:lumOff val="5000"/>
                  </a:schemeClr>
                </a:solidFill>
              </a:rPr>
              <a:t>Dr. Israa Al-Rawashdeh MD</a:t>
            </a:r>
            <a:r>
              <a:rPr lang="en-US" b="1" dirty="0" smtClean="0">
                <a:solidFill>
                  <a:schemeClr val="tx1">
                    <a:lumMod val="95000"/>
                    <a:lumOff val="5000"/>
                  </a:schemeClr>
                </a:solidFill>
              </a:rPr>
              <a:t>, MPH, PhD</a:t>
            </a:r>
            <a:endParaRPr lang="en-US" b="1" dirty="0">
              <a:solidFill>
                <a:schemeClr val="tx1">
                  <a:lumMod val="95000"/>
                  <a:lumOff val="5000"/>
                </a:schemeClr>
              </a:solidFill>
            </a:endParaRPr>
          </a:p>
          <a:p>
            <a:r>
              <a:rPr lang="en-US" b="1" dirty="0">
                <a:solidFill>
                  <a:schemeClr val="tx1">
                    <a:lumMod val="95000"/>
                    <a:lumOff val="5000"/>
                  </a:schemeClr>
                </a:solidFill>
              </a:rPr>
              <a:t>Faculty of Medicine</a:t>
            </a:r>
          </a:p>
          <a:p>
            <a:r>
              <a:rPr lang="en-US" b="1" dirty="0" err="1">
                <a:solidFill>
                  <a:schemeClr val="tx1">
                    <a:lumMod val="95000"/>
                    <a:lumOff val="5000"/>
                  </a:schemeClr>
                </a:solidFill>
              </a:rPr>
              <a:t>Mutah</a:t>
            </a:r>
            <a:r>
              <a:rPr lang="en-US" b="1" dirty="0">
                <a:solidFill>
                  <a:schemeClr val="tx1">
                    <a:lumMod val="95000"/>
                    <a:lumOff val="5000"/>
                  </a:schemeClr>
                </a:solidFill>
              </a:rPr>
              <a:t> University</a:t>
            </a:r>
          </a:p>
          <a:p>
            <a:r>
              <a:rPr lang="en-US" b="1" dirty="0" smtClean="0">
                <a:solidFill>
                  <a:schemeClr val="tx1">
                    <a:lumMod val="95000"/>
                    <a:lumOff val="5000"/>
                  </a:schemeClr>
                </a:solidFill>
              </a:rPr>
              <a:t>2022</a:t>
            </a:r>
            <a:endParaRPr lang="en-US" b="1" dirty="0">
              <a:solidFill>
                <a:schemeClr val="tx1">
                  <a:lumMod val="95000"/>
                  <a:lumOff val="5000"/>
                </a:schemeClr>
              </a:solidFill>
            </a:endParaRPr>
          </a:p>
          <a:p>
            <a:endParaRPr lang="en-US" b="1" dirty="0">
              <a:solidFill>
                <a:schemeClr val="tx1">
                  <a:lumMod val="95000"/>
                  <a:lumOff val="5000"/>
                </a:schemeClr>
              </a:solidFill>
            </a:endParaRPr>
          </a:p>
        </p:txBody>
      </p:sp>
    </p:spTree>
    <p:extLst>
      <p:ext uri="{BB962C8B-B14F-4D97-AF65-F5344CB8AC3E}">
        <p14:creationId xmlns:p14="http://schemas.microsoft.com/office/powerpoint/2010/main" val="22315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56119"/>
            <a:ext cx="11001103" cy="549275"/>
          </a:xfrm>
        </p:spPr>
        <p:txBody>
          <a:bodyPr>
            <a:normAutofit fontScale="90000"/>
          </a:bodyPr>
          <a:lstStyle/>
          <a:p>
            <a:r>
              <a:rPr lang="en-US" dirty="0">
                <a:latin typeface="Palatino" pitchFamily="18" charset="0"/>
                <a:cs typeface="Times New Roman" charset="0"/>
              </a:rPr>
              <a:t>Key Components of  High Quality Health </a:t>
            </a:r>
            <a:r>
              <a:rPr lang="en-US" dirty="0" smtClean="0">
                <a:latin typeface="Palatino" pitchFamily="18" charset="0"/>
                <a:cs typeface="Times New Roman" charset="0"/>
              </a:rPr>
              <a:t>Care</a:t>
            </a:r>
            <a:br>
              <a:rPr lang="en-US" dirty="0" smtClean="0">
                <a:latin typeface="Palatino" pitchFamily="18" charset="0"/>
                <a:cs typeface="Times New Roman" charset="0"/>
              </a:rPr>
            </a:br>
            <a:r>
              <a:rPr lang="ar" dirty="0">
                <a:latin typeface="Palatino" pitchFamily="18" charset="0"/>
                <a:cs typeface="Times New Roman" charset="0"/>
              </a:rPr>
              <a:t>المكونات الرئيسية للرعاية الصحية عالية الجودة</a:t>
            </a:r>
            <a:endParaRPr lang="en-US" dirty="0"/>
          </a:p>
        </p:txBody>
      </p:sp>
      <p:sp>
        <p:nvSpPr>
          <p:cNvPr id="3" name="Content Placeholder 2"/>
          <p:cNvSpPr>
            <a:spLocks noGrp="1"/>
          </p:cNvSpPr>
          <p:nvPr>
            <p:ph idx="1"/>
          </p:nvPr>
        </p:nvSpPr>
        <p:spPr>
          <a:xfrm>
            <a:off x="352697" y="862149"/>
            <a:ext cx="7433150" cy="5620538"/>
          </a:xfrm>
        </p:spPr>
        <p:txBody>
          <a:bodyPr>
            <a:normAutofit fontScale="40000" lnSpcReduction="20000"/>
          </a:bodyPr>
          <a:lstStyle/>
          <a:p>
            <a:pPr marL="914400" indent="-914400">
              <a:lnSpc>
                <a:spcPct val="120000"/>
              </a:lnSpc>
              <a:buFont typeface="Arial" panose="020B0604020202020204" pitchFamily="34" charset="0"/>
              <a:buAutoNum type="arabicPeriod"/>
            </a:pPr>
            <a:r>
              <a:rPr lang="en-US" sz="4600" b="1" dirty="0" smtClean="0">
                <a:solidFill>
                  <a:srgbClr val="FF0000"/>
                </a:solidFill>
                <a:effectLst>
                  <a:outerShdw blurRad="38100" dist="38100" dir="2700000" algn="tl">
                    <a:srgbClr val="000000">
                      <a:alpha val="43137"/>
                    </a:srgbClr>
                  </a:outerShdw>
                </a:effectLst>
              </a:rPr>
              <a:t>Patient </a:t>
            </a:r>
            <a:r>
              <a:rPr lang="en-US" sz="4600" b="1" dirty="0">
                <a:solidFill>
                  <a:srgbClr val="FF0000"/>
                </a:solidFill>
                <a:effectLst>
                  <a:outerShdw blurRad="38100" dist="38100" dir="2700000" algn="tl">
                    <a:srgbClr val="000000">
                      <a:alpha val="43137"/>
                    </a:srgbClr>
                  </a:outerShdw>
                </a:effectLst>
              </a:rPr>
              <a:t>centered care: </a:t>
            </a:r>
            <a:r>
              <a:rPr lang="ar" sz="4600" b="1" dirty="0">
                <a:solidFill>
                  <a:srgbClr val="FF0000"/>
                </a:solidFill>
                <a:effectLst>
                  <a:outerShdw blurRad="38100" dist="38100" dir="2700000" algn="tl">
                    <a:srgbClr val="000000">
                      <a:alpha val="43137"/>
                    </a:srgbClr>
                  </a:outerShdw>
                </a:effectLst>
              </a:rPr>
              <a:t>رعاية تتمحور </a:t>
            </a:r>
            <a:r>
              <a:rPr lang="ar" sz="4600" b="1" dirty="0" smtClean="0">
                <a:solidFill>
                  <a:srgbClr val="FF0000"/>
                </a:solidFill>
                <a:effectLst>
                  <a:outerShdw blurRad="38100" dist="38100" dir="2700000" algn="tl">
                    <a:srgbClr val="000000">
                      <a:alpha val="43137"/>
                    </a:srgbClr>
                  </a:outerShdw>
                </a:effectLst>
              </a:rPr>
              <a:t>حول</a:t>
            </a:r>
            <a:endParaRPr lang="en-US" sz="4600" b="1" dirty="0" smtClean="0">
              <a:solidFill>
                <a:srgbClr val="FF0000"/>
              </a:solidFill>
              <a:effectLst>
                <a:outerShdw blurRad="38100" dist="38100" dir="2700000" algn="tl">
                  <a:srgbClr val="000000">
                    <a:alpha val="43137"/>
                  </a:srgbClr>
                </a:outerShdw>
              </a:effectLst>
            </a:endParaRPr>
          </a:p>
          <a:p>
            <a:pPr marL="0" indent="0">
              <a:lnSpc>
                <a:spcPct val="120000"/>
              </a:lnSpc>
              <a:buNone/>
            </a:pPr>
            <a:r>
              <a:rPr lang="en-GB" sz="4000" u="sng" dirty="0" smtClean="0"/>
              <a:t>providing </a:t>
            </a:r>
            <a:r>
              <a:rPr lang="en-GB" sz="4000" u="sng" dirty="0"/>
              <a:t>care that responds to individual preferences, needs and </a:t>
            </a:r>
            <a:r>
              <a:rPr lang="en-GB" sz="4000" u="sng" dirty="0" smtClean="0"/>
              <a:t>values</a:t>
            </a:r>
            <a:r>
              <a:rPr lang="en-GB" sz="4000" u="sng" dirty="0" smtClean="0"/>
              <a:t>.</a:t>
            </a:r>
            <a:br>
              <a:rPr lang="en-GB" sz="4000" u="sng" dirty="0" smtClean="0"/>
            </a:br>
            <a:r>
              <a:rPr lang="ar" sz="4000" u="sng" dirty="0"/>
              <a:t>تقديم الرعاية التي تستجيب لتفضيلات الفرد واحتياجاته وقيمه</a:t>
            </a:r>
            <a:r>
              <a:rPr lang="ar" sz="4000" u="sng" dirty="0" smtClean="0"/>
              <a:t>.</a:t>
            </a:r>
            <a:endParaRPr lang="en-GB" sz="4000" u="sng" dirty="0"/>
          </a:p>
          <a:p>
            <a:pPr algn="ctr">
              <a:lnSpc>
                <a:spcPct val="120000"/>
              </a:lnSpc>
              <a:buNone/>
            </a:pPr>
            <a:r>
              <a:rPr lang="en-GB" altLang="en-US" sz="4000" dirty="0"/>
              <a:t>Move from </a:t>
            </a:r>
            <a:r>
              <a:rPr lang="en-GB" altLang="en-US" sz="4000" dirty="0" smtClean="0"/>
              <a:t> </a:t>
            </a:r>
            <a:r>
              <a:rPr lang="ar" altLang="en-US" sz="4000" dirty="0"/>
              <a:t>تحرك </a:t>
            </a:r>
            <a:r>
              <a:rPr lang="ar" altLang="en-US" sz="4000" dirty="0" smtClean="0"/>
              <a:t>من</a:t>
            </a:r>
            <a:endParaRPr lang="en-GB" altLang="en-US" sz="4000" dirty="0"/>
          </a:p>
          <a:p>
            <a:pPr algn="ctr">
              <a:lnSpc>
                <a:spcPct val="120000"/>
              </a:lnSpc>
              <a:buNone/>
            </a:pPr>
            <a:r>
              <a:rPr lang="en-GB" altLang="en-US" sz="4000" dirty="0"/>
              <a:t>“</a:t>
            </a:r>
            <a:r>
              <a:rPr lang="en-GB" altLang="en-US" sz="4000" b="1" i="1" dirty="0"/>
              <a:t>What’s the matter?</a:t>
            </a:r>
            <a:r>
              <a:rPr lang="en-GB" altLang="en-US" sz="4000" dirty="0"/>
              <a:t>”</a:t>
            </a:r>
            <a:r>
              <a:rPr lang="en-GB" altLang="en-US" sz="2400" dirty="0"/>
              <a:t> </a:t>
            </a:r>
            <a:r>
              <a:rPr lang="ar" altLang="en-US" sz="2400" dirty="0"/>
              <a:t>" </a:t>
            </a:r>
            <a:r>
              <a:rPr lang="ar" altLang="en-US" sz="2400" b="1" i="1" dirty="0"/>
              <a:t>ما الأمر؟ </a:t>
            </a:r>
            <a:r>
              <a:rPr lang="ar" altLang="en-US" sz="2400" dirty="0" smtClean="0"/>
              <a:t>"</a:t>
            </a:r>
            <a:endParaRPr lang="en-GB" altLang="en-US" sz="2400" dirty="0"/>
          </a:p>
          <a:p>
            <a:pPr algn="ctr">
              <a:lnSpc>
                <a:spcPct val="120000"/>
              </a:lnSpc>
              <a:buFont typeface="Wingdings" pitchFamily="2" charset="2"/>
              <a:buNone/>
            </a:pPr>
            <a:r>
              <a:rPr lang="en-GB" altLang="en-US" sz="2400" dirty="0"/>
              <a:t>to </a:t>
            </a:r>
          </a:p>
          <a:p>
            <a:pPr algn="ctr">
              <a:lnSpc>
                <a:spcPct val="120000"/>
              </a:lnSpc>
              <a:buNone/>
            </a:pPr>
            <a:r>
              <a:rPr lang="en-GB" altLang="en-US" sz="4000" dirty="0"/>
              <a:t>“</a:t>
            </a:r>
            <a:r>
              <a:rPr lang="en-GB" altLang="en-US" sz="4000" b="1" i="1" dirty="0"/>
              <a:t>What matters to you</a:t>
            </a:r>
            <a:r>
              <a:rPr lang="en-GB" altLang="en-US" sz="4000" b="1" i="1" dirty="0" smtClean="0"/>
              <a:t>?</a:t>
            </a:r>
            <a:r>
              <a:rPr lang="en-GB" altLang="en-US" sz="4000" dirty="0" smtClean="0"/>
              <a:t>” </a:t>
            </a:r>
            <a:r>
              <a:rPr lang="ar" altLang="en-US" sz="4000" dirty="0"/>
              <a:t>" </a:t>
            </a:r>
            <a:r>
              <a:rPr lang="ar" altLang="en-US" sz="4000" b="1" i="1" dirty="0"/>
              <a:t>ما الذي يهمك؟ </a:t>
            </a:r>
            <a:r>
              <a:rPr lang="ar" altLang="en-US" sz="4000" dirty="0" smtClean="0"/>
              <a:t>"</a:t>
            </a:r>
            <a:endParaRPr lang="en-IE" altLang="en-US" sz="4000" dirty="0"/>
          </a:p>
          <a:p>
            <a:pPr>
              <a:lnSpc>
                <a:spcPct val="120000"/>
              </a:lnSpc>
              <a:buFont typeface="Wingdings" pitchFamily="2" charset="2"/>
              <a:buNone/>
            </a:pPr>
            <a:endParaRPr lang="en-GB" altLang="en-US" sz="1000" dirty="0"/>
          </a:p>
          <a:p>
            <a:pPr>
              <a:lnSpc>
                <a:spcPct val="120000"/>
              </a:lnSpc>
              <a:buClr>
                <a:srgbClr val="CC3300"/>
              </a:buClr>
            </a:pPr>
            <a:r>
              <a:rPr lang="en-GB" altLang="en-US" sz="4600" dirty="0"/>
              <a:t>The patient is not the </a:t>
            </a:r>
            <a:r>
              <a:rPr lang="en-GB" altLang="en-US" sz="4600" dirty="0" smtClean="0"/>
              <a:t>problem </a:t>
            </a:r>
            <a:r>
              <a:rPr lang="ar" altLang="en-US" sz="4600" dirty="0"/>
              <a:t>المريض ليس هو </a:t>
            </a:r>
            <a:r>
              <a:rPr lang="ar" altLang="en-US" sz="4600" dirty="0" smtClean="0"/>
              <a:t>المشكلة</a:t>
            </a:r>
            <a:endParaRPr lang="en-GB" altLang="en-US" sz="4600" dirty="0"/>
          </a:p>
          <a:p>
            <a:pPr>
              <a:lnSpc>
                <a:spcPct val="120000"/>
              </a:lnSpc>
              <a:buClr>
                <a:srgbClr val="CC3300"/>
              </a:buClr>
            </a:pPr>
            <a:r>
              <a:rPr lang="en-GB" altLang="en-US" sz="4600" dirty="0"/>
              <a:t>“Minimally Disruptive Medicine” (Victor </a:t>
            </a:r>
            <a:r>
              <a:rPr lang="en-GB" altLang="en-US" sz="4600" dirty="0" err="1"/>
              <a:t>Montori</a:t>
            </a:r>
            <a:r>
              <a:rPr lang="en-GB" altLang="en-US" sz="4600" dirty="0" smtClean="0"/>
              <a:t>) </a:t>
            </a:r>
            <a:r>
              <a:rPr lang="ar" altLang="en-US" sz="4600" dirty="0"/>
              <a:t>"Minimally Disruptive Medicine" (فيكتور مونتوري </a:t>
            </a:r>
            <a:r>
              <a:rPr lang="ar" altLang="en-US" sz="4600" dirty="0" smtClean="0"/>
              <a:t>)</a:t>
            </a:r>
            <a:endParaRPr lang="en-GB" altLang="en-US" sz="4600" dirty="0"/>
          </a:p>
          <a:p>
            <a:pPr>
              <a:lnSpc>
                <a:spcPct val="120000"/>
              </a:lnSpc>
              <a:buClr>
                <a:srgbClr val="CC3300"/>
              </a:buClr>
            </a:pPr>
            <a:r>
              <a:rPr lang="en-GB" altLang="en-US" sz="4600" dirty="0"/>
              <a:t>Having conversations with the patient, understanding patients (not just their diseases) and their </a:t>
            </a:r>
            <a:r>
              <a:rPr lang="en-GB" altLang="en-US" sz="4600" dirty="0" smtClean="0"/>
              <a:t>lives </a:t>
            </a:r>
            <a:r>
              <a:rPr lang="ar" altLang="en-US" sz="4600" dirty="0"/>
              <a:t>إجراء محادثات مع المريض وفهم المرضى (وليس فقط أمراضهم) </a:t>
            </a:r>
            <a:r>
              <a:rPr lang="ar" altLang="en-US" sz="4600" dirty="0" smtClean="0"/>
              <a:t>وحياتهم</a:t>
            </a:r>
            <a:endParaRPr lang="en-GB" altLang="en-US" sz="4600" dirty="0"/>
          </a:p>
          <a:p>
            <a:pPr>
              <a:lnSpc>
                <a:spcPct val="120000"/>
              </a:lnSpc>
              <a:buClr>
                <a:srgbClr val="CC3300"/>
              </a:buClr>
            </a:pPr>
            <a:r>
              <a:rPr lang="en-GB" altLang="en-US" sz="4600" dirty="0"/>
              <a:t>Patient goal </a:t>
            </a:r>
            <a:r>
              <a:rPr lang="en-GB" altLang="en-US" sz="4600" dirty="0" smtClean="0"/>
              <a:t>setting </a:t>
            </a:r>
            <a:r>
              <a:rPr lang="ar" altLang="en-US" sz="4600" dirty="0"/>
              <a:t>تحديد هدف المريض</a:t>
            </a:r>
          </a:p>
          <a:p>
            <a:pPr>
              <a:lnSpc>
                <a:spcPct val="120000"/>
              </a:lnSpc>
              <a:buClr>
                <a:srgbClr val="CC3300"/>
              </a:buClr>
            </a:pPr>
            <a:endParaRPr lang="en-GB" altLang="en-US" sz="4600" dirty="0"/>
          </a:p>
          <a:p>
            <a:pPr>
              <a:lnSpc>
                <a:spcPct val="120000"/>
              </a:lnSpc>
              <a:buNone/>
            </a:pPr>
            <a:endParaRPr lang="en-US" dirty="0"/>
          </a:p>
        </p:txBody>
      </p:sp>
      <p:pic>
        <p:nvPicPr>
          <p:cNvPr id="4" name="Picture 3"/>
          <p:cNvPicPr>
            <a:picLocks noChangeAspect="1"/>
          </p:cNvPicPr>
          <p:nvPr/>
        </p:nvPicPr>
        <p:blipFill>
          <a:blip r:embed="rId2"/>
          <a:stretch>
            <a:fillRect/>
          </a:stretch>
        </p:blipFill>
        <p:spPr>
          <a:xfrm>
            <a:off x="7879976" y="1295400"/>
            <a:ext cx="3928846" cy="44330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23653"/>
            <a:ext cx="10515600" cy="1325563"/>
          </a:xfrm>
        </p:spPr>
        <p:txBody>
          <a:bodyPr>
            <a:normAutofit fontScale="90000"/>
          </a:bodyPr>
          <a:lstStyle/>
          <a:p>
            <a:r>
              <a:rPr lang="en-US" dirty="0">
                <a:latin typeface="Palatino" pitchFamily="18" charset="0"/>
                <a:cs typeface="Times New Roman" charset="0"/>
              </a:rPr>
              <a:t>Key Components of  High Quality Health Care (cont</a:t>
            </a:r>
            <a:r>
              <a:rPr lang="en-US" dirty="0" smtClean="0">
                <a:latin typeface="Palatino" pitchFamily="18" charset="0"/>
                <a:cs typeface="Times New Roman" charset="0"/>
              </a:rPr>
              <a:t>.) </a:t>
            </a:r>
            <a:r>
              <a:rPr lang="ar" dirty="0">
                <a:latin typeface="Palatino" pitchFamily="18" charset="0"/>
                <a:cs typeface="Times New Roman" charset="0"/>
              </a:rPr>
              <a:t>المكونات الرئيسية للرعاية الصحية عالية الجودة (تابع)</a:t>
            </a:r>
            <a:endParaRPr lang="en-US" dirty="0"/>
          </a:p>
        </p:txBody>
      </p:sp>
      <p:sp>
        <p:nvSpPr>
          <p:cNvPr id="3" name="Content Placeholder 2"/>
          <p:cNvSpPr>
            <a:spLocks noGrp="1"/>
          </p:cNvSpPr>
          <p:nvPr>
            <p:ph idx="1"/>
          </p:nvPr>
        </p:nvSpPr>
        <p:spPr>
          <a:xfrm>
            <a:off x="222069" y="1825625"/>
            <a:ext cx="6531695" cy="4718866"/>
          </a:xfrm>
        </p:spPr>
        <p:txBody>
          <a:bodyPr>
            <a:normAutofit fontScale="77500" lnSpcReduction="20000"/>
          </a:bodyPr>
          <a:lstStyle/>
          <a:p>
            <a:pPr>
              <a:buNone/>
            </a:pPr>
            <a:r>
              <a:rPr lang="en-GB" sz="3200" b="1" dirty="0">
                <a:solidFill>
                  <a:srgbClr val="FF0000"/>
                </a:solidFill>
                <a:effectLst>
                  <a:outerShdw blurRad="38100" dist="38100" dir="2700000" algn="tl">
                    <a:srgbClr val="000000">
                      <a:alpha val="43137"/>
                    </a:srgbClr>
                  </a:outerShdw>
                </a:effectLst>
              </a:rPr>
              <a:t>2. </a:t>
            </a:r>
            <a:r>
              <a:rPr lang="en-GB" sz="3200" b="1" dirty="0" smtClean="0">
                <a:solidFill>
                  <a:srgbClr val="FF0000"/>
                </a:solidFill>
                <a:effectLst>
                  <a:outerShdw blurRad="38100" dist="38100" dir="2700000" algn="tl">
                    <a:srgbClr val="000000">
                      <a:alpha val="43137"/>
                    </a:srgbClr>
                  </a:outerShdw>
                </a:effectLst>
              </a:rPr>
              <a:t>Effectiveness</a:t>
            </a:r>
            <a:r>
              <a:rPr lang="en-GB" sz="4000" dirty="0"/>
              <a:t> – providing evidence-based healthcare services to those who need </a:t>
            </a:r>
            <a:r>
              <a:rPr lang="en-GB" sz="4000" dirty="0" smtClean="0"/>
              <a:t>them </a:t>
            </a:r>
            <a:r>
              <a:rPr lang="en-US" sz="4000" b="1" dirty="0">
                <a:solidFill>
                  <a:srgbClr val="00B050"/>
                </a:solidFill>
                <a:effectLst>
                  <a:outerShdw blurRad="38100" dist="38100" dir="2700000" algn="tl">
                    <a:srgbClr val="000000">
                      <a:alpha val="43137"/>
                    </a:srgbClr>
                  </a:outerShdw>
                </a:effectLst>
              </a:rPr>
              <a:t>(% of goals achieved</a:t>
            </a:r>
            <a:r>
              <a:rPr lang="en-US" sz="4000" b="1" dirty="0" smtClean="0">
                <a:solidFill>
                  <a:srgbClr val="00B050"/>
                </a:solidFill>
                <a:effectLst>
                  <a:outerShdw blurRad="38100" dist="38100" dir="2700000" algn="tl">
                    <a:srgbClr val="000000">
                      <a:alpha val="43137"/>
                    </a:srgbClr>
                  </a:outerShdw>
                </a:effectLst>
              </a:rPr>
              <a:t>).</a:t>
            </a:r>
          </a:p>
          <a:p>
            <a:pPr>
              <a:buNone/>
            </a:pPr>
            <a:r>
              <a:rPr lang="ar" sz="3200" b="1" dirty="0">
                <a:solidFill>
                  <a:srgbClr val="FF0000"/>
                </a:solidFill>
                <a:effectLst>
                  <a:outerShdw blurRad="38100" dist="38100" dir="2700000" algn="tl">
                    <a:srgbClr val="000000">
                      <a:alpha val="43137"/>
                    </a:srgbClr>
                  </a:outerShdw>
                </a:effectLst>
              </a:rPr>
              <a:t>. الفعالية </a:t>
            </a:r>
            <a:r>
              <a:rPr lang="ar" sz="4000" dirty="0"/>
              <a:t>- تقديم خدمات رعاية صحية قائمة على الأدلة لمن يحتاجون إليها </a:t>
            </a:r>
            <a:r>
              <a:rPr lang="ar" sz="4000" b="1" dirty="0">
                <a:solidFill>
                  <a:srgbClr val="00B050"/>
                </a:solidFill>
                <a:effectLst>
                  <a:outerShdw blurRad="38100" dist="38100" dir="2700000" algn="tl">
                    <a:srgbClr val="000000">
                      <a:alpha val="43137"/>
                    </a:srgbClr>
                  </a:outerShdw>
                </a:effectLst>
              </a:rPr>
              <a:t>(تم تحقيق النسبة المئوية للأهداف </a:t>
            </a:r>
            <a:r>
              <a:rPr lang="ar" sz="4000" b="1" dirty="0" smtClean="0">
                <a:solidFill>
                  <a:srgbClr val="00B050"/>
                </a:solidFill>
                <a:effectLst>
                  <a:outerShdw blurRad="38100" dist="38100" dir="2700000" algn="tl">
                    <a:srgbClr val="000000">
                      <a:alpha val="43137"/>
                    </a:srgbClr>
                  </a:outerShdw>
                </a:effectLst>
              </a:rPr>
              <a:t>).</a:t>
            </a:r>
            <a:endParaRPr lang="en-GB" sz="4000" dirty="0" smtClean="0"/>
          </a:p>
          <a:p>
            <a:pPr>
              <a:buNone/>
            </a:pPr>
            <a:r>
              <a:rPr lang="en-US" sz="4000" b="1" dirty="0" smtClean="0">
                <a:solidFill>
                  <a:srgbClr val="FF0000"/>
                </a:solidFill>
                <a:effectLst>
                  <a:outerShdw blurRad="38100" dist="38100" dir="2700000" algn="tl">
                    <a:srgbClr val="000000">
                      <a:alpha val="43137"/>
                    </a:srgbClr>
                  </a:outerShdw>
                </a:effectLst>
              </a:rPr>
              <a:t>Efficacy</a:t>
            </a:r>
            <a:r>
              <a:rPr lang="en-US" sz="4000" b="1" dirty="0">
                <a:solidFill>
                  <a:srgbClr val="FF0000"/>
                </a:solidFill>
                <a:effectLst>
                  <a:outerShdw blurRad="38100" dist="38100" dir="2700000" algn="tl">
                    <a:srgbClr val="000000">
                      <a:alpha val="43137"/>
                    </a:srgbClr>
                  </a:outerShdw>
                </a:effectLst>
              </a:rPr>
              <a:t>: </a:t>
            </a:r>
            <a:r>
              <a:rPr lang="en-US" sz="4000" dirty="0" smtClean="0"/>
              <a:t>The </a:t>
            </a:r>
            <a:r>
              <a:rPr lang="en-US" sz="4000" dirty="0"/>
              <a:t>potential capacity or the capability of care to produce the </a:t>
            </a:r>
            <a:r>
              <a:rPr lang="en-US" sz="4000" i="1" dirty="0"/>
              <a:t>desired outcomes</a:t>
            </a:r>
            <a:r>
              <a:rPr lang="en-US" sz="4000" dirty="0" smtClean="0"/>
              <a:t>.</a:t>
            </a:r>
          </a:p>
          <a:p>
            <a:pPr>
              <a:buNone/>
            </a:pPr>
            <a:r>
              <a:rPr lang="ar" sz="4000" b="1" dirty="0">
                <a:solidFill>
                  <a:srgbClr val="FF0000"/>
                </a:solidFill>
                <a:effectLst>
                  <a:outerShdw blurRad="38100" dist="38100" dir="2700000" algn="tl">
                    <a:srgbClr val="000000">
                      <a:alpha val="43137"/>
                    </a:srgbClr>
                  </a:outerShdw>
                </a:effectLst>
              </a:rPr>
              <a:t>الفعالية : </a:t>
            </a:r>
            <a:r>
              <a:rPr lang="ar" sz="4000" dirty="0"/>
              <a:t>القدرة المحتملة أو القدرة على الرعاية لتحقيق </a:t>
            </a:r>
            <a:r>
              <a:rPr lang="ar" sz="4000" i="1" dirty="0"/>
              <a:t>النتائج المرجوة </a:t>
            </a:r>
            <a:r>
              <a:rPr lang="ar" sz="4000" dirty="0"/>
              <a:t>.</a:t>
            </a:r>
          </a:p>
          <a:p>
            <a:pPr>
              <a:buNone/>
            </a:pPr>
            <a:endParaRPr lang="en-US" sz="4000" dirty="0"/>
          </a:p>
          <a:p>
            <a:pPr>
              <a:buNone/>
            </a:pPr>
            <a:endParaRPr lang="en-US" sz="4000" dirty="0"/>
          </a:p>
        </p:txBody>
      </p:sp>
      <p:pic>
        <p:nvPicPr>
          <p:cNvPr id="4" name="Picture 3"/>
          <p:cNvPicPr>
            <a:picLocks noChangeAspect="1"/>
          </p:cNvPicPr>
          <p:nvPr/>
        </p:nvPicPr>
        <p:blipFill>
          <a:blip r:embed="rId2"/>
          <a:stretch>
            <a:fillRect/>
          </a:stretch>
        </p:blipFill>
        <p:spPr>
          <a:xfrm>
            <a:off x="6996725" y="1349216"/>
            <a:ext cx="5195275" cy="5195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768114" cy="4351338"/>
          </a:xfrm>
        </p:spPr>
        <p:txBody>
          <a:bodyPr/>
          <a:lstStyle/>
          <a:p>
            <a:pPr marL="0" indent="0">
              <a:buNone/>
            </a:pPr>
            <a:r>
              <a:rPr lang="en-US" b="1" dirty="0" smtClean="0">
                <a:solidFill>
                  <a:srgbClr val="FF0000"/>
                </a:solidFill>
                <a:effectLst>
                  <a:outerShdw blurRad="38100" dist="38100" dir="2700000" algn="tl">
                    <a:srgbClr val="000000">
                      <a:alpha val="43137"/>
                    </a:srgbClr>
                  </a:outerShdw>
                </a:effectLst>
              </a:rPr>
              <a:t>3. Safety</a:t>
            </a:r>
            <a:r>
              <a:rPr lang="en-US" b="1" dirty="0">
                <a:solidFill>
                  <a:srgbClr val="FF0000"/>
                </a:solidFill>
                <a:effectLst>
                  <a:outerShdw blurRad="38100" dist="38100" dir="2700000" algn="tl">
                    <a:srgbClr val="000000">
                      <a:alpha val="43137"/>
                    </a:srgbClr>
                  </a:outerShdw>
                </a:effectLst>
              </a:rPr>
              <a:t>: </a:t>
            </a:r>
            <a:r>
              <a:rPr lang="en-US" dirty="0" smtClean="0"/>
              <a:t>The </a:t>
            </a:r>
            <a:r>
              <a:rPr lang="en-US" dirty="0"/>
              <a:t>degree to which the risk of an intervention and risk in the care environment are minimized for patients, visitors, and staff</a:t>
            </a:r>
            <a:r>
              <a:rPr lang="en-US" dirty="0" smtClean="0"/>
              <a:t>.</a:t>
            </a:r>
          </a:p>
          <a:p>
            <a:pPr marL="0" indent="0">
              <a:buNone/>
            </a:pPr>
            <a:r>
              <a:rPr lang="ar" b="1" dirty="0">
                <a:solidFill>
                  <a:srgbClr val="FF0000"/>
                </a:solidFill>
                <a:effectLst>
                  <a:outerShdw blurRad="38100" dist="38100" dir="2700000" algn="tl">
                    <a:srgbClr val="000000">
                      <a:alpha val="43137"/>
                    </a:srgbClr>
                  </a:outerShdw>
                </a:effectLst>
              </a:rPr>
              <a:t>3. السلامة : الدرجة التي </a:t>
            </a:r>
            <a:r>
              <a:rPr lang="ar" dirty="0"/>
              <a:t>يتم بها تقليل مخاطر التدخل والمخاطر في بيئة الرعاية للمرضى والزوار والموظفين.</a:t>
            </a:r>
          </a:p>
          <a:p>
            <a:pPr marL="0" indent="0">
              <a:buNone/>
            </a:pPr>
            <a:endParaRPr lang="en-US" dirty="0"/>
          </a:p>
          <a:p>
            <a:endParaRPr lang="en-GB" dirty="0"/>
          </a:p>
        </p:txBody>
      </p:sp>
      <p:sp>
        <p:nvSpPr>
          <p:cNvPr id="4" name="Title 1"/>
          <p:cNvSpPr txBox="1">
            <a:spLocks/>
          </p:cNvSpPr>
          <p:nvPr/>
        </p:nvSpPr>
        <p:spPr>
          <a:xfrm>
            <a:off x="519953" y="181349"/>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Palatino" pitchFamily="18" charset="0"/>
                <a:cs typeface="Times New Roman" charset="0"/>
              </a:rPr>
              <a:t>Key Components of  High Quality Health Care (cont</a:t>
            </a:r>
            <a:r>
              <a:rPr lang="en-US" dirty="0" smtClean="0">
                <a:latin typeface="Palatino" pitchFamily="18" charset="0"/>
                <a:cs typeface="Times New Roman" charset="0"/>
              </a:rPr>
              <a:t>.) </a:t>
            </a:r>
            <a:r>
              <a:rPr lang="ar" dirty="0">
                <a:latin typeface="Palatino" pitchFamily="18" charset="0"/>
                <a:cs typeface="Times New Roman" charset="0"/>
              </a:rPr>
              <a:t>المكونات الرئيسية للرعاية الصحية عالية الجودة (تابع)</a:t>
            </a:r>
            <a:endParaRPr lang="en-US" dirty="0"/>
          </a:p>
          <a:p>
            <a:endParaRPr lang="en-US" dirty="0"/>
          </a:p>
        </p:txBody>
      </p:sp>
      <p:pic>
        <p:nvPicPr>
          <p:cNvPr id="5" name="Picture 4"/>
          <p:cNvPicPr>
            <a:picLocks noChangeAspect="1"/>
          </p:cNvPicPr>
          <p:nvPr/>
        </p:nvPicPr>
        <p:blipFill>
          <a:blip r:embed="rId2"/>
          <a:stretch>
            <a:fillRect/>
          </a:stretch>
        </p:blipFill>
        <p:spPr>
          <a:xfrm>
            <a:off x="6758714" y="1410789"/>
            <a:ext cx="5093821" cy="5049180"/>
          </a:xfrm>
          <a:prstGeom prst="rect">
            <a:avLst/>
          </a:prstGeom>
        </p:spPr>
      </p:pic>
    </p:spTree>
    <p:extLst>
      <p:ext uri="{BB962C8B-B14F-4D97-AF65-F5344CB8AC3E}">
        <p14:creationId xmlns:p14="http://schemas.microsoft.com/office/powerpoint/2010/main" val="79161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484223" cy="4351338"/>
          </a:xfrm>
        </p:spPr>
        <p:txBody>
          <a:bodyPr/>
          <a:lstStyle/>
          <a:p>
            <a:pPr marL="0" indent="0">
              <a:buNone/>
            </a:pPr>
            <a:r>
              <a:rPr lang="en-GB" dirty="0" smtClean="0"/>
              <a:t>4. </a:t>
            </a:r>
            <a:r>
              <a:rPr lang="en-US" b="1" dirty="0">
                <a:solidFill>
                  <a:srgbClr val="FF0000"/>
                </a:solidFill>
                <a:effectLst>
                  <a:outerShdw blurRad="38100" dist="38100" dir="2700000" algn="tl">
                    <a:srgbClr val="000000">
                      <a:alpha val="43137"/>
                    </a:srgbClr>
                  </a:outerShdw>
                </a:effectLst>
              </a:rPr>
              <a:t>Timeliness: </a:t>
            </a:r>
            <a:r>
              <a:rPr lang="en-US" dirty="0"/>
              <a:t>• The degree to which care is provided to the individual at the most beneficial or necessary time (minimize delays</a:t>
            </a:r>
            <a:r>
              <a:rPr lang="en-US" dirty="0" smtClean="0"/>
              <a:t>).</a:t>
            </a:r>
          </a:p>
          <a:p>
            <a:pPr marL="0" indent="0">
              <a:buNone/>
            </a:pPr>
            <a:r>
              <a:rPr lang="ar" dirty="0"/>
              <a:t>4. </a:t>
            </a:r>
            <a:r>
              <a:rPr lang="ar" b="1" dirty="0">
                <a:solidFill>
                  <a:srgbClr val="FF0000"/>
                </a:solidFill>
                <a:effectLst>
                  <a:outerShdw blurRad="38100" dist="38100" dir="2700000" algn="tl">
                    <a:srgbClr val="000000">
                      <a:alpha val="43137"/>
                    </a:srgbClr>
                  </a:outerShdw>
                </a:effectLst>
              </a:rPr>
              <a:t>حسن التوقيت: </a:t>
            </a:r>
            <a:r>
              <a:rPr lang="ar" dirty="0"/>
              <a:t>• الدرجة التي يتم بها تقديم الرعاية للفرد في الوقت الأكثر فائدة أو الضروري (تقليل التأخيرات).</a:t>
            </a:r>
          </a:p>
          <a:p>
            <a:pPr marL="0" indent="0">
              <a:buNone/>
            </a:pP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6598520" y="1690688"/>
            <a:ext cx="4942607" cy="4942607"/>
          </a:xfrm>
          <a:prstGeom prst="rect">
            <a:avLst/>
          </a:prstGeom>
        </p:spPr>
      </p:pic>
    </p:spTree>
    <p:extLst>
      <p:ext uri="{BB962C8B-B14F-4D97-AF65-F5344CB8AC3E}">
        <p14:creationId xmlns:p14="http://schemas.microsoft.com/office/powerpoint/2010/main" val="2619864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838200" y="1825625"/>
            <a:ext cx="5456583" cy="4351338"/>
          </a:xfrm>
        </p:spPr>
        <p:txBody>
          <a:bodyPr>
            <a:normAutofit fontScale="92500"/>
          </a:bodyPr>
          <a:lstStyle/>
          <a:p>
            <a:r>
              <a:rPr lang="en-US" b="1" dirty="0" smtClean="0">
                <a:solidFill>
                  <a:srgbClr val="FF0000"/>
                </a:solidFill>
                <a:effectLst>
                  <a:outerShdw blurRad="38100" dist="38100" dir="2700000" algn="tl">
                    <a:srgbClr val="000000">
                      <a:alpha val="43137"/>
                    </a:srgbClr>
                  </a:outerShdw>
                </a:effectLst>
              </a:rPr>
              <a:t>5. </a:t>
            </a:r>
            <a:r>
              <a:rPr lang="en-US" b="1" dirty="0">
                <a:solidFill>
                  <a:srgbClr val="FF0000"/>
                </a:solidFill>
                <a:effectLst>
                  <a:outerShdw blurRad="38100" dist="38100" dir="2700000" algn="tl">
                    <a:srgbClr val="000000">
                      <a:alpha val="43137"/>
                    </a:srgbClr>
                  </a:outerShdw>
                </a:effectLst>
              </a:rPr>
              <a:t>Efficiency: </a:t>
            </a:r>
            <a:r>
              <a:rPr lang="ar" b="1" dirty="0">
                <a:solidFill>
                  <a:srgbClr val="FF0000"/>
                </a:solidFill>
                <a:effectLst>
                  <a:outerShdw blurRad="38100" dist="38100" dir="2700000" algn="tl">
                    <a:srgbClr val="000000">
                      <a:alpha val="43137"/>
                    </a:srgbClr>
                  </a:outerShdw>
                </a:effectLst>
              </a:rPr>
              <a:t>5. الكفاءة</a:t>
            </a:r>
            <a:r>
              <a:rPr lang="ar" b="1" dirty="0" smtClean="0">
                <a:solidFill>
                  <a:srgbClr val="FF0000"/>
                </a:solidFill>
                <a:effectLst>
                  <a:outerShdw blurRad="38100" dist="38100" dir="2700000" algn="tl">
                    <a:srgbClr val="000000">
                      <a:alpha val="43137"/>
                    </a:srgbClr>
                  </a:outerShdw>
                </a:effectLst>
              </a:rPr>
              <a:t>:</a:t>
            </a:r>
            <a:endParaRPr lang="en-US" b="1" dirty="0" smtClean="0">
              <a:solidFill>
                <a:srgbClr val="FF0000"/>
              </a:solidFill>
              <a:effectLst>
                <a:outerShdw blurRad="38100" dist="38100" dir="2700000" algn="tl">
                  <a:srgbClr val="000000">
                    <a:alpha val="43137"/>
                  </a:srgbClr>
                </a:outerShdw>
              </a:effectLst>
            </a:endParaRPr>
          </a:p>
          <a:p>
            <a:pPr marL="0" indent="0">
              <a:buNone/>
            </a:pPr>
            <a:r>
              <a:rPr lang="en-US" dirty="0" smtClean="0"/>
              <a:t>• </a:t>
            </a:r>
            <a:r>
              <a:rPr lang="en-US" dirty="0"/>
              <a:t>The optimum utilization of </a:t>
            </a:r>
            <a:r>
              <a:rPr lang="en-US" i="1" dirty="0"/>
              <a:t>resources</a:t>
            </a:r>
            <a:r>
              <a:rPr lang="en-US" dirty="0"/>
              <a:t> to produce the desired outcomes (maximizing the quality of health care delivered or unit of health benefit achieved for a given unit of health care resources used</a:t>
            </a:r>
            <a:r>
              <a:rPr lang="en-US" dirty="0" smtClean="0"/>
              <a:t>).</a:t>
            </a:r>
          </a:p>
          <a:p>
            <a:pPr marL="0" indent="0">
              <a:buNone/>
            </a:pPr>
            <a:r>
              <a:rPr lang="ar" dirty="0"/>
              <a:t>• الاستخدام الأمثل </a:t>
            </a:r>
            <a:r>
              <a:rPr lang="ar" i="1" dirty="0"/>
              <a:t>للموارد </a:t>
            </a:r>
            <a:r>
              <a:rPr lang="ar" dirty="0"/>
              <a:t>لتحقيق النتائج المرجوة (تعظيم جودة الرعاية الصحية المقدمة أو وحدة الفوائد الصحية المحققة لوحدة معينة من موارد الرعاية الصحية المستخدمة).</a:t>
            </a:r>
          </a:p>
          <a:p>
            <a:pPr marL="0" indent="0">
              <a:buNone/>
            </a:pPr>
            <a:endParaRPr lang="en-US" dirty="0"/>
          </a:p>
          <a:p>
            <a:endParaRPr lang="en-GB" dirty="0"/>
          </a:p>
        </p:txBody>
      </p:sp>
      <p:sp>
        <p:nvSpPr>
          <p:cNvPr id="6" name="Content Placeholder 2"/>
          <p:cNvSpPr txBox="1">
            <a:spLocks/>
          </p:cNvSpPr>
          <p:nvPr/>
        </p:nvSpPr>
        <p:spPr>
          <a:xfrm>
            <a:off x="7215761" y="16933831"/>
            <a:ext cx="86832" cy="6333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5. </a:t>
            </a:r>
            <a:endParaRPr lang="en-GB" dirty="0"/>
          </a:p>
        </p:txBody>
      </p:sp>
      <p:pic>
        <p:nvPicPr>
          <p:cNvPr id="7" name="Picture 2" descr="https://www.who.int/images/default-source/infographics/quality-of-care/efficiency.png?sfvrsn=bf02155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134" y="1307234"/>
            <a:ext cx="5029199"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1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4700451" cy="4793496"/>
          </a:xfrm>
        </p:spPr>
        <p:txBody>
          <a:bodyPr>
            <a:normAutofit fontScale="85000" lnSpcReduction="20000"/>
          </a:bodyPr>
          <a:lstStyle/>
          <a:p>
            <a:pPr marL="0" indent="0">
              <a:buNone/>
            </a:pPr>
            <a:r>
              <a:rPr lang="en-GB" b="1" dirty="0">
                <a:solidFill>
                  <a:srgbClr val="FF0000"/>
                </a:solidFill>
                <a:effectLst>
                  <a:outerShdw blurRad="38100" dist="38100" dir="2700000" algn="tl">
                    <a:srgbClr val="000000">
                      <a:alpha val="43137"/>
                    </a:srgbClr>
                  </a:outerShdw>
                </a:effectLst>
              </a:rPr>
              <a:t>6. Equity: </a:t>
            </a:r>
            <a:r>
              <a:rPr lang="en-GB" dirty="0"/>
              <a:t>providing care that does not vary in quality on account of gender, ethnicity, geographic location, and socio-economic </a:t>
            </a:r>
            <a:r>
              <a:rPr lang="en-GB" dirty="0" smtClean="0"/>
              <a:t>status</a:t>
            </a:r>
            <a:r>
              <a:rPr lang="en-GB" dirty="0" smtClean="0"/>
              <a:t>.</a:t>
            </a:r>
          </a:p>
          <a:p>
            <a:pPr marL="0" indent="0">
              <a:buNone/>
            </a:pPr>
            <a:r>
              <a:rPr lang="ar" b="1" dirty="0">
                <a:solidFill>
                  <a:srgbClr val="FF0000"/>
                </a:solidFill>
                <a:effectLst>
                  <a:outerShdw blurRad="38100" dist="38100" dir="2700000" algn="tl">
                    <a:srgbClr val="000000">
                      <a:alpha val="43137"/>
                    </a:srgbClr>
                  </a:outerShdw>
                </a:effectLst>
              </a:rPr>
              <a:t>6. الإنصاف: </a:t>
            </a:r>
            <a:r>
              <a:rPr lang="ar" dirty="0"/>
              <a:t>تقديم رعاية لا تتفاوت في الجودة على أساس الجنس والعرق والموقع الجغرافي والوضع الاجتماعي والاقتصادي .</a:t>
            </a:r>
          </a:p>
          <a:p>
            <a:pPr marL="0" indent="0">
              <a:buNone/>
            </a:pPr>
            <a:endParaRPr lang="en-GB" dirty="0" smtClean="0"/>
          </a:p>
          <a:p>
            <a:pPr marL="0" indent="0">
              <a:buNone/>
            </a:pPr>
            <a:r>
              <a:rPr lang="en-GB" dirty="0" smtClean="0"/>
              <a:t>At the same time, care </a:t>
            </a:r>
            <a:r>
              <a:rPr lang="en-US" dirty="0"/>
              <a:t>with sensitivity for the individuals’ needs, expectations, and </a:t>
            </a:r>
            <a:r>
              <a:rPr lang="en-US" dirty="0" smtClean="0"/>
              <a:t>differences (Respect and caring</a:t>
            </a:r>
            <a:r>
              <a:rPr lang="en-US" dirty="0" smtClean="0"/>
              <a:t>)</a:t>
            </a:r>
          </a:p>
          <a:p>
            <a:pPr marL="0" indent="0">
              <a:buNone/>
            </a:pPr>
            <a:r>
              <a:rPr lang="ar" dirty="0"/>
              <a:t>في نفس الوقت ، اهتم بحساسية باحتياجات الأفراد وتوقعاتهم واختلافاتهم (الاحترام والاهتمام</a:t>
            </a:r>
            <a:r>
              <a:rPr lang="ar" dirty="0" smtClean="0"/>
              <a:t>)</a:t>
            </a:r>
            <a:endParaRPr lang="en-GB" dirty="0"/>
          </a:p>
        </p:txBody>
      </p:sp>
      <p:pic>
        <p:nvPicPr>
          <p:cNvPr id="4" name="Picture 3"/>
          <p:cNvPicPr>
            <a:picLocks noChangeAspect="1"/>
          </p:cNvPicPr>
          <p:nvPr/>
        </p:nvPicPr>
        <p:blipFill>
          <a:blip r:embed="rId2"/>
          <a:stretch>
            <a:fillRect/>
          </a:stretch>
        </p:blipFill>
        <p:spPr>
          <a:xfrm>
            <a:off x="6425367" y="1690688"/>
            <a:ext cx="4928433" cy="4928433"/>
          </a:xfrm>
          <a:prstGeom prst="rect">
            <a:avLst/>
          </a:prstGeom>
        </p:spPr>
      </p:pic>
    </p:spTree>
    <p:extLst>
      <p:ext uri="{BB962C8B-B14F-4D97-AF65-F5344CB8AC3E}">
        <p14:creationId xmlns:p14="http://schemas.microsoft.com/office/powerpoint/2010/main" val="286495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18" y="0"/>
            <a:ext cx="10515600" cy="1325563"/>
          </a:xfrm>
        </p:spPr>
        <p:txBody>
          <a:bodyPr>
            <a:normAutofit fontScale="90000"/>
          </a:bodyPr>
          <a:lstStyle/>
          <a:p>
            <a:r>
              <a:rPr lang="en-US" dirty="0">
                <a:latin typeface="Palatino" pitchFamily="18" charset="0"/>
                <a:cs typeface="Times New Roman" charset="0"/>
              </a:rPr>
              <a:t>Key Components of  High Quality Health Care (cont</a:t>
            </a:r>
            <a:r>
              <a:rPr lang="en-US" dirty="0" smtClean="0">
                <a:latin typeface="Palatino" pitchFamily="18" charset="0"/>
                <a:cs typeface="Times New Roman" charset="0"/>
              </a:rPr>
              <a:t>.) </a:t>
            </a:r>
            <a:r>
              <a:rPr lang="ar" dirty="0">
                <a:latin typeface="Palatino" pitchFamily="18" charset="0"/>
                <a:cs typeface="Times New Roman" charset="0"/>
              </a:rPr>
              <a:t>المكونات الرئيسية للرعاية الصحية عالية الجودة (تابع)</a:t>
            </a:r>
            <a:endParaRPr lang="en-US" dirty="0"/>
          </a:p>
        </p:txBody>
      </p:sp>
      <p:sp>
        <p:nvSpPr>
          <p:cNvPr id="3" name="Content Placeholder 2"/>
          <p:cNvSpPr>
            <a:spLocks noGrp="1"/>
          </p:cNvSpPr>
          <p:nvPr>
            <p:ph idx="1"/>
          </p:nvPr>
        </p:nvSpPr>
        <p:spPr>
          <a:xfrm>
            <a:off x="838200" y="1825625"/>
            <a:ext cx="4686837" cy="4351338"/>
          </a:xfrm>
        </p:spPr>
        <p:txBody>
          <a:bodyPr>
            <a:normAutofit/>
          </a:bodyPr>
          <a:lstStyle/>
          <a:p>
            <a:pPr>
              <a:buNone/>
            </a:pPr>
            <a:r>
              <a:rPr lang="en-US" b="1" dirty="0">
                <a:solidFill>
                  <a:srgbClr val="FF0000"/>
                </a:solidFill>
                <a:effectLst>
                  <a:outerShdw blurRad="38100" dist="38100" dir="2700000" algn="tl">
                    <a:srgbClr val="000000">
                      <a:alpha val="43137"/>
                    </a:srgbClr>
                  </a:outerShdw>
                </a:effectLst>
              </a:rPr>
              <a:t>7. </a:t>
            </a:r>
            <a:r>
              <a:rPr lang="en-US" b="1" dirty="0" smtClean="0">
                <a:solidFill>
                  <a:srgbClr val="FF0000"/>
                </a:solidFill>
                <a:effectLst>
                  <a:outerShdw blurRad="38100" dist="38100" dir="2700000" algn="tl">
                    <a:srgbClr val="000000">
                      <a:alpha val="43137"/>
                    </a:srgbClr>
                  </a:outerShdw>
                </a:effectLst>
              </a:rPr>
              <a:t>Integrated: </a:t>
            </a:r>
            <a:r>
              <a:rPr lang="en-GB" dirty="0" smtClean="0"/>
              <a:t>providing </a:t>
            </a:r>
            <a:r>
              <a:rPr lang="en-GB" dirty="0"/>
              <a:t>care that makes available the full range of health services throughout the life </a:t>
            </a:r>
            <a:r>
              <a:rPr lang="en-GB" dirty="0" smtClean="0"/>
              <a:t>course</a:t>
            </a:r>
          </a:p>
          <a:p>
            <a:pPr>
              <a:buNone/>
            </a:pPr>
            <a:r>
              <a:rPr lang="ar" b="1" dirty="0">
                <a:solidFill>
                  <a:srgbClr val="FF0000"/>
                </a:solidFill>
                <a:effectLst>
                  <a:outerShdw blurRad="38100" dist="38100" dir="2700000" algn="tl">
                    <a:srgbClr val="000000">
                      <a:alpha val="43137"/>
                    </a:srgbClr>
                  </a:outerShdw>
                </a:effectLst>
              </a:rPr>
              <a:t>7. تكامل: </a:t>
            </a:r>
            <a:r>
              <a:rPr lang="ar" dirty="0"/>
              <a:t>تقديم رعاية توفر مجموعة كاملة من الخدمات الصحية طوال العمر</a:t>
            </a:r>
            <a:endParaRPr lang="en-US" b="1" dirty="0">
              <a:solidFill>
                <a:srgbClr val="FF0000"/>
              </a:solidFill>
              <a:effectLst>
                <a:outerShdw blurRad="38100" dist="38100" dir="2700000" algn="tl">
                  <a:srgbClr val="000000">
                    <a:alpha val="43137"/>
                  </a:srgbClr>
                </a:outerShdw>
              </a:effectLst>
            </a:endParaRPr>
          </a:p>
          <a:p>
            <a:pPr>
              <a:buNone/>
            </a:pPr>
            <a:endParaRPr lang="en-US"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867399" y="1165411"/>
            <a:ext cx="5486401" cy="5486401"/>
          </a:xfrm>
          <a:prstGeom prst="rect">
            <a:avLst/>
          </a:prstGeom>
        </p:spPr>
      </p:pic>
      <p:sp>
        <p:nvSpPr>
          <p:cNvPr id="5" name="TextBox 4"/>
          <p:cNvSpPr txBox="1"/>
          <p:nvPr/>
        </p:nvSpPr>
        <p:spPr>
          <a:xfrm>
            <a:off x="463638" y="5950039"/>
            <a:ext cx="10890161" cy="830997"/>
          </a:xfrm>
          <a:prstGeom prst="rect">
            <a:avLst/>
          </a:prstGeom>
          <a:solidFill>
            <a:schemeClr val="bg1"/>
          </a:solidFill>
        </p:spPr>
        <p:txBody>
          <a:bodyPr wrap="square" rtlCol="0">
            <a:spAutoFit/>
          </a:bodyPr>
          <a:lstStyle/>
          <a:p>
            <a:r>
              <a:rPr lang="en-GB" sz="2400" b="1" dirty="0">
                <a:solidFill>
                  <a:srgbClr val="FF0000"/>
                </a:solidFill>
              </a:rPr>
              <a:t>It is not possible to maximize all key components of quality healthcare services! </a:t>
            </a:r>
          </a:p>
          <a:p>
            <a:r>
              <a:rPr lang="ar" sz="2400" b="1" dirty="0">
                <a:solidFill>
                  <a:srgbClr val="FF0000"/>
                </a:solidFill>
              </a:rPr>
              <a:t>لا يمكن تعظيم جميع المكونات الرئيسية لخدمات الرعاية الصحية عالية الجودة</a:t>
            </a:r>
            <a:r>
              <a:rPr lang="ar" sz="2400" b="1" dirty="0" smtClean="0">
                <a:solidFill>
                  <a:srgbClr val="FF0000"/>
                </a:solidFill>
              </a:rPr>
              <a:t>!</a:t>
            </a:r>
            <a:endParaRPr lang="ar" sz="2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5CEA3-B59D-406B-BE74-1238613D0D04}"/>
              </a:ext>
            </a:extLst>
          </p:cNvPr>
          <p:cNvSpPr>
            <a:spLocks noGrp="1"/>
          </p:cNvSpPr>
          <p:nvPr>
            <p:ph type="title"/>
          </p:nvPr>
        </p:nvSpPr>
        <p:spPr>
          <a:xfrm>
            <a:off x="584202" y="143315"/>
            <a:ext cx="10588434" cy="1062644"/>
          </a:xfrm>
        </p:spPr>
        <p:txBody>
          <a:bodyPr anchor="b">
            <a:normAutofit/>
          </a:bodyPr>
          <a:lstStyle/>
          <a:p>
            <a:r>
              <a:rPr lang="en-GB" dirty="0"/>
              <a:t>Quality </a:t>
            </a:r>
            <a:r>
              <a:rPr lang="en-GB" dirty="0" smtClean="0"/>
              <a:t>Management </a:t>
            </a:r>
            <a:r>
              <a:rPr lang="ar" dirty="0"/>
              <a:t>إدارة الجودة</a:t>
            </a:r>
            <a:endParaRPr lang="en-GB" dirty="0"/>
          </a:p>
        </p:txBody>
      </p:sp>
      <p:pic>
        <p:nvPicPr>
          <p:cNvPr id="5" name="Picture 4">
            <a:extLst>
              <a:ext uri="{FF2B5EF4-FFF2-40B4-BE49-F238E27FC236}">
                <a16:creationId xmlns="" xmlns:a16="http://schemas.microsoft.com/office/drawing/2014/main" id="{313D26FF-FB9B-4444-A3F0-98F43A4F412D}"/>
              </a:ext>
            </a:extLst>
          </p:cNvPr>
          <p:cNvPicPr>
            <a:picLocks noChangeAspect="1"/>
          </p:cNvPicPr>
          <p:nvPr/>
        </p:nvPicPr>
        <p:blipFill>
          <a:blip r:embed="rId2"/>
          <a:stretch>
            <a:fillRect/>
          </a:stretch>
        </p:blipFill>
        <p:spPr>
          <a:xfrm>
            <a:off x="239149" y="1416704"/>
            <a:ext cx="4909625" cy="4801484"/>
          </a:xfrm>
          <a:prstGeom prst="rect">
            <a:avLst/>
          </a:prstGeom>
        </p:spPr>
      </p:pic>
      <p:sp>
        <p:nvSpPr>
          <p:cNvPr id="3" name="Content Placeholder 2">
            <a:extLst>
              <a:ext uri="{FF2B5EF4-FFF2-40B4-BE49-F238E27FC236}">
                <a16:creationId xmlns="" xmlns:a16="http://schemas.microsoft.com/office/drawing/2014/main" id="{AF6FB654-1535-4342-93F7-4A35AD11B14B}"/>
              </a:ext>
            </a:extLst>
          </p:cNvPr>
          <p:cNvSpPr>
            <a:spLocks noGrp="1"/>
          </p:cNvSpPr>
          <p:nvPr>
            <p:ph idx="1"/>
          </p:nvPr>
        </p:nvSpPr>
        <p:spPr>
          <a:xfrm>
            <a:off x="5387925" y="1205959"/>
            <a:ext cx="6804075" cy="5409994"/>
          </a:xfrm>
        </p:spPr>
        <p:txBody>
          <a:bodyPr>
            <a:noAutofit/>
          </a:bodyPr>
          <a:lstStyle/>
          <a:p>
            <a:pPr marL="0" indent="0">
              <a:buNone/>
            </a:pPr>
            <a:r>
              <a:rPr lang="en-GB" sz="2000" dirty="0"/>
              <a:t>• Definition: “A planned, systematic, and organization-wide approach to monitor, </a:t>
            </a:r>
            <a:r>
              <a:rPr lang="en-GB" sz="2000" dirty="0" err="1"/>
              <a:t>analyze</a:t>
            </a:r>
            <a:r>
              <a:rPr lang="en-GB" sz="2000" dirty="0"/>
              <a:t>, and improve the organizational performance; thereby continually improving the quality of care and services provided</a:t>
            </a:r>
            <a:r>
              <a:rPr lang="en-GB" sz="2000" dirty="0" smtClean="0"/>
              <a:t>”</a:t>
            </a:r>
            <a:br>
              <a:rPr lang="en-GB" sz="2000" dirty="0" smtClean="0"/>
            </a:br>
            <a:r>
              <a:rPr lang="ar" sz="2000" dirty="0"/>
              <a:t>• التعريف: نهج مخطط ومنهجي على مستوى المنظمة لمراقبة وتحليل وتحسين الأداء التنظيمي. وبالتالي التحسين المستمر لجودة الرعاية والخدمات المقدمة </a:t>
            </a:r>
            <a:r>
              <a:rPr lang="ar" sz="2000" dirty="0" smtClean="0"/>
              <a:t>"</a:t>
            </a:r>
            <a:endParaRPr lang="en-GB" sz="2000" dirty="0"/>
          </a:p>
          <a:p>
            <a:pPr marL="0" indent="0">
              <a:buNone/>
            </a:pPr>
            <a:r>
              <a:rPr lang="en-GB" sz="2000" dirty="0"/>
              <a:t> Quality Management (QM) </a:t>
            </a:r>
            <a:r>
              <a:rPr lang="en-GB" sz="2000" dirty="0" smtClean="0"/>
              <a:t>aim to </a:t>
            </a:r>
            <a:r>
              <a:rPr lang="en-GB" sz="2000" dirty="0"/>
              <a:t>develop and maintain programs to keep it at an acceptable level (</a:t>
            </a:r>
            <a:r>
              <a:rPr lang="en-GB" sz="2000" b="1" dirty="0">
                <a:solidFill>
                  <a:srgbClr val="00B0F0"/>
                </a:solidFill>
              </a:rPr>
              <a:t>quality planning </a:t>
            </a:r>
            <a:r>
              <a:rPr lang="en-GB" sz="2000" dirty="0"/>
              <a:t>and </a:t>
            </a:r>
            <a:r>
              <a:rPr lang="en-GB" sz="2000" b="1" dirty="0">
                <a:solidFill>
                  <a:srgbClr val="00B050"/>
                </a:solidFill>
              </a:rPr>
              <a:t>control</a:t>
            </a:r>
            <a:r>
              <a:rPr lang="en-GB" sz="2000" dirty="0"/>
              <a:t>) and to </a:t>
            </a:r>
            <a:r>
              <a:rPr lang="en-GB" sz="2000" dirty="0" smtClean="0"/>
              <a:t>make improvements </a:t>
            </a:r>
            <a:r>
              <a:rPr lang="en-GB" sz="2000" dirty="0"/>
              <a:t>when the opportunity arises or the care does not meet standards (</a:t>
            </a:r>
            <a:r>
              <a:rPr lang="en-GB" sz="2000" b="1" dirty="0">
                <a:solidFill>
                  <a:schemeClr val="accent2">
                    <a:lumMod val="75000"/>
                  </a:schemeClr>
                </a:solidFill>
              </a:rPr>
              <a:t>quality improvement</a:t>
            </a:r>
            <a:r>
              <a:rPr lang="en-GB" sz="2000" dirty="0" smtClean="0"/>
              <a:t>).</a:t>
            </a:r>
          </a:p>
          <a:p>
            <a:pPr marL="0" indent="0">
              <a:buNone/>
            </a:pPr>
            <a:r>
              <a:rPr lang="ar" sz="2000" dirty="0"/>
              <a:t>تهدف إدارة الجودة (QM) إلى تطوير البرامج والحفاظ عليها لإبقائها عند مستوى مقبول ( </a:t>
            </a:r>
            <a:r>
              <a:rPr lang="ar" sz="2000" b="1" dirty="0">
                <a:solidFill>
                  <a:srgbClr val="00B0F0"/>
                </a:solidFill>
              </a:rPr>
              <a:t>تخطيط ومراقبة الجودة </a:t>
            </a:r>
            <a:r>
              <a:rPr lang="ar" sz="2000" dirty="0"/>
              <a:t>) </a:t>
            </a:r>
            <a:r>
              <a:rPr lang="ar" sz="2000" b="1" dirty="0">
                <a:solidFill>
                  <a:srgbClr val="00B050"/>
                </a:solidFill>
              </a:rPr>
              <a:t>وإجراء </a:t>
            </a:r>
            <a:r>
              <a:rPr lang="ar" sz="2000" dirty="0"/>
              <a:t>تحسينات عند ظهور الفرصة أو عدم تلبية الرعاية للمعايير ( </a:t>
            </a:r>
            <a:r>
              <a:rPr lang="ar" sz="2000" b="1" dirty="0">
                <a:solidFill>
                  <a:schemeClr val="accent2">
                    <a:lumMod val="75000"/>
                  </a:schemeClr>
                </a:solidFill>
              </a:rPr>
              <a:t>تحسين الجودة </a:t>
            </a:r>
            <a:r>
              <a:rPr lang="ar" sz="2000" dirty="0"/>
              <a:t>).</a:t>
            </a:r>
          </a:p>
          <a:p>
            <a:pPr marL="0" indent="0">
              <a:buNone/>
            </a:pPr>
            <a:endParaRPr lang="en-GB" sz="2000" dirty="0"/>
          </a:p>
        </p:txBody>
      </p:sp>
    </p:spTree>
    <p:extLst>
      <p:ext uri="{BB962C8B-B14F-4D97-AF65-F5344CB8AC3E}">
        <p14:creationId xmlns:p14="http://schemas.microsoft.com/office/powerpoint/2010/main" val="3518127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t>
            </a:r>
            <a:r>
              <a:rPr lang="en-GB" dirty="0" smtClean="0"/>
              <a:t>improvement </a:t>
            </a:r>
            <a:r>
              <a:rPr lang="ar" dirty="0"/>
              <a:t>تحسين الجودة</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Quality improvement focus is measuring change, consisting of “systematic and continuous actions that lead to measureable improvement in healthcare services and the health status of a targeted patient group</a:t>
            </a:r>
            <a:r>
              <a:rPr lang="en-GB" dirty="0" smtClean="0"/>
              <a:t>.”</a:t>
            </a:r>
            <a:br>
              <a:rPr lang="en-GB" dirty="0" smtClean="0"/>
            </a:br>
            <a:r>
              <a:rPr lang="ar" dirty="0"/>
              <a:t>التركيز على تحسين الجودة هو قياس التغيير ، الذي يتكون من "إجراءات منهجية ومستمرة تؤدي إلى تحسين قابل للقياس في خدمات الرعاية الصحية والحالة الصحية لمجموعة المرضى المستهدفة</a:t>
            </a:r>
            <a:r>
              <a:rPr lang="ar" dirty="0" smtClean="0"/>
              <a:t>".</a:t>
            </a:r>
            <a:endParaRPr lang="en-GB" dirty="0" smtClean="0"/>
          </a:p>
          <a:p>
            <a:r>
              <a:rPr lang="en-GB" dirty="0" smtClean="0"/>
              <a:t>It is used when planning any improvement or change to work </a:t>
            </a:r>
            <a:r>
              <a:rPr lang="en-GB" dirty="0" smtClean="0"/>
              <a:t>processes </a:t>
            </a:r>
            <a:r>
              <a:rPr lang="ar" dirty="0"/>
              <a:t>يتم استخدامه عند التخطيط لأي تحسين أو تغيير في إجراءات </a:t>
            </a:r>
            <a:r>
              <a:rPr lang="ar" dirty="0" smtClean="0"/>
              <a:t>العمل</a:t>
            </a:r>
            <a:endParaRPr lang="en-GB" dirty="0" smtClean="0"/>
          </a:p>
          <a:p>
            <a:r>
              <a:rPr lang="en-GB" dirty="0" smtClean="0"/>
              <a:t> It is important that healthcare organizations apply the principles of quality improvement in all aspects of clinical care. </a:t>
            </a:r>
            <a:endParaRPr lang="en-GB" dirty="0" smtClean="0"/>
          </a:p>
          <a:p>
            <a:pPr marL="0" indent="0">
              <a:buNone/>
            </a:pPr>
            <a:r>
              <a:rPr lang="ar" dirty="0"/>
              <a:t>من المهم أن تطبق مؤسسات الرعاية الصحية مبادئ تحسين الجودة في جميع جوانب الرعاية السريرية.</a:t>
            </a:r>
            <a:endParaRPr lang="en-GB" dirty="0"/>
          </a:p>
          <a:p>
            <a:pPr marL="0" indent="0">
              <a:buNone/>
            </a:pPr>
            <a:endParaRPr lang="en-GB" dirty="0"/>
          </a:p>
        </p:txBody>
      </p:sp>
    </p:spTree>
    <p:extLst>
      <p:ext uri="{BB962C8B-B14F-4D97-AF65-F5344CB8AC3E}">
        <p14:creationId xmlns:p14="http://schemas.microsoft.com/office/powerpoint/2010/main" val="360000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GB" dirty="0" smtClean="0"/>
              <a:t>(PDSA) cycles and the model for </a:t>
            </a:r>
            <a:r>
              <a:rPr lang="en-GB" dirty="0" smtClean="0"/>
              <a:t>improvement</a:t>
            </a:r>
            <a:br>
              <a:rPr lang="en-GB" dirty="0" smtClean="0"/>
            </a:br>
            <a:r>
              <a:rPr lang="ar" dirty="0"/>
              <a:t>دورات (PDSA) ونموذج التحسين</a:t>
            </a:r>
            <a:endParaRPr lang="en-GB" dirty="0"/>
          </a:p>
        </p:txBody>
      </p:sp>
      <p:sp>
        <p:nvSpPr>
          <p:cNvPr id="3" name="Content Placeholder 2"/>
          <p:cNvSpPr>
            <a:spLocks noGrp="1"/>
          </p:cNvSpPr>
          <p:nvPr>
            <p:ph idx="1"/>
          </p:nvPr>
        </p:nvSpPr>
        <p:spPr/>
        <p:txBody>
          <a:bodyPr/>
          <a:lstStyle/>
          <a:p>
            <a:r>
              <a:rPr lang="en-GB" dirty="0" smtClean="0"/>
              <a:t>One of the most widely used models is the Plan-Do-Study-Act (PDSA) Cycle, a systematic series of steps for the continual improvement of a product, service, or process.</a:t>
            </a:r>
          </a:p>
          <a:p>
            <a:pPr algn="r" rtl="1"/>
            <a:r>
              <a:rPr lang="ar" dirty="0"/>
              <a:t>أحد النماذج الأكثر استخدامًا هو دورة Plan-Do-Study-Act (PDSA) ، وهي سلسلة منهجية من الخطوات للتحسين المستمر لمنتج أو خدمة أو عملية</a:t>
            </a:r>
            <a:r>
              <a:rPr lang="ar" dirty="0" smtClean="0"/>
              <a:t>.</a:t>
            </a:r>
            <a:endParaRPr lang="en-GB" dirty="0"/>
          </a:p>
          <a:p>
            <a:r>
              <a:rPr lang="en-GB" dirty="0" smtClean="0"/>
              <a:t>The model for improvement provides a framework for developing, testing and implementing </a:t>
            </a:r>
            <a:r>
              <a:rPr lang="en-GB" i="1" dirty="0" smtClean="0">
                <a:solidFill>
                  <a:srgbClr val="FF0000"/>
                </a:solidFill>
              </a:rPr>
              <a:t>changes</a:t>
            </a:r>
            <a:r>
              <a:rPr lang="en-GB" dirty="0" smtClean="0"/>
              <a:t> leading to improvement. </a:t>
            </a:r>
            <a:r>
              <a:rPr lang="en-GB" dirty="0" smtClean="0"/>
              <a:t/>
            </a:r>
            <a:br>
              <a:rPr lang="en-GB" dirty="0" smtClean="0"/>
            </a:br>
            <a:r>
              <a:rPr lang="ar" dirty="0"/>
              <a:t>يوفر نموذج التحسين إطارًا لتطوير واختبار وتنفيذ </a:t>
            </a:r>
            <a:r>
              <a:rPr lang="ar" i="1" dirty="0">
                <a:solidFill>
                  <a:srgbClr val="FF0000"/>
                </a:solidFill>
              </a:rPr>
              <a:t>التغييرات التي </a:t>
            </a:r>
            <a:r>
              <a:rPr lang="ar" dirty="0"/>
              <a:t>تؤدي إلى التحسين.</a:t>
            </a:r>
          </a:p>
          <a:p>
            <a:endParaRPr lang="en-GB" dirty="0" smtClean="0"/>
          </a:p>
        </p:txBody>
      </p:sp>
      <p:sp>
        <p:nvSpPr>
          <p:cNvPr id="4" name="TextBox 3"/>
          <p:cNvSpPr txBox="1"/>
          <p:nvPr/>
        </p:nvSpPr>
        <p:spPr>
          <a:xfrm>
            <a:off x="448614" y="5370026"/>
            <a:ext cx="11294772" cy="830997"/>
          </a:xfrm>
          <a:prstGeom prst="rect">
            <a:avLst/>
          </a:prstGeom>
          <a:noFill/>
        </p:spPr>
        <p:txBody>
          <a:bodyPr wrap="square" rtlCol="0">
            <a:spAutoFit/>
          </a:bodyPr>
          <a:lstStyle/>
          <a:p>
            <a:r>
              <a:rPr lang="en-GB" sz="2400" b="1" dirty="0" smtClean="0"/>
              <a:t>All improvement requires change, but not all change will result in an </a:t>
            </a:r>
            <a:r>
              <a:rPr lang="en-GB" sz="2400" b="1" dirty="0" smtClean="0"/>
              <a:t>improvement</a:t>
            </a:r>
          </a:p>
          <a:p>
            <a:r>
              <a:rPr lang="ar" sz="2400" b="1" dirty="0"/>
              <a:t>كل التحسينات تتطلب التغيير ، ولكن ليس كل التغيير سيؤدي إلى </a:t>
            </a:r>
            <a:r>
              <a:rPr lang="ar" sz="2400" b="1" dirty="0" smtClean="0"/>
              <a:t>تحسن</a:t>
            </a:r>
            <a:endParaRPr lang="en-GB" sz="2400" b="1" dirty="0"/>
          </a:p>
        </p:txBody>
      </p:sp>
    </p:spTree>
    <p:extLst>
      <p:ext uri="{BB962C8B-B14F-4D97-AF65-F5344CB8AC3E}">
        <p14:creationId xmlns:p14="http://schemas.microsoft.com/office/powerpoint/2010/main" val="408101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812800" y="228600"/>
            <a:ext cx="10871200" cy="990600"/>
          </a:xfrm>
        </p:spPr>
        <p:txBody>
          <a:bodyPr/>
          <a:lstStyle/>
          <a:p>
            <a:r>
              <a:rPr lang="en-US" altLang="en-US" dirty="0" smtClean="0"/>
              <a:t>Quality</a:t>
            </a:r>
            <a:r>
              <a:rPr lang="ar" altLang="en-US" dirty="0" smtClean="0"/>
              <a:t>جودة</a:t>
            </a:r>
            <a:r>
              <a:rPr lang="en-US" altLang="en-US" dirty="0" smtClean="0"/>
              <a:t> </a:t>
            </a:r>
            <a:endParaRPr lang="en-GB" altLang="en-US" dirty="0"/>
          </a:p>
        </p:txBody>
      </p:sp>
      <p:sp>
        <p:nvSpPr>
          <p:cNvPr id="25603" name="Rectangle 3"/>
          <p:cNvSpPr>
            <a:spLocks noGrp="1"/>
          </p:cNvSpPr>
          <p:nvPr>
            <p:ph idx="1"/>
          </p:nvPr>
        </p:nvSpPr>
        <p:spPr>
          <a:xfrm>
            <a:off x="160211" y="1114391"/>
            <a:ext cx="5789739" cy="2090057"/>
          </a:xfrm>
        </p:spPr>
        <p:txBody>
          <a:bodyPr>
            <a:normAutofit fontScale="70000" lnSpcReduction="20000"/>
          </a:bodyPr>
          <a:lstStyle/>
          <a:p>
            <a:pPr algn="ctr">
              <a:buFont typeface="Wingdings" pitchFamily="2" charset="2"/>
              <a:buNone/>
            </a:pPr>
            <a:r>
              <a:rPr lang="en-GB" altLang="en-US" sz="4000" b="1" i="1" dirty="0"/>
              <a:t>“We have two jobs: our job and the job of improving our job”</a:t>
            </a:r>
            <a:r>
              <a:rPr lang="en-GB" altLang="en-US" dirty="0"/>
              <a:t> </a:t>
            </a:r>
            <a:endParaRPr lang="en-GB" altLang="en-US" dirty="0" smtClean="0"/>
          </a:p>
          <a:p>
            <a:pPr algn="ctr">
              <a:buNone/>
            </a:pPr>
            <a:r>
              <a:rPr lang="ar" altLang="en-US" b="1" i="1" dirty="0"/>
              <a:t>"لدينا وظيفتان: وظيفتنا ومهمة تحسين وظيفتنا"</a:t>
            </a:r>
            <a:r>
              <a:rPr lang="ar" altLang="en-US" dirty="0"/>
              <a:t> </a:t>
            </a:r>
          </a:p>
          <a:p>
            <a:pPr algn="ctr">
              <a:buFont typeface="Wingdings" pitchFamily="2" charset="2"/>
              <a:buNone/>
            </a:pPr>
            <a:endParaRPr lang="en-GB" altLang="en-US" dirty="0"/>
          </a:p>
          <a:p>
            <a:pPr algn="ctr">
              <a:buFont typeface="Wingdings" pitchFamily="2" charset="2"/>
              <a:buNone/>
            </a:pPr>
            <a:endParaRPr lang="en-US" altLang="en-US" dirty="0"/>
          </a:p>
          <a:p>
            <a:pPr algn="ctr">
              <a:buFont typeface="Wingdings" pitchFamily="2" charset="2"/>
              <a:buNone/>
            </a:pPr>
            <a:r>
              <a:rPr lang="en-US" altLang="en-US" dirty="0"/>
              <a:t>				</a:t>
            </a:r>
            <a:r>
              <a:rPr lang="en-US" altLang="en-US" dirty="0" smtClean="0"/>
              <a:t>Donald </a:t>
            </a:r>
            <a:r>
              <a:rPr lang="en-US" altLang="en-US" dirty="0"/>
              <a:t>Berwick</a:t>
            </a:r>
            <a:endParaRPr lang="en-GB" altLang="en-US" dirty="0"/>
          </a:p>
        </p:txBody>
      </p:sp>
      <p:pic>
        <p:nvPicPr>
          <p:cNvPr id="2050" name="Picture 2" descr="Related image"/>
          <p:cNvPicPr>
            <a:picLocks noChangeAspect="1" noChangeArrowheads="1"/>
          </p:cNvPicPr>
          <p:nvPr/>
        </p:nvPicPr>
        <p:blipFill>
          <a:blip r:embed="rId2" cstate="print"/>
          <a:srcRect/>
          <a:stretch>
            <a:fillRect/>
          </a:stretch>
        </p:blipFill>
        <p:spPr bwMode="auto">
          <a:xfrm>
            <a:off x="6033861" y="257991"/>
            <a:ext cx="5734050" cy="3581400"/>
          </a:xfrm>
          <a:prstGeom prst="rect">
            <a:avLst/>
          </a:prstGeom>
          <a:noFill/>
        </p:spPr>
      </p:pic>
      <p:pic>
        <p:nvPicPr>
          <p:cNvPr id="5" name="Picture 2" descr="Image result for right to health care"/>
          <p:cNvPicPr>
            <a:picLocks noChangeAspect="1" noChangeArrowheads="1"/>
          </p:cNvPicPr>
          <p:nvPr/>
        </p:nvPicPr>
        <p:blipFill>
          <a:blip r:embed="rId3" cstate="print"/>
          <a:srcRect/>
          <a:stretch>
            <a:fillRect/>
          </a:stretch>
        </p:blipFill>
        <p:spPr bwMode="auto">
          <a:xfrm>
            <a:off x="7065781" y="4169743"/>
            <a:ext cx="3726715" cy="2479960"/>
          </a:xfrm>
          <a:prstGeom prst="rect">
            <a:avLst/>
          </a:prstGeom>
          <a:noFill/>
        </p:spPr>
      </p:pic>
      <p:sp>
        <p:nvSpPr>
          <p:cNvPr id="6" name="Content Placeholder 2"/>
          <p:cNvSpPr txBox="1">
            <a:spLocks/>
          </p:cNvSpPr>
          <p:nvPr/>
        </p:nvSpPr>
        <p:spPr>
          <a:xfrm>
            <a:off x="160211" y="4531124"/>
            <a:ext cx="6678471" cy="152194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smtClean="0"/>
              <a:t>Quality of care is a key component of the right to health</a:t>
            </a:r>
            <a:r>
              <a:rPr lang="en-US" sz="4400" dirty="0" smtClean="0"/>
              <a:t>.</a:t>
            </a:r>
          </a:p>
          <a:p>
            <a:pPr algn="ctr"/>
            <a:r>
              <a:rPr lang="ar" sz="4400" dirty="0"/>
              <a:t>جودة الرعاية هي عنصر أساسي من عناصر الحق في الصحة.</a:t>
            </a:r>
            <a:endParaRPr lang="en-US" sz="4400" dirty="0"/>
          </a:p>
          <a:p>
            <a:pPr algn="ct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0BF3E-2F17-4520-A3A5-3B512F3E5A39}"/>
              </a:ext>
            </a:extLst>
          </p:cNvPr>
          <p:cNvSpPr>
            <a:spLocks noGrp="1"/>
          </p:cNvSpPr>
          <p:nvPr>
            <p:ph type="title"/>
          </p:nvPr>
        </p:nvSpPr>
        <p:spPr>
          <a:xfrm>
            <a:off x="815913" y="398039"/>
            <a:ext cx="10588434" cy="1062644"/>
          </a:xfrm>
        </p:spPr>
        <p:txBody>
          <a:bodyPr anchor="b">
            <a:normAutofit fontScale="90000"/>
          </a:bodyPr>
          <a:lstStyle/>
          <a:p>
            <a:r>
              <a:rPr lang="en-US" dirty="0"/>
              <a:t>The scientific approach </a:t>
            </a:r>
            <a:r>
              <a:rPr lang="en-US" sz="1800" dirty="0"/>
              <a:t>Deming (1982</a:t>
            </a:r>
            <a:r>
              <a:rPr lang="en-US" sz="1800" dirty="0" smtClean="0"/>
              <a:t>) </a:t>
            </a:r>
            <a:br>
              <a:rPr lang="en-US" sz="1800" dirty="0" smtClean="0"/>
            </a:br>
            <a:r>
              <a:rPr lang="ar" dirty="0">
                <a:solidFill>
                  <a:prstClr val="black"/>
                </a:solidFill>
              </a:rPr>
              <a:t>المنهج العلمي </a:t>
            </a:r>
            <a:r>
              <a:rPr lang="ar" sz="1800" dirty="0">
                <a:solidFill>
                  <a:prstClr val="black"/>
                </a:solidFill>
              </a:rPr>
              <a:t>لدمينغ (1982)</a:t>
            </a:r>
            <a:endParaRPr lang="en-GB" sz="1800" dirty="0"/>
          </a:p>
        </p:txBody>
      </p:sp>
      <p:cxnSp>
        <p:nvCxnSpPr>
          <p:cNvPr id="9" name="Straight Connector 8">
            <a:extLst>
              <a:ext uri="{FF2B5EF4-FFF2-40B4-BE49-F238E27FC236}">
                <a16:creationId xmlns=""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03354400-4F4C-42A1-8863-362BDD2477AB}"/>
              </a:ext>
            </a:extLst>
          </p:cNvPr>
          <p:cNvPicPr>
            <a:picLocks noChangeAspect="1"/>
          </p:cNvPicPr>
          <p:nvPr/>
        </p:nvPicPr>
        <p:blipFill>
          <a:blip r:embed="rId2"/>
          <a:stretch>
            <a:fillRect/>
          </a:stretch>
        </p:blipFill>
        <p:spPr>
          <a:xfrm>
            <a:off x="422031" y="2811103"/>
            <a:ext cx="3927235" cy="3704693"/>
          </a:xfrm>
          <a:prstGeom prst="rect">
            <a:avLst/>
          </a:prstGeom>
        </p:spPr>
      </p:pic>
      <p:sp>
        <p:nvSpPr>
          <p:cNvPr id="3" name="Content Placeholder 2">
            <a:extLst>
              <a:ext uri="{FF2B5EF4-FFF2-40B4-BE49-F238E27FC236}">
                <a16:creationId xmlns="" xmlns:a16="http://schemas.microsoft.com/office/drawing/2014/main" id="{70D79A93-7642-4E7C-A633-42EEB3882F5C}"/>
              </a:ext>
            </a:extLst>
          </p:cNvPr>
          <p:cNvSpPr>
            <a:spLocks noGrp="1"/>
          </p:cNvSpPr>
          <p:nvPr>
            <p:ph idx="1"/>
          </p:nvPr>
        </p:nvSpPr>
        <p:spPr>
          <a:xfrm>
            <a:off x="4250029" y="2682433"/>
            <a:ext cx="7298506" cy="3833354"/>
          </a:xfrm>
        </p:spPr>
        <p:txBody>
          <a:bodyPr>
            <a:normAutofit fontScale="92500" lnSpcReduction="20000"/>
          </a:bodyPr>
          <a:lstStyle/>
          <a:p>
            <a:r>
              <a:rPr lang="en-GB" sz="2400" dirty="0" smtClean="0"/>
              <a:t>PDSA </a:t>
            </a:r>
            <a:r>
              <a:rPr lang="en-GB" sz="2400" dirty="0"/>
              <a:t>cycle!</a:t>
            </a:r>
          </a:p>
          <a:p>
            <a:pPr marL="0" indent="0">
              <a:buNone/>
            </a:pPr>
            <a:r>
              <a:rPr lang="en-GB" sz="2400" b="1" dirty="0">
                <a:solidFill>
                  <a:srgbClr val="FF0000"/>
                </a:solidFill>
              </a:rPr>
              <a:t>P</a:t>
            </a:r>
            <a:r>
              <a:rPr lang="en-GB" sz="2400" dirty="0"/>
              <a:t>lan the approach to a quality problem, identify all customers, and all personnel involved in the service</a:t>
            </a:r>
            <a:r>
              <a:rPr lang="en-GB" sz="2400" dirty="0" smtClean="0"/>
              <a:t>.</a:t>
            </a:r>
            <a:br>
              <a:rPr lang="en-GB" sz="2400" dirty="0" smtClean="0"/>
            </a:br>
            <a:r>
              <a:rPr lang="ar" sz="2400" b="1" dirty="0" smtClean="0">
                <a:solidFill>
                  <a:srgbClr val="FF0000"/>
                </a:solidFill>
              </a:rPr>
              <a:t>حدد </a:t>
            </a:r>
            <a:r>
              <a:rPr lang="ar" sz="2400" dirty="0"/>
              <a:t>نهج مشكلة الجودة ، وحدد جميع العملاء وجميع الأفراد المشاركين في الخدمة</a:t>
            </a:r>
            <a:r>
              <a:rPr lang="ar" sz="2400" dirty="0" smtClean="0"/>
              <a:t>.</a:t>
            </a:r>
            <a:endParaRPr lang="en-GB" sz="2400" dirty="0"/>
          </a:p>
          <a:p>
            <a:pPr marL="0" indent="0">
              <a:buNone/>
            </a:pPr>
            <a:r>
              <a:rPr lang="en-GB" sz="2400" b="1" dirty="0">
                <a:solidFill>
                  <a:srgbClr val="FF0000"/>
                </a:solidFill>
              </a:rPr>
              <a:t>D</a:t>
            </a:r>
            <a:r>
              <a:rPr lang="en-GB" sz="2400" dirty="0"/>
              <a:t>o </a:t>
            </a:r>
            <a:r>
              <a:rPr lang="en-GB" sz="2400" dirty="0" smtClean="0"/>
              <a:t>the </a:t>
            </a:r>
            <a:r>
              <a:rPr lang="en-GB" sz="2400" dirty="0"/>
              <a:t>change and collect data on the </a:t>
            </a:r>
            <a:r>
              <a:rPr lang="en-GB" sz="2400" dirty="0" smtClean="0"/>
              <a:t>result</a:t>
            </a:r>
            <a:br>
              <a:rPr lang="en-GB" sz="2400" dirty="0" smtClean="0"/>
            </a:br>
            <a:r>
              <a:rPr lang="ar-JO" sz="2400" dirty="0"/>
              <a:t>قم بالتغيير وجمع البيانات عن النتيجة</a:t>
            </a:r>
            <a:endParaRPr lang="en-GB" sz="2400" b="1" dirty="0">
              <a:solidFill>
                <a:srgbClr val="FF0000"/>
              </a:solidFill>
            </a:endParaRPr>
          </a:p>
          <a:p>
            <a:pPr marL="0" indent="0">
              <a:buNone/>
            </a:pPr>
            <a:r>
              <a:rPr lang="en-GB" sz="2400" b="1" dirty="0">
                <a:solidFill>
                  <a:srgbClr val="FF0000"/>
                </a:solidFill>
              </a:rPr>
              <a:t>S</a:t>
            </a:r>
            <a:r>
              <a:rPr lang="en-GB" sz="2400" dirty="0"/>
              <a:t>tudy the results, on a group basis, examine whether changes are </a:t>
            </a:r>
            <a:r>
              <a:rPr lang="en-GB" sz="2400" dirty="0" smtClean="0"/>
              <a:t>working, </a:t>
            </a:r>
            <a:r>
              <a:rPr lang="en-GB" sz="2400" dirty="0"/>
              <a:t>and any delays present</a:t>
            </a:r>
            <a:r>
              <a:rPr lang="en-GB" sz="2400" dirty="0" smtClean="0"/>
              <a:t>.</a:t>
            </a:r>
            <a:br>
              <a:rPr lang="en-GB" sz="2400" dirty="0" smtClean="0"/>
            </a:br>
            <a:r>
              <a:rPr lang="ar" sz="2400" b="1" dirty="0">
                <a:solidFill>
                  <a:srgbClr val="FF0000"/>
                </a:solidFill>
              </a:rPr>
              <a:t>قم </a:t>
            </a:r>
            <a:r>
              <a:rPr lang="ar" sz="2400" dirty="0"/>
              <a:t>بدراسة النتائج ، على أساس المجموعة ، وفحص ما إذا كانت التغييرات تعمل ، وأي تأخيرات موجودة</a:t>
            </a:r>
            <a:r>
              <a:rPr lang="ar" sz="2400" dirty="0" smtClean="0"/>
              <a:t>.</a:t>
            </a:r>
            <a:endParaRPr lang="en-GB" sz="2400" b="1" dirty="0">
              <a:solidFill>
                <a:srgbClr val="FF0000"/>
              </a:solidFill>
            </a:endParaRPr>
          </a:p>
          <a:p>
            <a:pPr marL="0" indent="0">
              <a:buNone/>
            </a:pPr>
            <a:r>
              <a:rPr lang="en-GB" sz="2400" b="1" dirty="0">
                <a:solidFill>
                  <a:srgbClr val="FF0000"/>
                </a:solidFill>
              </a:rPr>
              <a:t>A</a:t>
            </a:r>
            <a:r>
              <a:rPr lang="en-GB" sz="2400" dirty="0"/>
              <a:t>ct to incorporate the new methods or revise them if they do not</a:t>
            </a:r>
            <a:r>
              <a:rPr lang="en-GB" sz="2400" dirty="0" smtClean="0"/>
              <a:t>. </a:t>
            </a:r>
            <a:r>
              <a:rPr lang="ar" sz="2400" b="1" dirty="0">
                <a:solidFill>
                  <a:srgbClr val="FF0000"/>
                </a:solidFill>
              </a:rPr>
              <a:t>لدمج </a:t>
            </a:r>
            <a:r>
              <a:rPr lang="ar" sz="2400" dirty="0"/>
              <a:t>الأساليب الجديدة أو مراجعتها إذا لم تكن كذلك.</a:t>
            </a:r>
            <a:endParaRPr lang="en-GB" sz="2400" b="1" dirty="0">
              <a:solidFill>
                <a:srgbClr val="FF0000"/>
              </a:solidFill>
            </a:endParaRPr>
          </a:p>
          <a:p>
            <a:pPr marL="0" indent="0">
              <a:buNone/>
            </a:pPr>
            <a:endParaRPr lang="en-GB" sz="2400" b="1" dirty="0">
              <a:solidFill>
                <a:srgbClr val="FF0000"/>
              </a:solidFill>
            </a:endParaRPr>
          </a:p>
        </p:txBody>
      </p:sp>
    </p:spTree>
    <p:extLst>
      <p:ext uri="{BB962C8B-B14F-4D97-AF65-F5344CB8AC3E}">
        <p14:creationId xmlns:p14="http://schemas.microsoft.com/office/powerpoint/2010/main" val="199928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5429" y="600053"/>
            <a:ext cx="6424854" cy="5332633"/>
          </a:xfrm>
          <a:prstGeom prst="rect">
            <a:avLst/>
          </a:prstGeom>
        </p:spPr>
      </p:pic>
      <p:sp>
        <p:nvSpPr>
          <p:cNvPr id="5" name="TextBox 4"/>
          <p:cNvSpPr txBox="1"/>
          <p:nvPr/>
        </p:nvSpPr>
        <p:spPr>
          <a:xfrm>
            <a:off x="5898524" y="6176963"/>
            <a:ext cx="5273821" cy="646331"/>
          </a:xfrm>
          <a:prstGeom prst="rect">
            <a:avLst/>
          </a:prstGeom>
          <a:noFill/>
        </p:spPr>
        <p:txBody>
          <a:bodyPr wrap="square" rtlCol="0">
            <a:spAutoFit/>
          </a:bodyPr>
          <a:lstStyle/>
          <a:p>
            <a:r>
              <a:rPr lang="en-GB" dirty="0">
                <a:hlinkClick r:id="rId3"/>
              </a:rPr>
              <a:t>https://</a:t>
            </a:r>
            <a:r>
              <a:rPr lang="en-GB" dirty="0" smtClean="0">
                <a:hlinkClick r:id="rId3"/>
              </a:rPr>
              <a:t>www.youtube.com/watch?v=szLduqP7u-k</a:t>
            </a:r>
            <a:endParaRPr lang="en-GB" dirty="0" smtClean="0"/>
          </a:p>
          <a:p>
            <a:endParaRPr lang="en-GB" dirty="0"/>
          </a:p>
        </p:txBody>
      </p:sp>
      <p:pic>
        <p:nvPicPr>
          <p:cNvPr id="6" name="Picture 5"/>
          <p:cNvPicPr>
            <a:picLocks noChangeAspect="1"/>
          </p:cNvPicPr>
          <p:nvPr/>
        </p:nvPicPr>
        <p:blipFill>
          <a:blip r:embed="rId4"/>
          <a:stretch>
            <a:fillRect/>
          </a:stretch>
        </p:blipFill>
        <p:spPr>
          <a:xfrm>
            <a:off x="6821738" y="1690688"/>
            <a:ext cx="4350607" cy="3633677"/>
          </a:xfrm>
          <a:prstGeom prst="rect">
            <a:avLst/>
          </a:prstGeom>
        </p:spPr>
      </p:pic>
    </p:spTree>
    <p:extLst>
      <p:ext uri="{BB962C8B-B14F-4D97-AF65-F5344CB8AC3E}">
        <p14:creationId xmlns:p14="http://schemas.microsoft.com/office/powerpoint/2010/main" val="595207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rgbClr val="FF0000"/>
                </a:solidFill>
                <a:latin typeface="Algerian" panose="04020705040A02060702" pitchFamily="82" charset="0"/>
              </a:rPr>
              <a:t>Example</a:t>
            </a:r>
            <a:r>
              <a:rPr lang="en-GB" u="sng" dirty="0" smtClean="0">
                <a:solidFill>
                  <a:srgbClr val="FF0000"/>
                </a:solidFill>
                <a:latin typeface="Algerian" panose="04020705040A02060702" pitchFamily="82" charset="0"/>
              </a:rPr>
              <a:t>: </a:t>
            </a:r>
            <a:r>
              <a:rPr lang="ar" u="sng" dirty="0">
                <a:solidFill>
                  <a:srgbClr val="FF0000"/>
                </a:solidFill>
                <a:latin typeface="Algerian" panose="04020705040A02060702" pitchFamily="82" charset="0"/>
              </a:rPr>
              <a:t>مثال</a:t>
            </a:r>
            <a:r>
              <a:rPr lang="en-GB" dirty="0"/>
              <a:t/>
            </a:r>
            <a:br>
              <a:rPr lang="en-GB" dirty="0"/>
            </a:br>
            <a:r>
              <a:rPr lang="en-GB" dirty="0"/>
              <a:t>1. What are we trying to accomplish</a:t>
            </a:r>
            <a:r>
              <a:rPr lang="en-GB" dirty="0" smtClean="0"/>
              <a:t>?</a:t>
            </a:r>
            <a:br>
              <a:rPr lang="en-GB" dirty="0" smtClean="0"/>
            </a:br>
            <a:r>
              <a:rPr lang="ar" dirty="0"/>
              <a:t>1. ما الذي نحاول تحقيقه؟</a:t>
            </a:r>
            <a:endParaRPr lang="en-GB" dirty="0"/>
          </a:p>
        </p:txBody>
      </p:sp>
      <p:sp>
        <p:nvSpPr>
          <p:cNvPr id="3" name="Content Placeholder 2"/>
          <p:cNvSpPr>
            <a:spLocks noGrp="1"/>
          </p:cNvSpPr>
          <p:nvPr>
            <p:ph idx="1"/>
          </p:nvPr>
        </p:nvSpPr>
        <p:spPr>
          <a:xfrm>
            <a:off x="838200" y="1825625"/>
            <a:ext cx="8061101" cy="4938246"/>
          </a:xfrm>
        </p:spPr>
        <p:txBody>
          <a:bodyPr>
            <a:normAutofit fontScale="70000" lnSpcReduction="20000"/>
          </a:bodyPr>
          <a:lstStyle/>
          <a:p>
            <a:r>
              <a:rPr lang="en-GB" dirty="0" smtClean="0"/>
              <a:t>We will improve cancer services!   Poor statement</a:t>
            </a:r>
            <a:r>
              <a:rPr lang="en-GB" dirty="0" smtClean="0"/>
              <a:t>…..</a:t>
            </a:r>
            <a:br>
              <a:rPr lang="en-GB" dirty="0" smtClean="0"/>
            </a:br>
            <a:r>
              <a:rPr lang="ar" dirty="0"/>
              <a:t>سنقوم بتحسين خدمات السرطان! بيان ضعيف… </a:t>
            </a:r>
            <a:r>
              <a:rPr lang="ar" dirty="0" smtClean="0"/>
              <a:t>..</a:t>
            </a:r>
            <a:endParaRPr lang="en-GB" dirty="0" smtClean="0"/>
          </a:p>
          <a:p>
            <a:pPr marL="0" indent="0">
              <a:buNone/>
            </a:pPr>
            <a:r>
              <a:rPr lang="en-GB" u="sng" dirty="0" smtClean="0"/>
              <a:t>An example of an aims statement from cancer services: </a:t>
            </a:r>
            <a:r>
              <a:rPr lang="en-GB" u="sng" dirty="0" smtClean="0"/>
              <a:t/>
            </a:r>
            <a:br>
              <a:rPr lang="en-GB" u="sng" dirty="0" smtClean="0"/>
            </a:br>
            <a:r>
              <a:rPr lang="ar" u="sng" dirty="0"/>
              <a:t>مثال على بيان الأهداف من خدمات السرطان</a:t>
            </a:r>
            <a:r>
              <a:rPr lang="ar" u="sng" dirty="0" smtClean="0"/>
              <a:t>:</a:t>
            </a:r>
            <a:endParaRPr lang="en-GB" u="sng" dirty="0" smtClean="0"/>
          </a:p>
          <a:p>
            <a:r>
              <a:rPr lang="en-GB" dirty="0" smtClean="0"/>
              <a:t>To improve access, speed of diagnosis, speed of starting treatment and patient care for people who are suspected of having bowel cancer. This will be achieved by January </a:t>
            </a:r>
            <a:r>
              <a:rPr lang="en-GB" dirty="0" smtClean="0"/>
              <a:t>2020</a:t>
            </a:r>
            <a:br>
              <a:rPr lang="en-GB" dirty="0" smtClean="0"/>
            </a:br>
            <a:r>
              <a:rPr lang="ar" dirty="0"/>
              <a:t>لتحسين الوصول وسرعة التشخيص وسرعة بدء العلاج ورعاية المرضى للأشخاص المشتبه في إصابتهم بسرطان الأمعاء. سيتم تحقيق ذلك بحلول يناير </a:t>
            </a:r>
            <a:r>
              <a:rPr lang="ar" dirty="0" smtClean="0"/>
              <a:t>2020</a:t>
            </a:r>
            <a:endParaRPr lang="en-GB" dirty="0" smtClean="0"/>
          </a:p>
          <a:p>
            <a:r>
              <a:rPr lang="en-GB" dirty="0" smtClean="0"/>
              <a:t> Introducing booked admissions and appointments. </a:t>
            </a:r>
            <a:r>
              <a:rPr lang="ar" dirty="0"/>
              <a:t>إدخال مواعيد القبول والمواعيد المحجوزة</a:t>
            </a:r>
            <a:r>
              <a:rPr lang="ar" dirty="0" smtClean="0"/>
              <a:t>.</a:t>
            </a:r>
            <a:endParaRPr lang="en-GB" dirty="0" smtClean="0"/>
          </a:p>
          <a:p>
            <a:r>
              <a:rPr lang="en-GB" dirty="0" smtClean="0"/>
              <a:t>Target: more than 95% of patients </a:t>
            </a:r>
            <a:r>
              <a:rPr lang="ar" dirty="0"/>
              <a:t>الهدف: أكثر من 95٪ من </a:t>
            </a:r>
            <a:r>
              <a:rPr lang="ar" dirty="0" smtClean="0"/>
              <a:t>المرضى</a:t>
            </a:r>
            <a:endParaRPr lang="en-GB" dirty="0" smtClean="0"/>
          </a:p>
          <a:p>
            <a:r>
              <a:rPr lang="en-GB" dirty="0" smtClean="0"/>
              <a:t>Reducing the time from GP referral to first definitive treatment to less than 15 weeks </a:t>
            </a:r>
            <a:r>
              <a:rPr lang="en-GB" dirty="0" smtClean="0"/>
              <a:t> </a:t>
            </a:r>
            <a:r>
              <a:rPr lang="ar" dirty="0"/>
              <a:t>تقليص الوقت من إحالة الطبيب العام إلى أول علاج نهائي إلى أقل من 15 </a:t>
            </a:r>
            <a:r>
              <a:rPr lang="ar" dirty="0" smtClean="0"/>
              <a:t>أسبوعًا</a:t>
            </a:r>
            <a:endParaRPr lang="en-GB" dirty="0" smtClean="0"/>
          </a:p>
          <a:p>
            <a:r>
              <a:rPr lang="en-GB" dirty="0" smtClean="0"/>
              <a:t> Ensuring that over 80% of patients are discussed by the multidisciplinary team</a:t>
            </a:r>
          </a:p>
          <a:p>
            <a:pPr marL="0" indent="0">
              <a:buNone/>
            </a:pPr>
            <a:r>
              <a:rPr lang="ar" dirty="0"/>
              <a:t>ضمان مناقشة أكثر من 80٪ من المرضى من قبل فريق متعدد التخصصات</a:t>
            </a:r>
          </a:p>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9116292" y="2772924"/>
            <a:ext cx="2566554" cy="3807985"/>
          </a:xfrm>
          <a:prstGeom prst="rect">
            <a:avLst/>
          </a:prstGeom>
        </p:spPr>
      </p:pic>
      <p:sp>
        <p:nvSpPr>
          <p:cNvPr id="5" name="Oval 4"/>
          <p:cNvSpPr/>
          <p:nvPr/>
        </p:nvSpPr>
        <p:spPr>
          <a:xfrm>
            <a:off x="9365673" y="3117273"/>
            <a:ext cx="1988127" cy="429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0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How do we know if the change is an improvement</a:t>
            </a:r>
            <a:r>
              <a:rPr lang="en-GB" dirty="0" smtClean="0"/>
              <a:t>? </a:t>
            </a:r>
            <a:r>
              <a:rPr lang="ar" dirty="0"/>
              <a:t>2. كيف نعرف ما إذا كان التغيير تحسنًا؟</a:t>
            </a:r>
            <a:endParaRPr lang="en-GB" dirty="0"/>
          </a:p>
        </p:txBody>
      </p:sp>
      <p:sp>
        <p:nvSpPr>
          <p:cNvPr id="3" name="Content Placeholder 2"/>
          <p:cNvSpPr>
            <a:spLocks noGrp="1"/>
          </p:cNvSpPr>
          <p:nvPr>
            <p:ph idx="1"/>
          </p:nvPr>
        </p:nvSpPr>
        <p:spPr>
          <a:xfrm>
            <a:off x="463639" y="1690688"/>
            <a:ext cx="8949302" cy="5046287"/>
          </a:xfrm>
        </p:spPr>
        <p:txBody>
          <a:bodyPr>
            <a:normAutofit fontScale="62500" lnSpcReduction="20000"/>
          </a:bodyPr>
          <a:lstStyle/>
          <a:p>
            <a:pPr>
              <a:lnSpc>
                <a:spcPct val="120000"/>
              </a:lnSpc>
            </a:pPr>
            <a:r>
              <a:rPr lang="en-GB" b="1" dirty="0" smtClean="0"/>
              <a:t>There is a need to </a:t>
            </a:r>
            <a:r>
              <a:rPr lang="en-GB" b="1" dirty="0" smtClean="0"/>
              <a:t>measure outcomes</a:t>
            </a:r>
            <a:r>
              <a:rPr lang="en-GB" b="1" dirty="0" smtClean="0"/>
              <a:t>. </a:t>
            </a:r>
            <a:r>
              <a:rPr lang="ar" b="1" dirty="0"/>
              <a:t>هناك حاجة لقياس النتائج</a:t>
            </a:r>
            <a:r>
              <a:rPr lang="ar" b="1" dirty="0" smtClean="0"/>
              <a:t>.</a:t>
            </a:r>
            <a:endParaRPr lang="en-GB" b="1" dirty="0" smtClean="0"/>
          </a:p>
          <a:p>
            <a:pPr>
              <a:lnSpc>
                <a:spcPct val="120000"/>
              </a:lnSpc>
            </a:pPr>
            <a:r>
              <a:rPr lang="en-GB" b="1" dirty="0" smtClean="0"/>
              <a:t>If change is made, (measure whether the change has led to sustainable improvement</a:t>
            </a:r>
            <a:r>
              <a:rPr lang="en-GB" b="1" dirty="0" smtClean="0"/>
              <a:t>). </a:t>
            </a:r>
            <a:r>
              <a:rPr lang="ar" b="1" dirty="0"/>
              <a:t>إذا تم إجراء تغيير ، (قم بقياس ما إذا كان التغيير قد أدى إلى تحسين مستدام</a:t>
            </a:r>
            <a:r>
              <a:rPr lang="ar" b="1" dirty="0" smtClean="0"/>
              <a:t>).</a:t>
            </a:r>
            <a:endParaRPr lang="en-GB" b="1" dirty="0" smtClean="0"/>
          </a:p>
          <a:p>
            <a:pPr>
              <a:lnSpc>
                <a:spcPct val="120000"/>
              </a:lnSpc>
            </a:pPr>
            <a:r>
              <a:rPr lang="en-GB" b="1" dirty="0" smtClean="0"/>
              <a:t>Data are needed. How can we obtain this data? Is it available in existing information systems, or will we need to collect this manually</a:t>
            </a:r>
            <a:r>
              <a:rPr lang="en-GB" b="1" dirty="0" smtClean="0"/>
              <a:t>? </a:t>
            </a:r>
            <a:r>
              <a:rPr lang="ar" b="1" dirty="0"/>
              <a:t>البيانات مطلوبة. كيف يمكننا الحصول على هذه البيانات؟ هل هي متوفرة في أنظمة المعلومات الحالية ، أم سنحتاج إلى جمعها يدويًا</a:t>
            </a:r>
            <a:r>
              <a:rPr lang="ar" b="1" dirty="0" smtClean="0"/>
              <a:t>؟</a:t>
            </a:r>
            <a:endParaRPr lang="en-GB" b="1" dirty="0" smtClean="0"/>
          </a:p>
          <a:p>
            <a:pPr>
              <a:lnSpc>
                <a:spcPct val="120000"/>
              </a:lnSpc>
            </a:pPr>
            <a:r>
              <a:rPr lang="en-GB" b="1" dirty="0" smtClean="0"/>
              <a:t> Measure the baseline – how is the process or system performing before the change is made</a:t>
            </a:r>
            <a:r>
              <a:rPr lang="en-GB" b="1" dirty="0" smtClean="0"/>
              <a:t>? </a:t>
            </a:r>
            <a:r>
              <a:rPr lang="ar" b="1" dirty="0"/>
              <a:t>قياس خط الأساس - كيف تعمل العملية أو النظام قبل إجراء </a:t>
            </a:r>
            <a:r>
              <a:rPr lang="ar" b="1" dirty="0" smtClean="0"/>
              <a:t>التغيير؟</a:t>
            </a:r>
            <a:endParaRPr lang="en-GB" b="1" dirty="0" smtClean="0"/>
          </a:p>
          <a:p>
            <a:pPr>
              <a:lnSpc>
                <a:spcPct val="120000"/>
              </a:lnSpc>
            </a:pPr>
            <a:r>
              <a:rPr lang="en-GB" b="1" dirty="0" smtClean="0"/>
              <a:t>Measure regularly during testing – what is the impact immediately, and what is the impact over a period of time? </a:t>
            </a:r>
            <a:r>
              <a:rPr lang="ar" b="1" dirty="0"/>
              <a:t>قم بالقياس بانتظام أثناء الاختبار - ما هو التأثير الفوري ، وما هو التأثير على مدار فترة زمنية</a:t>
            </a:r>
            <a:r>
              <a:rPr lang="ar" b="1" dirty="0" smtClean="0"/>
              <a:t>؟</a:t>
            </a:r>
            <a:endParaRPr lang="en-GB" b="1" dirty="0" smtClean="0"/>
          </a:p>
          <a:p>
            <a:pPr>
              <a:lnSpc>
                <a:spcPct val="120000"/>
              </a:lnSpc>
            </a:pPr>
            <a:r>
              <a:rPr lang="en-GB" b="1" dirty="0" smtClean="0"/>
              <a:t> Continue to measure after the improvement is implemented, to ensure that the change is sustained</a:t>
            </a:r>
            <a:r>
              <a:rPr lang="en-GB" b="1" dirty="0" smtClean="0"/>
              <a:t>.</a:t>
            </a:r>
          </a:p>
          <a:p>
            <a:pPr marL="0" indent="0">
              <a:lnSpc>
                <a:spcPct val="120000"/>
              </a:lnSpc>
              <a:buNone/>
            </a:pPr>
            <a:r>
              <a:rPr lang="ar" b="1" dirty="0"/>
              <a:t>استمر في القياس بعد تنفيذ التحسين ، لضمان استمرار </a:t>
            </a:r>
            <a:r>
              <a:rPr lang="ar" b="1" dirty="0" smtClean="0"/>
              <a:t>التغيير.</a:t>
            </a:r>
          </a:p>
        </p:txBody>
      </p:sp>
      <p:pic>
        <p:nvPicPr>
          <p:cNvPr id="4" name="Picture 3"/>
          <p:cNvPicPr>
            <a:picLocks noChangeAspect="1"/>
          </p:cNvPicPr>
          <p:nvPr/>
        </p:nvPicPr>
        <p:blipFill>
          <a:blip r:embed="rId2"/>
          <a:stretch>
            <a:fillRect/>
          </a:stretch>
        </p:blipFill>
        <p:spPr>
          <a:xfrm>
            <a:off x="9507071" y="1963271"/>
            <a:ext cx="2212428" cy="3797209"/>
          </a:xfrm>
          <a:prstGeom prst="rect">
            <a:avLst/>
          </a:prstGeom>
        </p:spPr>
      </p:pic>
      <p:sp>
        <p:nvSpPr>
          <p:cNvPr id="5" name="Oval 4"/>
          <p:cNvSpPr/>
          <p:nvPr/>
        </p:nvSpPr>
        <p:spPr>
          <a:xfrm>
            <a:off x="9507071" y="2680154"/>
            <a:ext cx="2410691" cy="512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4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3471" cy="1325563"/>
          </a:xfrm>
        </p:spPr>
        <p:txBody>
          <a:bodyPr>
            <a:normAutofit/>
          </a:bodyPr>
          <a:lstStyle/>
          <a:p>
            <a:r>
              <a:rPr lang="en-GB" dirty="0"/>
              <a:t>Measures might include: </a:t>
            </a:r>
            <a:r>
              <a:rPr lang="ar" dirty="0"/>
              <a:t>قد تشمل الإجراءات ما يلي</a:t>
            </a:r>
            <a:r>
              <a:rPr lang="ar" dirty="0" smtClean="0"/>
              <a:t>:</a:t>
            </a:r>
            <a:endParaRPr lang="en-GB" dirty="0"/>
          </a:p>
        </p:txBody>
      </p:sp>
      <p:sp>
        <p:nvSpPr>
          <p:cNvPr id="3" name="Content Placeholder 2"/>
          <p:cNvSpPr>
            <a:spLocks noGrp="1"/>
          </p:cNvSpPr>
          <p:nvPr>
            <p:ph idx="1"/>
          </p:nvPr>
        </p:nvSpPr>
        <p:spPr>
          <a:xfrm>
            <a:off x="112058" y="1852519"/>
            <a:ext cx="10515600" cy="4351338"/>
          </a:xfrm>
        </p:spPr>
        <p:txBody>
          <a:bodyPr>
            <a:normAutofit/>
          </a:bodyPr>
          <a:lstStyle/>
          <a:p>
            <a:pPr marL="0" indent="0">
              <a:buNone/>
            </a:pPr>
            <a:r>
              <a:rPr lang="en-GB" dirty="0" smtClean="0"/>
              <a:t>• Reduction in admissions and readmissions </a:t>
            </a:r>
          </a:p>
          <a:p>
            <a:pPr marL="0" indent="0">
              <a:buNone/>
            </a:pPr>
            <a:r>
              <a:rPr lang="en-GB" dirty="0" smtClean="0"/>
              <a:t>• Reduction in outpatient appointments </a:t>
            </a:r>
          </a:p>
          <a:p>
            <a:pPr marL="0" indent="0">
              <a:buNone/>
            </a:pPr>
            <a:r>
              <a:rPr lang="en-GB" dirty="0" smtClean="0"/>
              <a:t>• Reduction in prescribing </a:t>
            </a:r>
          </a:p>
          <a:p>
            <a:pPr marL="0" indent="0">
              <a:buNone/>
            </a:pPr>
            <a:r>
              <a:rPr lang="en-GB" dirty="0" smtClean="0"/>
              <a:t>• Number of patients treated/diagnosed </a:t>
            </a:r>
          </a:p>
          <a:p>
            <a:pPr marL="0" indent="0">
              <a:buNone/>
            </a:pPr>
            <a:r>
              <a:rPr lang="en-GB" dirty="0" smtClean="0"/>
              <a:t>• Patient experience </a:t>
            </a:r>
          </a:p>
          <a:p>
            <a:pPr marL="0" indent="0">
              <a:buNone/>
            </a:pPr>
            <a:r>
              <a:rPr lang="en-GB" dirty="0" smtClean="0"/>
              <a:t>• Waiting days between interventions </a:t>
            </a:r>
          </a:p>
          <a:p>
            <a:pPr marL="0" indent="0">
              <a:buNone/>
            </a:pPr>
            <a:r>
              <a:rPr lang="en-GB" dirty="0" smtClean="0"/>
              <a:t>• Turnaround times </a:t>
            </a:r>
          </a:p>
          <a:p>
            <a:pPr marL="0" indent="0">
              <a:buNone/>
            </a:pPr>
            <a:r>
              <a:rPr lang="en-GB" dirty="0" smtClean="0"/>
              <a:t>•  Staff morale.</a:t>
            </a:r>
            <a:endParaRPr lang="en-GB" dirty="0"/>
          </a:p>
        </p:txBody>
      </p:sp>
      <p:sp>
        <p:nvSpPr>
          <p:cNvPr id="4" name="Content Placeholder 2"/>
          <p:cNvSpPr txBox="1">
            <a:spLocks/>
          </p:cNvSpPr>
          <p:nvPr/>
        </p:nvSpPr>
        <p:spPr>
          <a:xfrm>
            <a:off x="6602506" y="1825625"/>
            <a:ext cx="55894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 smtClean="0"/>
              <a:t>• انخفاض في حالات القبول وإعادة القبول</a:t>
            </a:r>
          </a:p>
          <a:p>
            <a:pPr marL="0" indent="0">
              <a:buFont typeface="Arial" panose="020B0604020202020204" pitchFamily="34" charset="0"/>
              <a:buNone/>
            </a:pPr>
            <a:r>
              <a:rPr lang="ar" smtClean="0"/>
              <a:t>• تقليل مواعيد العيادات الخارجية</a:t>
            </a:r>
          </a:p>
          <a:p>
            <a:pPr marL="0" indent="0">
              <a:buFont typeface="Arial" panose="020B0604020202020204" pitchFamily="34" charset="0"/>
              <a:buNone/>
            </a:pPr>
            <a:r>
              <a:rPr lang="ar" smtClean="0"/>
              <a:t>• تقليل في وصف الأدوية</a:t>
            </a:r>
          </a:p>
          <a:p>
            <a:pPr marL="0" indent="0">
              <a:buFont typeface="Arial" panose="020B0604020202020204" pitchFamily="34" charset="0"/>
              <a:buNone/>
            </a:pPr>
            <a:r>
              <a:rPr lang="ar" smtClean="0"/>
              <a:t>• عدد المرضى المعالجين / المشخصين</a:t>
            </a:r>
          </a:p>
          <a:p>
            <a:pPr marL="0" indent="0">
              <a:buFont typeface="Arial" panose="020B0604020202020204" pitchFamily="34" charset="0"/>
              <a:buNone/>
            </a:pPr>
            <a:r>
              <a:rPr lang="ar" smtClean="0"/>
              <a:t>• تجربة المريض</a:t>
            </a:r>
          </a:p>
          <a:p>
            <a:pPr marL="0" indent="0">
              <a:buFont typeface="Arial" panose="020B0604020202020204" pitchFamily="34" charset="0"/>
              <a:buNone/>
            </a:pPr>
            <a:r>
              <a:rPr lang="ar" smtClean="0"/>
              <a:t>• أيام الانتظار بين التدخلات</a:t>
            </a:r>
          </a:p>
          <a:p>
            <a:pPr marL="0" indent="0">
              <a:buFont typeface="Arial" panose="020B0604020202020204" pitchFamily="34" charset="0"/>
              <a:buNone/>
            </a:pPr>
            <a:r>
              <a:rPr lang="ar" smtClean="0"/>
              <a:t>• أوقات التحول</a:t>
            </a:r>
          </a:p>
          <a:p>
            <a:pPr marL="0" indent="0">
              <a:buFont typeface="Arial" panose="020B0604020202020204" pitchFamily="34" charset="0"/>
              <a:buNone/>
            </a:pPr>
            <a:r>
              <a:rPr lang="ar" smtClean="0"/>
              <a:t>• نفسية الموظفين.</a:t>
            </a:r>
            <a:endParaRPr lang="en-GB" dirty="0"/>
          </a:p>
        </p:txBody>
      </p:sp>
    </p:spTree>
    <p:extLst>
      <p:ext uri="{BB962C8B-B14F-4D97-AF65-F5344CB8AC3E}">
        <p14:creationId xmlns:p14="http://schemas.microsoft.com/office/powerpoint/2010/main" val="274110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216"/>
          </a:xfrm>
        </p:spPr>
        <p:txBody>
          <a:bodyPr/>
          <a:lstStyle/>
          <a:p>
            <a:r>
              <a:rPr lang="en-US" dirty="0" smtClean="0"/>
              <a:t>Example:</a:t>
            </a:r>
            <a:endParaRPr lang="en-US" dirty="0"/>
          </a:p>
        </p:txBody>
      </p:sp>
      <p:sp>
        <p:nvSpPr>
          <p:cNvPr id="3" name="Content Placeholder 2"/>
          <p:cNvSpPr>
            <a:spLocks noGrp="1"/>
          </p:cNvSpPr>
          <p:nvPr>
            <p:ph idx="1"/>
          </p:nvPr>
        </p:nvSpPr>
        <p:spPr>
          <a:xfrm>
            <a:off x="463639" y="1519707"/>
            <a:ext cx="11325087" cy="4657256"/>
          </a:xfrm>
        </p:spPr>
        <p:txBody>
          <a:bodyPr>
            <a:normAutofit/>
          </a:bodyPr>
          <a:lstStyle/>
          <a:p>
            <a:pPr>
              <a:buNone/>
            </a:pPr>
            <a:r>
              <a:rPr lang="en-GB" sz="3600" b="1" dirty="0" smtClean="0">
                <a:solidFill>
                  <a:srgbClr val="7030A0"/>
                </a:solidFill>
                <a:effectLst>
                  <a:outerShdw blurRad="38100" dist="38100" dir="2700000" algn="tl">
                    <a:srgbClr val="000000">
                      <a:alpha val="43137"/>
                    </a:srgbClr>
                  </a:outerShdw>
                </a:effectLst>
              </a:rPr>
              <a:t> Readmissions</a:t>
            </a:r>
            <a:r>
              <a:rPr lang="en-GB" sz="3600" b="1" dirty="0" smtClean="0">
                <a:solidFill>
                  <a:srgbClr val="7030A0"/>
                </a:solidFill>
                <a:effectLst>
                  <a:outerShdw blurRad="38100" dist="38100" dir="2700000" algn="tl">
                    <a:srgbClr val="000000">
                      <a:alpha val="43137"/>
                    </a:srgbClr>
                  </a:outerShdw>
                </a:effectLst>
              </a:rPr>
              <a:t>: </a:t>
            </a:r>
            <a:r>
              <a:rPr lang="ar" sz="3600" b="1" dirty="0">
                <a:solidFill>
                  <a:srgbClr val="7030A0"/>
                </a:solidFill>
                <a:effectLst>
                  <a:outerShdw blurRad="38100" dist="38100" dir="2700000" algn="tl">
                    <a:srgbClr val="000000">
                      <a:alpha val="43137"/>
                    </a:srgbClr>
                  </a:outerShdw>
                </a:effectLst>
              </a:rPr>
              <a:t>إعادة القبول</a:t>
            </a:r>
            <a:r>
              <a:rPr lang="ar" sz="3600" b="1" dirty="0" smtClean="0">
                <a:solidFill>
                  <a:srgbClr val="7030A0"/>
                </a:solidFill>
                <a:effectLst>
                  <a:outerShdw blurRad="38100" dist="38100" dir="2700000" algn="tl">
                    <a:srgbClr val="000000">
                      <a:alpha val="43137"/>
                    </a:srgbClr>
                  </a:outerShdw>
                </a:effectLst>
              </a:rPr>
              <a:t>:</a:t>
            </a:r>
            <a:endParaRPr lang="en-GB" sz="3600" b="1" dirty="0" smtClean="0">
              <a:solidFill>
                <a:srgbClr val="7030A0"/>
              </a:solidFill>
              <a:effectLst>
                <a:outerShdw blurRad="38100" dist="38100" dir="2700000" algn="tl">
                  <a:srgbClr val="000000">
                    <a:alpha val="43137"/>
                  </a:srgbClr>
                </a:outerShdw>
              </a:effectLst>
            </a:endParaRPr>
          </a:p>
          <a:p>
            <a:pPr algn="ctr">
              <a:buNone/>
            </a:pPr>
            <a:r>
              <a:rPr lang="en-US" sz="1900" b="1" dirty="0" smtClean="0">
                <a:solidFill>
                  <a:srgbClr val="FF0000"/>
                </a:solidFill>
              </a:rPr>
              <a:t>Total number of patients who unexpectedly </a:t>
            </a:r>
          </a:p>
          <a:p>
            <a:pPr algn="ctr">
              <a:buNone/>
            </a:pPr>
            <a:r>
              <a:rPr lang="en-US" sz="1900" b="1" dirty="0" smtClean="0">
                <a:solidFill>
                  <a:srgbClr val="FF0000"/>
                </a:solidFill>
              </a:rPr>
              <a:t>returned to same facility for additional</a:t>
            </a:r>
          </a:p>
          <a:p>
            <a:pPr algn="ctr">
              <a:buNone/>
            </a:pPr>
            <a:r>
              <a:rPr lang="en-US" sz="1900" b="1" dirty="0" smtClean="0">
                <a:solidFill>
                  <a:srgbClr val="FF0000"/>
                </a:solidFill>
              </a:rPr>
              <a:t>treatment for same condition</a:t>
            </a:r>
          </a:p>
          <a:p>
            <a:pPr algn="ctr">
              <a:buNone/>
            </a:pPr>
            <a:r>
              <a:rPr lang="en-US" sz="1900" b="1" dirty="0" smtClean="0">
                <a:solidFill>
                  <a:srgbClr val="FF0000"/>
                </a:solidFill>
              </a:rPr>
              <a:t>                                      </a:t>
            </a:r>
            <a:r>
              <a:rPr lang="en-US" sz="1900" b="1" dirty="0" smtClean="0">
                <a:solidFill>
                  <a:srgbClr val="FF0000"/>
                </a:solidFill>
              </a:rPr>
              <a:t>__________________________________      =      Readmission Rate </a:t>
            </a:r>
            <a:r>
              <a:rPr lang="en-US" sz="1900" b="1" dirty="0" smtClean="0">
                <a:solidFill>
                  <a:srgbClr val="FF0000"/>
                </a:solidFill>
              </a:rPr>
              <a:t>(%) </a:t>
            </a:r>
            <a:r>
              <a:rPr lang="ar" sz="1900" b="1" dirty="0">
                <a:solidFill>
                  <a:srgbClr val="FF0000"/>
                </a:solidFill>
              </a:rPr>
              <a:t>معدل إعادة القبول (٪)</a:t>
            </a:r>
            <a:endParaRPr lang="en-US" sz="1900" b="1" dirty="0" smtClean="0">
              <a:solidFill>
                <a:srgbClr val="FF0000"/>
              </a:solidFill>
            </a:endParaRPr>
          </a:p>
          <a:p>
            <a:pPr algn="ctr">
              <a:buNone/>
            </a:pPr>
            <a:r>
              <a:rPr lang="en-US" sz="1900" b="1" dirty="0" smtClean="0">
                <a:solidFill>
                  <a:srgbClr val="FF0000"/>
                </a:solidFill>
              </a:rPr>
              <a:t>Total number of patients </a:t>
            </a:r>
          </a:p>
          <a:p>
            <a:pPr algn="ctr">
              <a:buNone/>
            </a:pPr>
            <a:r>
              <a:rPr lang="en-US" sz="1900" b="1" dirty="0" smtClean="0">
                <a:solidFill>
                  <a:srgbClr val="FF0000"/>
                </a:solidFill>
              </a:rPr>
              <a:t>who have been diagnosed</a:t>
            </a:r>
          </a:p>
          <a:p>
            <a:pPr algn="ctr">
              <a:buNone/>
            </a:pPr>
            <a:r>
              <a:rPr lang="en-US" sz="1900" b="1" dirty="0" smtClean="0">
                <a:solidFill>
                  <a:srgbClr val="FF0000"/>
                </a:solidFill>
              </a:rPr>
              <a:t> with that same condition within a specified period of time</a:t>
            </a:r>
          </a:p>
          <a:p>
            <a:r>
              <a:rPr lang="en-US" sz="1900" b="1" dirty="0" smtClean="0"/>
              <a:t>When patients must return again and again, it may be the result of misdiagnosis or poor treatment planning</a:t>
            </a:r>
            <a:r>
              <a:rPr lang="en-US" sz="1900" b="1" dirty="0" smtClean="0"/>
              <a:t>.</a:t>
            </a:r>
          </a:p>
          <a:p>
            <a:r>
              <a:rPr lang="ar" sz="1900" b="1" dirty="0"/>
              <a:t>عندما يتعين على المرضى العودة مرارًا وتكرارًا ، فقد يكون ذلك نتيجة خطأ في التشخيص أو سوء تخطيط العلاج.</a:t>
            </a:r>
          </a:p>
          <a:p>
            <a:r>
              <a:rPr lang="en-US" sz="1900" b="1" dirty="0" smtClean="0"/>
              <a:t> </a:t>
            </a:r>
            <a:endParaRPr lang="en-US" sz="1900" b="1" dirty="0" smtClean="0"/>
          </a:p>
          <a:p>
            <a:pPr>
              <a:buNone/>
            </a:pPr>
            <a:endParaRPr lang="en-US" sz="3600" b="1" dirty="0" smtClean="0">
              <a:solidFill>
                <a:srgbClr val="7030A0"/>
              </a:solidFill>
              <a:effectLst>
                <a:outerShdw blurRad="38100" dist="38100" dir="2700000" algn="tl">
                  <a:srgbClr val="000000">
                    <a:alpha val="43137"/>
                  </a:srgbClr>
                </a:outerShdw>
              </a:effectLst>
            </a:endParaRPr>
          </a:p>
        </p:txBody>
      </p:sp>
      <p:sp>
        <p:nvSpPr>
          <p:cNvPr id="4" name="Title 1"/>
          <p:cNvSpPr txBox="1">
            <a:spLocks/>
          </p:cNvSpPr>
          <p:nvPr/>
        </p:nvSpPr>
        <p:spPr>
          <a:xfrm>
            <a:off x="3128683" y="365126"/>
            <a:ext cx="7521388" cy="768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 smtClean="0"/>
              <a:t>مثال:</a:t>
            </a:r>
            <a:endParaRPr lang="en-US" dirty="0"/>
          </a:p>
        </p:txBody>
      </p:sp>
      <p:sp>
        <p:nvSpPr>
          <p:cNvPr id="6" name="TextBox 5"/>
          <p:cNvSpPr txBox="1"/>
          <p:nvPr/>
        </p:nvSpPr>
        <p:spPr>
          <a:xfrm>
            <a:off x="205154" y="2166425"/>
            <a:ext cx="3446585" cy="1015663"/>
          </a:xfrm>
          <a:prstGeom prst="rect">
            <a:avLst/>
          </a:prstGeom>
          <a:noFill/>
        </p:spPr>
        <p:txBody>
          <a:bodyPr wrap="square" rtlCol="0">
            <a:spAutoFit/>
          </a:bodyPr>
          <a:lstStyle/>
          <a:p>
            <a:r>
              <a:rPr lang="ar-JO" sz="2000" b="1" dirty="0">
                <a:solidFill>
                  <a:srgbClr val="FF0000"/>
                </a:solidFill>
              </a:rPr>
              <a:t>إجمالي عدد المرضى الذين عادوا بشكل غير متوقع إلى نفس المرفق لتلقي علاج إضافي لنفس الحالة</a:t>
            </a:r>
            <a:endParaRPr lang="en-US" sz="2000" b="1" dirty="0">
              <a:solidFill>
                <a:srgbClr val="FF0000"/>
              </a:solidFill>
            </a:endParaRPr>
          </a:p>
        </p:txBody>
      </p:sp>
      <p:sp>
        <p:nvSpPr>
          <p:cNvPr id="7" name="TextBox 6"/>
          <p:cNvSpPr txBox="1"/>
          <p:nvPr/>
        </p:nvSpPr>
        <p:spPr>
          <a:xfrm>
            <a:off x="205153" y="3828806"/>
            <a:ext cx="3446585" cy="1015663"/>
          </a:xfrm>
          <a:prstGeom prst="rect">
            <a:avLst/>
          </a:prstGeom>
          <a:noFill/>
        </p:spPr>
        <p:txBody>
          <a:bodyPr wrap="square" rtlCol="0">
            <a:spAutoFit/>
          </a:bodyPr>
          <a:lstStyle/>
          <a:p>
            <a:r>
              <a:rPr lang="ar-JO" sz="2000" b="1" dirty="0">
                <a:solidFill>
                  <a:srgbClr val="FF0000"/>
                </a:solidFill>
              </a:rPr>
              <a:t>إجمالي عدد المرضى الذين تم تشخيصهم بنفس الحالة خلال فترة زمنية محددة</a:t>
            </a:r>
            <a:endParaRPr lang="en-US" sz="2000" b="1" dirty="0">
              <a:solidFill>
                <a:srgbClr val="FF0000"/>
              </a:solidFill>
            </a:endParaRPr>
          </a:p>
        </p:txBody>
      </p:sp>
    </p:spTree>
    <p:extLst>
      <p:ext uri="{BB962C8B-B14F-4D97-AF65-F5344CB8AC3E}">
        <p14:creationId xmlns:p14="http://schemas.microsoft.com/office/powerpoint/2010/main" val="898076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What changes can we make that will result in improvement</a:t>
            </a:r>
            <a:r>
              <a:rPr lang="en-GB" dirty="0" smtClean="0"/>
              <a:t>? </a:t>
            </a:r>
            <a:r>
              <a:rPr lang="ar" dirty="0"/>
              <a:t>3. ما هي التغييرات التي يمكننا إجراؤها والتي ستؤدي إلى التحسين؟</a:t>
            </a:r>
            <a:endParaRPr lang="en-GB" dirty="0"/>
          </a:p>
        </p:txBody>
      </p:sp>
      <p:sp>
        <p:nvSpPr>
          <p:cNvPr id="3" name="Content Placeholder 2"/>
          <p:cNvSpPr>
            <a:spLocks noGrp="1"/>
          </p:cNvSpPr>
          <p:nvPr>
            <p:ph idx="1"/>
          </p:nvPr>
        </p:nvSpPr>
        <p:spPr>
          <a:xfrm>
            <a:off x="505283" y="1798265"/>
            <a:ext cx="10515600" cy="4351338"/>
          </a:xfrm>
        </p:spPr>
        <p:txBody>
          <a:bodyPr/>
          <a:lstStyle/>
          <a:p>
            <a:r>
              <a:rPr lang="en-GB" dirty="0"/>
              <a:t>E</a:t>
            </a:r>
            <a:r>
              <a:rPr lang="en-GB" dirty="0" smtClean="0"/>
              <a:t>vidence from scientific literature and previous improvement programmes suggests that </a:t>
            </a:r>
            <a:r>
              <a:rPr lang="en-GB" u="sng" dirty="0" smtClean="0"/>
              <a:t>a small number of changes are most likely to result in improvement</a:t>
            </a:r>
            <a:r>
              <a:rPr lang="en-GB" u="sng" dirty="0" smtClean="0"/>
              <a:t>.</a:t>
            </a:r>
          </a:p>
          <a:p>
            <a:r>
              <a:rPr lang="ar" dirty="0"/>
              <a:t>الإلكترونية المستمدة من المؤلفات العلمية وبرامج التحسين السابقة إلى أن </a:t>
            </a:r>
            <a:r>
              <a:rPr lang="ar" u="sng" dirty="0"/>
              <a:t>عددًا قليلاً من التغييرات من المرجح أن تؤدي إلى التحسين.</a:t>
            </a:r>
            <a:endParaRPr lang="en-GB" u="sng" dirty="0"/>
          </a:p>
          <a:p>
            <a:endParaRPr lang="en-GB" u="sng" dirty="0"/>
          </a:p>
        </p:txBody>
      </p:sp>
      <p:pic>
        <p:nvPicPr>
          <p:cNvPr id="4" name="Picture 3"/>
          <p:cNvPicPr>
            <a:picLocks noChangeAspect="1"/>
          </p:cNvPicPr>
          <p:nvPr/>
        </p:nvPicPr>
        <p:blipFill>
          <a:blip r:embed="rId2"/>
          <a:stretch>
            <a:fillRect/>
          </a:stretch>
        </p:blipFill>
        <p:spPr>
          <a:xfrm>
            <a:off x="9302776" y="3697939"/>
            <a:ext cx="2566638" cy="2930060"/>
          </a:xfrm>
          <a:prstGeom prst="rect">
            <a:avLst/>
          </a:prstGeom>
        </p:spPr>
      </p:pic>
      <p:sp>
        <p:nvSpPr>
          <p:cNvPr id="5" name="Oval 4"/>
          <p:cNvSpPr/>
          <p:nvPr/>
        </p:nvSpPr>
        <p:spPr>
          <a:xfrm>
            <a:off x="9553931" y="4485035"/>
            <a:ext cx="2064327" cy="677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7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7890164" cy="4351338"/>
          </a:xfrm>
        </p:spPr>
        <p:txBody>
          <a:bodyPr>
            <a:normAutofit lnSpcReduction="10000"/>
          </a:bodyPr>
          <a:lstStyle/>
          <a:p>
            <a:r>
              <a:rPr lang="en-GB" dirty="0" smtClean="0"/>
              <a:t>Now start the PDSA cycle. </a:t>
            </a:r>
          </a:p>
          <a:p>
            <a:pPr algn="r" rtl="1"/>
            <a:r>
              <a:rPr lang="ar" dirty="0" smtClean="0"/>
              <a:t>لا</a:t>
            </a:r>
            <a:r>
              <a:rPr lang="ar-JO" dirty="0"/>
              <a:t>ن</a:t>
            </a:r>
            <a:r>
              <a:rPr lang="ar" dirty="0" smtClean="0"/>
              <a:t> </a:t>
            </a:r>
            <a:r>
              <a:rPr lang="ar" dirty="0"/>
              <a:t>، ابدأ دورة PDSA </a:t>
            </a:r>
            <a:r>
              <a:rPr lang="ar" dirty="0" smtClean="0"/>
              <a:t>.</a:t>
            </a:r>
            <a:endParaRPr lang="en-GB" dirty="0" smtClean="0"/>
          </a:p>
          <a:p>
            <a:r>
              <a:rPr lang="en-GB" dirty="0" smtClean="0"/>
              <a:t>There </a:t>
            </a:r>
            <a:r>
              <a:rPr lang="en-GB" dirty="0" smtClean="0"/>
              <a:t>may be several PDSA cycles running </a:t>
            </a:r>
            <a:r>
              <a:rPr lang="en-GB" u="sng" dirty="0" smtClean="0"/>
              <a:t>sequentially, or simultaneously</a:t>
            </a:r>
            <a:r>
              <a:rPr lang="en-GB" dirty="0" smtClean="0"/>
              <a:t>.</a:t>
            </a:r>
            <a:r>
              <a:rPr lang="ar-JO" dirty="0" smtClean="0"/>
              <a:t/>
            </a:r>
            <a:br>
              <a:rPr lang="ar-JO" dirty="0" smtClean="0"/>
            </a:br>
            <a:r>
              <a:rPr lang="ar" dirty="0"/>
              <a:t>قد يكون هناك عدة دورات PDSA تعمل </a:t>
            </a:r>
            <a:r>
              <a:rPr lang="ar" u="sng" dirty="0"/>
              <a:t>بالتتابع أو في وقت واحد </a:t>
            </a:r>
            <a:r>
              <a:rPr lang="ar" dirty="0" smtClean="0"/>
              <a:t>.</a:t>
            </a:r>
            <a:endParaRPr lang="en-GB" dirty="0" smtClean="0"/>
          </a:p>
          <a:p>
            <a:r>
              <a:rPr lang="en-GB" dirty="0" smtClean="0"/>
              <a:t> Sequential cycles are common when the results suggest a different approach is needed</a:t>
            </a:r>
            <a:r>
              <a:rPr lang="en-GB" dirty="0" smtClean="0"/>
              <a:t>.</a:t>
            </a:r>
            <a:endParaRPr lang="ar-JO" dirty="0" smtClean="0"/>
          </a:p>
          <a:p>
            <a:pPr marL="0" indent="0">
              <a:buNone/>
            </a:pPr>
            <a:r>
              <a:rPr lang="ar" dirty="0"/>
              <a:t>الدورات المتسلسلة شائعة عندما تشير النتائج إلى الحاجة إلى نهج مختلف.</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9111856" y="1932379"/>
            <a:ext cx="2566638" cy="3810330"/>
          </a:xfrm>
          <a:prstGeom prst="rect">
            <a:avLst/>
          </a:prstGeom>
        </p:spPr>
      </p:pic>
      <p:sp>
        <p:nvSpPr>
          <p:cNvPr id="5" name="Oval 4"/>
          <p:cNvSpPr/>
          <p:nvPr/>
        </p:nvSpPr>
        <p:spPr>
          <a:xfrm>
            <a:off x="8953415" y="3753818"/>
            <a:ext cx="2883519" cy="2230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6019335" y="134471"/>
            <a:ext cx="5418058" cy="1756300"/>
          </a:xfrm>
          <a:prstGeom prst="rect">
            <a:avLst/>
          </a:prstGeom>
        </p:spPr>
      </p:pic>
    </p:spTree>
    <p:extLst>
      <p:ext uri="{BB962C8B-B14F-4D97-AF65-F5344CB8AC3E}">
        <p14:creationId xmlns:p14="http://schemas.microsoft.com/office/powerpoint/2010/main" val="5965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257800" cy="4351338"/>
          </a:xfrm>
        </p:spPr>
        <p:txBody>
          <a:bodyPr>
            <a:normAutofit/>
          </a:bodyPr>
          <a:lstStyle/>
          <a:p>
            <a:r>
              <a:rPr lang="en-GB" u="sng" dirty="0" smtClean="0"/>
              <a:t>Simultaneous cycles may occur when the changes are more complex, possibly involving several departments.</a:t>
            </a:r>
          </a:p>
          <a:p>
            <a:r>
              <a:rPr lang="en-GB" dirty="0" smtClean="0"/>
              <a:t>Coordination function is </a:t>
            </a:r>
            <a:r>
              <a:rPr lang="en-GB" dirty="0"/>
              <a:t>needed  It </a:t>
            </a:r>
            <a:r>
              <a:rPr lang="en-GB" dirty="0" smtClean="0"/>
              <a:t>to </a:t>
            </a:r>
            <a:r>
              <a:rPr lang="en-GB" dirty="0"/>
              <a:t>identify any interactions between simultaneous </a:t>
            </a:r>
            <a:r>
              <a:rPr lang="en-GB" dirty="0" smtClean="0"/>
              <a:t>cycles. a </a:t>
            </a:r>
            <a:r>
              <a:rPr lang="en-GB" dirty="0"/>
              <a:t>change in method in one cycle may </a:t>
            </a:r>
            <a:r>
              <a:rPr lang="en-GB" dirty="0" smtClean="0"/>
              <a:t>change </a:t>
            </a:r>
            <a:r>
              <a:rPr lang="en-GB" dirty="0"/>
              <a:t>the impact of another somewhere else</a:t>
            </a:r>
            <a:r>
              <a:rPr lang="en-GB" dirty="0" smtClean="0"/>
              <a:t>.</a:t>
            </a:r>
            <a:endParaRPr lang="en-GB" dirty="0"/>
          </a:p>
        </p:txBody>
      </p:sp>
      <p:pic>
        <p:nvPicPr>
          <p:cNvPr id="4" name="Picture 3"/>
          <p:cNvPicPr>
            <a:picLocks noChangeAspect="1"/>
          </p:cNvPicPr>
          <p:nvPr/>
        </p:nvPicPr>
        <p:blipFill>
          <a:blip r:embed="rId2"/>
          <a:stretch>
            <a:fillRect/>
          </a:stretch>
        </p:blipFill>
        <p:spPr>
          <a:xfrm>
            <a:off x="699653" y="114207"/>
            <a:ext cx="5264728" cy="1576481"/>
          </a:xfrm>
          <a:prstGeom prst="rect">
            <a:avLst/>
          </a:prstGeom>
        </p:spPr>
      </p:pic>
      <p:sp>
        <p:nvSpPr>
          <p:cNvPr id="5" name="Content Placeholder 2"/>
          <p:cNvSpPr txBox="1">
            <a:spLocks/>
          </p:cNvSpPr>
          <p:nvPr/>
        </p:nvSpPr>
        <p:spPr>
          <a:xfrm>
            <a:off x="6234953" y="1941606"/>
            <a:ext cx="5257800" cy="491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 u="sng" dirty="0" smtClean="0"/>
              <a:t>قد تحدث الدورات المتزامنة عندما تكون التغييرات أكثر تعقيدًا ، وربما تشمل عدة أقسام.</a:t>
            </a:r>
          </a:p>
          <a:p>
            <a:r>
              <a:rPr lang="ar" dirty="0" smtClean="0"/>
              <a:t>هناك حاجة إلى وظيفة التنسيق لتحديد أي تفاعلات بين الدورات المتزامنة . قد يؤدي تغيير الأسلوب في دورة ما إلى تغيير تأثير أخرى في مكان آخر .</a:t>
            </a:r>
            <a:endParaRPr lang="en-GB" dirty="0"/>
          </a:p>
        </p:txBody>
      </p:sp>
    </p:spTree>
    <p:extLst>
      <p:ext uri="{BB962C8B-B14F-4D97-AF65-F5344CB8AC3E}">
        <p14:creationId xmlns:p14="http://schemas.microsoft.com/office/powerpoint/2010/main" val="332932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0"/>
            <a:ext cx="10515600" cy="1325563"/>
          </a:xfrm>
        </p:spPr>
        <p:txBody>
          <a:bodyPr/>
          <a:lstStyle/>
          <a:p>
            <a:r>
              <a:rPr lang="en-GB" dirty="0" smtClean="0"/>
              <a:t>Types of Quality of Care Measures</a:t>
            </a:r>
            <a:endParaRPr lang="en-GB" dirty="0"/>
          </a:p>
        </p:txBody>
      </p:sp>
      <p:sp>
        <p:nvSpPr>
          <p:cNvPr id="3" name="Content Placeholder 2"/>
          <p:cNvSpPr>
            <a:spLocks noGrp="1"/>
          </p:cNvSpPr>
          <p:nvPr>
            <p:ph idx="1"/>
          </p:nvPr>
        </p:nvSpPr>
        <p:spPr>
          <a:xfrm>
            <a:off x="838200" y="1623919"/>
            <a:ext cx="10515600" cy="4351338"/>
          </a:xfrm>
        </p:spPr>
        <p:txBody>
          <a:bodyPr/>
          <a:lstStyle/>
          <a:p>
            <a:r>
              <a:rPr lang="en-GB" dirty="0"/>
              <a:t>T</a:t>
            </a:r>
            <a:r>
              <a:rPr lang="en-GB" dirty="0" smtClean="0"/>
              <a:t>here are multiple approaches to measuring different aspects of quality</a:t>
            </a:r>
            <a:r>
              <a:rPr lang="en-GB" dirty="0" smtClean="0"/>
              <a:t>.</a:t>
            </a:r>
            <a:r>
              <a:rPr lang="ar-JO" dirty="0" smtClean="0"/>
              <a:t> </a:t>
            </a:r>
            <a:r>
              <a:rPr lang="ar" dirty="0"/>
              <a:t>توجد هنا طرق متعددة لقياس الجوانب المختلفة للجودة</a:t>
            </a:r>
            <a:r>
              <a:rPr lang="ar" dirty="0" smtClean="0"/>
              <a:t>.</a:t>
            </a:r>
            <a:endParaRPr lang="en-GB" dirty="0" smtClean="0"/>
          </a:p>
          <a:p>
            <a:pPr marL="0" indent="0">
              <a:buNone/>
            </a:pPr>
            <a:r>
              <a:rPr lang="en-GB" dirty="0" smtClean="0"/>
              <a:t>Four ways</a:t>
            </a:r>
            <a:r>
              <a:rPr lang="en-GB" dirty="0" smtClean="0"/>
              <a:t>:</a:t>
            </a:r>
            <a:r>
              <a:rPr lang="ar-JO" dirty="0" smtClean="0"/>
              <a:t> </a:t>
            </a:r>
            <a:r>
              <a:rPr lang="ar" dirty="0"/>
              <a:t>أربع </a:t>
            </a:r>
            <a:r>
              <a:rPr lang="ar" dirty="0" smtClean="0"/>
              <a:t>طرق</a:t>
            </a:r>
            <a:r>
              <a:rPr lang="ar-JO" dirty="0"/>
              <a:t> </a:t>
            </a:r>
            <a:endParaRPr lang="en-GB" dirty="0" smtClean="0"/>
          </a:p>
          <a:p>
            <a:r>
              <a:rPr lang="en-GB" dirty="0" smtClean="0"/>
              <a:t>1. Examining the</a:t>
            </a:r>
            <a:r>
              <a:rPr lang="en-GB" u="sng" dirty="0" smtClean="0"/>
              <a:t> structure </a:t>
            </a:r>
            <a:r>
              <a:rPr lang="en-GB" dirty="0" smtClean="0"/>
              <a:t>of the setting in which care is </a:t>
            </a:r>
            <a:r>
              <a:rPr lang="en-GB" dirty="0" smtClean="0"/>
              <a:t>provided</a:t>
            </a:r>
            <a:r>
              <a:rPr lang="ar-JO" dirty="0" smtClean="0"/>
              <a:t/>
            </a:r>
            <a:br>
              <a:rPr lang="ar-JO" dirty="0" smtClean="0"/>
            </a:br>
            <a:r>
              <a:rPr lang="ar" dirty="0"/>
              <a:t>1. فحص </a:t>
            </a:r>
            <a:r>
              <a:rPr lang="ar" u="sng" dirty="0"/>
              <a:t>هيكل </a:t>
            </a:r>
            <a:r>
              <a:rPr lang="ar" dirty="0"/>
              <a:t>المكان الذي يتم فيه تقديم الرعاية </a:t>
            </a:r>
            <a:r>
              <a:rPr lang="ar" dirty="0" smtClean="0"/>
              <a:t>،</a:t>
            </a:r>
            <a:endParaRPr lang="en-GB" dirty="0" smtClean="0"/>
          </a:p>
          <a:p>
            <a:r>
              <a:rPr lang="en-GB" dirty="0" smtClean="0"/>
              <a:t>2. Measuring the actual </a:t>
            </a:r>
            <a:r>
              <a:rPr lang="en-GB" u="sng" dirty="0" smtClean="0"/>
              <a:t>process </a:t>
            </a:r>
            <a:r>
              <a:rPr lang="en-GB" dirty="0" smtClean="0"/>
              <a:t>of care, </a:t>
            </a:r>
            <a:r>
              <a:rPr lang="ar" dirty="0"/>
              <a:t>2. قياس </a:t>
            </a:r>
            <a:r>
              <a:rPr lang="ar" u="sng" dirty="0"/>
              <a:t>العملية الفعلية </a:t>
            </a:r>
            <a:r>
              <a:rPr lang="ar" dirty="0"/>
              <a:t>للرعاية </a:t>
            </a:r>
            <a:r>
              <a:rPr lang="ar" dirty="0" smtClean="0"/>
              <a:t>،</a:t>
            </a:r>
            <a:endParaRPr lang="en-GB" dirty="0" smtClean="0"/>
          </a:p>
          <a:p>
            <a:r>
              <a:rPr lang="en-GB" dirty="0" smtClean="0"/>
              <a:t>3. </a:t>
            </a:r>
            <a:r>
              <a:rPr lang="en-GB" dirty="0"/>
              <a:t>A</a:t>
            </a:r>
            <a:r>
              <a:rPr lang="en-GB" dirty="0" smtClean="0"/>
              <a:t>ssessing the </a:t>
            </a:r>
            <a:r>
              <a:rPr lang="en-GB" u="sng" dirty="0" smtClean="0"/>
              <a:t>outcomes</a:t>
            </a:r>
            <a:r>
              <a:rPr lang="en-GB" dirty="0" smtClean="0"/>
              <a:t> of care</a:t>
            </a:r>
            <a:r>
              <a:rPr lang="en-GB" dirty="0" smtClean="0"/>
              <a:t>.</a:t>
            </a:r>
            <a:r>
              <a:rPr lang="ar-JO" dirty="0" smtClean="0"/>
              <a:t> </a:t>
            </a:r>
            <a:r>
              <a:rPr lang="ar" dirty="0"/>
              <a:t>3. تقييم نتائج </a:t>
            </a:r>
            <a:r>
              <a:rPr lang="ar" u="sng" dirty="0"/>
              <a:t>الرعاية </a:t>
            </a:r>
            <a:r>
              <a:rPr lang="ar" dirty="0" smtClean="0"/>
              <a:t>.</a:t>
            </a:r>
            <a:r>
              <a:rPr lang="ar-JO" dirty="0" smtClean="0"/>
              <a:t> </a:t>
            </a:r>
            <a:endParaRPr lang="en-GB" dirty="0" smtClean="0"/>
          </a:p>
          <a:p>
            <a:r>
              <a:rPr lang="en-GB" dirty="0" smtClean="0"/>
              <a:t>4. </a:t>
            </a:r>
            <a:r>
              <a:rPr lang="en-GB" u="sng" dirty="0" smtClean="0"/>
              <a:t>Patient Experience </a:t>
            </a:r>
            <a:r>
              <a:rPr lang="en-GB" dirty="0" smtClean="0"/>
              <a:t>Measures</a:t>
            </a:r>
            <a:r>
              <a:rPr lang="en-GB" dirty="0" smtClean="0"/>
              <a:t>.</a:t>
            </a:r>
            <a:r>
              <a:rPr lang="ar-JO" dirty="0" smtClean="0"/>
              <a:t> </a:t>
            </a:r>
            <a:r>
              <a:rPr lang="ar" dirty="0"/>
              <a:t>4. إجراءات </a:t>
            </a:r>
            <a:r>
              <a:rPr lang="ar" u="sng" dirty="0"/>
              <a:t>تجربة المريض </a:t>
            </a:r>
            <a:r>
              <a:rPr lang="ar" dirty="0" smtClean="0"/>
              <a:t>.</a:t>
            </a:r>
            <a:r>
              <a:rPr lang="ar-JO" dirty="0"/>
              <a:t> </a:t>
            </a:r>
            <a:endParaRPr lang="en-GB" dirty="0"/>
          </a:p>
        </p:txBody>
      </p:sp>
      <p:sp>
        <p:nvSpPr>
          <p:cNvPr id="4" name="Title 1"/>
          <p:cNvSpPr txBox="1">
            <a:spLocks/>
          </p:cNvSpPr>
          <p:nvPr/>
        </p:nvSpPr>
        <p:spPr>
          <a:xfrm>
            <a:off x="717177" y="6627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 dirty="0" smtClean="0"/>
              <a:t>أنواع تدابير جودة الرعاية</a:t>
            </a:r>
            <a:endParaRPr lang="en-GB" dirty="0"/>
          </a:p>
        </p:txBody>
      </p:sp>
    </p:spTree>
    <p:extLst>
      <p:ext uri="{BB962C8B-B14F-4D97-AF65-F5344CB8AC3E}">
        <p14:creationId xmlns:p14="http://schemas.microsoft.com/office/powerpoint/2010/main" val="3194622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600" b="1" dirty="0"/>
              <a:t>SDG 3: Ensure healthy lives and promote wellbeing for all at all </a:t>
            </a:r>
            <a:r>
              <a:rPr lang="en-US" sz="3600" b="1" dirty="0" smtClean="0"/>
              <a:t>ages</a:t>
            </a:r>
            <a:br>
              <a:rPr lang="en-US" sz="3600" b="1" dirty="0" smtClean="0"/>
            </a:br>
            <a:r>
              <a:rPr lang="ar" sz="3600" b="1" dirty="0"/>
              <a:t>الهدف 3: ضمان حياة صحية وتعزيز الرفاهية للجميع في جميع الأعمار</a:t>
            </a:r>
            <a:endParaRPr lang="en-US" sz="3600" b="1" dirty="0"/>
          </a:p>
        </p:txBody>
      </p:sp>
      <p:sp>
        <p:nvSpPr>
          <p:cNvPr id="3" name="Content Placeholder 2"/>
          <p:cNvSpPr>
            <a:spLocks noGrp="1"/>
          </p:cNvSpPr>
          <p:nvPr>
            <p:ph idx="1"/>
          </p:nvPr>
        </p:nvSpPr>
        <p:spPr/>
        <p:txBody>
          <a:bodyPr>
            <a:normAutofit fontScale="85000" lnSpcReduction="10000"/>
          </a:bodyPr>
          <a:lstStyle/>
          <a:p>
            <a:r>
              <a:rPr lang="en-US" sz="4400" b="1" dirty="0"/>
              <a:t>3.8 Achieve universal health coverage, including financial risk protection, access to </a:t>
            </a:r>
            <a:r>
              <a:rPr lang="en-US" sz="4400" b="1" dirty="0">
                <a:solidFill>
                  <a:srgbClr val="FF0000"/>
                </a:solidFill>
              </a:rPr>
              <a:t>quality</a:t>
            </a:r>
            <a:r>
              <a:rPr lang="en-US" sz="4400" b="1" dirty="0"/>
              <a:t> essential health-care services and access to safe, effective, </a:t>
            </a:r>
            <a:r>
              <a:rPr lang="en-US" sz="4400" b="1" dirty="0">
                <a:solidFill>
                  <a:srgbClr val="FF0000"/>
                </a:solidFill>
              </a:rPr>
              <a:t>quality</a:t>
            </a:r>
            <a:r>
              <a:rPr lang="en-US" sz="4400" b="1" dirty="0"/>
              <a:t> and affordable essential medicines and vaccines for all</a:t>
            </a:r>
            <a:r>
              <a:rPr lang="en-US" sz="4400" b="1" dirty="0" smtClean="0"/>
              <a:t>.</a:t>
            </a:r>
          </a:p>
          <a:p>
            <a:r>
              <a:rPr lang="ar" sz="4400" b="1" dirty="0" smtClean="0"/>
              <a:t> </a:t>
            </a:r>
            <a:r>
              <a:rPr lang="ar" sz="4400" b="1" dirty="0"/>
              <a:t>3.8 تحقيق التغطية الصحية الشاملة ، بما في ذلك الحماية من المخاطر المالية ، وإمكانية الوصول إلى خدمات الرعاية الصحية الأساسية الجيدة وإمكانية حصول الجميع على الأدوية واللقاحات الأساسية المأمونة والفعالة </a:t>
            </a:r>
            <a:r>
              <a:rPr lang="ar" sz="4400" b="1" dirty="0">
                <a:solidFill>
                  <a:srgbClr val="FF0000"/>
                </a:solidFill>
              </a:rPr>
              <a:t>والجودة </a:t>
            </a:r>
            <a:r>
              <a:rPr lang="ar" sz="4400" b="1" dirty="0"/>
              <a:t>وبأسعار معقولة </a:t>
            </a:r>
            <a:r>
              <a:rPr lang="ar" sz="4400" b="1" dirty="0">
                <a:solidFill>
                  <a:srgbClr val="FF0000"/>
                </a:solidFill>
              </a:rPr>
              <a:t>.</a:t>
            </a:r>
          </a:p>
          <a:p>
            <a:endParaRPr lang="en-US" sz="4400" b="1" dirty="0"/>
          </a:p>
        </p:txBody>
      </p:sp>
    </p:spTree>
    <p:extLst>
      <p:ext uri="{BB962C8B-B14F-4D97-AF65-F5344CB8AC3E}">
        <p14:creationId xmlns:p14="http://schemas.microsoft.com/office/powerpoint/2010/main" val="1469187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2140645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Structure</a:t>
            </a:r>
            <a:r>
              <a:rPr lang="en-GB" b="1" i="1" dirty="0" smtClean="0">
                <a:solidFill>
                  <a:srgbClr val="FF0000"/>
                </a:solidFill>
              </a:rPr>
              <a:t>…..</a:t>
            </a:r>
            <a:r>
              <a:rPr lang="ar-JO" b="1" i="1" dirty="0" smtClean="0">
                <a:solidFill>
                  <a:srgbClr val="FF0000"/>
                </a:solidFill>
              </a:rPr>
              <a:t> البنية</a:t>
            </a:r>
            <a:endParaRPr lang="en-GB" b="1" i="1" dirty="0">
              <a:solidFill>
                <a:srgbClr val="FF0000"/>
              </a:solidFill>
            </a:endParaRPr>
          </a:p>
        </p:txBody>
      </p:sp>
      <p:sp>
        <p:nvSpPr>
          <p:cNvPr id="3" name="Content Placeholder 2"/>
          <p:cNvSpPr>
            <a:spLocks noGrp="1"/>
          </p:cNvSpPr>
          <p:nvPr>
            <p:ph idx="1"/>
          </p:nvPr>
        </p:nvSpPr>
        <p:spPr>
          <a:xfrm>
            <a:off x="838200" y="1468192"/>
            <a:ext cx="10515600" cy="4708771"/>
          </a:xfrm>
        </p:spPr>
        <p:txBody>
          <a:bodyPr>
            <a:normAutofit fontScale="77500" lnSpcReduction="20000"/>
          </a:bodyPr>
          <a:lstStyle/>
          <a:p>
            <a:r>
              <a:rPr lang="en-GB" dirty="0"/>
              <a:t>R</a:t>
            </a:r>
            <a:r>
              <a:rPr lang="en-GB" dirty="0" smtClean="0"/>
              <a:t>efers to the characteristics of the setting in which care takes place</a:t>
            </a:r>
            <a:r>
              <a:rPr lang="en-GB" dirty="0" smtClean="0"/>
              <a:t>.</a:t>
            </a:r>
            <a:endParaRPr lang="ar-JO" dirty="0" smtClean="0"/>
          </a:p>
          <a:p>
            <a:pPr marL="0" indent="0">
              <a:buNone/>
            </a:pPr>
            <a:r>
              <a:rPr lang="ar" dirty="0"/>
              <a:t>R تشير إلى خصائص المكان الذي يتم فيه تقديم الرعاية</a:t>
            </a:r>
            <a:r>
              <a:rPr lang="ar" dirty="0" smtClean="0"/>
              <a:t>.</a:t>
            </a:r>
            <a:endParaRPr lang="en-GB" dirty="0" smtClean="0"/>
          </a:p>
          <a:p>
            <a:r>
              <a:rPr lang="en-GB" dirty="0" smtClean="0"/>
              <a:t>Structure measures evaluate the </a:t>
            </a:r>
            <a:r>
              <a:rPr lang="en-GB" u="sng" dirty="0" smtClean="0"/>
              <a:t>infrastructure</a:t>
            </a:r>
            <a:r>
              <a:rPr lang="en-GB" dirty="0" smtClean="0"/>
              <a:t> of health care settings</a:t>
            </a:r>
            <a:r>
              <a:rPr lang="en-GB" dirty="0" smtClean="0"/>
              <a:t>.</a:t>
            </a:r>
            <a:r>
              <a:rPr lang="ar-JO" dirty="0" smtClean="0"/>
              <a:t/>
            </a:r>
            <a:br>
              <a:rPr lang="ar-JO" dirty="0" smtClean="0"/>
            </a:br>
            <a:r>
              <a:rPr lang="ar" dirty="0"/>
              <a:t>مقاييس الهيكل تقييم </a:t>
            </a:r>
            <a:r>
              <a:rPr lang="ar" u="sng" dirty="0"/>
              <a:t>البنية التحتية </a:t>
            </a:r>
            <a:r>
              <a:rPr lang="ar" dirty="0"/>
              <a:t>لأماكن الرعاية الصحية</a:t>
            </a:r>
            <a:r>
              <a:rPr lang="ar" dirty="0" smtClean="0"/>
              <a:t>.</a:t>
            </a:r>
            <a:r>
              <a:rPr lang="en-GB" dirty="0" smtClean="0"/>
              <a:t> </a:t>
            </a:r>
            <a:endParaRPr lang="en-GB" dirty="0" smtClean="0"/>
          </a:p>
          <a:p>
            <a:r>
              <a:rPr lang="en-GB" dirty="0"/>
              <a:t>Structure measures provide essential information about a provider’s ability and/or capacity to provide high-quality care, </a:t>
            </a:r>
            <a:r>
              <a:rPr lang="en-GB" u="sng" dirty="0"/>
              <a:t>BUT</a:t>
            </a:r>
            <a:r>
              <a:rPr lang="en-GB" dirty="0"/>
              <a:t> they </a:t>
            </a:r>
            <a:r>
              <a:rPr lang="en-GB" b="1" u="sng" dirty="0">
                <a:solidFill>
                  <a:srgbClr val="FF0000"/>
                </a:solidFill>
              </a:rPr>
              <a:t>cannot</a:t>
            </a:r>
            <a:r>
              <a:rPr lang="en-GB" dirty="0"/>
              <a:t> measure the actual quality of the care received or whether the care improved patients’ health. </a:t>
            </a:r>
            <a:endParaRPr lang="en-GB" dirty="0" smtClean="0"/>
          </a:p>
          <a:p>
            <a:pPr marL="0" indent="0">
              <a:buNone/>
            </a:pPr>
            <a:r>
              <a:rPr lang="ar" dirty="0"/>
              <a:t>توفر مقاييس الهيكل معلومات أساسية حول قدرة مقدم الرعاية و / أو قدرته على تقديم رعاية عالية الجودة ، </a:t>
            </a:r>
            <a:r>
              <a:rPr lang="ar" u="sng" dirty="0"/>
              <a:t>لكن </a:t>
            </a:r>
            <a:r>
              <a:rPr lang="ar" b="1" u="sng" dirty="0">
                <a:solidFill>
                  <a:srgbClr val="FF0000"/>
                </a:solidFill>
              </a:rPr>
              <a:t>لا يمكنهم </a:t>
            </a:r>
            <a:r>
              <a:rPr lang="ar" dirty="0"/>
              <a:t>قياس الجودة الفعلية للرعاية المتلقاة أو ما إذا كانت الرعاية قد حسنت صحة المرضى</a:t>
            </a:r>
            <a:r>
              <a:rPr lang="ar" dirty="0" smtClean="0"/>
              <a:t>.</a:t>
            </a:r>
            <a:endParaRPr lang="en-GB" dirty="0"/>
          </a:p>
          <a:p>
            <a:pPr marL="0" indent="0">
              <a:buNone/>
            </a:pPr>
            <a:r>
              <a:rPr lang="en-GB" b="1" dirty="0" smtClean="0"/>
              <a:t>Measures of the setting used might include characteristics of: </a:t>
            </a:r>
            <a:r>
              <a:rPr lang="ar" b="1" dirty="0"/>
              <a:t>قد تتضمن مقاييس الإعداد المستخدم خصائص</a:t>
            </a:r>
            <a:r>
              <a:rPr lang="ar" b="1" dirty="0" smtClean="0"/>
              <a:t>:</a:t>
            </a:r>
            <a:endParaRPr lang="en-GB" b="1" dirty="0" smtClean="0"/>
          </a:p>
          <a:p>
            <a:r>
              <a:rPr lang="en-GB" dirty="0" smtClean="0"/>
              <a:t> Physicians and hospitals (e.g., a physician's specialty or the ownership of a hospital); </a:t>
            </a:r>
            <a:r>
              <a:rPr lang="ar-JO" dirty="0" smtClean="0"/>
              <a:t/>
            </a:r>
            <a:br>
              <a:rPr lang="ar-JO" dirty="0" smtClean="0"/>
            </a:br>
            <a:r>
              <a:rPr lang="ar" dirty="0"/>
              <a:t>الأطباء والمستشفيات (على سبيل المثال ، تخصص الطبيب أو ملكية مستشفى) </a:t>
            </a:r>
            <a:r>
              <a:rPr lang="ar" dirty="0" smtClean="0"/>
              <a:t>؛</a:t>
            </a:r>
            <a:endParaRPr lang="en-GB" dirty="0" smtClean="0"/>
          </a:p>
          <a:p>
            <a:r>
              <a:rPr lang="en-GB" dirty="0" smtClean="0"/>
              <a:t>Personnel, staffing; and/or </a:t>
            </a:r>
            <a:r>
              <a:rPr lang="ar" dirty="0"/>
              <a:t>الموظفين والموظفين ؛ و / </a:t>
            </a:r>
            <a:r>
              <a:rPr lang="ar" dirty="0" smtClean="0"/>
              <a:t>أو</a:t>
            </a:r>
            <a:endParaRPr lang="en-GB" dirty="0" smtClean="0"/>
          </a:p>
          <a:p>
            <a:r>
              <a:rPr lang="en-GB" dirty="0" smtClean="0"/>
              <a:t>Policies related to care </a:t>
            </a:r>
            <a:r>
              <a:rPr lang="en-GB" dirty="0" smtClean="0"/>
              <a:t>delivery</a:t>
            </a:r>
            <a:r>
              <a:rPr lang="ar-JO" dirty="0" smtClean="0"/>
              <a:t>  </a:t>
            </a:r>
            <a:r>
              <a:rPr lang="ar" dirty="0"/>
              <a:t>السياسات المتعلقة بتقديم </a:t>
            </a:r>
            <a:r>
              <a:rPr lang="ar" dirty="0" smtClean="0"/>
              <a:t>الرعاية</a:t>
            </a:r>
            <a:r>
              <a:rPr lang="ar-JO" dirty="0" smtClean="0"/>
              <a:t> </a:t>
            </a:r>
            <a:endParaRPr lang="en-GB" dirty="0"/>
          </a:p>
          <a:p>
            <a:pPr marL="0" indent="0">
              <a:buNone/>
            </a:pPr>
            <a:endParaRPr lang="en-GB" dirty="0"/>
          </a:p>
        </p:txBody>
      </p:sp>
    </p:spTree>
    <p:extLst>
      <p:ext uri="{BB962C8B-B14F-4D97-AF65-F5344CB8AC3E}">
        <p14:creationId xmlns:p14="http://schemas.microsoft.com/office/powerpoint/2010/main" val="332131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Process</a:t>
            </a:r>
            <a:r>
              <a:rPr lang="en-GB" b="1" i="1" dirty="0" smtClean="0">
                <a:solidFill>
                  <a:srgbClr val="FF0000"/>
                </a:solidFill>
              </a:rPr>
              <a:t>…</a:t>
            </a:r>
            <a:r>
              <a:rPr lang="ar-JO" b="1" i="1" dirty="0" smtClean="0">
                <a:solidFill>
                  <a:srgbClr val="FF0000"/>
                </a:solidFill>
              </a:rPr>
              <a:t> </a:t>
            </a:r>
            <a:r>
              <a:rPr lang="ar" b="1" i="1" dirty="0">
                <a:solidFill>
                  <a:srgbClr val="FF0000"/>
                </a:solidFill>
              </a:rPr>
              <a:t>معالجة</a:t>
            </a:r>
            <a:endParaRPr lang="en-GB" b="1" i="1" dirty="0">
              <a:solidFill>
                <a:srgbClr val="FF0000"/>
              </a:solidFill>
            </a:endParaRPr>
          </a:p>
        </p:txBody>
      </p:sp>
      <p:sp>
        <p:nvSpPr>
          <p:cNvPr id="3" name="Content Placeholder 2"/>
          <p:cNvSpPr>
            <a:spLocks noGrp="1"/>
          </p:cNvSpPr>
          <p:nvPr>
            <p:ph idx="1"/>
          </p:nvPr>
        </p:nvSpPr>
        <p:spPr>
          <a:xfrm>
            <a:off x="838200" y="1440872"/>
            <a:ext cx="10515600" cy="4934169"/>
          </a:xfrm>
        </p:spPr>
        <p:txBody>
          <a:bodyPr>
            <a:normAutofit fontScale="92500" lnSpcReduction="10000"/>
          </a:bodyPr>
          <a:lstStyle/>
          <a:p>
            <a:r>
              <a:rPr lang="en-GB" dirty="0" smtClean="0"/>
              <a:t>They can refer to </a:t>
            </a:r>
            <a:r>
              <a:rPr lang="en-GB" u="sng" dirty="0" smtClean="0"/>
              <a:t>anything that is done </a:t>
            </a:r>
            <a:r>
              <a:rPr lang="en-GB" dirty="0" smtClean="0"/>
              <a:t>between health care professional and a patient (such as providing information, emotional support, involving patients in decisions in a way that is consistent with their preferences, etc</a:t>
            </a:r>
            <a:r>
              <a:rPr lang="en-GB" dirty="0" smtClean="0"/>
              <a:t>.)</a:t>
            </a:r>
            <a:r>
              <a:rPr lang="ar-JO" dirty="0" smtClean="0"/>
              <a:t> </a:t>
            </a:r>
            <a:r>
              <a:rPr lang="ar" dirty="0"/>
              <a:t>يمكنهم الإشارة إلى </a:t>
            </a:r>
            <a:r>
              <a:rPr lang="ar" u="sng" dirty="0"/>
              <a:t>أي شيء يتم إجراؤه </a:t>
            </a:r>
            <a:r>
              <a:rPr lang="ar" dirty="0"/>
              <a:t>بين أخصائي الرعاية الصحية والمريض (مثل تقديم المعلومات ، والدعم العاطفي ، وإشراك المرضى في القرارات بطريقة تتوافق مع تفضيلاتهم ، وما إلى ذلك</a:t>
            </a:r>
            <a:r>
              <a:rPr lang="ar" dirty="0" smtClean="0"/>
              <a:t>)</a:t>
            </a:r>
            <a:endParaRPr lang="en-GB" dirty="0" smtClean="0"/>
          </a:p>
          <a:p>
            <a:r>
              <a:rPr lang="en-GB" dirty="0" smtClean="0"/>
              <a:t>Process measures are used to determine the extent to which providers consistently give patients specific services that are consistent with recommended guidelines for care. </a:t>
            </a:r>
            <a:r>
              <a:rPr lang="ar" dirty="0"/>
              <a:t>تُستخدم إجراءات العملية لتحديد إلى أي مدى يقدم مقدمو الخدمة خدمات محددة للمرضى باستمرار والتي تتوافق مع الإرشادات الموصى بها للرعاية</a:t>
            </a:r>
            <a:r>
              <a:rPr lang="ar" dirty="0" smtClean="0"/>
              <a:t>.</a:t>
            </a:r>
            <a:endParaRPr lang="en-GB" dirty="0" smtClean="0"/>
          </a:p>
          <a:p>
            <a:r>
              <a:rPr lang="en-GB" dirty="0" smtClean="0"/>
              <a:t>Process measures give providers clear feedback to improve their performance. </a:t>
            </a:r>
            <a:r>
              <a:rPr lang="ar" dirty="0"/>
              <a:t>تعطي مقاييس العملية لمقدمي الخدمة ملاحظات واضحة لتحسين أدائهم</a:t>
            </a:r>
            <a:r>
              <a:rPr lang="ar" dirty="0" smtClean="0"/>
              <a:t>.</a:t>
            </a:r>
            <a:endParaRPr lang="ar" dirty="0"/>
          </a:p>
        </p:txBody>
      </p:sp>
    </p:spTree>
    <p:extLst>
      <p:ext uri="{BB962C8B-B14F-4D97-AF65-F5344CB8AC3E}">
        <p14:creationId xmlns:p14="http://schemas.microsoft.com/office/powerpoint/2010/main" val="4258476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Outcomes</a:t>
            </a:r>
            <a:r>
              <a:rPr lang="en-GB" b="1" i="1" dirty="0" smtClean="0">
                <a:solidFill>
                  <a:srgbClr val="FF0000"/>
                </a:solidFill>
              </a:rPr>
              <a:t>….</a:t>
            </a:r>
            <a:r>
              <a:rPr lang="ar" b="1" i="1" dirty="0">
                <a:solidFill>
                  <a:srgbClr val="FF0000"/>
                </a:solidFill>
              </a:rPr>
              <a:t> نتائج….</a:t>
            </a:r>
            <a:endParaRPr lang="en-GB" b="1" i="1" dirty="0">
              <a:solidFill>
                <a:srgbClr val="FF0000"/>
              </a:solidFill>
            </a:endParaRPr>
          </a:p>
        </p:txBody>
      </p:sp>
      <p:sp>
        <p:nvSpPr>
          <p:cNvPr id="3" name="Content Placeholder 2"/>
          <p:cNvSpPr>
            <a:spLocks noGrp="1"/>
          </p:cNvSpPr>
          <p:nvPr>
            <p:ph idx="1"/>
          </p:nvPr>
        </p:nvSpPr>
        <p:spPr>
          <a:xfrm>
            <a:off x="637309" y="1455314"/>
            <a:ext cx="10716491" cy="5111742"/>
          </a:xfrm>
        </p:spPr>
        <p:txBody>
          <a:bodyPr>
            <a:normAutofit fontScale="77500" lnSpcReduction="20000"/>
          </a:bodyPr>
          <a:lstStyle/>
          <a:p>
            <a:r>
              <a:rPr lang="en-GB" u="sng" dirty="0" smtClean="0"/>
              <a:t>Outcomes refer to a patient's health status or change in health status </a:t>
            </a:r>
            <a:r>
              <a:rPr lang="en-GB" dirty="0" smtClean="0"/>
              <a:t>(e.g., an improvement in symptoms) resulting from the medical care received. </a:t>
            </a:r>
            <a:r>
              <a:rPr lang="ar" u="sng" dirty="0"/>
              <a:t>تشير النتائج إلى الحالة الصحية للمريض أو تغيير في الحالة الصحية </a:t>
            </a:r>
            <a:r>
              <a:rPr lang="ar" dirty="0"/>
              <a:t>(مثل تحسن الأعراض) الناتج عن الرعاية الطبية التي تلقاها</a:t>
            </a:r>
            <a:r>
              <a:rPr lang="ar" dirty="0" smtClean="0"/>
              <a:t>.</a:t>
            </a:r>
            <a:endParaRPr lang="en-GB" dirty="0" smtClean="0"/>
          </a:p>
          <a:p>
            <a:r>
              <a:rPr lang="en-GB" dirty="0" smtClean="0"/>
              <a:t>This includes </a:t>
            </a:r>
            <a:r>
              <a:rPr lang="en-GB" u="sng" dirty="0" smtClean="0"/>
              <a:t>intended outcomes</a:t>
            </a:r>
            <a:r>
              <a:rPr lang="en-GB" dirty="0" smtClean="0"/>
              <a:t>, such as the relief of pain and </a:t>
            </a:r>
            <a:r>
              <a:rPr lang="en-GB" u="sng" dirty="0" smtClean="0"/>
              <a:t>unintended outcomes</a:t>
            </a:r>
            <a:r>
              <a:rPr lang="en-GB" dirty="0" smtClean="0"/>
              <a:t>, such as complications. </a:t>
            </a:r>
            <a:r>
              <a:rPr lang="ar" dirty="0"/>
              <a:t>يتضمن ذلك </a:t>
            </a:r>
            <a:r>
              <a:rPr lang="ar" u="sng" dirty="0"/>
              <a:t>النتائج المقصودة </a:t>
            </a:r>
            <a:r>
              <a:rPr lang="ar" dirty="0"/>
              <a:t>، مثل تخفيف الألم </a:t>
            </a:r>
            <a:r>
              <a:rPr lang="ar" u="sng" dirty="0"/>
              <a:t>والنتائج غير المقصودة </a:t>
            </a:r>
            <a:r>
              <a:rPr lang="ar" dirty="0"/>
              <a:t>، مثل المضاعفات</a:t>
            </a:r>
            <a:r>
              <a:rPr lang="ar" dirty="0" smtClean="0"/>
              <a:t>.</a:t>
            </a:r>
            <a:endParaRPr lang="en-GB" dirty="0" smtClean="0"/>
          </a:p>
          <a:p>
            <a:r>
              <a:rPr lang="en-GB" dirty="0" smtClean="0"/>
              <a:t>Outcome measures evaluate patients’ health as a result of the care they have received. </a:t>
            </a:r>
            <a:r>
              <a:rPr lang="ar" dirty="0"/>
              <a:t>تُقيِّم مقاييس النتائج صحة المرضى نتيجة الرعاية التي تلقوها</a:t>
            </a:r>
            <a:r>
              <a:rPr lang="ar" dirty="0" smtClean="0"/>
              <a:t>.</a:t>
            </a:r>
            <a:endParaRPr lang="en-GB" dirty="0" smtClean="0"/>
          </a:p>
          <a:p>
            <a:r>
              <a:rPr lang="en-GB" dirty="0" smtClean="0"/>
              <a:t>They also assess whether or not the goals of care have been accomplished. </a:t>
            </a:r>
            <a:r>
              <a:rPr lang="ar" dirty="0"/>
              <a:t>كما يقومون بتقييم ما إذا كانت أهداف الرعاية قد تحققت أم لا</a:t>
            </a:r>
            <a:r>
              <a:rPr lang="ar" dirty="0" smtClean="0"/>
              <a:t>.</a:t>
            </a:r>
            <a:r>
              <a:rPr lang="ar-JO" dirty="0" smtClean="0"/>
              <a:t> </a:t>
            </a:r>
            <a:endParaRPr lang="en-GB" dirty="0" smtClean="0"/>
          </a:p>
          <a:p>
            <a:r>
              <a:rPr lang="en-GB" dirty="0" smtClean="0"/>
              <a:t>Outcome measures frequently include measures of survival (mortality), incidence of disease (morbidity), and health-related quality of life issues. </a:t>
            </a:r>
            <a:r>
              <a:rPr lang="ar" dirty="0"/>
              <a:t>تشمل مقاييس النتائج في كثير من الأحيان مقاييس البقاء (الوفيات) ، ووقوع المرض (المراضة) ، وقضايا نوعية الحياة المتعلقة بالصحة</a:t>
            </a:r>
            <a:r>
              <a:rPr lang="ar" dirty="0" smtClean="0"/>
              <a:t>.</a:t>
            </a:r>
            <a:endParaRPr lang="en-GB" dirty="0" smtClean="0"/>
          </a:p>
          <a:p>
            <a:r>
              <a:rPr lang="en-GB" dirty="0"/>
              <a:t>t</a:t>
            </a:r>
            <a:r>
              <a:rPr lang="en-GB" dirty="0" smtClean="0"/>
              <a:t>hese measures come from patient-reported information on how satisfied patients are with the health care services they’ve received. </a:t>
            </a:r>
            <a:r>
              <a:rPr lang="ar" dirty="0"/>
              <a:t>تأتي هذه التدابير من المعلومات المبلغ عنها من قبل المريض حول مدى رضا المرضى عن خدمات الرعاية الصحية التي تلقوها</a:t>
            </a:r>
            <a:r>
              <a:rPr lang="ar" dirty="0" smtClean="0"/>
              <a:t>.</a:t>
            </a:r>
            <a:endParaRPr lang="ar" dirty="0"/>
          </a:p>
        </p:txBody>
      </p:sp>
    </p:spTree>
    <p:extLst>
      <p:ext uri="{BB962C8B-B14F-4D97-AF65-F5344CB8AC3E}">
        <p14:creationId xmlns:p14="http://schemas.microsoft.com/office/powerpoint/2010/main" val="1975203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12030635" cy="1325563"/>
          </a:xfrm>
        </p:spPr>
        <p:txBody>
          <a:bodyPr/>
          <a:lstStyle/>
          <a:p>
            <a:r>
              <a:rPr lang="en-GB" b="1" i="1" dirty="0" smtClean="0">
                <a:solidFill>
                  <a:srgbClr val="FF0000"/>
                </a:solidFill>
              </a:rPr>
              <a:t>Patient Experience Measures</a:t>
            </a:r>
            <a:r>
              <a:rPr lang="en-GB" b="1" i="1" dirty="0" smtClean="0">
                <a:solidFill>
                  <a:srgbClr val="FF0000"/>
                </a:solidFill>
              </a:rPr>
              <a:t>…..</a:t>
            </a:r>
            <a:r>
              <a:rPr lang="ar" b="1" i="1" dirty="0">
                <a:solidFill>
                  <a:srgbClr val="FF0000"/>
                </a:solidFill>
              </a:rPr>
              <a:t> تدابير تجربة المريض ... </a:t>
            </a:r>
            <a:r>
              <a:rPr lang="ar" b="1" i="1" dirty="0" smtClean="0">
                <a:solidFill>
                  <a:srgbClr val="FF0000"/>
                </a:solidFill>
              </a:rPr>
              <a:t>..</a:t>
            </a:r>
            <a:r>
              <a:rPr lang="ar-JO" b="1" i="1" dirty="0" smtClean="0">
                <a:solidFill>
                  <a:srgbClr val="FF0000"/>
                </a:solidFill>
              </a:rPr>
              <a:t> </a:t>
            </a:r>
            <a:endParaRPr lang="en-GB" b="1" i="1" dirty="0">
              <a:solidFill>
                <a:srgbClr val="FF0000"/>
              </a:solidFill>
            </a:endParaRPr>
          </a:p>
        </p:txBody>
      </p:sp>
      <p:sp>
        <p:nvSpPr>
          <p:cNvPr id="3" name="Content Placeholder 2"/>
          <p:cNvSpPr>
            <a:spLocks noGrp="1"/>
          </p:cNvSpPr>
          <p:nvPr>
            <p:ph idx="1"/>
          </p:nvPr>
        </p:nvSpPr>
        <p:spPr>
          <a:xfrm>
            <a:off x="838200" y="1455313"/>
            <a:ext cx="10515600" cy="4721650"/>
          </a:xfrm>
        </p:spPr>
        <p:txBody>
          <a:bodyPr>
            <a:normAutofit fontScale="92500" lnSpcReduction="10000"/>
          </a:bodyPr>
          <a:lstStyle/>
          <a:p>
            <a:r>
              <a:rPr lang="en-GB" dirty="0" smtClean="0"/>
              <a:t>Patient experience </a:t>
            </a:r>
            <a:r>
              <a:rPr lang="en-GB" u="sng" dirty="0" smtClean="0"/>
              <a:t>measures provide feedback on patients’ experiences of their care. </a:t>
            </a:r>
            <a:r>
              <a:rPr lang="ar" dirty="0"/>
              <a:t>تجربة المريض </a:t>
            </a:r>
            <a:r>
              <a:rPr lang="ar" u="sng" dirty="0"/>
              <a:t>ملاحظات حول تجارب المرضى في مجال رعايتهم</a:t>
            </a:r>
            <a:r>
              <a:rPr lang="ar" u="sng" dirty="0" smtClean="0"/>
              <a:t>.</a:t>
            </a:r>
            <a:endParaRPr lang="en-GB" u="sng" dirty="0" smtClean="0"/>
          </a:p>
          <a:p>
            <a:r>
              <a:rPr lang="en-GB" dirty="0"/>
              <a:t>T</a:t>
            </a:r>
            <a:r>
              <a:rPr lang="en-GB" dirty="0" smtClean="0"/>
              <a:t>hese measures assess the clarity and accessibility of information that doctors provide, whether doctors tell patients about test results, how quickly patients are able to get appointments for urgently needed care. </a:t>
            </a:r>
            <a:r>
              <a:rPr lang="ar" dirty="0"/>
              <a:t>تُقيِّم هذه المقاييس وضوح المعلومات التي يقدمها الأطباء وإمكانية الوصول إليها ، وما إذا كان الأطباء يخبرون المرضى بنتائج الاختبارات ، ومدى سرعة المرضى في الحصول على مواعيد للحصول على الرعاية اللازمة بشكل عاجل</a:t>
            </a:r>
            <a:r>
              <a:rPr lang="ar" dirty="0" smtClean="0"/>
              <a:t>.</a:t>
            </a:r>
            <a:endParaRPr lang="en-GB" dirty="0" smtClean="0"/>
          </a:p>
          <a:p>
            <a:r>
              <a:rPr lang="en-GB" dirty="0"/>
              <a:t>P</a:t>
            </a:r>
            <a:r>
              <a:rPr lang="en-GB" dirty="0" smtClean="0"/>
              <a:t>ositive patient experiences have a relationship to clinical quality: Patients with better care experiences are often more engaged in their care, more committed to treatment plans, and more receptive to medical advice</a:t>
            </a:r>
            <a:r>
              <a:rPr lang="en-GB" dirty="0" smtClean="0"/>
              <a:t>.</a:t>
            </a:r>
            <a:endParaRPr lang="ar-JO" dirty="0" smtClean="0"/>
          </a:p>
          <a:p>
            <a:pPr marL="0" indent="0">
              <a:buNone/>
            </a:pPr>
            <a:r>
              <a:rPr lang="ar" dirty="0"/>
              <a:t>ترتبط تجارب المريض الفعالة بالجودة السريرية: غالبًا ما يكون المرضى الذين يتمتعون بتجارب رعاية أفضل أكثر انخراطًا في رعايتهم وأكثر التزامًا بخطط العلاج وأكثر تقبلاً للنصائح الطبية.</a:t>
            </a:r>
            <a:endParaRPr lang="en-GB" dirty="0"/>
          </a:p>
          <a:p>
            <a:pPr marL="0" indent="0">
              <a:buNone/>
            </a:pPr>
            <a:endParaRPr lang="en-GB" dirty="0"/>
          </a:p>
        </p:txBody>
      </p:sp>
    </p:spTree>
    <p:extLst>
      <p:ext uri="{BB962C8B-B14F-4D97-AF65-F5344CB8AC3E}">
        <p14:creationId xmlns:p14="http://schemas.microsoft.com/office/powerpoint/2010/main" val="15538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GB" sz="9600" dirty="0" smtClean="0">
                <a:solidFill>
                  <a:srgbClr val="0070C0"/>
                </a:solidFill>
                <a:latin typeface="Algerian" pitchFamily="82" charset="0"/>
              </a:rPr>
              <a:t>THANK YOU</a:t>
            </a:r>
            <a:endParaRPr lang="en-US" sz="9600" dirty="0">
              <a:solidFill>
                <a:srgbClr val="0070C0"/>
              </a:solidFill>
              <a:latin typeface="Algerian" pitchFamily="82" charset="0"/>
            </a:endParaRPr>
          </a:p>
        </p:txBody>
      </p:sp>
    </p:spTree>
    <p:extLst>
      <p:ext uri="{BB962C8B-B14F-4D97-AF65-F5344CB8AC3E}">
        <p14:creationId xmlns:p14="http://schemas.microsoft.com/office/powerpoint/2010/main" val="399498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723" t="22667" r="16676" b="7439"/>
          <a:stretch/>
        </p:blipFill>
        <p:spPr>
          <a:xfrm>
            <a:off x="1943237" y="0"/>
            <a:ext cx="8096519" cy="6546474"/>
          </a:xfrm>
          <a:prstGeom prst="rect">
            <a:avLst/>
          </a:prstGeom>
        </p:spPr>
      </p:pic>
      <p:sp>
        <p:nvSpPr>
          <p:cNvPr id="5" name="Oval 4"/>
          <p:cNvSpPr/>
          <p:nvPr/>
        </p:nvSpPr>
        <p:spPr>
          <a:xfrm>
            <a:off x="3709115" y="2382591"/>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91835" y="3086493"/>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375042" y="3672590"/>
            <a:ext cx="938010" cy="397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375042" y="4752755"/>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7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466930-8EE9-4413-8E6A-5D3904D6BF57}"/>
              </a:ext>
            </a:extLst>
          </p:cNvPr>
          <p:cNvSpPr>
            <a:spLocks noGrp="1"/>
          </p:cNvSpPr>
          <p:nvPr>
            <p:ph type="title"/>
          </p:nvPr>
        </p:nvSpPr>
        <p:spPr/>
        <p:txBody>
          <a:bodyPr/>
          <a:lstStyle/>
          <a:p>
            <a:r>
              <a:rPr lang="en-GB" dirty="0" smtClean="0"/>
              <a:t>What does quality mean? </a:t>
            </a:r>
            <a:r>
              <a:rPr lang="ar" dirty="0"/>
              <a:t>ماذا تعني الجودة؟</a:t>
            </a:r>
            <a:endParaRPr lang="en-GB" dirty="0"/>
          </a:p>
        </p:txBody>
      </p:sp>
      <p:sp>
        <p:nvSpPr>
          <p:cNvPr id="3" name="Content Placeholder 2">
            <a:extLst>
              <a:ext uri="{FF2B5EF4-FFF2-40B4-BE49-F238E27FC236}">
                <a16:creationId xmlns="" xmlns:a16="http://schemas.microsoft.com/office/drawing/2014/main" id="{0A6CB499-0239-49FE-90CD-407D79E7FAD6}"/>
              </a:ext>
            </a:extLst>
          </p:cNvPr>
          <p:cNvSpPr>
            <a:spLocks noGrp="1"/>
          </p:cNvSpPr>
          <p:nvPr>
            <p:ph idx="1"/>
          </p:nvPr>
        </p:nvSpPr>
        <p:spPr/>
        <p:txBody>
          <a:bodyPr>
            <a:noAutofit/>
          </a:bodyPr>
          <a:lstStyle/>
          <a:p>
            <a:r>
              <a:rPr lang="en-GB" sz="3200" dirty="0"/>
              <a:t>Ask </a:t>
            </a:r>
            <a:r>
              <a:rPr lang="en-GB" sz="3200" dirty="0" smtClean="0"/>
              <a:t>yourself:</a:t>
            </a:r>
            <a:r>
              <a:rPr lang="ar" sz="3200" dirty="0"/>
              <a:t>اسال نفسك</a:t>
            </a:r>
            <a:r>
              <a:rPr lang="ar" sz="3200" dirty="0" smtClean="0"/>
              <a:t>:</a:t>
            </a:r>
            <a:endParaRPr lang="en-GB" sz="3200" dirty="0"/>
          </a:p>
          <a:p>
            <a:pPr marL="0" indent="0" algn="ctr">
              <a:buNone/>
            </a:pPr>
            <a:r>
              <a:rPr lang="en-GB" sz="5400" dirty="0"/>
              <a:t>‘ A high quality health service would provide care that is</a:t>
            </a:r>
            <a:r>
              <a:rPr lang="en-GB" sz="5400" dirty="0" smtClean="0"/>
              <a:t>…………..’?</a:t>
            </a:r>
          </a:p>
          <a:p>
            <a:pPr marL="0" indent="0" algn="ctr">
              <a:buNone/>
            </a:pPr>
            <a:r>
              <a:rPr lang="ar" sz="5400" dirty="0"/>
              <a:t>"خدمة صحية عالية الجودة من شأنها أن تقدم </a:t>
            </a:r>
            <a:r>
              <a:rPr lang="ar" sz="5400" dirty="0" smtClean="0"/>
              <a:t>رعاية"؟</a:t>
            </a:r>
            <a:endParaRPr lang="ar" sz="5400" dirty="0"/>
          </a:p>
          <a:p>
            <a:pPr marL="0" indent="0" algn="ctr">
              <a:buNone/>
            </a:pPr>
            <a:endParaRPr lang="en-GB" sz="5400" dirty="0"/>
          </a:p>
        </p:txBody>
      </p:sp>
    </p:spTree>
    <p:extLst>
      <p:ext uri="{BB962C8B-B14F-4D97-AF65-F5344CB8AC3E}">
        <p14:creationId xmlns:p14="http://schemas.microsoft.com/office/powerpoint/2010/main" val="212765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DCF12-934C-4B06-BAF9-1A41D2AC6163}"/>
              </a:ext>
            </a:extLst>
          </p:cNvPr>
          <p:cNvSpPr>
            <a:spLocks noGrp="1"/>
          </p:cNvSpPr>
          <p:nvPr>
            <p:ph type="title"/>
          </p:nvPr>
        </p:nvSpPr>
        <p:spPr>
          <a:xfrm>
            <a:off x="0" y="-69115"/>
            <a:ext cx="10515600" cy="1325563"/>
          </a:xfrm>
        </p:spPr>
        <p:txBody>
          <a:bodyPr/>
          <a:lstStyle/>
          <a:p>
            <a:r>
              <a:rPr lang="en-GB" dirty="0"/>
              <a:t>What does quality mean</a:t>
            </a:r>
            <a:r>
              <a:rPr lang="en-GB" dirty="0" smtClean="0"/>
              <a:t>? </a:t>
            </a:r>
            <a:r>
              <a:rPr lang="ar" dirty="0"/>
              <a:t>ماذا تعني الجودة</a:t>
            </a:r>
            <a:r>
              <a:rPr lang="ar" dirty="0" smtClean="0"/>
              <a:t>؟</a:t>
            </a:r>
            <a:r>
              <a:rPr lang="en-US" dirty="0" smtClean="0"/>
              <a:t> </a:t>
            </a:r>
            <a:endParaRPr lang="en-GB" dirty="0"/>
          </a:p>
        </p:txBody>
      </p:sp>
      <p:sp>
        <p:nvSpPr>
          <p:cNvPr id="3" name="Content Placeholder 2">
            <a:extLst>
              <a:ext uri="{FF2B5EF4-FFF2-40B4-BE49-F238E27FC236}">
                <a16:creationId xmlns="" xmlns:a16="http://schemas.microsoft.com/office/drawing/2014/main" id="{1681D72B-FACF-44F7-AAF1-3B5B0775A69A}"/>
              </a:ext>
            </a:extLst>
          </p:cNvPr>
          <p:cNvSpPr>
            <a:spLocks noGrp="1"/>
          </p:cNvSpPr>
          <p:nvPr>
            <p:ph idx="1"/>
          </p:nvPr>
        </p:nvSpPr>
        <p:spPr>
          <a:xfrm>
            <a:off x="838200" y="1146220"/>
            <a:ext cx="10515600" cy="1931831"/>
          </a:xfrm>
        </p:spPr>
        <p:txBody>
          <a:bodyPr>
            <a:normAutofit fontScale="92500" lnSpcReduction="20000"/>
          </a:bodyPr>
          <a:lstStyle/>
          <a:p>
            <a:r>
              <a:rPr lang="en-GB" dirty="0"/>
              <a:t>“Fitness for purpose” (</a:t>
            </a:r>
            <a:r>
              <a:rPr lang="en-GB" dirty="0" err="1"/>
              <a:t>Juran</a:t>
            </a:r>
            <a:r>
              <a:rPr lang="en-GB" dirty="0"/>
              <a:t>, 1964</a:t>
            </a:r>
            <a:r>
              <a:rPr lang="en-GB" dirty="0" smtClean="0"/>
              <a:t>). </a:t>
            </a:r>
            <a:r>
              <a:rPr lang="ar" dirty="0"/>
              <a:t>"اللياقة لغرض" ( جوران ، 1964</a:t>
            </a:r>
            <a:r>
              <a:rPr lang="ar" dirty="0" smtClean="0"/>
              <a:t>).</a:t>
            </a:r>
            <a:endParaRPr lang="en-GB" dirty="0"/>
          </a:p>
          <a:p>
            <a:r>
              <a:rPr lang="en-GB" dirty="0"/>
              <a:t>“Meeting the needs of customers” </a:t>
            </a:r>
            <a:r>
              <a:rPr lang="en-GB" dirty="0" smtClean="0"/>
              <a:t>!! </a:t>
            </a:r>
            <a:r>
              <a:rPr lang="ar" dirty="0"/>
              <a:t>"تلبية احتياجات العملاء" </a:t>
            </a:r>
            <a:r>
              <a:rPr lang="ar" dirty="0" smtClean="0"/>
              <a:t>!!</a:t>
            </a:r>
            <a:endParaRPr lang="en-GB" dirty="0"/>
          </a:p>
          <a:p>
            <a:r>
              <a:rPr lang="en-GB" dirty="0"/>
              <a:t>“Quality is meeting and exceeding the customer’s needs and expectations and then continuing to improve.” W. Edwards </a:t>
            </a:r>
            <a:r>
              <a:rPr lang="en-GB" dirty="0" smtClean="0"/>
              <a:t>Deming</a:t>
            </a:r>
          </a:p>
          <a:p>
            <a:pPr marL="0" indent="0">
              <a:buNone/>
            </a:pPr>
            <a:r>
              <a:rPr lang="ar" dirty="0"/>
              <a:t>"الجودة تلبي وتتجاوز احتياجات العملاء وتوقعاتهم ثم تستمر في التحسن." دبليو إدواردز دمينغ</a:t>
            </a:r>
          </a:p>
          <a:p>
            <a:pPr marL="0" indent="0">
              <a:buNone/>
            </a:pPr>
            <a:endParaRPr lang="en-GB" dirty="0"/>
          </a:p>
        </p:txBody>
      </p:sp>
      <p:sp>
        <p:nvSpPr>
          <p:cNvPr id="4" name="TextBox 3">
            <a:extLst>
              <a:ext uri="{FF2B5EF4-FFF2-40B4-BE49-F238E27FC236}">
                <a16:creationId xmlns="" xmlns:a16="http://schemas.microsoft.com/office/drawing/2014/main" id="{D085495C-D647-4503-8643-946ADE8A9CBD}"/>
              </a:ext>
            </a:extLst>
          </p:cNvPr>
          <p:cNvSpPr txBox="1"/>
          <p:nvPr/>
        </p:nvSpPr>
        <p:spPr>
          <a:xfrm>
            <a:off x="0" y="5519340"/>
            <a:ext cx="11739282" cy="1231106"/>
          </a:xfrm>
          <a:prstGeom prst="rect">
            <a:avLst/>
          </a:prstGeom>
          <a:noFill/>
        </p:spPr>
        <p:txBody>
          <a:bodyPr wrap="square" rtlCol="0">
            <a:spAutoFit/>
          </a:bodyPr>
          <a:lstStyle/>
          <a:p>
            <a:r>
              <a:rPr lang="en-US" sz="2800" b="1" dirty="0">
                <a:solidFill>
                  <a:srgbClr val="FF0000"/>
                </a:solidFill>
              </a:rPr>
              <a:t>It is both objective and subjective in </a:t>
            </a:r>
            <a:r>
              <a:rPr lang="en-US" sz="2800" b="1" dirty="0" smtClean="0">
                <a:solidFill>
                  <a:srgbClr val="FF0000"/>
                </a:solidFill>
              </a:rPr>
              <a:t>nature </a:t>
            </a:r>
            <a:r>
              <a:rPr lang="ar" sz="2800" b="1" dirty="0">
                <a:solidFill>
                  <a:srgbClr val="FF0000"/>
                </a:solidFill>
              </a:rPr>
              <a:t>إنها موضوعية وذاتية في طبيعتها</a:t>
            </a:r>
          </a:p>
          <a:p>
            <a:endParaRPr lang="en-US" sz="2800" b="1" dirty="0">
              <a:solidFill>
                <a:srgbClr val="FF0000"/>
              </a:solidFill>
            </a:endParaRPr>
          </a:p>
          <a:p>
            <a:endParaRPr lang="en-GB" dirty="0"/>
          </a:p>
        </p:txBody>
      </p:sp>
      <p:sp>
        <p:nvSpPr>
          <p:cNvPr id="5" name="TextBox 4">
            <a:extLst>
              <a:ext uri="{FF2B5EF4-FFF2-40B4-BE49-F238E27FC236}">
                <a16:creationId xmlns="" xmlns:a16="http://schemas.microsoft.com/office/drawing/2014/main" id="{F528EFE3-E005-4B2E-A4DD-DBE901EA2F70}"/>
              </a:ext>
            </a:extLst>
          </p:cNvPr>
          <p:cNvSpPr txBox="1"/>
          <p:nvPr/>
        </p:nvSpPr>
        <p:spPr>
          <a:xfrm>
            <a:off x="0" y="5996393"/>
            <a:ext cx="11739282" cy="584775"/>
          </a:xfrm>
          <a:prstGeom prst="rect">
            <a:avLst/>
          </a:prstGeom>
          <a:noFill/>
        </p:spPr>
        <p:txBody>
          <a:bodyPr wrap="square" rtlCol="0">
            <a:spAutoFit/>
          </a:bodyPr>
          <a:lstStyle/>
          <a:p>
            <a:r>
              <a:rPr lang="en-US" sz="3200" b="1" dirty="0"/>
              <a:t>How Good Is It &amp; How to Improve It</a:t>
            </a:r>
            <a:r>
              <a:rPr lang="en-US" sz="3200" b="1" dirty="0" smtClean="0"/>
              <a:t>? </a:t>
            </a:r>
            <a:r>
              <a:rPr lang="ar" sz="3200" b="1" dirty="0"/>
              <a:t>ما مدى جودة ذلك وكيفية تحسينه</a:t>
            </a:r>
            <a:r>
              <a:rPr lang="ar" sz="3200" b="1" dirty="0" smtClean="0"/>
              <a:t>؟</a:t>
            </a:r>
            <a:endParaRPr lang="ar" sz="3200" b="1" dirty="0"/>
          </a:p>
        </p:txBody>
      </p:sp>
      <p:pic>
        <p:nvPicPr>
          <p:cNvPr id="6" name="Picture 3"/>
          <p:cNvPicPr>
            <a:picLocks noChangeAspect="1" noChangeArrowheads="1"/>
          </p:cNvPicPr>
          <p:nvPr/>
        </p:nvPicPr>
        <p:blipFill>
          <a:blip r:embed="rId2" cstate="print"/>
          <a:srcRect/>
          <a:stretch>
            <a:fillRect/>
          </a:stretch>
        </p:blipFill>
        <p:spPr bwMode="auto">
          <a:xfrm>
            <a:off x="5257800" y="3062137"/>
            <a:ext cx="6290797" cy="2603432"/>
          </a:xfrm>
          <a:prstGeom prst="rect">
            <a:avLst/>
          </a:prstGeom>
          <a:noFill/>
          <a:ln w="9525">
            <a:noFill/>
            <a:miter lim="800000"/>
            <a:headEnd/>
            <a:tailEnd/>
          </a:ln>
        </p:spPr>
      </p:pic>
    </p:spTree>
    <p:extLst>
      <p:ext uri="{BB962C8B-B14F-4D97-AF65-F5344CB8AC3E}">
        <p14:creationId xmlns:p14="http://schemas.microsoft.com/office/powerpoint/2010/main" val="26015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t>The 3 Aspects of Quality </a:t>
            </a:r>
            <a:r>
              <a:rPr lang="en-US" dirty="0" smtClean="0"/>
              <a:t>Care</a:t>
            </a:r>
            <a:r>
              <a:rPr lang="ar" dirty="0"/>
              <a:t>الجوانب الثلاثة للرعاية </a:t>
            </a:r>
            <a:r>
              <a:rPr lang="ar" dirty="0" smtClean="0"/>
              <a:t>الجيدة</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3600" b="1" dirty="0">
                <a:solidFill>
                  <a:srgbClr val="7030A0"/>
                </a:solidFill>
              </a:rPr>
              <a:t>1. Measurable </a:t>
            </a:r>
            <a:r>
              <a:rPr lang="en-US" sz="3600" b="1" dirty="0" smtClean="0">
                <a:solidFill>
                  <a:srgbClr val="7030A0"/>
                </a:solidFill>
              </a:rPr>
              <a:t>Quality:</a:t>
            </a:r>
            <a:r>
              <a:rPr lang="ar" sz="3600" b="1" dirty="0">
                <a:solidFill>
                  <a:srgbClr val="7030A0"/>
                </a:solidFill>
              </a:rPr>
              <a:t>1. جودة قابلة للقياس</a:t>
            </a:r>
            <a:r>
              <a:rPr lang="ar" sz="3600" b="1" dirty="0" smtClean="0">
                <a:solidFill>
                  <a:srgbClr val="7030A0"/>
                </a:solidFill>
              </a:rPr>
              <a:t>:</a:t>
            </a:r>
            <a:r>
              <a:rPr lang="en-US" sz="3600" b="1" dirty="0" smtClean="0">
                <a:solidFill>
                  <a:srgbClr val="7030A0"/>
                </a:solidFill>
              </a:rPr>
              <a:t> </a:t>
            </a:r>
            <a:endParaRPr lang="en-US" sz="3600" b="1" dirty="0">
              <a:solidFill>
                <a:srgbClr val="7030A0"/>
              </a:solidFill>
            </a:endParaRPr>
          </a:p>
          <a:p>
            <a:pPr>
              <a:buFont typeface="Wingdings" pitchFamily="2" charset="2"/>
              <a:buChar char="Ø"/>
            </a:pPr>
            <a:r>
              <a:rPr lang="en-US" dirty="0"/>
              <a:t> is the aspect of care which can be judged </a:t>
            </a:r>
            <a:r>
              <a:rPr lang="en-US" dirty="0">
                <a:solidFill>
                  <a:srgbClr val="FF0000"/>
                </a:solidFill>
              </a:rPr>
              <a:t>by the provider </a:t>
            </a:r>
            <a:r>
              <a:rPr lang="en-US" dirty="0"/>
              <a:t>through comparative measures between the actual performance versus the standard one</a:t>
            </a:r>
            <a:r>
              <a:rPr lang="en-US" dirty="0" smtClean="0"/>
              <a:t>.</a:t>
            </a:r>
            <a:br>
              <a:rPr lang="en-US" dirty="0" smtClean="0"/>
            </a:br>
            <a:r>
              <a:rPr lang="ar" dirty="0"/>
              <a:t>هي جانب من جوانب الرعاية التي يمكن الحكم عليها </a:t>
            </a:r>
            <a:r>
              <a:rPr lang="ar" dirty="0">
                <a:solidFill>
                  <a:srgbClr val="FF0000"/>
                </a:solidFill>
              </a:rPr>
              <a:t>من قبل مقدم الخدمة </a:t>
            </a:r>
            <a:r>
              <a:rPr lang="ar" dirty="0"/>
              <a:t>من خلال مقاييس مقارنة بين الأداء الفعلي مقابل الأداء القياسي</a:t>
            </a:r>
            <a:r>
              <a:rPr lang="ar" dirty="0" smtClean="0"/>
              <a:t>.</a:t>
            </a:r>
            <a:endParaRPr lang="en-US" dirty="0"/>
          </a:p>
          <a:p>
            <a:pPr>
              <a:buFont typeface="Wingdings" pitchFamily="2" charset="2"/>
              <a:buChar char="Ø"/>
            </a:pPr>
            <a:r>
              <a:rPr lang="en-US" dirty="0"/>
              <a:t>can be defined objectively as compliance with, or adherence to standards. </a:t>
            </a:r>
            <a:r>
              <a:rPr lang="ar" dirty="0"/>
              <a:t>يمكن تعريفه بشكل موضوعي على أنه الامتثال للمعايير أو الالتزام بها</a:t>
            </a:r>
            <a:r>
              <a:rPr lang="ar" dirty="0" smtClean="0"/>
              <a:t>.</a:t>
            </a:r>
            <a:endParaRPr lang="en-US" dirty="0"/>
          </a:p>
          <a:p>
            <a:pPr algn="ctr">
              <a:buFont typeface="Wingdings" pitchFamily="2" charset="2"/>
              <a:buChar char="Ø"/>
            </a:pPr>
            <a:r>
              <a:rPr lang="en-US" b="1" dirty="0" smtClean="0">
                <a:solidFill>
                  <a:srgbClr val="FF0000"/>
                </a:solidFill>
              </a:rPr>
              <a:t>Standards </a:t>
            </a:r>
            <a:r>
              <a:rPr lang="en-US" b="1" dirty="0">
                <a:solidFill>
                  <a:srgbClr val="FF0000"/>
                </a:solidFill>
              </a:rPr>
              <a:t>serve as guidelines for </a:t>
            </a:r>
            <a:r>
              <a:rPr lang="en-GB" b="1" dirty="0" smtClean="0">
                <a:solidFill>
                  <a:srgbClr val="FF0000"/>
                </a:solidFill>
              </a:rPr>
              <a:t>measurement</a:t>
            </a:r>
            <a:br>
              <a:rPr lang="en-GB" b="1" dirty="0" smtClean="0">
                <a:solidFill>
                  <a:srgbClr val="FF0000"/>
                </a:solidFill>
              </a:rPr>
            </a:br>
            <a:r>
              <a:rPr lang="ar" b="1" dirty="0">
                <a:solidFill>
                  <a:srgbClr val="FF0000"/>
                </a:solidFill>
              </a:rPr>
              <a:t>المعايير بمثابة مبادئ توجيهية للقياس</a:t>
            </a:r>
            <a:endParaRPr lang="en-US" b="1" dirty="0">
              <a:solidFill>
                <a:srgbClr val="FF0000"/>
              </a:solidFill>
            </a:endParaRPr>
          </a:p>
          <a:p>
            <a:pPr algn="ctr">
              <a:buFont typeface="Wingdings" pitchFamily="2" charset="2"/>
              <a:buChar char="Ø"/>
            </a:pPr>
            <a:endParaRPr lang="en-US" b="1"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59" y="334851"/>
            <a:ext cx="12003741" cy="5842112"/>
          </a:xfrm>
        </p:spPr>
        <p:txBody>
          <a:bodyPr>
            <a:noAutofit/>
          </a:bodyPr>
          <a:lstStyle/>
          <a:p>
            <a:pPr>
              <a:lnSpc>
                <a:spcPct val="110000"/>
              </a:lnSpc>
              <a:buFont typeface="Wingdings" pitchFamily="2" charset="2"/>
              <a:buChar char="Ø"/>
            </a:pPr>
            <a:r>
              <a:rPr lang="en-US" sz="2400" dirty="0"/>
              <a:t>2. </a:t>
            </a:r>
            <a:r>
              <a:rPr lang="en-US" sz="2400" b="1" dirty="0">
                <a:solidFill>
                  <a:srgbClr val="7030A0"/>
                </a:solidFill>
              </a:rPr>
              <a:t>Appreciative Quality: </a:t>
            </a:r>
            <a:r>
              <a:rPr lang="ar" sz="2400" dirty="0"/>
              <a:t>2. </a:t>
            </a:r>
            <a:r>
              <a:rPr lang="ar" sz="2400" b="1" dirty="0">
                <a:solidFill>
                  <a:srgbClr val="7030A0"/>
                </a:solidFill>
              </a:rPr>
              <a:t>الجودة التقديرية</a:t>
            </a:r>
            <a:r>
              <a:rPr lang="ar" sz="2400" b="1" dirty="0" smtClean="0">
                <a:solidFill>
                  <a:srgbClr val="7030A0"/>
                </a:solidFill>
              </a:rPr>
              <a:t>:</a:t>
            </a:r>
            <a:endParaRPr lang="en-US" sz="2400" b="1" dirty="0" smtClean="0">
              <a:solidFill>
                <a:srgbClr val="7030A0"/>
              </a:solidFill>
            </a:endParaRPr>
          </a:p>
          <a:p>
            <a:pPr marL="0" indent="0">
              <a:lnSpc>
                <a:spcPct val="110000"/>
              </a:lnSpc>
              <a:buNone/>
            </a:pPr>
            <a:r>
              <a:rPr lang="en-US" sz="2400" dirty="0" smtClean="0"/>
              <a:t>• </a:t>
            </a:r>
            <a:r>
              <a:rPr lang="en-US" sz="2400" dirty="0"/>
              <a:t>is the aspect of care which can be judged </a:t>
            </a:r>
            <a:r>
              <a:rPr lang="en-US" sz="2400" i="1" dirty="0"/>
              <a:t>by the experienced practitioners </a:t>
            </a:r>
            <a:r>
              <a:rPr lang="en-US" sz="2400" b="1" dirty="0">
                <a:solidFill>
                  <a:srgbClr val="FF0000"/>
                </a:solidFill>
              </a:rPr>
              <a:t>who rely not only on standards but on their personal judgments and experiences as well. </a:t>
            </a:r>
            <a:r>
              <a:rPr lang="en-US" sz="2400" dirty="0" smtClean="0"/>
              <a:t>E.g. Peer review/ </a:t>
            </a:r>
            <a:r>
              <a:rPr lang="en-GB" sz="2400" dirty="0" smtClean="0"/>
              <a:t>Accreditation bodies</a:t>
            </a:r>
            <a:r>
              <a:rPr lang="en-GB" sz="2400" dirty="0" smtClean="0"/>
              <a:t>. </a:t>
            </a:r>
            <a:r>
              <a:rPr lang="ar" sz="2400" dirty="0"/>
              <a:t>• هي جانب من جوانب الرعاية التي يمكن الحكم عليها </a:t>
            </a:r>
            <a:r>
              <a:rPr lang="ar" sz="2400" i="1" dirty="0"/>
              <a:t>من قبل الممارسين ذوي الخبرة </a:t>
            </a:r>
            <a:r>
              <a:rPr lang="ar" sz="2400" b="1" dirty="0">
                <a:solidFill>
                  <a:srgbClr val="FF0000"/>
                </a:solidFill>
              </a:rPr>
              <a:t>الذين لا يعتمدون فقط على المعايير ولكن على أحكامهم وخبراتهم الشخصية أيضًا. </a:t>
            </a:r>
            <a:r>
              <a:rPr lang="ar" sz="2400" dirty="0"/>
              <a:t>على سبيل المثال مراجعة النظراء / هيئات الاعتماد</a:t>
            </a:r>
            <a:r>
              <a:rPr lang="ar" sz="2400" dirty="0" smtClean="0"/>
              <a:t>.</a:t>
            </a:r>
            <a:r>
              <a:rPr lang="en-US" sz="2400" dirty="0" smtClean="0"/>
              <a:t> </a:t>
            </a:r>
            <a:endParaRPr lang="en-US" sz="2400" dirty="0"/>
          </a:p>
          <a:p>
            <a:pPr>
              <a:lnSpc>
                <a:spcPct val="110000"/>
              </a:lnSpc>
              <a:buFont typeface="Wingdings" pitchFamily="2" charset="2"/>
              <a:buChar char="Ø"/>
            </a:pPr>
            <a:r>
              <a:rPr lang="en-US" sz="2400" dirty="0"/>
              <a:t>3. </a:t>
            </a:r>
            <a:r>
              <a:rPr lang="en-US" sz="2400" b="1" dirty="0">
                <a:solidFill>
                  <a:srgbClr val="7030A0"/>
                </a:solidFill>
              </a:rPr>
              <a:t>Perceptive Quality: </a:t>
            </a:r>
            <a:r>
              <a:rPr lang="en-US" sz="2400" b="1" dirty="0" smtClean="0">
                <a:solidFill>
                  <a:srgbClr val="7030A0"/>
                </a:solidFill>
              </a:rPr>
              <a:t> </a:t>
            </a:r>
            <a:r>
              <a:rPr lang="ar" sz="2400" dirty="0"/>
              <a:t>3. </a:t>
            </a:r>
            <a:r>
              <a:rPr lang="ar" sz="2400" b="1" dirty="0">
                <a:solidFill>
                  <a:srgbClr val="7030A0"/>
                </a:solidFill>
              </a:rPr>
              <a:t>الجودة المدركة</a:t>
            </a:r>
            <a:r>
              <a:rPr lang="ar" sz="2400" b="1" dirty="0" smtClean="0">
                <a:solidFill>
                  <a:srgbClr val="7030A0"/>
                </a:solidFill>
              </a:rPr>
              <a:t>:</a:t>
            </a:r>
            <a:endParaRPr lang="en-US" sz="2400" b="1" dirty="0" smtClean="0">
              <a:solidFill>
                <a:srgbClr val="7030A0"/>
              </a:solidFill>
            </a:endParaRPr>
          </a:p>
          <a:p>
            <a:pPr marL="0" indent="0">
              <a:lnSpc>
                <a:spcPct val="110000"/>
              </a:lnSpc>
              <a:buNone/>
            </a:pPr>
            <a:r>
              <a:rPr lang="en-US" sz="2400" dirty="0" smtClean="0"/>
              <a:t>• </a:t>
            </a:r>
            <a:r>
              <a:rPr lang="en-US" sz="2400" dirty="0"/>
              <a:t>is the aspect of care which is perceived/judged </a:t>
            </a:r>
            <a:r>
              <a:rPr lang="en-US" sz="2400" b="1" dirty="0">
                <a:solidFill>
                  <a:srgbClr val="FF0000"/>
                </a:solidFill>
              </a:rPr>
              <a:t>by the recipient of care</a:t>
            </a:r>
            <a:r>
              <a:rPr lang="en-US" sz="2400" dirty="0"/>
              <a:t>. Quality perceived by the patient is </a:t>
            </a:r>
            <a:r>
              <a:rPr lang="en-US" sz="2400" dirty="0" smtClean="0"/>
              <a:t>based </a:t>
            </a:r>
            <a:r>
              <a:rPr lang="en-US" sz="2400" dirty="0"/>
              <a:t>on the </a:t>
            </a:r>
            <a:r>
              <a:rPr lang="en-US" sz="2400" u="sng" dirty="0"/>
              <a:t>degree of care expressed by health care providers</a:t>
            </a:r>
            <a:r>
              <a:rPr lang="en-US" sz="2400" dirty="0"/>
              <a:t> </a:t>
            </a:r>
            <a:r>
              <a:rPr lang="en-US" sz="2400" dirty="0" smtClean="0"/>
              <a:t>more </a:t>
            </a:r>
            <a:r>
              <a:rPr lang="en-US" sz="2400" dirty="0"/>
              <a:t>than </a:t>
            </a:r>
            <a:r>
              <a:rPr lang="en-US" sz="2400" dirty="0">
                <a:solidFill>
                  <a:srgbClr val="00B050"/>
                </a:solidFill>
              </a:rPr>
              <a:t>on the physical environment and technical competence. </a:t>
            </a:r>
            <a:r>
              <a:rPr lang="en-US" sz="2400" u="sng" dirty="0">
                <a:solidFill>
                  <a:srgbClr val="00B050"/>
                </a:solidFill>
              </a:rPr>
              <a:t>The </a:t>
            </a:r>
            <a:r>
              <a:rPr lang="en-US" sz="2400" u="sng" dirty="0" smtClean="0">
                <a:solidFill>
                  <a:srgbClr val="00B050"/>
                </a:solidFill>
              </a:rPr>
              <a:t>last </a:t>
            </a:r>
            <a:r>
              <a:rPr lang="en-US" sz="2400" u="sng" dirty="0">
                <a:solidFill>
                  <a:srgbClr val="00B050"/>
                </a:solidFill>
              </a:rPr>
              <a:t>two </a:t>
            </a:r>
            <a:r>
              <a:rPr lang="en-US" sz="2400" u="sng" dirty="0"/>
              <a:t>are essential to prevent dissatisfaction but do not necessarily lead to patient satisfaction</a:t>
            </a:r>
            <a:r>
              <a:rPr lang="en-US" sz="2400" u="sng" dirty="0" smtClean="0"/>
              <a:t>. </a:t>
            </a:r>
            <a:r>
              <a:rPr lang="ar" sz="2400" dirty="0"/>
              <a:t>• هي جانب من جوانب الرعاية التي يدركها / يحكم </a:t>
            </a:r>
            <a:r>
              <a:rPr lang="ar" sz="2400" b="1" dirty="0">
                <a:solidFill>
                  <a:srgbClr val="FF0000"/>
                </a:solidFill>
              </a:rPr>
              <a:t>عليها متلقي الرعاية </a:t>
            </a:r>
            <a:r>
              <a:rPr lang="ar" sz="2400" dirty="0"/>
              <a:t>. تعتمد الجودة التي يدركها المريض على درجة </a:t>
            </a:r>
            <a:r>
              <a:rPr lang="ar" sz="2400" u="sng" dirty="0"/>
              <a:t>الرعاية التي يعبر عنها مقدمو الرعاية الصحية</a:t>
            </a:r>
            <a:r>
              <a:rPr lang="ar" sz="2400" dirty="0"/>
              <a:t> أكثر من </a:t>
            </a:r>
            <a:r>
              <a:rPr lang="ar" sz="2400" dirty="0">
                <a:solidFill>
                  <a:srgbClr val="00B050"/>
                </a:solidFill>
              </a:rPr>
              <a:t>البيئة المادية والكفاءة الفنية. </a:t>
            </a:r>
            <a:r>
              <a:rPr lang="ar" sz="2400" u="sng" dirty="0">
                <a:solidFill>
                  <a:srgbClr val="00B050"/>
                </a:solidFill>
              </a:rPr>
              <a:t>العاملان الأخيران ضروريان </a:t>
            </a:r>
            <a:r>
              <a:rPr lang="ar" sz="2400" u="sng" dirty="0"/>
              <a:t>لمنع الاستياء ولكن لا يؤديان بالضرورة إلى إرضاء المريض </a:t>
            </a:r>
            <a:r>
              <a:rPr lang="ar" sz="2400" u="sng" dirty="0">
                <a:solidFill>
                  <a:srgbClr val="00B050"/>
                </a:solidFill>
              </a:rPr>
              <a:t>.</a:t>
            </a:r>
          </a:p>
          <a:p>
            <a:pPr marL="0" indent="0">
              <a:lnSpc>
                <a:spcPct val="110000"/>
              </a:lnSpc>
              <a:buNone/>
            </a:pPr>
            <a:endParaRPr lang="en-US" sz="2400" u="sng" dirty="0"/>
          </a:p>
          <a:p>
            <a:pPr>
              <a:lnSpc>
                <a:spcPct val="110000"/>
              </a:lnSpc>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65125"/>
            <a:ext cx="10818223" cy="690943"/>
          </a:xfrm>
        </p:spPr>
        <p:txBody>
          <a:bodyPr>
            <a:normAutofit fontScale="90000"/>
          </a:bodyPr>
          <a:lstStyle/>
          <a:p>
            <a:r>
              <a:rPr lang="en-US" dirty="0">
                <a:latin typeface="Palatino" pitchFamily="18" charset="0"/>
                <a:cs typeface="Times New Roman" charset="0"/>
              </a:rPr>
              <a:t>Key Components of  High Quality Health </a:t>
            </a:r>
            <a:r>
              <a:rPr lang="en-US" dirty="0" smtClean="0">
                <a:latin typeface="Palatino" pitchFamily="18" charset="0"/>
                <a:cs typeface="Times New Roman" charset="0"/>
              </a:rPr>
              <a:t>Care</a:t>
            </a:r>
            <a:br>
              <a:rPr lang="en-US" dirty="0" smtClean="0">
                <a:latin typeface="Palatino" pitchFamily="18" charset="0"/>
                <a:cs typeface="Times New Roman" charset="0"/>
              </a:rPr>
            </a:br>
            <a:r>
              <a:rPr lang="ar" dirty="0">
                <a:latin typeface="Palatino" pitchFamily="18" charset="0"/>
                <a:cs typeface="Times New Roman" charset="0"/>
              </a:rPr>
              <a:t>المكونات الرئيسية للرعاية الصحية عالية الجودة</a:t>
            </a:r>
            <a:endParaRPr lang="en-GB" b="1" dirty="0">
              <a:solidFill>
                <a:srgbClr val="00B05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312662"/>
              </p:ext>
            </p:extLst>
          </p:nvPr>
        </p:nvGraphicFramePr>
        <p:xfrm>
          <a:off x="838200" y="1250576"/>
          <a:ext cx="5065059" cy="4760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211669"/>
            <a:ext cx="7197634" cy="646331"/>
          </a:xfrm>
          <a:prstGeom prst="rect">
            <a:avLst/>
          </a:prstGeom>
          <a:noFill/>
        </p:spPr>
        <p:txBody>
          <a:bodyPr wrap="square" rtlCol="0">
            <a:spAutoFit/>
          </a:bodyPr>
          <a:lstStyle/>
          <a:p>
            <a:r>
              <a:rPr lang="en-GB" dirty="0"/>
              <a:t>WHO: </a:t>
            </a:r>
            <a:r>
              <a:rPr lang="en-GB" dirty="0">
                <a:hlinkClick r:id="rId7"/>
              </a:rPr>
              <a:t>https://</a:t>
            </a:r>
            <a:r>
              <a:rPr lang="en-GB" dirty="0" smtClean="0">
                <a:hlinkClick r:id="rId7"/>
              </a:rPr>
              <a:t>www.who.int/health-topics/quality-of-care#tab=tab_1</a:t>
            </a:r>
            <a:endParaRPr lang="en-GB" dirty="0" smtClean="0"/>
          </a:p>
          <a:p>
            <a:endParaRPr lang="en-GB" dirty="0" smtClean="0"/>
          </a:p>
        </p:txBody>
      </p:sp>
      <p:graphicFrame>
        <p:nvGraphicFramePr>
          <p:cNvPr id="6" name="Content Placeholder 3"/>
          <p:cNvGraphicFramePr>
            <a:graphicFrameLocks noGrp="1"/>
          </p:cNvGraphicFramePr>
          <p:nvPr>
            <p:extLst>
              <p:ext uri="{D42A27DB-BD31-4B8C-83A1-F6EECF244321}">
                <p14:modId xmlns:p14="http://schemas.microsoft.com/office/powerpoint/2010/main" val="55313490"/>
              </p:ext>
            </p:extLst>
          </p:nvPr>
        </p:nvGraphicFramePr>
        <p:xfrm>
          <a:off x="5889812" y="868553"/>
          <a:ext cx="5563262" cy="51208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641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4" ma:contentTypeDescription="Create a new document." ma:contentTypeScope="" ma:versionID="1376dd263283b5e6e7869853a6ee2619">
  <xsd:schema xmlns:xsd="http://www.w3.org/2001/XMLSchema" xmlns:xs="http://www.w3.org/2001/XMLSchema" xmlns:p="http://schemas.microsoft.com/office/2006/metadata/properties" xmlns:ns2="fc516222-088f-486e-bbf3-ebdc6d995d82" targetNamespace="http://schemas.microsoft.com/office/2006/metadata/properties" ma:root="true" ma:fieldsID="7f35b97c066282a6b9081f8e04961c3e" ns2:_="">
    <xsd:import namespace="fc516222-088f-486e-bbf3-ebdc6d995d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F6C3F-3F2B-41E7-9069-FD03DAF77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16222-088f-486e-bbf3-ebdc6d995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BA96B-373C-49BF-98DA-BFBA58388799}">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infopath/2007/PartnerControls"/>
    <ds:schemaRef ds:uri="fc516222-088f-486e-bbf3-ebdc6d995d82"/>
  </ds:schemaRefs>
</ds:datastoreItem>
</file>

<file path=customXml/itemProps3.xml><?xml version="1.0" encoding="utf-8"?>
<ds:datastoreItem xmlns:ds="http://schemas.openxmlformats.org/officeDocument/2006/customXml" ds:itemID="{FF78D67E-3DB3-4A3A-A7FD-4907798C8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971</TotalTime>
  <Words>2368</Words>
  <Application>Microsoft Office PowerPoint</Application>
  <PresentationFormat>Widescreen</PresentationFormat>
  <Paragraphs>206</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Algerian</vt:lpstr>
      <vt:lpstr>Arial</vt:lpstr>
      <vt:lpstr>Calibri</vt:lpstr>
      <vt:lpstr>Calibri Light</vt:lpstr>
      <vt:lpstr>Palatino</vt:lpstr>
      <vt:lpstr>Times New Roman</vt:lpstr>
      <vt:lpstr>Wingdings</vt:lpstr>
      <vt:lpstr>Office Theme</vt:lpstr>
      <vt:lpstr>Quality of HealthCare جودة الرعاية الصحية</vt:lpstr>
      <vt:lpstr>Qualityجودة </vt:lpstr>
      <vt:lpstr>SDG 3: Ensure healthy lives and promote wellbeing for all at all ages الهدف 3: ضمان حياة صحية وتعزيز الرفاهية للجميع في جميع الأعمار</vt:lpstr>
      <vt:lpstr>PowerPoint Presentation</vt:lpstr>
      <vt:lpstr>What does quality mean? ماذا تعني الجودة؟</vt:lpstr>
      <vt:lpstr>What does quality mean? ماذا تعني الجودة؟ </vt:lpstr>
      <vt:lpstr>The 3 Aspects of Quality Careالجوانب الثلاثة للرعاية الجيدة </vt:lpstr>
      <vt:lpstr>PowerPoint Presentation</vt:lpstr>
      <vt:lpstr>Key Components of  High Quality Health Care المكونات الرئيسية للرعاية الصحية عالية الجودة</vt:lpstr>
      <vt:lpstr>Key Components of  High Quality Health Care المكونات الرئيسية للرعاية الصحية عالية الجودة</vt:lpstr>
      <vt:lpstr>Key Components of  High Quality Health Care (cont.) المكونات الرئيسية للرعاية الصحية عالية الجودة (تابع)</vt:lpstr>
      <vt:lpstr>PowerPoint Presentation</vt:lpstr>
      <vt:lpstr>PowerPoint Presentation</vt:lpstr>
      <vt:lpstr>PowerPoint Presentation</vt:lpstr>
      <vt:lpstr>PowerPoint Presentation</vt:lpstr>
      <vt:lpstr>Key Components of  High Quality Health Care (cont.) المكونات الرئيسية للرعاية الصحية عالية الجودة (تابع)</vt:lpstr>
      <vt:lpstr>Quality Management إدارة الجودة</vt:lpstr>
      <vt:lpstr>Quality improvement تحسين الجودة</vt:lpstr>
      <vt:lpstr>(PDSA) cycles and the model for improvement دورات (PDSA) ونموذج التحسين</vt:lpstr>
      <vt:lpstr>The scientific approach Deming (1982)  المنهج العلمي لدمينغ (1982)</vt:lpstr>
      <vt:lpstr>PowerPoint Presentation</vt:lpstr>
      <vt:lpstr>Example: مثال 1. What are we trying to accomplish? 1. ما الذي نحاول تحقيقه؟</vt:lpstr>
      <vt:lpstr>2. How do we know if the change is an improvement? 2. كيف نعرف ما إذا كان التغيير تحسنًا؟</vt:lpstr>
      <vt:lpstr>Measures might include: قد تشمل الإجراءات ما يلي:</vt:lpstr>
      <vt:lpstr>Example:</vt:lpstr>
      <vt:lpstr>3. What changes can we make that will result in improvement? 3. ما هي التغييرات التي يمكننا إجراؤها والتي ستؤدي إلى التحسين؟</vt:lpstr>
      <vt:lpstr>PowerPoint Presentation</vt:lpstr>
      <vt:lpstr>PowerPoint Presentation</vt:lpstr>
      <vt:lpstr>Types of Quality of Care Measures</vt:lpstr>
      <vt:lpstr>PowerPoint Presentation</vt:lpstr>
      <vt:lpstr>Structure….. البنية</vt:lpstr>
      <vt:lpstr>Process… معالجة</vt:lpstr>
      <vt:lpstr>Outcomes…. نتائج….</vt:lpstr>
      <vt:lpstr>Patient Experience Measures….. تدابير تجربة المريض ...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care</dc:title>
  <dc:creator>Judah, Hassan</dc:creator>
  <cp:lastModifiedBy>user</cp:lastModifiedBy>
  <cp:revision>103</cp:revision>
  <dcterms:created xsi:type="dcterms:W3CDTF">2019-03-04T20:46:09Z</dcterms:created>
  <dcterms:modified xsi:type="dcterms:W3CDTF">2022-06-19T20:19:50Z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