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10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065" autoAdjust="0"/>
  </p:normalViewPr>
  <p:slideViewPr>
    <p:cSldViewPr snapToGrid="0">
      <p:cViewPr varScale="1">
        <p:scale>
          <a:sx n="44" d="100"/>
          <a:sy n="44" d="100"/>
        </p:scale>
        <p:origin x="7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53496-E63E-431B-85FB-EC20DCBDA5F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D001C-FAF4-49D6-8B99-AA45103E4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9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Central cyanosis in lip and base of </a:t>
            </a:r>
            <a:r>
              <a:rPr lang="en-GB" dirty="0" err="1"/>
              <a:t>tounge</a:t>
            </a: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617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due to growth factor that released from megakaryocyte and platelet.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83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be caused by generalized lymphadenopathy. Can be large ( ecchymoses ) or as in this picture pinpoint ( petechiae 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309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Unilateral oedema could be caused by:</a:t>
            </a:r>
          </a:p>
          <a:p>
            <a:r>
              <a:rPr lang="en-GB" dirty="0"/>
              <a:t>Soft tissue inflammation </a:t>
            </a:r>
          </a:p>
          <a:p>
            <a:r>
              <a:rPr lang="en-GB" dirty="0"/>
              <a:t>DVT</a:t>
            </a:r>
          </a:p>
          <a:p>
            <a:r>
              <a:rPr lang="en-GB" dirty="0"/>
              <a:t>Trauma </a:t>
            </a:r>
          </a:p>
          <a:p>
            <a:r>
              <a:rPr lang="en-GB" dirty="0"/>
              <a:t>Immobility </a:t>
            </a:r>
          </a:p>
          <a:p>
            <a:r>
              <a:rPr lang="en-GB" dirty="0"/>
              <a:t>Lymphoedema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154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Due to allergy ( wasp sting)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696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Caused by : 1- DVT , 2- Hypoprotenima , 3- rupture of baker cyst.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712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Could be founded normally ( 1 to 2 )  due to trauma </a:t>
            </a:r>
          </a:p>
          <a:p>
            <a:r>
              <a:rPr lang="en-GB" dirty="0"/>
              <a:t>Pathologically due to infective endocarditis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031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May occur in liver disease due to hypoalbuminemia and kwashiorkor disease. + malabsorption due to protein losing enteropathy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314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Spoon like nail due to iron deficiency anaemia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144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Exophthalmos due to inflammatory infiltration of the orbit contents.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247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Periosteal hypertrophy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662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Anemia</a:t>
            </a:r>
            <a:r>
              <a:rPr lang="en-GB" dirty="0"/>
              <a:t> maybe a cause of pallor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1847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Pretibial myxoedema occur in hyperthyroidism (thyrotoxicosis)</a:t>
            </a:r>
          </a:p>
          <a:p>
            <a:r>
              <a:rPr lang="en-GB" dirty="0"/>
              <a:t>Myxoedema non pitting oedema occur in hypothyroidism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970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Puffy face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317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503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Painless lesions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995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Painful lesions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6652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May occur in normolipidemic patients </a:t>
            </a:r>
          </a:p>
          <a:p>
            <a:r>
              <a:rPr lang="en-GB" dirty="0"/>
              <a:t>If you found it check the patella and Achilles tendon for xanthomata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5006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Creamy ring around the sclera caused by cholesterol deposition and may be found normolipidemic </a:t>
            </a:r>
            <a:r>
              <a:rPr lang="en-GB" dirty="0" err="1"/>
              <a:t>ptx</a:t>
            </a:r>
            <a:r>
              <a:rPr lang="en-GB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3432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May found in TB and sarcoidosis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7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Firm raised  non tender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688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Due to tar </a:t>
            </a:r>
            <a:r>
              <a:rPr lang="en-GB" b="1" dirty="0"/>
              <a:t>not</a:t>
            </a:r>
            <a:r>
              <a:rPr lang="en-GB" dirty="0"/>
              <a:t> nicotine, found in smokers.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58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Due to melanocyte destruction (hypo pigmentation)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9866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Rare </a:t>
            </a:r>
          </a:p>
          <a:p>
            <a:r>
              <a:rPr lang="en-GB" dirty="0"/>
              <a:t>Due to lymphoedema and exudative pleural effusion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7611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superior vena </a:t>
            </a:r>
            <a:r>
              <a:rPr lang="en-GB" dirty="0" err="1"/>
              <a:t>caval</a:t>
            </a:r>
            <a:r>
              <a:rPr lang="en-GB" dirty="0"/>
              <a:t> obstruction (most common cause is lung cancer compressing SVC) The JVP is elevated and non pulsatile and doesn’t respond to abdominojugular reflux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6502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Barrel chest seen in COPD patients</a:t>
            </a:r>
            <a:br>
              <a:rPr lang="en-GB" dirty="0"/>
            </a:br>
            <a:r>
              <a:rPr lang="en-GB" dirty="0"/>
              <a:t>anteroposterior is wider than side to side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1619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severe cases may displace the heart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7491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Cause crackling sensation over gas containing tissue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5704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First place of jaundice appearance is the sclera </a:t>
            </a:r>
            <a:br>
              <a:rPr lang="en-GB" dirty="0"/>
            </a:br>
            <a:r>
              <a:rPr lang="en-GB" dirty="0"/>
              <a:t>and last place of disappearance is sclera too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97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8055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May occur in hepatic disease due to excess oestrogen with reduced hepatic breakdown of sex hormone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98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9609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dirty="0"/>
              <a:t>May occur in hepatic disease due to excess oestrogen with reduced hepatic breakdown of sex hormone  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100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543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Hypercatonemia</a:t>
            </a:r>
            <a:r>
              <a:rPr lang="en-GB" dirty="0"/>
              <a:t> doesn’t appear</a:t>
            </a:r>
            <a:r>
              <a:rPr lang="en-US" dirty="0"/>
              <a:t>r</a:t>
            </a:r>
            <a:r>
              <a:rPr lang="en-GB" dirty="0"/>
              <a:t> in sclera </a:t>
            </a:r>
          </a:p>
          <a:p>
            <a:r>
              <a:rPr lang="en-GB" dirty="0"/>
              <a:t>While jaundice appear  sclera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6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Hyper pigmentation due to iron infiltration </a:t>
            </a:r>
            <a:br>
              <a:rPr lang="en-GB" dirty="0"/>
            </a:br>
            <a:r>
              <a:rPr lang="en-GB" dirty="0"/>
              <a:t>- iron infiltrate pancreas and cause diabetes and the combination with skin pigmentation which may cause bronze diabetes.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85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Sclera are blue due to abnormal collagen 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370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Loss of skin wrinkles due to contraction </a:t>
            </a:r>
            <a:br>
              <a:rPr lang="en-GB" dirty="0"/>
            </a:br>
            <a:r>
              <a:rPr lang="en-GB" dirty="0"/>
              <a:t>elongated nose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355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fingers are short and the little finger is curved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12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Thickening of palmer fascia causing fixed flexion and usually effect little and ring fingers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A66C-12E9-4CC6-BEB3-640655CBB73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282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5AA2-CE15-47C4-AD17-02ACD07E1B88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1778-227B-4EB7-A706-84F04E5AE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9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5AA2-CE15-47C4-AD17-02ACD07E1B88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1778-227B-4EB7-A706-84F04E5AE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8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5AA2-CE15-47C4-AD17-02ACD07E1B88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1778-227B-4EB7-A706-84F04E5AE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5AA2-CE15-47C4-AD17-02ACD07E1B88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1778-227B-4EB7-A706-84F04E5AE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4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5AA2-CE15-47C4-AD17-02ACD07E1B88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1778-227B-4EB7-A706-84F04E5AE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13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5AA2-CE15-47C4-AD17-02ACD07E1B88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1778-227B-4EB7-A706-84F04E5AE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78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5AA2-CE15-47C4-AD17-02ACD07E1B88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1778-227B-4EB7-A706-84F04E5AE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53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5AA2-CE15-47C4-AD17-02ACD07E1B88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1778-227B-4EB7-A706-84F04E5AE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28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5AA2-CE15-47C4-AD17-02ACD07E1B88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1778-227B-4EB7-A706-84F04E5AE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54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5AA2-CE15-47C4-AD17-02ACD07E1B88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1778-227B-4EB7-A706-84F04E5AE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61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5AA2-CE15-47C4-AD17-02ACD07E1B88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1778-227B-4EB7-A706-84F04E5AE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09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FC5AA2-CE15-47C4-AD17-02ACD07E1B88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82511778-227B-4EB7-A706-84F04E5AE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1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6350" indent="0" algn="ctr">
              <a:buNone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Macleod’s pictures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882" y="4775199"/>
            <a:ext cx="2277625" cy="135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30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Systemic sclerosis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73675" y="2066925"/>
            <a:ext cx="45053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163410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03883" y="2204676"/>
            <a:ext cx="4818572" cy="1499616"/>
          </a:xfrm>
        </p:spPr>
        <p:txBody>
          <a:bodyPr/>
          <a:lstStyle/>
          <a:p>
            <a:pPr algn="ctr"/>
            <a:r>
              <a:rPr lang="en-US" dirty="0" err="1"/>
              <a:t>Palmar</a:t>
            </a:r>
            <a:r>
              <a:rPr lang="en-US" dirty="0"/>
              <a:t> </a:t>
            </a:r>
            <a:r>
              <a:rPr lang="en-US" dirty="0" err="1"/>
              <a:t>erythema</a:t>
            </a:r>
            <a:endParaRPr lang="en-US" dirty="0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4614" y="1104971"/>
            <a:ext cx="7050584" cy="469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848007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Right inguinal hernia</a:t>
            </a:r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3600" y="1457325"/>
            <a:ext cx="570547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211787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60027"/>
            <a:ext cx="3410857" cy="2757116"/>
          </a:xfrm>
        </p:spPr>
        <p:txBody>
          <a:bodyPr/>
          <a:lstStyle/>
          <a:p>
            <a:pPr algn="ctr"/>
            <a:r>
              <a:rPr lang="en-US" dirty="0"/>
              <a:t>Grey-turner sign</a:t>
            </a:r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3600" y="1190625"/>
            <a:ext cx="57054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52873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Cullen sign</a:t>
            </a:r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73625" y="1190625"/>
            <a:ext cx="530542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734534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48378"/>
            <a:ext cx="3570514" cy="3959051"/>
          </a:xfrm>
        </p:spPr>
        <p:txBody>
          <a:bodyPr/>
          <a:lstStyle/>
          <a:p>
            <a:pPr algn="ctr"/>
            <a:r>
              <a:rPr lang="en-US" dirty="0"/>
              <a:t>Air under diaphragm</a:t>
            </a:r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0773" y="1048378"/>
            <a:ext cx="5376929" cy="470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48526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63600"/>
            <a:ext cx="3410856" cy="5121275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Dilated small bowel loops due to intestinal obstruction</a:t>
            </a:r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68900" y="863600"/>
            <a:ext cx="4114875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02186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14400"/>
            <a:ext cx="3439886" cy="522514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Dilated large bowel loops due to toxic </a:t>
            </a:r>
            <a:r>
              <a:rPr lang="en-US" sz="3200" dirty="0" err="1"/>
              <a:t>megacolon</a:t>
            </a:r>
            <a:endParaRPr lang="en-US" sz="3200" dirty="0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68900" y="863600"/>
            <a:ext cx="4114875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79263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8139"/>
            <a:ext cx="3512457" cy="532673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Dilated large bowel loops due to sigmoid </a:t>
            </a:r>
            <a:r>
              <a:rPr lang="en-US" dirty="0" err="1"/>
              <a:t>volvolus</a:t>
            </a:r>
            <a:endParaRPr lang="en-US" dirty="0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77016" y="863600"/>
            <a:ext cx="4098643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7523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9578"/>
            <a:ext cx="3279017" cy="4122360"/>
          </a:xfrm>
        </p:spPr>
        <p:txBody>
          <a:bodyPr>
            <a:normAutofit/>
          </a:bodyPr>
          <a:lstStyle/>
          <a:p>
            <a:pPr algn="just"/>
            <a:r>
              <a:rPr lang="en-US" sz="2800" dirty="0" err="1"/>
              <a:t>Brushfield’s</a:t>
            </a:r>
            <a:r>
              <a:rPr lang="en-US" sz="2800" dirty="0"/>
              <a:t> spots: </a:t>
            </a:r>
            <a:r>
              <a:rPr lang="en-US" sz="2800" dirty="0" smtClean="0"/>
              <a:t>grey-white areas </a:t>
            </a:r>
            <a:r>
              <a:rPr lang="en-US" sz="2800" dirty="0"/>
              <a:t>of depigmentation in the iris (DOWN SYNDROME)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26013" y="1733550"/>
            <a:ext cx="520065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2412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37"/>
            <a:ext cx="3455894" cy="460118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SINGLE PALMAR CREASE</a:t>
            </a:r>
            <a:br>
              <a:rPr lang="en-US" dirty="0"/>
            </a:br>
            <a:r>
              <a:rPr lang="en-US" dirty="0"/>
              <a:t>(down syndrome)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064250" y="1733550"/>
            <a:ext cx="292417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1820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Duputyren</a:t>
            </a:r>
            <a:r>
              <a:rPr lang="en-US" dirty="0"/>
              <a:t> contracture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73600" y="1314450"/>
            <a:ext cx="57054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9275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2919" y="1955978"/>
            <a:ext cx="2947482" cy="3769042"/>
          </a:xfrm>
        </p:spPr>
        <p:txBody>
          <a:bodyPr/>
          <a:lstStyle/>
          <a:p>
            <a:pPr algn="ctr"/>
            <a:r>
              <a:rPr lang="en-US" dirty="0"/>
              <a:t>Clubbing </a:t>
            </a:r>
            <a:r>
              <a:rPr lang="en-US" dirty="0" smtClean="0"/>
              <a:t>Finger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(anterior </a:t>
            </a:r>
            <a:r>
              <a:rPr lang="en-US" sz="2400" dirty="0"/>
              <a:t>and lateral </a:t>
            </a:r>
            <a:r>
              <a:rPr lang="en-US" sz="2400" dirty="0" smtClean="0"/>
              <a:t>views)</a:t>
            </a:r>
            <a:endParaRPr lang="en-US" sz="24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799914" y="2325816"/>
            <a:ext cx="3475038" cy="251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2412" y="1955978"/>
            <a:ext cx="3982998" cy="422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0141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29" y="1176338"/>
            <a:ext cx="3334871" cy="450532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Right (</a:t>
            </a:r>
            <a:r>
              <a:rPr lang="en-US" sz="2800" dirty="0"/>
              <a:t>smooth red tongue with angular </a:t>
            </a:r>
            <a:r>
              <a:rPr lang="en-US" sz="2800" dirty="0" smtClean="0"/>
              <a:t>stomatitis (</a:t>
            </a:r>
            <a:r>
              <a:rPr lang="en-US" sz="2800" dirty="0"/>
              <a:t>iron deficiency)</a:t>
            </a:r>
            <a:br>
              <a:rPr lang="en-US" sz="2800" dirty="0"/>
            </a:br>
            <a:r>
              <a:rPr lang="en-US" sz="2800" dirty="0" smtClean="0"/>
              <a:t>left (</a:t>
            </a:r>
            <a:r>
              <a:rPr lang="en-US" sz="2800" dirty="0" err="1"/>
              <a:t>macroglossia</a:t>
            </a:r>
            <a:r>
              <a:rPr lang="en-US" sz="2800" dirty="0"/>
              <a:t> of acromegaly)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99706" y="1176338"/>
            <a:ext cx="3209925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3727" y="990997"/>
            <a:ext cx="3662333" cy="487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4212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8869" y="-4572"/>
            <a:ext cx="8101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1116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petechiae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73600" y="1443037"/>
            <a:ext cx="57054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4775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marf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10478" y="0"/>
            <a:ext cx="8236029" cy="6858000"/>
          </a:xfrm>
        </p:spPr>
      </p:pic>
    </p:spTree>
    <p:extLst>
      <p:ext uri="{BB962C8B-B14F-4D97-AF65-F5344CB8AC3E}">
        <p14:creationId xmlns:p14="http://schemas.microsoft.com/office/powerpoint/2010/main" val="3215726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482342"/>
            <a:ext cx="3455894" cy="4205764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Swollen right leg, suggesting deep vein thrombosis or inflammation, e.g. soft-tissue infection or ruptured Baker’s cyst.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431" y="145079"/>
            <a:ext cx="3268803" cy="6364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6148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7755" y="1988973"/>
            <a:ext cx="5508227" cy="2268559"/>
          </a:xfrm>
        </p:spPr>
        <p:txBody>
          <a:bodyPr>
            <a:normAutofit/>
          </a:bodyPr>
          <a:lstStyle/>
          <a:p>
            <a:r>
              <a:rPr lang="en-US" sz="4000" dirty="0"/>
              <a:t>The General examination </a:t>
            </a:r>
          </a:p>
        </p:txBody>
      </p:sp>
    </p:spTree>
    <p:extLst>
      <p:ext uri="{BB962C8B-B14F-4D97-AF65-F5344CB8AC3E}">
        <p14:creationId xmlns:p14="http://schemas.microsoft.com/office/powerpoint/2010/main" val="1923830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err="1"/>
              <a:t>Lymphoedema</a:t>
            </a:r>
            <a:r>
              <a:rPr lang="en-US" sz="2800" dirty="0"/>
              <a:t> of the right arm following right-sided</a:t>
            </a:r>
            <a:br>
              <a:rPr lang="en-US" sz="2800" dirty="0"/>
            </a:br>
            <a:r>
              <a:rPr lang="en-US" sz="2800" dirty="0"/>
              <a:t>mastectomy and radiotherapy.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6579" y="795528"/>
            <a:ext cx="7965996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0159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angioedema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1986" y="1123837"/>
            <a:ext cx="387089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8089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Pitting edema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73600" y="1666875"/>
            <a:ext cx="570547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403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Skin and nails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Atopic eczema in the popliteal fossae </a:t>
            </a:r>
            <a:r>
              <a:rPr lang="en-US" sz="2800" dirty="0" smtClean="0"/>
              <a:t>and ankles</a:t>
            </a:r>
            <a:r>
              <a:rPr lang="en-US" sz="2800" dirty="0"/>
              <a:t>.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2372" y="795528"/>
            <a:ext cx="486060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9749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Psoriasis on the knees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9218" y="1123837"/>
            <a:ext cx="8101013" cy="465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3300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/>
              <a:t>Seborrhoeic</a:t>
            </a:r>
            <a:r>
              <a:rPr lang="en-US" sz="3200" dirty="0"/>
              <a:t> dermatitis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604735" y="863600"/>
            <a:ext cx="3843206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4361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Basal cell cancer showing pearly papules and </a:t>
            </a:r>
            <a:r>
              <a:rPr lang="en-US" sz="3200" dirty="0" err="1"/>
              <a:t>telangiectasia</a:t>
            </a:r>
            <a:endParaRPr lang="en-US" sz="32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40300" y="1690687"/>
            <a:ext cx="517207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7083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Acne </a:t>
            </a:r>
            <a:r>
              <a:rPr lang="en-US" dirty="0" err="1"/>
              <a:t>vulgaris</a:t>
            </a:r>
            <a:endParaRPr lang="en-US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808544" y="863600"/>
            <a:ext cx="3435588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9469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Pityriasis</a:t>
            </a:r>
            <a:r>
              <a:rPr lang="en-US" dirty="0"/>
              <a:t> </a:t>
            </a:r>
            <a:r>
              <a:rPr lang="en-US" dirty="0" err="1"/>
              <a:t>rosea</a:t>
            </a:r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7988" y="1243012"/>
            <a:ext cx="40767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0708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Phenothiazine</a:t>
            </a:r>
            <a:r>
              <a:rPr lang="en-US" dirty="0"/>
              <a:t> induced pigmentation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82654" y="863600"/>
            <a:ext cx="4287368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1348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urticaria</a:t>
            </a:r>
            <a:endParaRPr lang="en-US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5666" y="1123837"/>
            <a:ext cx="5400674" cy="455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9506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8144"/>
            <a:ext cx="3439886" cy="1326256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Nicrobiosis</a:t>
            </a:r>
            <a:r>
              <a:rPr lang="en-US" dirty="0"/>
              <a:t> </a:t>
            </a:r>
            <a:r>
              <a:rPr lang="en-US" dirty="0" err="1"/>
              <a:t>lipodica</a:t>
            </a:r>
            <a:endParaRPr lang="en-US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548" y="825500"/>
            <a:ext cx="465808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9244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24564" y="2492908"/>
            <a:ext cx="4341821" cy="1077229"/>
          </a:xfrm>
        </p:spPr>
        <p:txBody>
          <a:bodyPr/>
          <a:lstStyle/>
          <a:p>
            <a:pPr algn="ctr"/>
            <a:r>
              <a:rPr lang="en-US" dirty="0" err="1"/>
              <a:t>vasculitis</a:t>
            </a:r>
            <a:endParaRPr lang="en-US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5135" y="718382"/>
            <a:ext cx="438804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5697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Fungal infection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59413" y="1952625"/>
            <a:ext cx="413385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3270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9396" y="2107691"/>
            <a:ext cx="3762482" cy="320453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Splinter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hemorrhage</a:t>
            </a:r>
            <a:endParaRPr lang="en-US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1000" y="1033634"/>
            <a:ext cx="7384980" cy="456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7723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0583" y="2224643"/>
            <a:ext cx="3793040" cy="1077229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Onycholysis</a:t>
            </a:r>
            <a:r>
              <a:rPr lang="en-US" sz="3200" dirty="0"/>
              <a:t> with pitting in psoriasis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9440" y="741445"/>
            <a:ext cx="4164497" cy="547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7457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3782" y="1849651"/>
            <a:ext cx="4815211" cy="1077229"/>
          </a:xfrm>
        </p:spPr>
        <p:txBody>
          <a:bodyPr/>
          <a:lstStyle/>
          <a:p>
            <a:pPr algn="ctr"/>
            <a:r>
              <a:rPr lang="en-US" dirty="0"/>
              <a:t>Beau’s lines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21313" y="2076450"/>
            <a:ext cx="42100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3357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leukonychia</a:t>
            </a:r>
            <a:endParaRPr lang="en-US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592763" y="2052637"/>
            <a:ext cx="38671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0203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koilonychia</a:t>
            </a:r>
            <a:endParaRPr lang="en-US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3677" y="1365043"/>
            <a:ext cx="6075759" cy="411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44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04876"/>
            <a:ext cx="3439886" cy="3761919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Stevens </a:t>
            </a:r>
            <a:r>
              <a:rPr lang="en-US" sz="3200" dirty="0" err="1"/>
              <a:t>johnsons</a:t>
            </a:r>
            <a:r>
              <a:rPr lang="en-US" sz="3200" dirty="0"/>
              <a:t> syndrome </a:t>
            </a:r>
            <a:br>
              <a:rPr lang="en-US" sz="3200" dirty="0"/>
            </a:br>
            <a:r>
              <a:rPr lang="en-US" sz="3200" dirty="0"/>
              <a:t>target lesions on the hand facial and oral lesions</a:t>
            </a:r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382431" y="1885420"/>
            <a:ext cx="52197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53" y="1880658"/>
            <a:ext cx="2818478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5568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cyanosis of the lip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73600" y="2324100"/>
            <a:ext cx="570547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8039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8950"/>
            <a:ext cx="3309257" cy="10772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Malignant melanoma</a:t>
            </a: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131" y="713620"/>
            <a:ext cx="5497305" cy="549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1442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291" y="3429133"/>
            <a:ext cx="5534787" cy="2268559"/>
          </a:xfrm>
        </p:spPr>
        <p:txBody>
          <a:bodyPr/>
          <a:lstStyle/>
          <a:p>
            <a:r>
              <a:rPr lang="en-US" dirty="0"/>
              <a:t>Endocrine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283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Graves </a:t>
            </a:r>
            <a:r>
              <a:rPr lang="en-US" dirty="0" smtClean="0"/>
              <a:t>hyperthyroid (</a:t>
            </a:r>
            <a:r>
              <a:rPr lang="en-US" dirty="0"/>
              <a:t>typical face)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1117" y="795528"/>
            <a:ext cx="634579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84023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Severe inflammatory thyroid eye disease.</a:t>
            </a: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2971" y="987471"/>
            <a:ext cx="6143267" cy="449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0717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Thyroid </a:t>
            </a:r>
            <a:r>
              <a:rPr lang="en-US" dirty="0" err="1"/>
              <a:t>achropachy</a:t>
            </a:r>
            <a:endParaRPr lang="en-US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73675" y="1843087"/>
            <a:ext cx="45053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46748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Pretibial</a:t>
            </a:r>
            <a:r>
              <a:rPr lang="en-US" dirty="0"/>
              <a:t> </a:t>
            </a:r>
            <a:r>
              <a:rPr lang="en-US" dirty="0" err="1"/>
              <a:t>myxedema</a:t>
            </a:r>
            <a:endParaRPr lang="en-US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853" y="795528"/>
            <a:ext cx="6750844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31227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41979"/>
            <a:ext cx="2947482" cy="460118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thyroi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0401" y="13571"/>
            <a:ext cx="8101011" cy="6858000"/>
          </a:xfrm>
        </p:spPr>
      </p:pic>
    </p:spTree>
    <p:extLst>
      <p:ext uri="{BB962C8B-B14F-4D97-AF65-F5344CB8AC3E}">
        <p14:creationId xmlns:p14="http://schemas.microsoft.com/office/powerpoint/2010/main" val="26696367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" y="1123837"/>
            <a:ext cx="3120572" cy="4601183"/>
          </a:xfrm>
        </p:spPr>
        <p:txBody>
          <a:bodyPr/>
          <a:lstStyle/>
          <a:p>
            <a:pPr algn="ctr"/>
            <a:r>
              <a:rPr lang="en-US" dirty="0"/>
              <a:t>hypothyroidism</a:t>
            </a: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654342" y="863600"/>
            <a:ext cx="3743992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1691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45562" y="0"/>
            <a:ext cx="8101013" cy="6858000"/>
          </a:xfrm>
        </p:spPr>
      </p:pic>
    </p:spTree>
    <p:extLst>
      <p:ext uri="{BB962C8B-B14F-4D97-AF65-F5344CB8AC3E}">
        <p14:creationId xmlns:p14="http://schemas.microsoft.com/office/powerpoint/2010/main" val="4007730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4" y="1123837"/>
            <a:ext cx="3199878" cy="4601183"/>
          </a:xfrm>
        </p:spPr>
        <p:txBody>
          <a:bodyPr>
            <a:noAutofit/>
          </a:bodyPr>
          <a:lstStyle/>
          <a:p>
            <a:r>
              <a:rPr lang="en-US" sz="2400" dirty="0" err="1"/>
              <a:t>A.Acanthosis</a:t>
            </a:r>
            <a:r>
              <a:rPr lang="en-US" sz="2400" dirty="0"/>
              <a:t> </a:t>
            </a:r>
            <a:r>
              <a:rPr lang="en-US" sz="2400" dirty="0" err="1"/>
              <a:t>negricans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/>
              <a:t>B.necrobiosis</a:t>
            </a:r>
            <a:r>
              <a:rPr lang="en-US" sz="2400" dirty="0"/>
              <a:t> </a:t>
            </a:r>
            <a:r>
              <a:rPr lang="en-US" sz="2400" dirty="0" err="1"/>
              <a:t>lipodica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/>
              <a:t>C.eruptive</a:t>
            </a:r>
            <a:r>
              <a:rPr lang="en-US" sz="2400" dirty="0"/>
              <a:t> </a:t>
            </a:r>
            <a:r>
              <a:rPr lang="en-US" sz="2400" dirty="0" err="1"/>
              <a:t>xanthomata</a:t>
            </a:r>
            <a:endParaRPr lang="en-US" sz="2400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5165" y="1384151"/>
            <a:ext cx="23965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5537" y="1374762"/>
            <a:ext cx="2388111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4212" y="1384151"/>
            <a:ext cx="296193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69268" y="140789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13716" y="1430719"/>
            <a:ext cx="362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87751" y="1426420"/>
            <a:ext cx="362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258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Conjunctival</a:t>
            </a:r>
            <a:r>
              <a:rPr lang="en-US" dirty="0"/>
              <a:t> pallor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73675" y="1533525"/>
            <a:ext cx="450532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14854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romegal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66361" y="0"/>
            <a:ext cx="8101013" cy="6858000"/>
          </a:xfrm>
        </p:spPr>
      </p:pic>
    </p:spTree>
    <p:extLst>
      <p:ext uri="{BB962C8B-B14F-4D97-AF65-F5344CB8AC3E}">
        <p14:creationId xmlns:p14="http://schemas.microsoft.com/office/powerpoint/2010/main" val="20238375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ypopituita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45562" y="0"/>
            <a:ext cx="8101013" cy="6858000"/>
          </a:xfrm>
        </p:spPr>
      </p:pic>
    </p:spTree>
    <p:extLst>
      <p:ext uri="{BB962C8B-B14F-4D97-AF65-F5344CB8AC3E}">
        <p14:creationId xmlns:p14="http://schemas.microsoft.com/office/powerpoint/2010/main" val="40296594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3289" y="2199420"/>
            <a:ext cx="4160546" cy="1077229"/>
          </a:xfrm>
        </p:spPr>
        <p:txBody>
          <a:bodyPr/>
          <a:lstStyle/>
          <a:p>
            <a:pPr algn="ctr"/>
            <a:r>
              <a:rPr lang="en-US" dirty="0" err="1"/>
              <a:t>Cushingoid</a:t>
            </a:r>
            <a:r>
              <a:rPr lang="en-US" dirty="0"/>
              <a:t> face</a:t>
            </a: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4622" y="822149"/>
            <a:ext cx="6683334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2362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345326"/>
            <a:ext cx="3222171" cy="3720160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Typical features of </a:t>
            </a:r>
            <a:r>
              <a:rPr lang="en-US" sz="2400" dirty="0" err="1"/>
              <a:t>cushing</a:t>
            </a:r>
            <a:r>
              <a:rPr lang="en-US" sz="2400" dirty="0"/>
              <a:t>: facial rounding, central obesity, proximal muscle wasting and skin striae</a:t>
            </a: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0035" y="791906"/>
            <a:ext cx="54006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75759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2078"/>
            <a:ext cx="3280229" cy="375860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Addison disease facial pigmentation</a:t>
            </a: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8904" y="864493"/>
            <a:ext cx="7155894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46983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5993" y="1317725"/>
            <a:ext cx="3487822" cy="33268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Buccal </a:t>
            </a:r>
            <a:r>
              <a:rPr lang="en-US" dirty="0" smtClean="0"/>
              <a:t>pigmentation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/>
              <a:t>addison</a:t>
            </a:r>
            <a:r>
              <a:rPr lang="en-US" dirty="0"/>
              <a:t>)</a:t>
            </a:r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2629" y="941939"/>
            <a:ext cx="6210775" cy="503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605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02" y="1331287"/>
            <a:ext cx="3259112" cy="328425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Skin crease </a:t>
            </a:r>
            <a:r>
              <a:rPr lang="en-US" dirty="0" smtClean="0"/>
              <a:t>pigmentation (</a:t>
            </a:r>
            <a:r>
              <a:rPr lang="en-US" dirty="0" err="1"/>
              <a:t>addison</a:t>
            </a:r>
            <a:r>
              <a:rPr lang="en-US" dirty="0"/>
              <a:t>) </a:t>
            </a: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5094" y="911958"/>
            <a:ext cx="81010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01760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Vitilligo</a:t>
            </a:r>
            <a:r>
              <a:rPr lang="en-US" dirty="0"/>
              <a:t> due to </a:t>
            </a:r>
            <a:r>
              <a:rPr lang="en-US" dirty="0" err="1"/>
              <a:t>addison</a:t>
            </a:r>
            <a:endParaRPr lang="en-US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584613" y="863790"/>
            <a:ext cx="3418992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07982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5561" y="0"/>
            <a:ext cx="8101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7423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Acute </a:t>
            </a:r>
            <a:r>
              <a:rPr lang="en-US" dirty="0" err="1"/>
              <a:t>carcinoid</a:t>
            </a:r>
            <a:r>
              <a:rPr lang="en-US" dirty="0"/>
              <a:t> flush(</a:t>
            </a:r>
            <a:r>
              <a:rPr lang="en-US" dirty="0" err="1"/>
              <a:t>carcinoid</a:t>
            </a:r>
            <a:r>
              <a:rPr lang="en-US" dirty="0"/>
              <a:t> syndrome)</a:t>
            </a:r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268913" y="1952625"/>
            <a:ext cx="451485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0537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vitilligo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73600" y="1466850"/>
            <a:ext cx="570547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57054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697" y="2347008"/>
            <a:ext cx="2593675" cy="10772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Carcinoid </a:t>
            </a:r>
            <a:r>
              <a:rPr lang="en-US" dirty="0" smtClean="0"/>
              <a:t>syndrome (</a:t>
            </a:r>
            <a:r>
              <a:rPr lang="en-US" dirty="0"/>
              <a:t>chronic </a:t>
            </a:r>
            <a:r>
              <a:rPr lang="en-US" dirty="0" err="1"/>
              <a:t>telangectasia</a:t>
            </a:r>
            <a:r>
              <a:rPr lang="en-US" dirty="0"/>
              <a:t>)</a:t>
            </a:r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816842" y="863600"/>
            <a:ext cx="3418992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59867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5680" y="1340901"/>
            <a:ext cx="5627750" cy="2268559"/>
          </a:xfrm>
        </p:spPr>
        <p:txBody>
          <a:bodyPr>
            <a:normAutofit/>
          </a:bodyPr>
          <a:lstStyle/>
          <a:p>
            <a:r>
              <a:rPr lang="en-US" sz="4400" dirty="0"/>
              <a:t>Cardiovascular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594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Infective </a:t>
            </a:r>
            <a:r>
              <a:rPr lang="en-US" dirty="0" err="1"/>
              <a:t>endo</a:t>
            </a:r>
            <a:r>
              <a:rPr lang="en-US" dirty="0"/>
              <a:t>.(</a:t>
            </a:r>
            <a:r>
              <a:rPr lang="en-US" dirty="0" err="1"/>
              <a:t>janeway</a:t>
            </a:r>
            <a:r>
              <a:rPr lang="en-US" dirty="0"/>
              <a:t> lesions on the </a:t>
            </a:r>
            <a:r>
              <a:rPr lang="en-US" dirty="0" err="1"/>
              <a:t>hypothenar</a:t>
            </a:r>
            <a:r>
              <a:rPr lang="en-US" dirty="0"/>
              <a:t> eminence)</a:t>
            </a:r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207125" y="1666875"/>
            <a:ext cx="263842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048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Splinter </a:t>
            </a:r>
            <a:r>
              <a:rPr lang="en-US" dirty="0" smtClean="0"/>
              <a:t>hemorrhage (</a:t>
            </a:r>
            <a:r>
              <a:rPr lang="en-US" dirty="0"/>
              <a:t>infective endo)</a:t>
            </a:r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07125" y="1666875"/>
            <a:ext cx="263842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98398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Petechial hemorrhage on </a:t>
            </a:r>
            <a:r>
              <a:rPr lang="en-US" dirty="0" smtClean="0"/>
              <a:t>conjunctiva (</a:t>
            </a:r>
            <a:r>
              <a:rPr lang="en-US" dirty="0"/>
              <a:t>I.E)</a:t>
            </a:r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52572" y="1597606"/>
            <a:ext cx="4491264" cy="31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8816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Osler nodes(IE)</a:t>
            </a:r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207125" y="1666875"/>
            <a:ext cx="263842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40235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Periorbital</a:t>
            </a:r>
            <a:r>
              <a:rPr lang="en-US" dirty="0"/>
              <a:t> </a:t>
            </a:r>
            <a:r>
              <a:rPr lang="en-US" dirty="0" err="1"/>
              <a:t>xanthelsma</a:t>
            </a:r>
            <a:endParaRPr lang="en-US" dirty="0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383213" y="1323975"/>
            <a:ext cx="42862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95269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Skin </a:t>
            </a:r>
            <a:r>
              <a:rPr lang="en-US" dirty="0" err="1"/>
              <a:t>xanthomata</a:t>
            </a:r>
            <a:r>
              <a:rPr lang="en-US" dirty="0"/>
              <a:t> over the knee</a:t>
            </a:r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/>
          <a:stretch>
            <a:fillRect/>
          </a:stretch>
        </p:blipFill>
        <p:spPr bwMode="auto">
          <a:xfrm>
            <a:off x="7050088" y="2947987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10895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Corneal </a:t>
            </a:r>
            <a:r>
              <a:rPr lang="en-US" dirty="0" err="1"/>
              <a:t>arcus</a:t>
            </a:r>
            <a:endParaRPr lang="en-US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54550" y="1676400"/>
            <a:ext cx="574357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99819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dirty="0"/>
              <a:t>Chest X-ray in heart failure. This</a:t>
            </a:r>
            <a:br>
              <a:rPr lang="en-US" sz="2000" dirty="0"/>
            </a:br>
            <a:r>
              <a:rPr lang="en-US" sz="2000" dirty="0"/>
              <a:t>shows </a:t>
            </a:r>
            <a:r>
              <a:rPr lang="en-US" sz="2000" dirty="0" err="1"/>
              <a:t>cardiomegaly</a:t>
            </a:r>
            <a:r>
              <a:rPr lang="en-US" sz="2000" dirty="0"/>
              <a:t> with patchy alveolar shadowing of pulmonary </a:t>
            </a:r>
            <a:r>
              <a:rPr lang="en-US" sz="2000" dirty="0" err="1"/>
              <a:t>oedema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and </a:t>
            </a:r>
            <a:r>
              <a:rPr lang="en-US" sz="2000" dirty="0" err="1"/>
              <a:t>Kerley</a:t>
            </a:r>
            <a:r>
              <a:rPr lang="en-US" sz="2000" dirty="0"/>
              <a:t> B lines (engorged </a:t>
            </a:r>
            <a:r>
              <a:rPr lang="en-US" sz="2000" dirty="0" err="1"/>
              <a:t>lymphatics</a:t>
            </a:r>
            <a:r>
              <a:rPr lang="en-US" sz="2000" dirty="0"/>
              <a:t>) at the periphery of both lungs.</a:t>
            </a:r>
          </a:p>
        </p:txBody>
      </p:sp>
      <p:pic>
        <p:nvPicPr>
          <p:cNvPr id="942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35550" y="1381125"/>
            <a:ext cx="4981575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368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37"/>
            <a:ext cx="3410857" cy="460118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hypercarotenemia</a:t>
            </a:r>
            <a:endParaRPr lang="en-US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73600" y="1804987"/>
            <a:ext cx="570547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03033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Acute anterior myocardial infarction</a:t>
            </a:r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68738" y="1752791"/>
            <a:ext cx="7315200" cy="334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61300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5385" y="1865116"/>
            <a:ext cx="3830413" cy="2764941"/>
          </a:xfrm>
        </p:spPr>
        <p:txBody>
          <a:bodyPr/>
          <a:lstStyle/>
          <a:p>
            <a:pPr algn="ctr"/>
            <a:r>
              <a:rPr lang="en-US" dirty="0"/>
              <a:t>Gangrene of the foot</a:t>
            </a:r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5055" y="729581"/>
            <a:ext cx="35879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690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Abdominal aortic aneurysm</a:t>
            </a:r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59413" y="1704975"/>
            <a:ext cx="413385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67641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Raynaud’s</a:t>
            </a:r>
            <a:r>
              <a:rPr lang="en-US" dirty="0"/>
              <a:t> phenomenon</a:t>
            </a:r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3600" y="1438275"/>
            <a:ext cx="57054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31178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Venous ulceration</a:t>
            </a:r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691214" y="863600"/>
            <a:ext cx="3670247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43336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16191"/>
            <a:ext cx="3439886" cy="3836834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/>
              <a:t>Axillary</a:t>
            </a:r>
            <a:r>
              <a:rPr lang="en-US" sz="2800" dirty="0"/>
              <a:t> vein thrombosis</a:t>
            </a:r>
            <a:br>
              <a:rPr lang="en-US" sz="2800" dirty="0"/>
            </a:br>
            <a:r>
              <a:rPr lang="en-US" sz="2800" dirty="0"/>
              <a:t>Clinical appearance with swollen left arm and dilated superficial veins.</a:t>
            </a:r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268913" y="1695450"/>
            <a:ext cx="451485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84680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291" y="3429133"/>
            <a:ext cx="6384729" cy="2268559"/>
          </a:xfrm>
        </p:spPr>
        <p:txBody>
          <a:bodyPr>
            <a:normAutofit/>
          </a:bodyPr>
          <a:lstStyle/>
          <a:p>
            <a:pPr algn="l"/>
            <a:r>
              <a:rPr lang="en-US" sz="5500" dirty="0"/>
              <a:t>Respiratory system</a:t>
            </a:r>
          </a:p>
        </p:txBody>
      </p:sp>
    </p:spTree>
    <p:extLst>
      <p:ext uri="{BB962C8B-B14F-4D97-AF65-F5344CB8AC3E}">
        <p14:creationId xmlns:p14="http://schemas.microsoft.com/office/powerpoint/2010/main" val="28271595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Central cyanosis of the tongue</a:t>
            </a:r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873750" y="1266825"/>
            <a:ext cx="330517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66685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Erythema</a:t>
            </a:r>
            <a:r>
              <a:rPr lang="en-US" dirty="0"/>
              <a:t> </a:t>
            </a:r>
            <a:r>
              <a:rPr lang="en-US" dirty="0" err="1"/>
              <a:t>nodosum</a:t>
            </a:r>
            <a:endParaRPr lang="en-US" dirty="0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68913" y="1790700"/>
            <a:ext cx="45148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39064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052" y="150037"/>
            <a:ext cx="7050584" cy="1077229"/>
          </a:xfrm>
        </p:spPr>
        <p:txBody>
          <a:bodyPr>
            <a:normAutofit/>
          </a:bodyPr>
          <a:lstStyle/>
          <a:p>
            <a:r>
              <a:rPr lang="en-US" dirty="0"/>
              <a:t>Metastatic skin nodes of lung CA</a:t>
            </a:r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7479" y="813553"/>
            <a:ext cx="5976156" cy="589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0645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37"/>
            <a:ext cx="3381829" cy="460118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Hemochromatosis</a:t>
            </a:r>
            <a:r>
              <a:rPr lang="en-US" sz="3200" dirty="0"/>
              <a:t> with skin pigmentation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73675" y="1685925"/>
            <a:ext cx="45053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22998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2792"/>
            <a:ext cx="3468914" cy="3838522"/>
          </a:xfrm>
        </p:spPr>
        <p:txBody>
          <a:bodyPr/>
          <a:lstStyle/>
          <a:p>
            <a:pPr algn="ctr"/>
            <a:r>
              <a:rPr lang="en-US" dirty="0"/>
              <a:t>Tar staining</a:t>
            </a:r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2729" y="822149"/>
            <a:ext cx="7223403" cy="523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29234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6355"/>
            <a:ext cx="3425371" cy="4391016"/>
          </a:xfrm>
        </p:spPr>
        <p:txBody>
          <a:bodyPr/>
          <a:lstStyle/>
          <a:p>
            <a:pPr algn="ctr"/>
            <a:r>
              <a:rPr lang="en-US" dirty="0"/>
              <a:t>Yellow nail syndrome</a:t>
            </a:r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3940" y="721574"/>
            <a:ext cx="4727042" cy="534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95097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V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43037" y="0"/>
            <a:ext cx="8303537" cy="6858000"/>
          </a:xfrm>
        </p:spPr>
      </p:pic>
    </p:spTree>
    <p:extLst>
      <p:ext uri="{BB962C8B-B14F-4D97-AF65-F5344CB8AC3E}">
        <p14:creationId xmlns:p14="http://schemas.microsoft.com/office/powerpoint/2010/main" val="36580656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63600"/>
            <a:ext cx="3439886" cy="4390571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Hyperinflated</a:t>
            </a:r>
            <a:r>
              <a:rPr lang="en-US" sz="3200" dirty="0"/>
              <a:t> chest with </a:t>
            </a:r>
            <a:r>
              <a:rPr lang="en-US" sz="3200" dirty="0" err="1"/>
              <a:t>intercostal</a:t>
            </a:r>
            <a:r>
              <a:rPr lang="en-US" sz="3200" dirty="0"/>
              <a:t> </a:t>
            </a:r>
            <a:r>
              <a:rPr lang="en-US" sz="3200" dirty="0" err="1"/>
              <a:t>indrawing</a:t>
            </a:r>
            <a:r>
              <a:rPr lang="en-US" sz="3200" dirty="0"/>
              <a:t>.</a:t>
            </a:r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51527" y="863600"/>
            <a:ext cx="5149621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24754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kyphoscoliosis</a:t>
            </a:r>
            <a:endParaRPr lang="en-US" dirty="0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51527" y="863600"/>
            <a:ext cx="5149621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98802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42160"/>
            <a:ext cx="3381829" cy="2660469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Pectus</a:t>
            </a:r>
            <a:r>
              <a:rPr lang="en-US" sz="3200" dirty="0"/>
              <a:t> </a:t>
            </a:r>
            <a:r>
              <a:rPr lang="en-US" sz="3200" dirty="0" err="1"/>
              <a:t>carinatum</a:t>
            </a:r>
            <a:r>
              <a:rPr lang="en-US" sz="3200" dirty="0"/>
              <a:t> with </a:t>
            </a:r>
            <a:r>
              <a:rPr lang="en-US" sz="3200" dirty="0" err="1"/>
              <a:t>harrison</a:t>
            </a:r>
            <a:r>
              <a:rPr lang="en-US" sz="3200" dirty="0"/>
              <a:t> </a:t>
            </a:r>
            <a:r>
              <a:rPr lang="en-US" sz="3200" dirty="0" err="1"/>
              <a:t>sulcus</a:t>
            </a:r>
            <a:endParaRPr lang="en-US" sz="3200" dirty="0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42971" y="981075"/>
            <a:ext cx="5689600" cy="584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>
            <a:off x="5733143" y="5036457"/>
            <a:ext cx="913385" cy="2714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8374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481" y="715285"/>
            <a:ext cx="2433376" cy="5032371"/>
          </a:xfrm>
        </p:spPr>
        <p:txBody>
          <a:bodyPr/>
          <a:lstStyle/>
          <a:p>
            <a:pPr algn="ctr"/>
            <a:r>
              <a:rPr lang="en-US" dirty="0" err="1"/>
              <a:t>Pectus</a:t>
            </a:r>
            <a:r>
              <a:rPr lang="en-US" dirty="0"/>
              <a:t> </a:t>
            </a:r>
            <a:r>
              <a:rPr lang="en-US" dirty="0" err="1"/>
              <a:t>excavatum</a:t>
            </a:r>
            <a:endParaRPr lang="en-US" dirty="0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759450" y="981075"/>
            <a:ext cx="353377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7626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51463"/>
            <a:ext cx="3439886" cy="3323737"/>
          </a:xfrm>
        </p:spPr>
        <p:txBody>
          <a:bodyPr/>
          <a:lstStyle/>
          <a:p>
            <a:pPr algn="ctr"/>
            <a:r>
              <a:rPr lang="en-US" dirty="0"/>
              <a:t>Subcutaneous emphysema</a:t>
            </a:r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45042" y="863600"/>
            <a:ext cx="5362591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46339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516" y="734122"/>
            <a:ext cx="2849598" cy="4592621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Tuberculosis: consolidation and</a:t>
            </a:r>
            <a:br>
              <a:rPr lang="en-US" sz="3200" dirty="0"/>
            </a:br>
            <a:r>
              <a:rPr lang="en-US" sz="3200" dirty="0" err="1"/>
              <a:t>cavitation</a:t>
            </a:r>
            <a:r>
              <a:rPr lang="en-US" sz="3200" dirty="0"/>
              <a:t> in both upper zones.</a:t>
            </a:r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507038" y="947737"/>
            <a:ext cx="4038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5736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2533"/>
            <a:ext cx="3425371" cy="4552267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Right upper-lobe pneumonia containing air bronchograms.</a:t>
            </a:r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507038" y="1909762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2855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Blue sclera of </a:t>
            </a:r>
            <a:r>
              <a:rPr lang="en-US" dirty="0" err="1"/>
              <a:t>osteogenesis</a:t>
            </a:r>
            <a:r>
              <a:rPr lang="en-US" dirty="0"/>
              <a:t> </a:t>
            </a:r>
            <a:r>
              <a:rPr lang="en-US" dirty="0" err="1"/>
              <a:t>imperfecta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68913" y="2062162"/>
            <a:ext cx="451485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58655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69417"/>
            <a:ext cx="3454400" cy="455572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Right pneumothorax.</a:t>
            </a:r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511800" y="1419225"/>
            <a:ext cx="4029075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37901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Left pleural effusion</a:t>
            </a:r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507038" y="1428750"/>
            <a:ext cx="40386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06976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2997"/>
            <a:ext cx="3468914" cy="4059917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Posteroanterior</a:t>
            </a:r>
            <a:r>
              <a:rPr lang="en-US" sz="3200" dirty="0"/>
              <a:t> chest X-ray showing straight line</a:t>
            </a:r>
            <a:br>
              <a:rPr lang="en-US" sz="3200" dirty="0"/>
            </a:br>
            <a:r>
              <a:rPr lang="en-US" sz="3200" dirty="0"/>
              <a:t>of collapsed right middle lobe</a:t>
            </a:r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05551" y="652235"/>
            <a:ext cx="5639933" cy="545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19077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37162"/>
            <a:ext cx="3439886" cy="476375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Left upper-lobe collapse.</a:t>
            </a:r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68410" y="1052739"/>
            <a:ext cx="5451248" cy="479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44645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Gastrointestinal system</a:t>
            </a:r>
          </a:p>
        </p:txBody>
      </p:sp>
    </p:spTree>
    <p:extLst>
      <p:ext uri="{BB962C8B-B14F-4D97-AF65-F5344CB8AC3E}">
        <p14:creationId xmlns:p14="http://schemas.microsoft.com/office/powerpoint/2010/main" val="41816568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Aphthous</a:t>
            </a:r>
            <a:r>
              <a:rPr lang="en-US" dirty="0"/>
              <a:t> ulcer</a:t>
            </a:r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83175" y="1176337"/>
            <a:ext cx="48863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92074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09" y="1281928"/>
            <a:ext cx="3280234" cy="3348129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Abdominal distention due to </a:t>
            </a:r>
            <a:r>
              <a:rPr lang="en-US" sz="3200" dirty="0" err="1"/>
              <a:t>ascites</a:t>
            </a:r>
            <a:endParaRPr lang="en-US" sz="3200" dirty="0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35423" y="863600"/>
            <a:ext cx="518183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12232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6" y="1262524"/>
            <a:ext cx="3483925" cy="3643305"/>
          </a:xfrm>
        </p:spPr>
        <p:txBody>
          <a:bodyPr/>
          <a:lstStyle/>
          <a:p>
            <a:pPr algn="l"/>
            <a:r>
              <a:rPr lang="en-US" dirty="0"/>
              <a:t>Yellow sclera of jaundice</a:t>
            </a:r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/>
          <a:stretch>
            <a:fillRect/>
          </a:stretch>
        </p:blipFill>
        <p:spPr bwMode="auto">
          <a:xfrm>
            <a:off x="7050088" y="2947987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25268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19459"/>
            <a:ext cx="3512457" cy="4018598"/>
          </a:xfrm>
        </p:spPr>
        <p:txBody>
          <a:bodyPr/>
          <a:lstStyle/>
          <a:p>
            <a:pPr algn="ctr"/>
            <a:r>
              <a:rPr lang="en-US" dirty="0"/>
              <a:t>Spider </a:t>
            </a:r>
            <a:r>
              <a:rPr lang="en-US" dirty="0" err="1"/>
              <a:t>naevi</a:t>
            </a:r>
            <a:endParaRPr lang="en-US" dirty="0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840413" y="2419350"/>
            <a:ext cx="337185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81308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leukonychia</a:t>
            </a:r>
            <a:endParaRPr lang="en-US" dirty="0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06963" y="1566862"/>
            <a:ext cx="52387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2311129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24</TotalTime>
  <Words>938</Words>
  <Application>Microsoft Office PowerPoint</Application>
  <PresentationFormat>Widescreen</PresentationFormat>
  <Paragraphs>185</Paragraphs>
  <Slides>107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2" baseType="lpstr">
      <vt:lpstr>Calibri</vt:lpstr>
      <vt:lpstr>Candara</vt:lpstr>
      <vt:lpstr>Corbel</vt:lpstr>
      <vt:lpstr>Wingdings 2</vt:lpstr>
      <vt:lpstr>Frame</vt:lpstr>
      <vt:lpstr>Macleod’s pictures</vt:lpstr>
      <vt:lpstr>The General examination </vt:lpstr>
      <vt:lpstr>Phenothiazine induced pigmentation</vt:lpstr>
      <vt:lpstr>Central cyanosis of the lip</vt:lpstr>
      <vt:lpstr>Conjunctival pallor</vt:lpstr>
      <vt:lpstr>vitilligo</vt:lpstr>
      <vt:lpstr>hypercarotenemia</vt:lpstr>
      <vt:lpstr>Hemochromatosis with skin pigmentation</vt:lpstr>
      <vt:lpstr>Blue sclera of osteogenesis imperfecta</vt:lpstr>
      <vt:lpstr>Systemic sclerosis</vt:lpstr>
      <vt:lpstr>Brushfield’s spots: grey-white areas of depigmentation in the iris (DOWN SYNDROME)</vt:lpstr>
      <vt:lpstr>SINGLE PALMAR CREASE (down syndrome)</vt:lpstr>
      <vt:lpstr>Duputyren contracture</vt:lpstr>
      <vt:lpstr>Clubbing Finger   (anterior and lateral views)</vt:lpstr>
      <vt:lpstr>Right (smooth red tongue with angular stomatitis (iron deficiency) left (macroglossia of acromegaly)</vt:lpstr>
      <vt:lpstr>PowerPoint Presentation</vt:lpstr>
      <vt:lpstr>petechiae</vt:lpstr>
      <vt:lpstr>PowerPoint Presentation</vt:lpstr>
      <vt:lpstr>Swollen right leg, suggesting deep vein thrombosis or inflammation, e.g. soft-tissue infection or ruptured Baker’s cyst.</vt:lpstr>
      <vt:lpstr>Lymphoedema of the right arm following right-sided mastectomy and radiotherapy.</vt:lpstr>
      <vt:lpstr>angioedema</vt:lpstr>
      <vt:lpstr>Pitting edema</vt:lpstr>
      <vt:lpstr>Skin and nails</vt:lpstr>
      <vt:lpstr>Atopic eczema in the popliteal fossae and ankles.</vt:lpstr>
      <vt:lpstr>Psoriasis on the knees</vt:lpstr>
      <vt:lpstr>Seborrhoeic dermatitis</vt:lpstr>
      <vt:lpstr>Basal cell cancer showing pearly papules and telangiectasia</vt:lpstr>
      <vt:lpstr>Acne vulgaris</vt:lpstr>
      <vt:lpstr>Pityriasis rosea</vt:lpstr>
      <vt:lpstr>urticaria</vt:lpstr>
      <vt:lpstr>Nicrobiosis lipodica</vt:lpstr>
      <vt:lpstr>vasculitis</vt:lpstr>
      <vt:lpstr>Fungal infection</vt:lpstr>
      <vt:lpstr>Splinter  hemorrhage</vt:lpstr>
      <vt:lpstr>Onycholysis with pitting in psoriasis</vt:lpstr>
      <vt:lpstr>Beau’s lines</vt:lpstr>
      <vt:lpstr>leukonychia</vt:lpstr>
      <vt:lpstr>koilonychia</vt:lpstr>
      <vt:lpstr>Stevens johnsons syndrome  target lesions on the hand facial and oral lesions</vt:lpstr>
      <vt:lpstr>Malignant melanoma</vt:lpstr>
      <vt:lpstr>Endocrine system</vt:lpstr>
      <vt:lpstr>Graves hyperthyroid (typical face)</vt:lpstr>
      <vt:lpstr>Severe inflammatory thyroid eye disease.</vt:lpstr>
      <vt:lpstr>Thyroid achropachy</vt:lpstr>
      <vt:lpstr>Pretibial myxedema</vt:lpstr>
      <vt:lpstr>PowerPoint Presentation</vt:lpstr>
      <vt:lpstr>hypothyroidism</vt:lpstr>
      <vt:lpstr>PowerPoint Presentation</vt:lpstr>
      <vt:lpstr>A.Acanthosis negricans B.necrobiosis lipodica C.eruptive xanthomata</vt:lpstr>
      <vt:lpstr>PowerPoint Presentation</vt:lpstr>
      <vt:lpstr>PowerPoint Presentation</vt:lpstr>
      <vt:lpstr>Cushingoid face</vt:lpstr>
      <vt:lpstr>Typical features of cushing: facial rounding, central obesity, proximal muscle wasting and skin striae</vt:lpstr>
      <vt:lpstr>Addison disease facial pigmentation</vt:lpstr>
      <vt:lpstr>Buccal pigmentation (addison)</vt:lpstr>
      <vt:lpstr>Skin crease pigmentation (addison) </vt:lpstr>
      <vt:lpstr>Vitilligo due to addison</vt:lpstr>
      <vt:lpstr>PowerPoint Presentation</vt:lpstr>
      <vt:lpstr>Acute carcinoid flush(carcinoid syndrome)</vt:lpstr>
      <vt:lpstr>Carcinoid syndrome (chronic telangectasia)</vt:lpstr>
      <vt:lpstr>Cardiovascular system</vt:lpstr>
      <vt:lpstr>Infective endo.(janeway lesions on the hypothenar eminence)</vt:lpstr>
      <vt:lpstr>Splinter hemorrhage (infective endo)</vt:lpstr>
      <vt:lpstr>Petechial hemorrhage on conjunctiva (I.E)</vt:lpstr>
      <vt:lpstr>Osler nodes(IE)</vt:lpstr>
      <vt:lpstr>Periorbital xanthelsma</vt:lpstr>
      <vt:lpstr>Skin xanthomata over the knee</vt:lpstr>
      <vt:lpstr>Corneal arcus</vt:lpstr>
      <vt:lpstr>Chest X-ray in heart failure. This shows cardiomegaly with patchy alveolar shadowing of pulmonary oedema and Kerley B lines (engorged lymphatics) at the periphery of both lungs.</vt:lpstr>
      <vt:lpstr>Acute anterior myocardial infarction</vt:lpstr>
      <vt:lpstr>Gangrene of the foot</vt:lpstr>
      <vt:lpstr>Abdominal aortic aneurysm</vt:lpstr>
      <vt:lpstr>Raynaud’s phenomenon</vt:lpstr>
      <vt:lpstr>Venous ulceration</vt:lpstr>
      <vt:lpstr>Axillary vein thrombosis Clinical appearance with swollen left arm and dilated superficial veins.</vt:lpstr>
      <vt:lpstr>Respiratory system</vt:lpstr>
      <vt:lpstr>Central cyanosis of the tongue</vt:lpstr>
      <vt:lpstr>Erythema nodosum</vt:lpstr>
      <vt:lpstr>Metastatic skin nodes of lung CA</vt:lpstr>
      <vt:lpstr>Tar staining</vt:lpstr>
      <vt:lpstr>Yellow nail syndrome</vt:lpstr>
      <vt:lpstr>PowerPoint Presentation</vt:lpstr>
      <vt:lpstr>Hyperinflated chest with intercostal indrawing.</vt:lpstr>
      <vt:lpstr>kyphoscoliosis</vt:lpstr>
      <vt:lpstr>Pectus carinatum with harrison sulcus</vt:lpstr>
      <vt:lpstr>Pectus excavatum</vt:lpstr>
      <vt:lpstr>Subcutaneous emphysema</vt:lpstr>
      <vt:lpstr>Tuberculosis: consolidation and cavitation in both upper zones.</vt:lpstr>
      <vt:lpstr>Right upper-lobe pneumonia containing air bronchograms.</vt:lpstr>
      <vt:lpstr>Right pneumothorax.</vt:lpstr>
      <vt:lpstr>Left pleural effusion</vt:lpstr>
      <vt:lpstr>Posteroanterior chest X-ray showing straight line of collapsed right middle lobe</vt:lpstr>
      <vt:lpstr>Left upper-lobe collapse.</vt:lpstr>
      <vt:lpstr>Gastrointestinal system</vt:lpstr>
      <vt:lpstr>Aphthous ulcer</vt:lpstr>
      <vt:lpstr>Abdominal distention due to ascites</vt:lpstr>
      <vt:lpstr>Yellow sclera of jaundice</vt:lpstr>
      <vt:lpstr>Spider naevi</vt:lpstr>
      <vt:lpstr>leukonychia</vt:lpstr>
      <vt:lpstr>Palmar erythema</vt:lpstr>
      <vt:lpstr>Right inguinal hernia</vt:lpstr>
      <vt:lpstr>Grey-turner sign</vt:lpstr>
      <vt:lpstr>Cullen sign</vt:lpstr>
      <vt:lpstr>Air under diaphragm</vt:lpstr>
      <vt:lpstr>Dilated small bowel loops due to intestinal obstruction</vt:lpstr>
      <vt:lpstr>Dilated large bowel loops due to toxic megacolon</vt:lpstr>
      <vt:lpstr>Dilated large bowel loops due to sigmoid volvolus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Macleod’s pictures</dc:title>
  <dc:creator>منذر القطاونه</dc:creator>
  <cp:lastModifiedBy>منذر القطاونه</cp:lastModifiedBy>
  <cp:revision>5</cp:revision>
  <dcterms:created xsi:type="dcterms:W3CDTF">2021-08-12T13:52:16Z</dcterms:created>
  <dcterms:modified xsi:type="dcterms:W3CDTF">2021-08-12T14:24:04Z</dcterms:modified>
</cp:coreProperties>
</file>