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6z70D4Uc0BLzrVCITE5MV/JR8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523220"/>
            <a:ext cx="5751576" cy="5173492"/>
          </a:xfrm>
          <a:prstGeom prst="rect">
            <a:avLst/>
          </a:prstGeom>
          <a:noFill/>
          <a:ln>
            <a:noFill/>
          </a:ln>
        </p:spPr>
      </p:pic>
      <p:sp>
        <p:nvSpPr>
          <p:cNvPr id="85" name="Google Shape;85;p1"/>
          <p:cNvSpPr txBox="1"/>
          <p:nvPr/>
        </p:nvSpPr>
        <p:spPr>
          <a:xfrm>
            <a:off x="0" y="0"/>
            <a:ext cx="39741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Calibri"/>
                <a:ea typeface="Calibri"/>
                <a:cs typeface="Calibri"/>
                <a:sym typeface="Calibri"/>
              </a:rPr>
              <a:t>Section in the esophagus </a:t>
            </a:r>
            <a:endParaRPr b="1" sz="2800">
              <a:solidFill>
                <a:schemeClr val="dk1"/>
              </a:solidFill>
              <a:latin typeface="Calibri"/>
              <a:ea typeface="Calibri"/>
              <a:cs typeface="Calibri"/>
              <a:sym typeface="Calibri"/>
            </a:endParaRPr>
          </a:p>
        </p:txBody>
      </p:sp>
      <p:sp>
        <p:nvSpPr>
          <p:cNvPr id="86" name="Google Shape;86;p1"/>
          <p:cNvSpPr/>
          <p:nvPr/>
        </p:nvSpPr>
        <p:spPr>
          <a:xfrm>
            <a:off x="0" y="5696712"/>
            <a:ext cx="5751576" cy="1161288"/>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Q:How do we know that this section in the esophagus not in other parts of GIT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A:</a:t>
            </a:r>
            <a:r>
              <a:rPr lang="en-US" sz="1600">
                <a:solidFill>
                  <a:schemeClr val="dk1"/>
                </a:solidFill>
                <a:latin typeface="Calibri"/>
                <a:ea typeface="Calibri"/>
                <a:cs typeface="Calibri"/>
                <a:sym typeface="Calibri"/>
              </a:rPr>
              <a:t>through</a:t>
            </a:r>
            <a:r>
              <a:rPr b="1" lang="en-US" sz="16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the presence of non-keratinized stratified squamous epithelium mucosa </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
          <p:cNvSpPr/>
          <p:nvPr/>
        </p:nvSpPr>
        <p:spPr>
          <a:xfrm>
            <a:off x="5751576" y="523220"/>
            <a:ext cx="6440424" cy="1232428"/>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Esophagus has thick epithelium to facilitate its function (transmition of the food from the oral cavity to the stomach), and help it to tolerate the passage of the different form of food</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1) Mucosa      2) Submucosa        3) Musculosa with its 2 layers      </a:t>
            </a:r>
            <a:endParaRPr/>
          </a:p>
        </p:txBody>
      </p:sp>
      <p:sp>
        <p:nvSpPr>
          <p:cNvPr id="88" name="Google Shape;88;p1"/>
          <p:cNvSpPr txBox="1"/>
          <p:nvPr/>
        </p:nvSpPr>
        <p:spPr>
          <a:xfrm>
            <a:off x="1829827" y="2423160"/>
            <a:ext cx="31451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1</a:t>
            </a:r>
            <a:endParaRPr b="1" sz="1800">
              <a:solidFill>
                <a:schemeClr val="lt1"/>
              </a:solidFill>
              <a:latin typeface="Calibri"/>
              <a:ea typeface="Calibri"/>
              <a:cs typeface="Calibri"/>
              <a:sym typeface="Calibri"/>
            </a:endParaRPr>
          </a:p>
        </p:txBody>
      </p:sp>
      <p:sp>
        <p:nvSpPr>
          <p:cNvPr id="89" name="Google Shape;89;p1"/>
          <p:cNvSpPr txBox="1"/>
          <p:nvPr/>
        </p:nvSpPr>
        <p:spPr>
          <a:xfrm>
            <a:off x="3474720" y="1984248"/>
            <a:ext cx="3674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2</a:t>
            </a:r>
            <a:endParaRPr b="1" sz="1800">
              <a:solidFill>
                <a:schemeClr val="dk1"/>
              </a:solidFill>
              <a:latin typeface="Calibri"/>
              <a:ea typeface="Calibri"/>
              <a:cs typeface="Calibri"/>
              <a:sym typeface="Calibri"/>
            </a:endParaRPr>
          </a:p>
        </p:txBody>
      </p:sp>
      <p:sp>
        <p:nvSpPr>
          <p:cNvPr id="90" name="Google Shape;90;p1"/>
          <p:cNvSpPr txBox="1"/>
          <p:nvPr/>
        </p:nvSpPr>
        <p:spPr>
          <a:xfrm>
            <a:off x="3866085" y="1425344"/>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3</a:t>
            </a:r>
            <a:endParaRPr b="1"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0"/>
          <p:cNvPicPr preferRelativeResize="0"/>
          <p:nvPr/>
        </p:nvPicPr>
        <p:blipFill rotWithShape="1">
          <a:blip r:embed="rId3">
            <a:alphaModFix/>
          </a:blip>
          <a:srcRect b="0" l="0" r="0" t="0"/>
          <a:stretch/>
        </p:blipFill>
        <p:spPr>
          <a:xfrm>
            <a:off x="0" y="523220"/>
            <a:ext cx="4648200" cy="3533775"/>
          </a:xfrm>
          <a:prstGeom prst="rect">
            <a:avLst/>
          </a:prstGeom>
          <a:noFill/>
          <a:ln>
            <a:noFill/>
          </a:ln>
        </p:spPr>
      </p:pic>
      <p:sp>
        <p:nvSpPr>
          <p:cNvPr id="187" name="Google Shape;187;p10"/>
          <p:cNvSpPr txBox="1"/>
          <p:nvPr/>
        </p:nvSpPr>
        <p:spPr>
          <a:xfrm>
            <a:off x="0" y="0"/>
            <a:ext cx="9941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Ilium</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cxnSp>
        <p:nvCxnSpPr>
          <p:cNvPr id="188" name="Google Shape;188;p10"/>
          <p:cNvCxnSpPr/>
          <p:nvPr/>
        </p:nvCxnSpPr>
        <p:spPr>
          <a:xfrm flipH="1">
            <a:off x="2049780" y="402336"/>
            <a:ext cx="473964" cy="960120"/>
          </a:xfrm>
          <a:prstGeom prst="straightConnector1">
            <a:avLst/>
          </a:prstGeom>
          <a:noFill/>
          <a:ln cap="flat" cmpd="sng" w="38100">
            <a:solidFill>
              <a:schemeClr val="dk1"/>
            </a:solidFill>
            <a:prstDash val="solid"/>
            <a:miter lim="800000"/>
            <a:headEnd len="sm" w="sm" type="none"/>
            <a:tailEnd len="med" w="med" type="triangle"/>
          </a:ln>
        </p:spPr>
      </p:cxnSp>
      <p:cxnSp>
        <p:nvCxnSpPr>
          <p:cNvPr id="189" name="Google Shape;189;p10"/>
          <p:cNvCxnSpPr/>
          <p:nvPr/>
        </p:nvCxnSpPr>
        <p:spPr>
          <a:xfrm>
            <a:off x="2523744" y="402336"/>
            <a:ext cx="210312" cy="960120"/>
          </a:xfrm>
          <a:prstGeom prst="straightConnector1">
            <a:avLst/>
          </a:prstGeom>
          <a:noFill/>
          <a:ln cap="flat" cmpd="sng" w="38100">
            <a:solidFill>
              <a:schemeClr val="dk1"/>
            </a:solidFill>
            <a:prstDash val="solid"/>
            <a:miter lim="800000"/>
            <a:headEnd len="sm" w="sm" type="none"/>
            <a:tailEnd len="med" w="med" type="triangle"/>
          </a:ln>
        </p:spPr>
      </p:cxnSp>
      <p:sp>
        <p:nvSpPr>
          <p:cNvPr id="190" name="Google Shape;190;p10"/>
          <p:cNvSpPr txBox="1"/>
          <p:nvPr/>
        </p:nvSpPr>
        <p:spPr>
          <a:xfrm>
            <a:off x="1825281" y="2226"/>
            <a:ext cx="181754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Payers patches </a:t>
            </a:r>
            <a:endParaRPr b="1" sz="2000">
              <a:solidFill>
                <a:schemeClr val="dk1"/>
              </a:solidFill>
              <a:latin typeface="Calibri"/>
              <a:ea typeface="Calibri"/>
              <a:cs typeface="Calibri"/>
              <a:sym typeface="Calibri"/>
            </a:endParaRPr>
          </a:p>
        </p:txBody>
      </p:sp>
      <p:sp>
        <p:nvSpPr>
          <p:cNvPr id="191" name="Google Shape;191;p10"/>
          <p:cNvSpPr/>
          <p:nvPr/>
        </p:nvSpPr>
        <p:spPr>
          <a:xfrm>
            <a:off x="0" y="4056995"/>
            <a:ext cx="4648200" cy="1273957"/>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Payers patches: </a:t>
            </a:r>
            <a:r>
              <a:rPr lang="en-US" sz="1800">
                <a:solidFill>
                  <a:schemeClr val="dk1"/>
                </a:solidFill>
                <a:latin typeface="Calibri"/>
                <a:ea typeface="Calibri"/>
                <a:cs typeface="Calibri"/>
                <a:sym typeface="Calibri"/>
              </a:rPr>
              <a:t>lies in the side  opposite to the mesenteric attachment, Can be considered as a MALT because it’s a aggregations of lymph follicles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1"/>
          <p:cNvPicPr preferRelativeResize="0"/>
          <p:nvPr/>
        </p:nvPicPr>
        <p:blipFill rotWithShape="1">
          <a:blip r:embed="rId3">
            <a:alphaModFix/>
          </a:blip>
          <a:srcRect b="0" l="0" r="0" t="0"/>
          <a:stretch/>
        </p:blipFill>
        <p:spPr>
          <a:xfrm>
            <a:off x="0" y="800219"/>
            <a:ext cx="6834208" cy="4993057"/>
          </a:xfrm>
          <a:prstGeom prst="rect">
            <a:avLst/>
          </a:prstGeom>
          <a:noFill/>
          <a:ln>
            <a:noFill/>
          </a:ln>
        </p:spPr>
      </p:pic>
      <p:sp>
        <p:nvSpPr>
          <p:cNvPr id="197" name="Google Shape;197;p11"/>
          <p:cNvSpPr txBox="1"/>
          <p:nvPr/>
        </p:nvSpPr>
        <p:spPr>
          <a:xfrm>
            <a:off x="0" y="0"/>
            <a:ext cx="2771464"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Colon- taenia coli</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98" name="Google Shape;198;p11"/>
          <p:cNvSpPr/>
          <p:nvPr/>
        </p:nvSpPr>
        <p:spPr>
          <a:xfrm>
            <a:off x="0" y="5793275"/>
            <a:ext cx="6071616" cy="800219"/>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taenia coli (muscle) formed from the outer longitudinal layer of the musculosa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2"/>
          <p:cNvPicPr preferRelativeResize="0"/>
          <p:nvPr/>
        </p:nvPicPr>
        <p:blipFill rotWithShape="1">
          <a:blip r:embed="rId3">
            <a:alphaModFix/>
          </a:blip>
          <a:srcRect b="0" l="0" r="0" t="0"/>
          <a:stretch/>
        </p:blipFill>
        <p:spPr>
          <a:xfrm>
            <a:off x="1764631" y="0"/>
            <a:ext cx="8662737" cy="6858000"/>
          </a:xfrm>
          <a:prstGeom prst="rect">
            <a:avLst/>
          </a:prstGeom>
          <a:noFill/>
          <a:ln>
            <a:noFill/>
          </a:ln>
        </p:spPr>
      </p:pic>
      <p:sp>
        <p:nvSpPr>
          <p:cNvPr id="204" name="Google Shape;204;p12"/>
          <p:cNvSpPr txBox="1"/>
          <p:nvPr/>
        </p:nvSpPr>
        <p:spPr>
          <a:xfrm>
            <a:off x="76348" y="0"/>
            <a:ext cx="16882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Appendix </a:t>
            </a:r>
            <a:endParaRPr b="1" sz="2800">
              <a:solidFill>
                <a:schemeClr val="dk1"/>
              </a:solidFill>
              <a:latin typeface="Calibri"/>
              <a:ea typeface="Calibri"/>
              <a:cs typeface="Calibri"/>
              <a:sym typeface="Calibri"/>
            </a:endParaRPr>
          </a:p>
        </p:txBody>
      </p:sp>
      <p:sp>
        <p:nvSpPr>
          <p:cNvPr id="205" name="Google Shape;205;p12"/>
          <p:cNvSpPr/>
          <p:nvPr/>
        </p:nvSpPr>
        <p:spPr>
          <a:xfrm>
            <a:off x="0" y="630936"/>
            <a:ext cx="1764631" cy="3081528"/>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 the appendix lymphoid follicles found throughout the lumen.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Intestinal glands over the lymphoid follicles form a converted Y shape   </a:t>
            </a:r>
            <a:endParaRPr sz="1800">
              <a:solidFill>
                <a:schemeClr val="dk1"/>
              </a:solidFill>
              <a:latin typeface="Calibri"/>
              <a:ea typeface="Calibri"/>
              <a:cs typeface="Calibri"/>
              <a:sym typeface="Calibri"/>
            </a:endParaRPr>
          </a:p>
        </p:txBody>
      </p:sp>
      <p:cxnSp>
        <p:nvCxnSpPr>
          <p:cNvPr id="206" name="Google Shape;206;p12"/>
          <p:cNvCxnSpPr/>
          <p:nvPr/>
        </p:nvCxnSpPr>
        <p:spPr>
          <a:xfrm rot="10800000">
            <a:off x="8129016" y="3712464"/>
            <a:ext cx="2441448" cy="210312"/>
          </a:xfrm>
          <a:prstGeom prst="straightConnector1">
            <a:avLst/>
          </a:prstGeom>
          <a:noFill/>
          <a:ln cap="flat" cmpd="sng" w="57150">
            <a:solidFill>
              <a:schemeClr val="dk1"/>
            </a:solidFill>
            <a:prstDash val="solid"/>
            <a:miter lim="800000"/>
            <a:headEnd len="sm" w="sm" type="none"/>
            <a:tailEnd len="med" w="med" type="triangle"/>
          </a:ln>
        </p:spPr>
      </p:cxnSp>
      <p:cxnSp>
        <p:nvCxnSpPr>
          <p:cNvPr id="207" name="Google Shape;207;p12"/>
          <p:cNvCxnSpPr/>
          <p:nvPr/>
        </p:nvCxnSpPr>
        <p:spPr>
          <a:xfrm flipH="1">
            <a:off x="6976872" y="4023360"/>
            <a:ext cx="3557016" cy="1115568"/>
          </a:xfrm>
          <a:prstGeom prst="straightConnector1">
            <a:avLst/>
          </a:prstGeom>
          <a:noFill/>
          <a:ln cap="flat" cmpd="sng" w="57150">
            <a:solidFill>
              <a:schemeClr val="dk1"/>
            </a:solidFill>
            <a:prstDash val="solid"/>
            <a:miter lim="800000"/>
            <a:headEnd len="sm" w="sm" type="none"/>
            <a:tailEnd len="med" w="med" type="triangle"/>
          </a:ln>
        </p:spPr>
      </p:cxnSp>
      <p:sp>
        <p:nvSpPr>
          <p:cNvPr id="208" name="Google Shape;208;p12"/>
          <p:cNvSpPr txBox="1"/>
          <p:nvPr/>
        </p:nvSpPr>
        <p:spPr>
          <a:xfrm>
            <a:off x="10570464" y="3507277"/>
            <a:ext cx="143865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Lymphoid follicles </a:t>
            </a:r>
            <a:endParaRPr b="1"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3"/>
          <p:cNvPicPr preferRelativeResize="0"/>
          <p:nvPr/>
        </p:nvPicPr>
        <p:blipFill rotWithShape="1">
          <a:blip r:embed="rId3">
            <a:alphaModFix/>
          </a:blip>
          <a:srcRect b="0" l="0" r="0" t="0"/>
          <a:stretch/>
        </p:blipFill>
        <p:spPr>
          <a:xfrm>
            <a:off x="3165475" y="1292225"/>
            <a:ext cx="5861050" cy="4273550"/>
          </a:xfrm>
          <a:prstGeom prst="rect">
            <a:avLst/>
          </a:prstGeom>
          <a:noFill/>
          <a:ln>
            <a:noFill/>
          </a:ln>
        </p:spPr>
      </p:pic>
      <p:cxnSp>
        <p:nvCxnSpPr>
          <p:cNvPr id="214" name="Google Shape;214;p13"/>
          <p:cNvCxnSpPr/>
          <p:nvPr/>
        </p:nvCxnSpPr>
        <p:spPr>
          <a:xfrm flipH="1">
            <a:off x="6227064" y="2807208"/>
            <a:ext cx="3054096" cy="612648"/>
          </a:xfrm>
          <a:prstGeom prst="straightConnector1">
            <a:avLst/>
          </a:prstGeom>
          <a:noFill/>
          <a:ln cap="flat" cmpd="sng" w="57150">
            <a:solidFill>
              <a:schemeClr val="dk1"/>
            </a:solidFill>
            <a:prstDash val="solid"/>
            <a:miter lim="800000"/>
            <a:headEnd len="sm" w="sm" type="none"/>
            <a:tailEnd len="med" w="med" type="triangle"/>
          </a:ln>
        </p:spPr>
      </p:cxnSp>
      <p:sp>
        <p:nvSpPr>
          <p:cNvPr id="215" name="Google Shape;215;p13"/>
          <p:cNvSpPr txBox="1"/>
          <p:nvPr/>
        </p:nvSpPr>
        <p:spPr>
          <a:xfrm>
            <a:off x="9281160" y="2576375"/>
            <a:ext cx="17799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Central vein </a:t>
            </a:r>
            <a:endParaRPr b="1" sz="2400">
              <a:solidFill>
                <a:schemeClr val="dk1"/>
              </a:solidFill>
              <a:latin typeface="Calibri"/>
              <a:ea typeface="Calibri"/>
              <a:cs typeface="Calibri"/>
              <a:sym typeface="Calibri"/>
            </a:endParaRPr>
          </a:p>
        </p:txBody>
      </p:sp>
      <p:cxnSp>
        <p:nvCxnSpPr>
          <p:cNvPr id="216" name="Google Shape;216;p13"/>
          <p:cNvCxnSpPr/>
          <p:nvPr/>
        </p:nvCxnSpPr>
        <p:spPr>
          <a:xfrm flipH="1" rot="10800000">
            <a:off x="6016752" y="5221224"/>
            <a:ext cx="79248" cy="676656"/>
          </a:xfrm>
          <a:prstGeom prst="straightConnector1">
            <a:avLst/>
          </a:prstGeom>
          <a:noFill/>
          <a:ln cap="flat" cmpd="sng" w="57150">
            <a:solidFill>
              <a:schemeClr val="dk1"/>
            </a:solidFill>
            <a:prstDash val="solid"/>
            <a:miter lim="800000"/>
            <a:headEnd len="sm" w="sm" type="none"/>
            <a:tailEnd len="med" w="med" type="triangle"/>
          </a:ln>
        </p:spPr>
      </p:cxnSp>
      <p:sp>
        <p:nvSpPr>
          <p:cNvPr id="217" name="Google Shape;217;p13"/>
          <p:cNvSpPr txBox="1"/>
          <p:nvPr/>
        </p:nvSpPr>
        <p:spPr>
          <a:xfrm>
            <a:off x="5099413" y="5897880"/>
            <a:ext cx="19931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Liver sinusoid </a:t>
            </a:r>
            <a:endParaRPr b="1" sz="2400">
              <a:solidFill>
                <a:schemeClr val="dk1"/>
              </a:solidFill>
              <a:latin typeface="Calibri"/>
              <a:ea typeface="Calibri"/>
              <a:cs typeface="Calibri"/>
              <a:sym typeface="Calibri"/>
            </a:endParaRPr>
          </a:p>
        </p:txBody>
      </p:sp>
      <p:cxnSp>
        <p:nvCxnSpPr>
          <p:cNvPr id="218" name="Google Shape;218;p13"/>
          <p:cNvCxnSpPr/>
          <p:nvPr/>
        </p:nvCxnSpPr>
        <p:spPr>
          <a:xfrm>
            <a:off x="2752344" y="3113532"/>
            <a:ext cx="621792" cy="0"/>
          </a:xfrm>
          <a:prstGeom prst="straightConnector1">
            <a:avLst/>
          </a:prstGeom>
          <a:noFill/>
          <a:ln cap="flat" cmpd="sng" w="57150">
            <a:solidFill>
              <a:schemeClr val="dk1"/>
            </a:solidFill>
            <a:prstDash val="solid"/>
            <a:miter lim="800000"/>
            <a:headEnd len="sm" w="sm" type="none"/>
            <a:tailEnd len="med" w="med" type="triangle"/>
          </a:ln>
        </p:spPr>
      </p:cxnSp>
      <p:cxnSp>
        <p:nvCxnSpPr>
          <p:cNvPr id="219" name="Google Shape;219;p13"/>
          <p:cNvCxnSpPr/>
          <p:nvPr/>
        </p:nvCxnSpPr>
        <p:spPr>
          <a:xfrm>
            <a:off x="2752344" y="3113532"/>
            <a:ext cx="731520" cy="489204"/>
          </a:xfrm>
          <a:prstGeom prst="straightConnector1">
            <a:avLst/>
          </a:prstGeom>
          <a:noFill/>
          <a:ln cap="flat" cmpd="sng" w="57150">
            <a:solidFill>
              <a:schemeClr val="dk1"/>
            </a:solidFill>
            <a:prstDash val="solid"/>
            <a:miter lim="800000"/>
            <a:headEnd len="sm" w="sm" type="none"/>
            <a:tailEnd len="med" w="med" type="triangle"/>
          </a:ln>
        </p:spPr>
      </p:cxnSp>
      <p:sp>
        <p:nvSpPr>
          <p:cNvPr id="220" name="Google Shape;220;p13"/>
          <p:cNvSpPr txBox="1"/>
          <p:nvPr/>
        </p:nvSpPr>
        <p:spPr>
          <a:xfrm>
            <a:off x="1385501" y="2807207"/>
            <a:ext cx="149047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Cords of liver cells </a:t>
            </a:r>
            <a:endParaRPr b="1" sz="2400">
              <a:solidFill>
                <a:schemeClr val="dk1"/>
              </a:solidFill>
              <a:latin typeface="Calibri"/>
              <a:ea typeface="Calibri"/>
              <a:cs typeface="Calibri"/>
              <a:sym typeface="Calibri"/>
            </a:endParaRPr>
          </a:p>
        </p:txBody>
      </p:sp>
      <p:sp>
        <p:nvSpPr>
          <p:cNvPr id="221" name="Google Shape;221;p13"/>
          <p:cNvSpPr txBox="1"/>
          <p:nvPr/>
        </p:nvSpPr>
        <p:spPr>
          <a:xfrm>
            <a:off x="0" y="0"/>
            <a:ext cx="95397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Liver</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4"/>
          <p:cNvPicPr preferRelativeResize="0"/>
          <p:nvPr/>
        </p:nvPicPr>
        <p:blipFill rotWithShape="1">
          <a:blip r:embed="rId3">
            <a:alphaModFix/>
          </a:blip>
          <a:srcRect b="0" l="0" r="0" t="0"/>
          <a:stretch/>
        </p:blipFill>
        <p:spPr>
          <a:xfrm>
            <a:off x="3167062" y="971550"/>
            <a:ext cx="5857875" cy="4914900"/>
          </a:xfrm>
          <a:prstGeom prst="rect">
            <a:avLst/>
          </a:prstGeom>
          <a:noFill/>
          <a:ln>
            <a:noFill/>
          </a:ln>
        </p:spPr>
      </p:pic>
      <p:sp>
        <p:nvSpPr>
          <p:cNvPr id="227" name="Google Shape;227;p14"/>
          <p:cNvSpPr txBox="1"/>
          <p:nvPr/>
        </p:nvSpPr>
        <p:spPr>
          <a:xfrm>
            <a:off x="0" y="0"/>
            <a:ext cx="15682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Pancreas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28" name="Google Shape;228;p14"/>
          <p:cNvSpPr/>
          <p:nvPr/>
        </p:nvSpPr>
        <p:spPr>
          <a:xfrm rot="-861582">
            <a:off x="4767742" y="1857217"/>
            <a:ext cx="4247206" cy="3143565"/>
          </a:xfrm>
          <a:prstGeom prst="ellipse">
            <a:avLst/>
          </a:pr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9" name="Google Shape;229;p14"/>
          <p:cNvCxnSpPr/>
          <p:nvPr/>
        </p:nvCxnSpPr>
        <p:spPr>
          <a:xfrm>
            <a:off x="9024937" y="3154680"/>
            <a:ext cx="313481" cy="0"/>
          </a:xfrm>
          <a:prstGeom prst="straightConnector1">
            <a:avLst/>
          </a:prstGeom>
          <a:noFill/>
          <a:ln cap="flat" cmpd="sng" w="38100">
            <a:solidFill>
              <a:schemeClr val="dk1"/>
            </a:solidFill>
            <a:prstDash val="solid"/>
            <a:miter lim="800000"/>
            <a:headEnd len="sm" w="sm" type="none"/>
            <a:tailEnd len="med" w="med" type="triangle"/>
          </a:ln>
        </p:spPr>
      </p:cxnSp>
      <p:sp>
        <p:nvSpPr>
          <p:cNvPr id="230" name="Google Shape;230;p14"/>
          <p:cNvSpPr txBox="1"/>
          <p:nvPr/>
        </p:nvSpPr>
        <p:spPr>
          <a:xfrm>
            <a:off x="9338418" y="2923847"/>
            <a:ext cx="27792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Islets of Langerhans </a:t>
            </a:r>
            <a:endParaRPr b="1" sz="2400">
              <a:solidFill>
                <a:schemeClr val="dk1"/>
              </a:solidFill>
              <a:latin typeface="Calibri"/>
              <a:ea typeface="Calibri"/>
              <a:cs typeface="Calibri"/>
              <a:sym typeface="Calibri"/>
            </a:endParaRPr>
          </a:p>
        </p:txBody>
      </p:sp>
      <p:cxnSp>
        <p:nvCxnSpPr>
          <p:cNvPr id="231" name="Google Shape;231;p14"/>
          <p:cNvCxnSpPr/>
          <p:nvPr/>
        </p:nvCxnSpPr>
        <p:spPr>
          <a:xfrm>
            <a:off x="2587752" y="1993392"/>
            <a:ext cx="768096" cy="9144"/>
          </a:xfrm>
          <a:prstGeom prst="straightConnector1">
            <a:avLst/>
          </a:prstGeom>
          <a:noFill/>
          <a:ln cap="flat" cmpd="sng" w="57150">
            <a:solidFill>
              <a:schemeClr val="dk1"/>
            </a:solidFill>
            <a:prstDash val="solid"/>
            <a:miter lim="800000"/>
            <a:headEnd len="sm" w="sm" type="none"/>
            <a:tailEnd len="med" w="med" type="triangle"/>
          </a:ln>
        </p:spPr>
      </p:cxnSp>
      <p:sp>
        <p:nvSpPr>
          <p:cNvPr id="232" name="Google Shape;232;p14"/>
          <p:cNvSpPr txBox="1"/>
          <p:nvPr/>
        </p:nvSpPr>
        <p:spPr>
          <a:xfrm>
            <a:off x="103674" y="1762559"/>
            <a:ext cx="24840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Exocrine pancreas</a:t>
            </a:r>
            <a:endParaRPr b="1" sz="2400">
              <a:solidFill>
                <a:schemeClr val="dk1"/>
              </a:solidFill>
              <a:latin typeface="Calibri"/>
              <a:ea typeface="Calibri"/>
              <a:cs typeface="Calibri"/>
              <a:sym typeface="Calibri"/>
            </a:endParaRPr>
          </a:p>
        </p:txBody>
      </p:sp>
      <p:sp>
        <p:nvSpPr>
          <p:cNvPr id="233" name="Google Shape;233;p14"/>
          <p:cNvSpPr/>
          <p:nvPr/>
        </p:nvSpPr>
        <p:spPr>
          <a:xfrm>
            <a:off x="9262872" y="3428999"/>
            <a:ext cx="2854833" cy="969265"/>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**islets of Langerhans present as aggregations in the middle of exocrine part</a:t>
            </a:r>
            <a:endParaRPr b="1"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5"/>
          <p:cNvPicPr preferRelativeResize="0"/>
          <p:nvPr/>
        </p:nvPicPr>
        <p:blipFill rotWithShape="1">
          <a:blip r:embed="rId3">
            <a:alphaModFix/>
          </a:blip>
          <a:srcRect b="0" l="0" r="0" t="0"/>
          <a:stretch/>
        </p:blipFill>
        <p:spPr>
          <a:xfrm>
            <a:off x="5437129" y="-45720"/>
            <a:ext cx="5434314" cy="6858000"/>
          </a:xfrm>
          <a:prstGeom prst="rect">
            <a:avLst/>
          </a:prstGeom>
          <a:noFill/>
          <a:ln>
            <a:noFill/>
          </a:ln>
        </p:spPr>
      </p:pic>
      <p:sp>
        <p:nvSpPr>
          <p:cNvPr id="239" name="Google Shape;239;p15"/>
          <p:cNvSpPr txBox="1"/>
          <p:nvPr/>
        </p:nvSpPr>
        <p:spPr>
          <a:xfrm>
            <a:off x="0" y="0"/>
            <a:ext cx="54371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Section in the gastric/fundic glands </a:t>
            </a:r>
            <a:endParaRPr b="1" sz="2800">
              <a:solidFill>
                <a:schemeClr val="dk1"/>
              </a:solidFill>
              <a:latin typeface="Calibri"/>
              <a:ea typeface="Calibri"/>
              <a:cs typeface="Calibri"/>
              <a:sym typeface="Calibri"/>
            </a:endParaRPr>
          </a:p>
        </p:txBody>
      </p:sp>
      <p:sp>
        <p:nvSpPr>
          <p:cNvPr id="240" name="Google Shape;240;p15"/>
          <p:cNvSpPr/>
          <p:nvPr/>
        </p:nvSpPr>
        <p:spPr>
          <a:xfrm>
            <a:off x="0" y="523220"/>
            <a:ext cx="4408002" cy="702076"/>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800">
                <a:solidFill>
                  <a:schemeClr val="dk1"/>
                </a:solidFill>
                <a:latin typeface="Calibri"/>
                <a:ea typeface="Calibri"/>
                <a:cs typeface="Calibri"/>
                <a:sym typeface="Calibri"/>
              </a:rPr>
              <a:t>Represent parietal cells (oxyntic cells) </a:t>
            </a:r>
            <a:endParaRPr b="1" sz="1800">
              <a:solidFill>
                <a:schemeClr val="dk1"/>
              </a:solidFill>
              <a:latin typeface="Calibri"/>
              <a:ea typeface="Calibri"/>
              <a:cs typeface="Calibri"/>
              <a:sym typeface="Calibri"/>
            </a:endParaRPr>
          </a:p>
        </p:txBody>
      </p:sp>
      <p:sp>
        <p:nvSpPr>
          <p:cNvPr id="241" name="Google Shape;241;p15"/>
          <p:cNvSpPr/>
          <p:nvPr/>
        </p:nvSpPr>
        <p:spPr>
          <a:xfrm>
            <a:off x="274320" y="685800"/>
            <a:ext cx="292608" cy="435346"/>
          </a:xfrm>
          <a:prstGeom prst="downArrow">
            <a:avLst>
              <a:gd fmla="val 50000" name="adj1"/>
              <a:gd fmla="val 50000" name="adj2"/>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6"/>
          <p:cNvPicPr preferRelativeResize="0"/>
          <p:nvPr/>
        </p:nvPicPr>
        <p:blipFill rotWithShape="1">
          <a:blip r:embed="rId3">
            <a:alphaModFix/>
          </a:blip>
          <a:srcRect b="0" l="0" r="0" t="0"/>
          <a:stretch/>
        </p:blipFill>
        <p:spPr>
          <a:xfrm>
            <a:off x="3411860" y="0"/>
            <a:ext cx="5368280" cy="6858000"/>
          </a:xfrm>
          <a:prstGeom prst="rect">
            <a:avLst/>
          </a:prstGeom>
          <a:noFill/>
          <a:ln>
            <a:noFill/>
          </a:ln>
        </p:spPr>
      </p:pic>
      <p:sp>
        <p:nvSpPr>
          <p:cNvPr id="247" name="Google Shape;247;p16"/>
          <p:cNvSpPr txBox="1"/>
          <p:nvPr/>
        </p:nvSpPr>
        <p:spPr>
          <a:xfrm>
            <a:off x="1" y="0"/>
            <a:ext cx="316382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Hepatocytes in the Liver</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48" name="Google Shape;248;p16"/>
          <p:cNvSpPr/>
          <p:nvPr/>
        </p:nvSpPr>
        <p:spPr>
          <a:xfrm>
            <a:off x="7872984" y="886968"/>
            <a:ext cx="758952" cy="822960"/>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p:cNvSpPr/>
          <p:nvPr/>
        </p:nvSpPr>
        <p:spPr>
          <a:xfrm>
            <a:off x="6986016" y="777240"/>
            <a:ext cx="886968" cy="99669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0" name="Google Shape;250;p16"/>
          <p:cNvCxnSpPr>
            <a:stCxn id="249" idx="5"/>
          </p:cNvCxnSpPr>
          <p:nvPr/>
        </p:nvCxnSpPr>
        <p:spPr>
          <a:xfrm>
            <a:off x="7743090" y="1627973"/>
            <a:ext cx="1163100" cy="657900"/>
          </a:xfrm>
          <a:prstGeom prst="straightConnector1">
            <a:avLst/>
          </a:prstGeom>
          <a:noFill/>
          <a:ln cap="flat" cmpd="sng" w="38100">
            <a:solidFill>
              <a:schemeClr val="dk1"/>
            </a:solidFill>
            <a:prstDash val="solid"/>
            <a:miter lim="800000"/>
            <a:headEnd len="sm" w="sm" type="none"/>
            <a:tailEnd len="med" w="med" type="triangle"/>
          </a:ln>
        </p:spPr>
      </p:cxnSp>
      <p:cxnSp>
        <p:nvCxnSpPr>
          <p:cNvPr id="251" name="Google Shape;251;p16"/>
          <p:cNvCxnSpPr>
            <a:stCxn id="248" idx="5"/>
          </p:cNvCxnSpPr>
          <p:nvPr/>
        </p:nvCxnSpPr>
        <p:spPr>
          <a:xfrm>
            <a:off x="8520790" y="1589408"/>
            <a:ext cx="357900" cy="660000"/>
          </a:xfrm>
          <a:prstGeom prst="straightConnector1">
            <a:avLst/>
          </a:prstGeom>
          <a:noFill/>
          <a:ln cap="flat" cmpd="sng" w="38100">
            <a:solidFill>
              <a:schemeClr val="dk1"/>
            </a:solidFill>
            <a:prstDash val="solid"/>
            <a:miter lim="800000"/>
            <a:headEnd len="sm" w="sm" type="none"/>
            <a:tailEnd len="med" w="med" type="triangle"/>
          </a:ln>
        </p:spPr>
      </p:cxnSp>
      <p:sp>
        <p:nvSpPr>
          <p:cNvPr id="252" name="Google Shape;252;p16"/>
          <p:cNvSpPr txBox="1"/>
          <p:nvPr/>
        </p:nvSpPr>
        <p:spPr>
          <a:xfrm>
            <a:off x="8878824" y="1833925"/>
            <a:ext cx="174650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Binucleated hepatocytes </a:t>
            </a:r>
            <a:endParaRPr b="1" sz="2400">
              <a:solidFill>
                <a:schemeClr val="dk1"/>
              </a:solidFill>
              <a:latin typeface="Calibri"/>
              <a:ea typeface="Calibri"/>
              <a:cs typeface="Calibri"/>
              <a:sym typeface="Calibri"/>
            </a:endParaRPr>
          </a:p>
        </p:txBody>
      </p:sp>
      <p:sp>
        <p:nvSpPr>
          <p:cNvPr id="253" name="Google Shape;253;p16"/>
          <p:cNvSpPr/>
          <p:nvPr/>
        </p:nvSpPr>
        <p:spPr>
          <a:xfrm>
            <a:off x="8780140" y="2664922"/>
            <a:ext cx="3411860" cy="1202990"/>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Binucleated hepatocytes: </a:t>
            </a:r>
            <a:r>
              <a:rPr lang="en-US" sz="1800">
                <a:solidFill>
                  <a:schemeClr val="dk1"/>
                </a:solidFill>
                <a:latin typeface="Calibri"/>
                <a:ea typeface="Calibri"/>
                <a:cs typeface="Calibri"/>
                <a:sym typeface="Calibri"/>
              </a:rPr>
              <a:t>present in the liver normally, its not a pathological landmark, active cells with high regeneration rate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7"/>
          <p:cNvPicPr preferRelativeResize="0"/>
          <p:nvPr/>
        </p:nvPicPr>
        <p:blipFill rotWithShape="1">
          <a:blip r:embed="rId3">
            <a:alphaModFix/>
          </a:blip>
          <a:srcRect b="0" l="0" r="0" t="0"/>
          <a:stretch/>
        </p:blipFill>
        <p:spPr>
          <a:xfrm>
            <a:off x="0" y="791075"/>
            <a:ext cx="8039100" cy="4800600"/>
          </a:xfrm>
          <a:prstGeom prst="rect">
            <a:avLst/>
          </a:prstGeom>
          <a:noFill/>
          <a:ln>
            <a:noFill/>
          </a:ln>
        </p:spPr>
      </p:pic>
      <p:sp>
        <p:nvSpPr>
          <p:cNvPr id="259" name="Google Shape;259;p17"/>
          <p:cNvSpPr txBox="1"/>
          <p:nvPr/>
        </p:nvSpPr>
        <p:spPr>
          <a:xfrm>
            <a:off x="0" y="0"/>
            <a:ext cx="4150110"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Gastro-duodenal junction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7"/>
          <p:cNvSpPr/>
          <p:nvPr/>
        </p:nvSpPr>
        <p:spPr>
          <a:xfrm>
            <a:off x="0" y="5591675"/>
            <a:ext cx="8039100" cy="1266325"/>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Q:How do we know that this section in the Gastro-duodenal junction not in other parts of GIT ?</a:t>
            </a:r>
            <a:endParaRPr/>
          </a:p>
          <a:p>
            <a:pPr indent="0" lvl="0" marL="0" marR="0" rtl="0" algn="l">
              <a:spcBef>
                <a:spcPts val="0"/>
              </a:spcBef>
              <a:spcAft>
                <a:spcPts val="0"/>
              </a:spcAft>
              <a:buNone/>
            </a:pPr>
            <a:r>
              <a:rPr b="1" lang="en-US" sz="2000">
                <a:solidFill>
                  <a:srgbClr val="000000"/>
                </a:solidFill>
                <a:latin typeface="Calibri"/>
                <a:ea typeface="Calibri"/>
                <a:cs typeface="Calibri"/>
                <a:sym typeface="Calibri"/>
              </a:rPr>
              <a:t>A: </a:t>
            </a:r>
            <a:r>
              <a:rPr lang="en-US" sz="1800">
                <a:solidFill>
                  <a:srgbClr val="000000"/>
                </a:solidFill>
                <a:latin typeface="Calibri"/>
                <a:ea typeface="Calibri"/>
                <a:cs typeface="Calibri"/>
                <a:sym typeface="Calibri"/>
              </a:rPr>
              <a:t>through the difference of the thickness between musculosa in pyloric sphincter and duodenum, thick in the sphincter and thin in the duodenum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0" y="516088"/>
            <a:ext cx="7004304" cy="4906304"/>
          </a:xfrm>
          <a:prstGeom prst="rect">
            <a:avLst/>
          </a:prstGeom>
          <a:noFill/>
          <a:ln>
            <a:noFill/>
          </a:ln>
        </p:spPr>
      </p:pic>
      <p:sp>
        <p:nvSpPr>
          <p:cNvPr id="96" name="Google Shape;96;p2"/>
          <p:cNvSpPr txBox="1"/>
          <p:nvPr/>
        </p:nvSpPr>
        <p:spPr>
          <a:xfrm>
            <a:off x="0" y="0"/>
            <a:ext cx="50694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Section in the stomach (fundus)  </a:t>
            </a:r>
            <a:endParaRPr b="1" sz="2800">
              <a:solidFill>
                <a:schemeClr val="dk1"/>
              </a:solidFill>
              <a:latin typeface="Calibri"/>
              <a:ea typeface="Calibri"/>
              <a:cs typeface="Calibri"/>
              <a:sym typeface="Calibri"/>
            </a:endParaRPr>
          </a:p>
        </p:txBody>
      </p:sp>
      <p:sp>
        <p:nvSpPr>
          <p:cNvPr id="97" name="Google Shape;97;p2"/>
          <p:cNvSpPr/>
          <p:nvPr/>
        </p:nvSpPr>
        <p:spPr>
          <a:xfrm>
            <a:off x="0" y="5422392"/>
            <a:ext cx="7004304" cy="1435608"/>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rgbClr val="000000"/>
                </a:solidFill>
                <a:latin typeface="Calibri"/>
                <a:ea typeface="Calibri"/>
                <a:cs typeface="Calibri"/>
                <a:sym typeface="Calibri"/>
              </a:rPr>
              <a:t>Q:How do we know that this section in the stomach not in other parts of GIT ?</a:t>
            </a:r>
            <a:endParaRPr/>
          </a:p>
          <a:p>
            <a:pPr indent="0" lvl="0" marL="0" marR="0" rtl="0" algn="l">
              <a:spcBef>
                <a:spcPts val="0"/>
              </a:spcBef>
              <a:spcAft>
                <a:spcPts val="0"/>
              </a:spcAft>
              <a:buNone/>
            </a:pPr>
            <a:r>
              <a:rPr b="1" lang="en-US" sz="1600">
                <a:solidFill>
                  <a:srgbClr val="000000"/>
                </a:solidFill>
                <a:latin typeface="Calibri"/>
                <a:ea typeface="Calibri"/>
                <a:cs typeface="Calibri"/>
                <a:sym typeface="Calibri"/>
              </a:rPr>
              <a:t>A:</a:t>
            </a:r>
            <a:r>
              <a:rPr lang="en-US" sz="1600">
                <a:solidFill>
                  <a:srgbClr val="000000"/>
                </a:solidFill>
                <a:latin typeface="Calibri"/>
                <a:ea typeface="Calibri"/>
                <a:cs typeface="Calibri"/>
                <a:sym typeface="Calibri"/>
              </a:rPr>
              <a:t>through the presence of fundic glands </a:t>
            </a:r>
            <a:endParaRPr/>
          </a:p>
          <a:p>
            <a:pPr indent="0" lvl="0" marL="0" marR="0" rtl="0" algn="l">
              <a:spcBef>
                <a:spcPts val="0"/>
              </a:spcBef>
              <a:spcAft>
                <a:spcPts val="0"/>
              </a:spcAft>
              <a:buNone/>
            </a:pPr>
            <a:r>
              <a:rPr b="1" lang="en-US" sz="1600">
                <a:solidFill>
                  <a:srgbClr val="000000"/>
                </a:solidFill>
                <a:latin typeface="Calibri"/>
                <a:ea typeface="Calibri"/>
                <a:cs typeface="Calibri"/>
                <a:sym typeface="Calibri"/>
              </a:rPr>
              <a:t>Info about the fundic glands: simple branched tubular, long </a:t>
            </a:r>
            <a:endParaRPr b="1" sz="16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2"/>
          <p:cNvSpPr/>
          <p:nvPr/>
        </p:nvSpPr>
        <p:spPr>
          <a:xfrm rot="2014096">
            <a:off x="2007772" y="2353713"/>
            <a:ext cx="4526947" cy="2773994"/>
          </a:xfrm>
          <a:prstGeom prst="ellipse">
            <a:avLst/>
          </a:pr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9" name="Google Shape;99;p2"/>
          <p:cNvCxnSpPr>
            <a:stCxn id="98" idx="6"/>
          </p:cNvCxnSpPr>
          <p:nvPr/>
        </p:nvCxnSpPr>
        <p:spPr>
          <a:xfrm>
            <a:off x="6157234" y="4992253"/>
            <a:ext cx="1231200" cy="9600"/>
          </a:xfrm>
          <a:prstGeom prst="straightConnector1">
            <a:avLst/>
          </a:prstGeom>
          <a:noFill/>
          <a:ln cap="flat" cmpd="sng" w="38100">
            <a:solidFill>
              <a:schemeClr val="dk1"/>
            </a:solidFill>
            <a:prstDash val="solid"/>
            <a:miter lim="800000"/>
            <a:headEnd len="sm" w="sm" type="none"/>
            <a:tailEnd len="med" w="med" type="triangle"/>
          </a:ln>
        </p:spPr>
      </p:cxnSp>
      <p:sp>
        <p:nvSpPr>
          <p:cNvPr id="100" name="Google Shape;100;p2"/>
          <p:cNvSpPr txBox="1"/>
          <p:nvPr/>
        </p:nvSpPr>
        <p:spPr>
          <a:xfrm>
            <a:off x="7388352" y="4801713"/>
            <a:ext cx="198964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Fundic glands </a:t>
            </a:r>
            <a:endParaRPr b="1" sz="2400">
              <a:solidFill>
                <a:schemeClr val="dk1"/>
              </a:solidFill>
              <a:latin typeface="Calibri"/>
              <a:ea typeface="Calibri"/>
              <a:cs typeface="Calibri"/>
              <a:sym typeface="Calibri"/>
            </a:endParaRPr>
          </a:p>
        </p:txBody>
      </p:sp>
      <p:sp>
        <p:nvSpPr>
          <p:cNvPr id="101" name="Google Shape;101;p2"/>
          <p:cNvSpPr/>
          <p:nvPr/>
        </p:nvSpPr>
        <p:spPr>
          <a:xfrm>
            <a:off x="2093976" y="623420"/>
            <a:ext cx="3236976" cy="1412947"/>
          </a:xfrm>
          <a:prstGeom prst="ellipse">
            <a:avLst/>
          </a:pr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2" name="Google Shape;102;p2"/>
          <p:cNvCxnSpPr>
            <a:stCxn id="101" idx="6"/>
          </p:cNvCxnSpPr>
          <p:nvPr/>
        </p:nvCxnSpPr>
        <p:spPr>
          <a:xfrm>
            <a:off x="5330952" y="1329894"/>
            <a:ext cx="2057400" cy="3600"/>
          </a:xfrm>
          <a:prstGeom prst="straightConnector1">
            <a:avLst/>
          </a:prstGeom>
          <a:noFill/>
          <a:ln cap="flat" cmpd="sng" w="38100">
            <a:solidFill>
              <a:schemeClr val="dk1"/>
            </a:solidFill>
            <a:prstDash val="solid"/>
            <a:miter lim="800000"/>
            <a:headEnd len="sm" w="sm" type="none"/>
            <a:tailEnd len="med" w="med" type="triangle"/>
          </a:ln>
        </p:spPr>
      </p:cxnSp>
      <p:sp>
        <p:nvSpPr>
          <p:cNvPr id="103" name="Google Shape;103;p2"/>
          <p:cNvSpPr txBox="1"/>
          <p:nvPr/>
        </p:nvSpPr>
        <p:spPr>
          <a:xfrm>
            <a:off x="7388352" y="1099060"/>
            <a:ext cx="16816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Gastric pits </a:t>
            </a:r>
            <a:endParaRPr b="1" sz="2400">
              <a:solidFill>
                <a:schemeClr val="dk1"/>
              </a:solidFill>
              <a:latin typeface="Calibri"/>
              <a:ea typeface="Calibri"/>
              <a:cs typeface="Calibri"/>
              <a:sym typeface="Calibri"/>
            </a:endParaRPr>
          </a:p>
        </p:txBody>
      </p:sp>
      <p:sp>
        <p:nvSpPr>
          <p:cNvPr id="104" name="Google Shape;104;p2"/>
          <p:cNvSpPr/>
          <p:nvPr/>
        </p:nvSpPr>
        <p:spPr>
          <a:xfrm>
            <a:off x="0" y="4992253"/>
            <a:ext cx="4050792" cy="430139"/>
          </a:xfrm>
          <a:prstGeom prst="ellipse">
            <a:avLst/>
          </a:pr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
          <p:cNvSpPr txBox="1"/>
          <p:nvPr/>
        </p:nvSpPr>
        <p:spPr>
          <a:xfrm>
            <a:off x="956324" y="4992253"/>
            <a:ext cx="227530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Muscularis mucosa </a:t>
            </a:r>
            <a:endParaRPr b="1" sz="2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0" r="0" t="0"/>
          <a:stretch/>
        </p:blipFill>
        <p:spPr>
          <a:xfrm>
            <a:off x="0" y="523220"/>
            <a:ext cx="5889754" cy="4935748"/>
          </a:xfrm>
          <a:prstGeom prst="rect">
            <a:avLst/>
          </a:prstGeom>
          <a:noFill/>
          <a:ln>
            <a:noFill/>
          </a:ln>
        </p:spPr>
      </p:pic>
      <p:sp>
        <p:nvSpPr>
          <p:cNvPr id="111" name="Google Shape;111;p3"/>
          <p:cNvSpPr txBox="1"/>
          <p:nvPr/>
        </p:nvSpPr>
        <p:spPr>
          <a:xfrm>
            <a:off x="0" y="0"/>
            <a:ext cx="820416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Fundic glands in the stomach at higher magnification  </a:t>
            </a:r>
            <a:endParaRPr b="1" sz="2800">
              <a:solidFill>
                <a:schemeClr val="dk1"/>
              </a:solidFill>
              <a:latin typeface="Calibri"/>
              <a:ea typeface="Calibri"/>
              <a:cs typeface="Calibri"/>
              <a:sym typeface="Calibri"/>
            </a:endParaRPr>
          </a:p>
        </p:txBody>
      </p:sp>
      <p:sp>
        <p:nvSpPr>
          <p:cNvPr id="112" name="Google Shape;112;p3"/>
          <p:cNvSpPr/>
          <p:nvPr/>
        </p:nvSpPr>
        <p:spPr>
          <a:xfrm>
            <a:off x="-2" y="5449824"/>
            <a:ext cx="10058402" cy="1408176"/>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In this section there is 2 types of cells can be identified:</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1)</a:t>
            </a:r>
            <a:r>
              <a:rPr lang="en-US" sz="1800">
                <a:solidFill>
                  <a:schemeClr val="dk1"/>
                </a:solidFill>
                <a:latin typeface="Calibri"/>
                <a:ea typeface="Calibri"/>
                <a:cs typeface="Calibri"/>
                <a:sym typeface="Calibri"/>
              </a:rPr>
              <a:t> </a:t>
            </a:r>
            <a:r>
              <a:rPr b="1" lang="en-US" sz="1600">
                <a:solidFill>
                  <a:srgbClr val="C00000"/>
                </a:solidFill>
                <a:latin typeface="Calibri"/>
                <a:ea typeface="Calibri"/>
                <a:cs typeface="Calibri"/>
                <a:sym typeface="Calibri"/>
              </a:rPr>
              <a:t>Parietal</a:t>
            </a:r>
            <a:r>
              <a:rPr lang="en-US" sz="1600">
                <a:solidFill>
                  <a:schemeClr val="dk1"/>
                </a:solidFill>
                <a:latin typeface="Calibri"/>
                <a:ea typeface="Calibri"/>
                <a:cs typeface="Calibri"/>
                <a:sym typeface="Calibri"/>
              </a:rPr>
              <a:t> </a:t>
            </a:r>
            <a:r>
              <a:rPr b="1" lang="en-US" sz="1600">
                <a:solidFill>
                  <a:srgbClr val="C00000"/>
                </a:solidFill>
                <a:latin typeface="Calibri"/>
                <a:ea typeface="Calibri"/>
                <a:cs typeface="Calibri"/>
                <a:sym typeface="Calibri"/>
              </a:rPr>
              <a:t>cells</a:t>
            </a:r>
            <a:r>
              <a:rPr lang="en-US" sz="1600">
                <a:solidFill>
                  <a:schemeClr val="dk1"/>
                </a:solidFill>
                <a:latin typeface="Calibri"/>
                <a:ea typeface="Calibri"/>
                <a:cs typeface="Calibri"/>
                <a:sym typeface="Calibri"/>
              </a:rPr>
              <a:t> (oxyntic cells): triangular in shape, secretes Hcl, red in color due to the presence of ↑mitochondria and  ↑ SER</a:t>
            </a:r>
            <a:r>
              <a:rPr lang="en-US" sz="1800">
                <a:solidFill>
                  <a:schemeClr val="dk1"/>
                </a:solidFill>
                <a:latin typeface="Calibri"/>
                <a:ea typeface="Calibri"/>
                <a:cs typeface="Calibri"/>
                <a:sym typeface="Calibri"/>
              </a:rPr>
              <a:t>   </a:t>
            </a:r>
            <a:r>
              <a:rPr b="1" lang="en-US" sz="2000">
                <a:solidFill>
                  <a:schemeClr val="dk1"/>
                </a:solidFill>
                <a:latin typeface="Calibri"/>
                <a:ea typeface="Calibri"/>
                <a:cs typeface="Calibri"/>
                <a:sym typeface="Calibri"/>
              </a:rPr>
              <a:t>2)</a:t>
            </a:r>
            <a:r>
              <a:rPr lang="en-US" sz="1800">
                <a:solidFill>
                  <a:schemeClr val="dk1"/>
                </a:solidFill>
                <a:latin typeface="Calibri"/>
                <a:ea typeface="Calibri"/>
                <a:cs typeface="Calibri"/>
                <a:sym typeface="Calibri"/>
              </a:rPr>
              <a:t> </a:t>
            </a:r>
            <a:r>
              <a:rPr b="1" lang="en-US" sz="1600">
                <a:solidFill>
                  <a:srgbClr val="1E4E79"/>
                </a:solidFill>
                <a:latin typeface="Calibri"/>
                <a:ea typeface="Calibri"/>
                <a:cs typeface="Calibri"/>
                <a:sym typeface="Calibri"/>
              </a:rPr>
              <a:t>chief</a:t>
            </a:r>
            <a:r>
              <a:rPr lang="en-US" sz="1600">
                <a:solidFill>
                  <a:schemeClr val="dk1"/>
                </a:solidFill>
                <a:latin typeface="Calibri"/>
                <a:ea typeface="Calibri"/>
                <a:cs typeface="Calibri"/>
                <a:sym typeface="Calibri"/>
              </a:rPr>
              <a:t> </a:t>
            </a:r>
            <a:r>
              <a:rPr b="1" lang="en-US" sz="1600">
                <a:solidFill>
                  <a:srgbClr val="1E4E79"/>
                </a:solidFill>
                <a:latin typeface="Calibri"/>
                <a:ea typeface="Calibri"/>
                <a:cs typeface="Calibri"/>
                <a:sym typeface="Calibri"/>
              </a:rPr>
              <a:t>cells</a:t>
            </a:r>
            <a:r>
              <a:rPr lang="en-US" sz="1600">
                <a:solidFill>
                  <a:schemeClr val="dk1"/>
                </a:solidFill>
                <a:latin typeface="Calibri"/>
                <a:ea typeface="Calibri"/>
                <a:cs typeface="Calibri"/>
                <a:sym typeface="Calibri"/>
              </a:rPr>
              <a:t> (peptic): polyhedral, blue in color, The basal cytoplasm is basophilic due to ↑rER, while the apical part contains ↑↑  zymogen granules for the storage of pepsinogen,  protein secreting cells (secrete pepsinogen)</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
        <p:nvSpPr>
          <p:cNvPr id="113" name="Google Shape;113;p3"/>
          <p:cNvSpPr/>
          <p:nvPr/>
        </p:nvSpPr>
        <p:spPr>
          <a:xfrm>
            <a:off x="4636008" y="1316736"/>
            <a:ext cx="1124712" cy="2331720"/>
          </a:xfrm>
          <a:prstGeom prst="ellipse">
            <a:avLst/>
          </a:pr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4" name="Google Shape;114;p3"/>
          <p:cNvCxnSpPr>
            <a:stCxn id="113" idx="6"/>
          </p:cNvCxnSpPr>
          <p:nvPr/>
        </p:nvCxnSpPr>
        <p:spPr>
          <a:xfrm flipH="1" rot="10800000">
            <a:off x="5760720" y="2478096"/>
            <a:ext cx="493800" cy="4500"/>
          </a:xfrm>
          <a:prstGeom prst="straightConnector1">
            <a:avLst/>
          </a:prstGeom>
          <a:noFill/>
          <a:ln cap="flat" cmpd="sng" w="38100">
            <a:solidFill>
              <a:schemeClr val="dk1"/>
            </a:solidFill>
            <a:prstDash val="solid"/>
            <a:miter lim="800000"/>
            <a:headEnd len="sm" w="sm" type="none"/>
            <a:tailEnd len="med" w="med" type="triangle"/>
          </a:ln>
        </p:spPr>
      </p:cxnSp>
      <p:sp>
        <p:nvSpPr>
          <p:cNvPr id="115" name="Google Shape;115;p3"/>
          <p:cNvSpPr txBox="1"/>
          <p:nvPr/>
        </p:nvSpPr>
        <p:spPr>
          <a:xfrm>
            <a:off x="6254496" y="2247191"/>
            <a:ext cx="21804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1) Parietal cells </a:t>
            </a:r>
            <a:endParaRPr b="1" sz="2400">
              <a:solidFill>
                <a:schemeClr val="dk1"/>
              </a:solidFill>
              <a:latin typeface="Calibri"/>
              <a:ea typeface="Calibri"/>
              <a:cs typeface="Calibri"/>
              <a:sym typeface="Calibri"/>
            </a:endParaRPr>
          </a:p>
        </p:txBody>
      </p:sp>
      <p:sp>
        <p:nvSpPr>
          <p:cNvPr id="116" name="Google Shape;116;p3"/>
          <p:cNvSpPr/>
          <p:nvPr/>
        </p:nvSpPr>
        <p:spPr>
          <a:xfrm>
            <a:off x="1133856" y="2834640"/>
            <a:ext cx="877824" cy="2624328"/>
          </a:xfrm>
          <a:prstGeom prst="ellipse">
            <a:avLst/>
          </a:pr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7" name="Google Shape;117;p3"/>
          <p:cNvCxnSpPr>
            <a:stCxn id="116" idx="6"/>
          </p:cNvCxnSpPr>
          <p:nvPr/>
        </p:nvCxnSpPr>
        <p:spPr>
          <a:xfrm>
            <a:off x="2011680" y="4146804"/>
            <a:ext cx="4242900" cy="13800"/>
          </a:xfrm>
          <a:prstGeom prst="straightConnector1">
            <a:avLst/>
          </a:prstGeom>
          <a:noFill/>
          <a:ln cap="flat" cmpd="sng" w="38100">
            <a:solidFill>
              <a:schemeClr val="dk1"/>
            </a:solidFill>
            <a:prstDash val="solid"/>
            <a:miter lim="800000"/>
            <a:headEnd len="sm" w="sm" type="none"/>
            <a:tailEnd len="med" w="med" type="triangle"/>
          </a:ln>
        </p:spPr>
      </p:cxnSp>
      <p:sp>
        <p:nvSpPr>
          <p:cNvPr id="118" name="Google Shape;118;p3"/>
          <p:cNvSpPr txBox="1"/>
          <p:nvPr/>
        </p:nvSpPr>
        <p:spPr>
          <a:xfrm>
            <a:off x="6254496" y="3915971"/>
            <a:ext cx="185595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2) Chief cells </a:t>
            </a:r>
            <a:endParaRPr b="1"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0" l="0" r="0" t="0"/>
          <a:stretch/>
        </p:blipFill>
        <p:spPr>
          <a:xfrm>
            <a:off x="0" y="523220"/>
            <a:ext cx="6791325" cy="4191000"/>
          </a:xfrm>
          <a:prstGeom prst="rect">
            <a:avLst/>
          </a:prstGeom>
          <a:noFill/>
          <a:ln>
            <a:noFill/>
          </a:ln>
        </p:spPr>
      </p:pic>
      <p:sp>
        <p:nvSpPr>
          <p:cNvPr id="124" name="Google Shape;124;p4"/>
          <p:cNvSpPr txBox="1"/>
          <p:nvPr/>
        </p:nvSpPr>
        <p:spPr>
          <a:xfrm>
            <a:off x="0" y="0"/>
            <a:ext cx="428091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Gastro-esophageal junction</a:t>
            </a:r>
            <a:endParaRPr b="1" sz="2800">
              <a:solidFill>
                <a:schemeClr val="dk1"/>
              </a:solidFill>
              <a:latin typeface="Calibri"/>
              <a:ea typeface="Calibri"/>
              <a:cs typeface="Calibri"/>
              <a:sym typeface="Calibri"/>
            </a:endParaRPr>
          </a:p>
        </p:txBody>
      </p:sp>
      <p:sp>
        <p:nvSpPr>
          <p:cNvPr id="125" name="Google Shape;125;p4"/>
          <p:cNvSpPr/>
          <p:nvPr/>
        </p:nvSpPr>
        <p:spPr>
          <a:xfrm>
            <a:off x="0" y="4714220"/>
            <a:ext cx="6791325" cy="1241570"/>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6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600">
                <a:solidFill>
                  <a:srgbClr val="000000"/>
                </a:solidFill>
                <a:latin typeface="Calibri"/>
                <a:ea typeface="Calibri"/>
                <a:cs typeface="Calibri"/>
                <a:sym typeface="Calibri"/>
              </a:rPr>
              <a:t>Q:How do we know that this section in the Gastro-esophageal junction not in other parts of GIT ? </a:t>
            </a:r>
            <a:endParaRPr/>
          </a:p>
          <a:p>
            <a:pPr indent="0" lvl="0" marL="0" marR="0" rtl="0" algn="l">
              <a:spcBef>
                <a:spcPts val="0"/>
              </a:spcBef>
              <a:spcAft>
                <a:spcPts val="0"/>
              </a:spcAft>
              <a:buNone/>
            </a:pPr>
            <a:r>
              <a:rPr b="1" lang="en-US" sz="1600">
                <a:solidFill>
                  <a:srgbClr val="000000"/>
                </a:solidFill>
                <a:latin typeface="Calibri"/>
                <a:ea typeface="Calibri"/>
                <a:cs typeface="Calibri"/>
                <a:sym typeface="Calibri"/>
              </a:rPr>
              <a:t>A: </a:t>
            </a:r>
            <a:r>
              <a:rPr lang="en-US" sz="1600">
                <a:solidFill>
                  <a:srgbClr val="000000"/>
                </a:solidFill>
                <a:latin typeface="Calibri"/>
                <a:ea typeface="Calibri"/>
                <a:cs typeface="Calibri"/>
                <a:sym typeface="Calibri"/>
              </a:rPr>
              <a:t>through </a:t>
            </a:r>
            <a:r>
              <a:rPr b="1" lang="en-US" sz="1800">
                <a:solidFill>
                  <a:srgbClr val="000000"/>
                </a:solidFill>
                <a:latin typeface="Calibri"/>
                <a:ea typeface="Calibri"/>
                <a:cs typeface="Calibri"/>
                <a:sym typeface="Calibri"/>
              </a:rPr>
              <a:t>1)</a:t>
            </a:r>
            <a:r>
              <a:rPr lang="en-US" sz="1600">
                <a:solidFill>
                  <a:srgbClr val="000000"/>
                </a:solidFill>
                <a:latin typeface="Calibri"/>
                <a:ea typeface="Calibri"/>
                <a:cs typeface="Calibri"/>
                <a:sym typeface="Calibri"/>
              </a:rPr>
              <a:t> the epithelium (stratified squamous in the esophagus, simple columnar in the stomach) </a:t>
            </a:r>
            <a:r>
              <a:rPr b="1" lang="en-US" sz="1800">
                <a:solidFill>
                  <a:srgbClr val="000000"/>
                </a:solidFill>
                <a:latin typeface="Calibri"/>
                <a:ea typeface="Calibri"/>
                <a:cs typeface="Calibri"/>
                <a:sym typeface="Calibri"/>
              </a:rPr>
              <a:t>2)</a:t>
            </a:r>
            <a:r>
              <a:rPr lang="en-US" sz="1600">
                <a:solidFill>
                  <a:srgbClr val="000000"/>
                </a:solidFill>
                <a:latin typeface="Calibri"/>
                <a:ea typeface="Calibri"/>
                <a:cs typeface="Calibri"/>
                <a:sym typeface="Calibri"/>
              </a:rPr>
              <a:t> the presence of gastric glands </a:t>
            </a:r>
            <a:endParaRPr sz="16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26" name="Google Shape;126;p4"/>
          <p:cNvCxnSpPr>
            <a:stCxn id="123" idx="3"/>
          </p:cNvCxnSpPr>
          <p:nvPr/>
        </p:nvCxnSpPr>
        <p:spPr>
          <a:xfrm rot="10800000">
            <a:off x="4544625" y="1764920"/>
            <a:ext cx="2246700" cy="853800"/>
          </a:xfrm>
          <a:prstGeom prst="straightConnector1">
            <a:avLst/>
          </a:prstGeom>
          <a:noFill/>
          <a:ln cap="flat" cmpd="sng" w="38100">
            <a:solidFill>
              <a:schemeClr val="dk1"/>
            </a:solidFill>
            <a:prstDash val="solid"/>
            <a:miter lim="800000"/>
            <a:headEnd len="sm" w="sm" type="none"/>
            <a:tailEnd len="med" w="med" type="triangle"/>
          </a:ln>
        </p:spPr>
      </p:cxnSp>
      <p:cxnSp>
        <p:nvCxnSpPr>
          <p:cNvPr id="127" name="Google Shape;127;p4"/>
          <p:cNvCxnSpPr/>
          <p:nvPr/>
        </p:nvCxnSpPr>
        <p:spPr>
          <a:xfrm rot="10800000">
            <a:off x="1856232" y="612648"/>
            <a:ext cx="2148840" cy="868680"/>
          </a:xfrm>
          <a:prstGeom prst="straightConnector1">
            <a:avLst/>
          </a:prstGeom>
          <a:noFill/>
          <a:ln cap="flat" cmpd="sng" w="38100">
            <a:solidFill>
              <a:schemeClr val="dk1"/>
            </a:solidFill>
            <a:prstDash val="solid"/>
            <a:miter lim="800000"/>
            <a:headEnd len="sm" w="sm" type="none"/>
            <a:tailEnd len="med" w="med" type="triangle"/>
          </a:ln>
        </p:spPr>
      </p:cxnSp>
      <p:sp>
        <p:nvSpPr>
          <p:cNvPr id="128" name="Google Shape;128;p4"/>
          <p:cNvSpPr txBox="1"/>
          <p:nvPr/>
        </p:nvSpPr>
        <p:spPr>
          <a:xfrm rot="1361669">
            <a:off x="2861221" y="786978"/>
            <a:ext cx="10688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Stomach </a:t>
            </a:r>
            <a:endParaRPr b="1" sz="1800">
              <a:solidFill>
                <a:schemeClr val="dk1"/>
              </a:solidFill>
              <a:latin typeface="Calibri"/>
              <a:ea typeface="Calibri"/>
              <a:cs typeface="Calibri"/>
              <a:sym typeface="Calibri"/>
            </a:endParaRPr>
          </a:p>
        </p:txBody>
      </p:sp>
      <p:sp>
        <p:nvSpPr>
          <p:cNvPr id="129" name="Google Shape;129;p4"/>
          <p:cNvSpPr txBox="1"/>
          <p:nvPr/>
        </p:nvSpPr>
        <p:spPr>
          <a:xfrm rot="1281665">
            <a:off x="5432537" y="1979586"/>
            <a:ext cx="12490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Esophagus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0" l="0" r="0" t="0"/>
          <a:stretch/>
        </p:blipFill>
        <p:spPr>
          <a:xfrm>
            <a:off x="0" y="539496"/>
            <a:ext cx="8732520" cy="5029200"/>
          </a:xfrm>
          <a:prstGeom prst="rect">
            <a:avLst/>
          </a:prstGeom>
          <a:noFill/>
          <a:ln>
            <a:noFill/>
          </a:ln>
        </p:spPr>
      </p:pic>
      <p:sp>
        <p:nvSpPr>
          <p:cNvPr id="135" name="Google Shape;135;p5"/>
          <p:cNvSpPr txBox="1"/>
          <p:nvPr/>
        </p:nvSpPr>
        <p:spPr>
          <a:xfrm>
            <a:off x="0" y="16276"/>
            <a:ext cx="40795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Gastro-duodenal junction </a:t>
            </a:r>
            <a:endParaRPr b="1" sz="2800">
              <a:solidFill>
                <a:schemeClr val="dk1"/>
              </a:solidFill>
              <a:latin typeface="Calibri"/>
              <a:ea typeface="Calibri"/>
              <a:cs typeface="Calibri"/>
              <a:sym typeface="Calibri"/>
            </a:endParaRPr>
          </a:p>
        </p:txBody>
      </p:sp>
      <p:sp>
        <p:nvSpPr>
          <p:cNvPr id="136" name="Google Shape;136;p5"/>
          <p:cNvSpPr/>
          <p:nvPr/>
        </p:nvSpPr>
        <p:spPr>
          <a:xfrm>
            <a:off x="0" y="5568696"/>
            <a:ext cx="8723376" cy="914400"/>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6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600">
                <a:solidFill>
                  <a:srgbClr val="000000"/>
                </a:solidFill>
                <a:latin typeface="Calibri"/>
                <a:ea typeface="Calibri"/>
                <a:cs typeface="Calibri"/>
                <a:sym typeface="Calibri"/>
              </a:rPr>
              <a:t>Q:How do we know that this section in the Gastro-esophageal junction not in other parts of GIT ?</a:t>
            </a:r>
            <a:endParaRPr/>
          </a:p>
          <a:p>
            <a:pPr indent="0" lvl="0" marL="0" marR="0" rtl="0" algn="l">
              <a:spcBef>
                <a:spcPts val="0"/>
              </a:spcBef>
              <a:spcAft>
                <a:spcPts val="0"/>
              </a:spcAft>
              <a:buNone/>
            </a:pPr>
            <a:r>
              <a:rPr b="1" lang="en-US" sz="1600">
                <a:solidFill>
                  <a:srgbClr val="000000"/>
                </a:solidFill>
                <a:latin typeface="Calibri"/>
                <a:ea typeface="Calibri"/>
                <a:cs typeface="Calibri"/>
                <a:sym typeface="Calibri"/>
              </a:rPr>
              <a:t>A: </a:t>
            </a:r>
            <a:r>
              <a:rPr lang="en-US" sz="1600">
                <a:solidFill>
                  <a:srgbClr val="000000"/>
                </a:solidFill>
                <a:latin typeface="Calibri"/>
                <a:ea typeface="Calibri"/>
                <a:cs typeface="Calibri"/>
                <a:sym typeface="Calibri"/>
              </a:rPr>
              <a:t>through the thickness of Musculosa (</a:t>
            </a:r>
            <a:r>
              <a:rPr b="1" lang="en-US" sz="1600">
                <a:solidFill>
                  <a:srgbClr val="000000"/>
                </a:solidFill>
                <a:latin typeface="Calibri"/>
                <a:ea typeface="Calibri"/>
                <a:cs typeface="Calibri"/>
                <a:sym typeface="Calibri"/>
              </a:rPr>
              <a:t>IN</a:t>
            </a:r>
            <a:r>
              <a:rPr lang="en-US" sz="1600">
                <a:solidFill>
                  <a:srgbClr val="000000"/>
                </a:solidFill>
                <a:latin typeface="Calibri"/>
                <a:ea typeface="Calibri"/>
                <a:cs typeface="Calibri"/>
                <a:sym typeface="Calibri"/>
              </a:rPr>
              <a:t> the pylorus is Thicker, formed of 2 layers of muscles. Thick IC to form the p. sphincter &amp; OL. </a:t>
            </a:r>
            <a:r>
              <a:rPr b="1" lang="en-US" sz="1600">
                <a:solidFill>
                  <a:srgbClr val="000000"/>
                </a:solidFill>
                <a:latin typeface="Calibri"/>
                <a:ea typeface="Calibri"/>
                <a:cs typeface="Calibri"/>
                <a:sym typeface="Calibri"/>
              </a:rPr>
              <a:t>IN</a:t>
            </a:r>
            <a:r>
              <a:rPr lang="en-US" sz="1600">
                <a:solidFill>
                  <a:srgbClr val="000000"/>
                </a:solidFill>
                <a:latin typeface="Calibri"/>
                <a:ea typeface="Calibri"/>
                <a:cs typeface="Calibri"/>
                <a:sym typeface="Calibri"/>
              </a:rPr>
              <a:t> the duodenum its thinner)</a:t>
            </a:r>
            <a:endParaRPr sz="16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5"/>
          <p:cNvSpPr txBox="1"/>
          <p:nvPr/>
        </p:nvSpPr>
        <p:spPr>
          <a:xfrm>
            <a:off x="4727449" y="4169664"/>
            <a:ext cx="18287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Brunner’s glands in the submucosa  </a:t>
            </a:r>
            <a:endParaRPr b="1" sz="1600">
              <a:solidFill>
                <a:schemeClr val="dk1"/>
              </a:solidFill>
              <a:latin typeface="Calibri"/>
              <a:ea typeface="Calibri"/>
              <a:cs typeface="Calibri"/>
              <a:sym typeface="Calibri"/>
            </a:endParaRPr>
          </a:p>
        </p:txBody>
      </p:sp>
      <p:sp>
        <p:nvSpPr>
          <p:cNvPr id="138" name="Google Shape;138;p5"/>
          <p:cNvSpPr txBox="1"/>
          <p:nvPr/>
        </p:nvSpPr>
        <p:spPr>
          <a:xfrm>
            <a:off x="8723375" y="549175"/>
            <a:ext cx="3468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latin typeface="Calibri"/>
                <a:ea typeface="Calibri"/>
                <a:cs typeface="Calibri"/>
                <a:sym typeface="Calibri"/>
              </a:rPr>
              <a:t>gastro-duodenal junction = </a:t>
            </a:r>
            <a:r>
              <a:rPr b="1" lang="en-US" sz="2200">
                <a:latin typeface="Calibri"/>
                <a:ea typeface="Calibri"/>
                <a:cs typeface="Calibri"/>
                <a:sym typeface="Calibri"/>
              </a:rPr>
              <a:t>pyloro-duodenal</a:t>
            </a:r>
            <a:r>
              <a:rPr b="1" lang="en-US" sz="2200">
                <a:latin typeface="Calibri"/>
                <a:ea typeface="Calibri"/>
                <a:cs typeface="Calibri"/>
                <a:sym typeface="Calibri"/>
              </a:rPr>
              <a:t> junction </a:t>
            </a:r>
            <a:endParaRPr b="1" sz="2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b="0" l="0" r="0" t="0"/>
          <a:stretch/>
        </p:blipFill>
        <p:spPr>
          <a:xfrm>
            <a:off x="-1" y="519112"/>
            <a:ext cx="5930900" cy="4381500"/>
          </a:xfrm>
          <a:prstGeom prst="rect">
            <a:avLst/>
          </a:prstGeom>
          <a:noFill/>
          <a:ln>
            <a:noFill/>
          </a:ln>
        </p:spPr>
      </p:pic>
      <p:sp>
        <p:nvSpPr>
          <p:cNvPr id="144" name="Google Shape;144;p6"/>
          <p:cNvSpPr txBox="1"/>
          <p:nvPr/>
        </p:nvSpPr>
        <p:spPr>
          <a:xfrm>
            <a:off x="0" y="0"/>
            <a:ext cx="31622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Recto-anal junction </a:t>
            </a:r>
            <a:endParaRPr b="1" sz="2800">
              <a:solidFill>
                <a:schemeClr val="dk1"/>
              </a:solidFill>
              <a:latin typeface="Calibri"/>
              <a:ea typeface="Calibri"/>
              <a:cs typeface="Calibri"/>
              <a:sym typeface="Calibri"/>
            </a:endParaRPr>
          </a:p>
        </p:txBody>
      </p:sp>
      <p:sp>
        <p:nvSpPr>
          <p:cNvPr id="145" name="Google Shape;145;p6"/>
          <p:cNvSpPr/>
          <p:nvPr/>
        </p:nvSpPr>
        <p:spPr>
          <a:xfrm>
            <a:off x="0" y="4904720"/>
            <a:ext cx="5930900" cy="1578376"/>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There is an important difference between the intestinal glands and the gastric glands: </a:t>
            </a:r>
            <a:r>
              <a:rPr lang="en-US" sz="1800">
                <a:solidFill>
                  <a:schemeClr val="dk1"/>
                </a:solidFill>
                <a:latin typeface="Calibri"/>
                <a:ea typeface="Calibri"/>
                <a:cs typeface="Calibri"/>
                <a:sym typeface="Calibri"/>
              </a:rPr>
              <a:t>the intestinal glands contain a large amount of </a:t>
            </a:r>
            <a:r>
              <a:rPr b="1" lang="en-US" sz="1800">
                <a:solidFill>
                  <a:schemeClr val="dk1"/>
                </a:solidFill>
                <a:latin typeface="Calibri"/>
                <a:ea typeface="Calibri"/>
                <a:cs typeface="Calibri"/>
                <a:sym typeface="Calibri"/>
              </a:rPr>
              <a:t>goblet cells </a:t>
            </a:r>
            <a:r>
              <a:rPr lang="en-US" sz="1800">
                <a:solidFill>
                  <a:schemeClr val="dk1"/>
                </a:solidFill>
                <a:latin typeface="Calibri"/>
                <a:ea typeface="Calibri"/>
                <a:cs typeface="Calibri"/>
                <a:sym typeface="Calibri"/>
              </a:rPr>
              <a:t>which secrete mucus help in the protection of the intestinal wall from the waste products, goblet cells </a:t>
            </a:r>
            <a:r>
              <a:rPr b="1" lang="en-US" sz="1800">
                <a:solidFill>
                  <a:schemeClr val="dk1"/>
                </a:solidFill>
                <a:latin typeface="Calibri"/>
                <a:ea typeface="Calibri"/>
                <a:cs typeface="Calibri"/>
                <a:sym typeface="Calibri"/>
              </a:rPr>
              <a:t>not</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found</a:t>
            </a:r>
            <a:r>
              <a:rPr lang="en-US" sz="1800">
                <a:solidFill>
                  <a:schemeClr val="dk1"/>
                </a:solidFill>
                <a:latin typeface="Calibri"/>
                <a:ea typeface="Calibri"/>
                <a:cs typeface="Calibri"/>
                <a:sym typeface="Calibri"/>
              </a:rPr>
              <a:t> in the gastric glands </a:t>
            </a:r>
            <a:endParaRPr sz="1800">
              <a:solidFill>
                <a:schemeClr val="dk1"/>
              </a:solidFill>
              <a:latin typeface="Calibri"/>
              <a:ea typeface="Calibri"/>
              <a:cs typeface="Calibri"/>
              <a:sym typeface="Calibri"/>
            </a:endParaRPr>
          </a:p>
        </p:txBody>
      </p:sp>
      <p:sp>
        <p:nvSpPr>
          <p:cNvPr id="146" name="Google Shape;146;p6"/>
          <p:cNvSpPr/>
          <p:nvPr/>
        </p:nvSpPr>
        <p:spPr>
          <a:xfrm rot="-5400000">
            <a:off x="1079114" y="100828"/>
            <a:ext cx="264932" cy="2423160"/>
          </a:xfrm>
          <a:prstGeom prst="rightBrace">
            <a:avLst>
              <a:gd fmla="val 8333" name="adj1"/>
              <a:gd fmla="val 50000" name="adj2"/>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6"/>
          <p:cNvSpPr txBox="1"/>
          <p:nvPr/>
        </p:nvSpPr>
        <p:spPr>
          <a:xfrm>
            <a:off x="0" y="519112"/>
            <a:ext cx="30632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Anal side showing non keratinized stratified squamous epith </a:t>
            </a:r>
            <a:endParaRPr b="1" sz="1600">
              <a:solidFill>
                <a:schemeClr val="dk1"/>
              </a:solidFill>
              <a:latin typeface="Calibri"/>
              <a:ea typeface="Calibri"/>
              <a:cs typeface="Calibri"/>
              <a:sym typeface="Calibri"/>
            </a:endParaRPr>
          </a:p>
        </p:txBody>
      </p:sp>
      <p:sp>
        <p:nvSpPr>
          <p:cNvPr id="148" name="Google Shape;148;p6"/>
          <p:cNvSpPr/>
          <p:nvPr/>
        </p:nvSpPr>
        <p:spPr>
          <a:xfrm rot="-5400000">
            <a:off x="4134551" y="-351475"/>
            <a:ext cx="340987" cy="3251709"/>
          </a:xfrm>
          <a:prstGeom prst="rightBrace">
            <a:avLst>
              <a:gd fmla="val 8333" name="adj1"/>
              <a:gd fmla="val 69966"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6"/>
          <p:cNvSpPr txBox="1"/>
          <p:nvPr/>
        </p:nvSpPr>
        <p:spPr>
          <a:xfrm>
            <a:off x="3418306" y="523220"/>
            <a:ext cx="19677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Rectum side showing intestinal glands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7"/>
          <p:cNvPicPr preferRelativeResize="0"/>
          <p:nvPr/>
        </p:nvPicPr>
        <p:blipFill rotWithShape="1">
          <a:blip r:embed="rId3">
            <a:alphaModFix/>
          </a:blip>
          <a:srcRect b="0" l="0" r="0" t="0"/>
          <a:stretch/>
        </p:blipFill>
        <p:spPr>
          <a:xfrm>
            <a:off x="0" y="523220"/>
            <a:ext cx="7000875" cy="4552950"/>
          </a:xfrm>
          <a:prstGeom prst="rect">
            <a:avLst/>
          </a:prstGeom>
          <a:noFill/>
          <a:ln>
            <a:noFill/>
          </a:ln>
        </p:spPr>
      </p:pic>
      <p:sp>
        <p:nvSpPr>
          <p:cNvPr id="155" name="Google Shape;155;p7"/>
          <p:cNvSpPr txBox="1"/>
          <p:nvPr/>
        </p:nvSpPr>
        <p:spPr>
          <a:xfrm>
            <a:off x="0" y="0"/>
            <a:ext cx="18982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Duodenum</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56" name="Google Shape;156;p7"/>
          <p:cNvSpPr/>
          <p:nvPr/>
        </p:nvSpPr>
        <p:spPr>
          <a:xfrm rot="-1767210">
            <a:off x="105164" y="671361"/>
            <a:ext cx="2963801" cy="1805819"/>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7" name="Google Shape;157;p7"/>
          <p:cNvCxnSpPr/>
          <p:nvPr/>
        </p:nvCxnSpPr>
        <p:spPr>
          <a:xfrm flipH="1" rot="10800000">
            <a:off x="2706624" y="347472"/>
            <a:ext cx="493776" cy="175748"/>
          </a:xfrm>
          <a:prstGeom prst="straightConnector1">
            <a:avLst/>
          </a:prstGeom>
          <a:noFill/>
          <a:ln cap="flat" cmpd="sng" w="38100">
            <a:solidFill>
              <a:schemeClr val="dk1"/>
            </a:solidFill>
            <a:prstDash val="solid"/>
            <a:miter lim="800000"/>
            <a:headEnd len="sm" w="sm" type="none"/>
            <a:tailEnd len="med" w="med" type="triangle"/>
          </a:ln>
        </p:spPr>
      </p:cxnSp>
      <p:sp>
        <p:nvSpPr>
          <p:cNvPr id="158" name="Google Shape;158;p7"/>
          <p:cNvSpPr txBox="1"/>
          <p:nvPr/>
        </p:nvSpPr>
        <p:spPr>
          <a:xfrm>
            <a:off x="3200400" y="147417"/>
            <a:ext cx="177952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Finger-like villi </a:t>
            </a:r>
            <a:endParaRPr b="1" sz="2000">
              <a:solidFill>
                <a:schemeClr val="dk1"/>
              </a:solidFill>
              <a:latin typeface="Calibri"/>
              <a:ea typeface="Calibri"/>
              <a:cs typeface="Calibri"/>
              <a:sym typeface="Calibri"/>
            </a:endParaRPr>
          </a:p>
        </p:txBody>
      </p:sp>
      <p:sp>
        <p:nvSpPr>
          <p:cNvPr id="159" name="Google Shape;159;p7"/>
          <p:cNvSpPr/>
          <p:nvPr/>
        </p:nvSpPr>
        <p:spPr>
          <a:xfrm rot="-1617875">
            <a:off x="3412969" y="864551"/>
            <a:ext cx="2633259" cy="1113676"/>
          </a:xfrm>
          <a:prstGeom prst="rect">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0" name="Google Shape;160;p7"/>
          <p:cNvCxnSpPr/>
          <p:nvPr/>
        </p:nvCxnSpPr>
        <p:spPr>
          <a:xfrm flipH="1" rot="10800000">
            <a:off x="5751576" y="347472"/>
            <a:ext cx="347472" cy="175748"/>
          </a:xfrm>
          <a:prstGeom prst="straightConnector1">
            <a:avLst/>
          </a:prstGeom>
          <a:noFill/>
          <a:ln cap="flat" cmpd="sng" w="38100">
            <a:solidFill>
              <a:schemeClr val="dk1"/>
            </a:solidFill>
            <a:prstDash val="solid"/>
            <a:miter lim="800000"/>
            <a:headEnd len="sm" w="sm" type="none"/>
            <a:tailEnd len="med" w="med" type="triangle"/>
          </a:ln>
        </p:spPr>
      </p:cxnSp>
      <p:sp>
        <p:nvSpPr>
          <p:cNvPr id="161" name="Google Shape;161;p7"/>
          <p:cNvSpPr txBox="1"/>
          <p:nvPr/>
        </p:nvSpPr>
        <p:spPr>
          <a:xfrm>
            <a:off x="6099048" y="147417"/>
            <a:ext cx="9157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Crypts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2" name="Google Shape;162;p7"/>
          <p:cNvSpPr/>
          <p:nvPr/>
        </p:nvSpPr>
        <p:spPr>
          <a:xfrm rot="-1598548">
            <a:off x="1969698" y="2669978"/>
            <a:ext cx="3549485" cy="1280294"/>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3" name="Google Shape;163;p7"/>
          <p:cNvCxnSpPr/>
          <p:nvPr/>
        </p:nvCxnSpPr>
        <p:spPr>
          <a:xfrm>
            <a:off x="2444385" y="4681728"/>
            <a:ext cx="0" cy="603504"/>
          </a:xfrm>
          <a:prstGeom prst="straightConnector1">
            <a:avLst/>
          </a:prstGeom>
          <a:noFill/>
          <a:ln cap="flat" cmpd="sng" w="38100">
            <a:solidFill>
              <a:schemeClr val="dk1"/>
            </a:solidFill>
            <a:prstDash val="solid"/>
            <a:miter lim="800000"/>
            <a:headEnd len="sm" w="sm" type="none"/>
            <a:tailEnd len="med" w="med" type="triangle"/>
          </a:ln>
        </p:spPr>
      </p:cxnSp>
      <p:sp>
        <p:nvSpPr>
          <p:cNvPr id="164" name="Google Shape;164;p7"/>
          <p:cNvSpPr txBox="1"/>
          <p:nvPr/>
        </p:nvSpPr>
        <p:spPr>
          <a:xfrm>
            <a:off x="1405233" y="5276088"/>
            <a:ext cx="207830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Brunner’s glands in the submucosa </a:t>
            </a:r>
            <a:endParaRPr b="1" sz="2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b="0" l="0" r="0" t="0"/>
          <a:stretch/>
        </p:blipFill>
        <p:spPr>
          <a:xfrm>
            <a:off x="0" y="841247"/>
            <a:ext cx="6060332" cy="4844374"/>
          </a:xfrm>
          <a:prstGeom prst="rect">
            <a:avLst/>
          </a:prstGeom>
          <a:noFill/>
          <a:ln>
            <a:noFill/>
          </a:ln>
        </p:spPr>
      </p:pic>
      <p:sp>
        <p:nvSpPr>
          <p:cNvPr id="170" name="Google Shape;170;p8"/>
          <p:cNvSpPr/>
          <p:nvPr/>
        </p:nvSpPr>
        <p:spPr>
          <a:xfrm>
            <a:off x="0" y="0"/>
            <a:ext cx="3904488" cy="841247"/>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Duodenum</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800">
                <a:solidFill>
                  <a:schemeClr val="dk1"/>
                </a:solidFill>
                <a:latin typeface="Calibri"/>
                <a:ea typeface="Calibri"/>
                <a:cs typeface="Calibri"/>
                <a:sym typeface="Calibri"/>
              </a:rPr>
              <a:t>Intestinal villi &amp; crypts </a:t>
            </a:r>
            <a:r>
              <a:rPr lang="en-US" sz="2800">
                <a:solidFill>
                  <a:schemeClr val="lt1"/>
                </a:solidFill>
                <a:latin typeface="Calibri"/>
                <a:ea typeface="Calibri"/>
                <a:cs typeface="Calibri"/>
                <a:sym typeface="Calibri"/>
              </a:rPr>
              <a:t> </a:t>
            </a:r>
            <a:endParaRPr sz="2800">
              <a:solidFill>
                <a:schemeClr val="lt1"/>
              </a:solidFill>
              <a:latin typeface="Calibri"/>
              <a:ea typeface="Calibri"/>
              <a:cs typeface="Calibri"/>
              <a:sym typeface="Calibri"/>
            </a:endParaRPr>
          </a:p>
        </p:txBody>
      </p:sp>
      <p:sp>
        <p:nvSpPr>
          <p:cNvPr id="171" name="Google Shape;171;p8"/>
          <p:cNvSpPr/>
          <p:nvPr/>
        </p:nvSpPr>
        <p:spPr>
          <a:xfrm>
            <a:off x="0" y="5685621"/>
            <a:ext cx="4572000" cy="321987"/>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Goblet cells start to appear in the duodenum </a:t>
            </a:r>
            <a:endParaRPr b="1" sz="1800">
              <a:solidFill>
                <a:schemeClr val="dk1"/>
              </a:solidFill>
              <a:latin typeface="Calibri"/>
              <a:ea typeface="Calibri"/>
              <a:cs typeface="Calibri"/>
              <a:sym typeface="Calibri"/>
            </a:endParaRPr>
          </a:p>
        </p:txBody>
      </p:sp>
      <p:sp>
        <p:nvSpPr>
          <p:cNvPr id="172" name="Google Shape;172;p8"/>
          <p:cNvSpPr/>
          <p:nvPr/>
        </p:nvSpPr>
        <p:spPr>
          <a:xfrm>
            <a:off x="0" y="6007608"/>
            <a:ext cx="5806440" cy="841247"/>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**There's no goblet cells in the stomach</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**there is small amount of goblet cells in the duodenum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**large numbers of goblet cells found in the large intestine </a:t>
            </a:r>
            <a:endParaRPr b="1"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9"/>
          <p:cNvPicPr preferRelativeResize="0"/>
          <p:nvPr/>
        </p:nvPicPr>
        <p:blipFill rotWithShape="1">
          <a:blip r:embed="rId3">
            <a:alphaModFix/>
          </a:blip>
          <a:srcRect b="0" l="0" r="0" t="0"/>
          <a:stretch/>
        </p:blipFill>
        <p:spPr>
          <a:xfrm>
            <a:off x="0" y="523220"/>
            <a:ext cx="5086350" cy="4295775"/>
          </a:xfrm>
          <a:prstGeom prst="rect">
            <a:avLst/>
          </a:prstGeom>
          <a:noFill/>
          <a:ln>
            <a:noFill/>
          </a:ln>
        </p:spPr>
      </p:pic>
      <p:sp>
        <p:nvSpPr>
          <p:cNvPr id="178" name="Google Shape;178;p9"/>
          <p:cNvSpPr txBox="1"/>
          <p:nvPr/>
        </p:nvSpPr>
        <p:spPr>
          <a:xfrm>
            <a:off x="0" y="0"/>
            <a:ext cx="99886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colon</a:t>
            </a:r>
            <a:endParaRPr b="1" sz="1800">
              <a:solidFill>
                <a:schemeClr val="dk1"/>
              </a:solidFill>
              <a:latin typeface="Calibri"/>
              <a:ea typeface="Calibri"/>
              <a:cs typeface="Calibri"/>
              <a:sym typeface="Calibri"/>
            </a:endParaRPr>
          </a:p>
        </p:txBody>
      </p:sp>
      <p:sp>
        <p:nvSpPr>
          <p:cNvPr id="179" name="Google Shape;179;p9"/>
          <p:cNvSpPr/>
          <p:nvPr/>
        </p:nvSpPr>
        <p:spPr>
          <a:xfrm>
            <a:off x="5175504" y="923544"/>
            <a:ext cx="320040" cy="3017520"/>
          </a:xfrm>
          <a:prstGeom prst="rightBrace">
            <a:avLst>
              <a:gd fmla="val 8333" name="adj1"/>
              <a:gd fmla="val 50000" name="adj2"/>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9"/>
          <p:cNvSpPr txBox="1"/>
          <p:nvPr/>
        </p:nvSpPr>
        <p:spPr>
          <a:xfrm>
            <a:off x="5584698" y="2078361"/>
            <a:ext cx="272491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Intestinal crypts contain numerous goblet cells</a:t>
            </a:r>
            <a:endParaRPr/>
          </a:p>
        </p:txBody>
      </p:sp>
      <p:sp>
        <p:nvSpPr>
          <p:cNvPr id="181" name="Google Shape;181;p9"/>
          <p:cNvSpPr/>
          <p:nvPr/>
        </p:nvSpPr>
        <p:spPr>
          <a:xfrm>
            <a:off x="0" y="4818995"/>
            <a:ext cx="5086350" cy="114289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Q: How to differentiate colon section from another section?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A: </a:t>
            </a:r>
            <a:r>
              <a:rPr lang="en-US" sz="1800">
                <a:solidFill>
                  <a:schemeClr val="dk1"/>
                </a:solidFill>
                <a:latin typeface="Calibri"/>
                <a:ea typeface="Calibri"/>
                <a:cs typeface="Calibri"/>
                <a:sym typeface="Calibri"/>
              </a:rPr>
              <a:t>from the num. of goblet cells, colon contain numerous goblet cells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2021-04-07T22:37:18Z</dcterms:created>
  <dc:creator>user</dc:creator>
</cp:coreProperties>
</file>