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3.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12.xml" ContentType="application/vnd.openxmlformats-officedocument.presentationml.slide+xml"/>
  <Override PartName="/ppt/slides/slide7.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4.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4007" r:id="rId1"/>
  </p:sldMasterIdLst>
  <p:notesMasterIdLst>
    <p:notesMasterId r:id="rId15"/>
  </p:notesMasterIdLst>
  <p:sldIdLst>
    <p:sldId id="256" r:id="rId2"/>
    <p:sldId id="286" r:id="rId3"/>
    <p:sldId id="287" r:id="rId4"/>
    <p:sldId id="288" r:id="rId5"/>
    <p:sldId id="289" r:id="rId6"/>
    <p:sldId id="290" r:id="rId7"/>
    <p:sldId id="291" r:id="rId8"/>
    <p:sldId id="292" r:id="rId9"/>
    <p:sldId id="293" r:id="rId10"/>
    <p:sldId id="294" r:id="rId11"/>
    <p:sldId id="295" r:id="rId12"/>
    <p:sldId id="296" r:id="rId13"/>
    <p:sldId id="29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C0EB"/>
    <a:srgbClr val="F2FB9B"/>
    <a:srgbClr val="ECF9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120" y="-4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EG"/>
          </a:p>
        </p:txBody>
      </p:sp>
      <p:sp>
        <p:nvSpPr>
          <p:cNvPr id="3" name="Date Placeholder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DDCB9763-61D3-469E-8DB0-6A07660794C8}" type="datetimeFigureOut">
              <a:rPr lang="ar-EG" smtClean="0"/>
              <a:t>29/03/1444</a:t>
            </a:fld>
            <a:endParaRPr lang="ar-EG"/>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ar-E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6" name="Footer Placeholder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EG"/>
          </a:p>
        </p:txBody>
      </p:sp>
      <p:sp>
        <p:nvSpPr>
          <p:cNvPr id="7" name="Slide Number Placeholder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5A148A19-34F6-4E89-915C-BAF664247F7A}" type="slidenum">
              <a:rPr lang="ar-EG" smtClean="0"/>
              <a:t>‹#›</a:t>
            </a:fld>
            <a:endParaRPr lang="ar-EG"/>
          </a:p>
        </p:txBody>
      </p:sp>
    </p:spTree>
    <p:extLst>
      <p:ext uri="{BB962C8B-B14F-4D97-AF65-F5344CB8AC3E}">
        <p14:creationId xmlns:p14="http://schemas.microsoft.com/office/powerpoint/2010/main" val="254234160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76DBEBC-4EA5-40FD-B3E8-93429B5C6984}" type="datetime1">
              <a:rPr lang="en-US" smtClean="0"/>
              <a:t>10/24/2022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15021622"/>
      </p:ext>
    </p:extLst>
  </p:cSld>
  <p:clrMapOvr>
    <a:masterClrMapping/>
  </p:clrMapOvr>
  <p:transition spd="slow">
    <p:fade/>
    <p:sndAc>
      <p:stSnd>
        <p:snd r:embed="rId1" name="arrow.wav"/>
      </p:stSnd>
    </p:sndAc>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FA7515-5E2B-4766-8844-0833A4D3D4FA}" type="datetime1">
              <a:rPr lang="en-US" smtClean="0"/>
              <a:t>10/24/2022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69386255"/>
      </p:ext>
    </p:extLst>
  </p:cSld>
  <p:clrMapOvr>
    <a:masterClrMapping/>
  </p:clrMapOvr>
  <p:timing>
    <p:tnLst>
      <p:par>
        <p:cTn id="1" dur="indefinite" restart="never" nodeType="tmRoot"/>
      </p:par>
    </p:tnLst>
  </p:timing>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FA7515-5E2B-4766-8844-0833A4D3D4FA}" type="datetime1">
              <a:rPr lang="en-US" smtClean="0"/>
              <a:t>10/24/2022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37791196"/>
      </p:ext>
    </p:extLst>
  </p:cSld>
  <p:clrMapOvr>
    <a:masterClrMapping/>
  </p:clrMapOvr>
  <p:timing>
    <p:tnLst>
      <p:par>
        <p:cTn id="1" dur="indefinite" restart="never" nodeType="tmRoot"/>
      </p:par>
    </p:tnLst>
  </p:timing>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CCFA7515-5E2B-4766-8844-0833A4D3D4FA}" type="datetime1">
              <a:rPr lang="en-US" smtClean="0"/>
              <a:t>10/24/2022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47321565"/>
      </p:ext>
    </p:extLst>
  </p:cSld>
  <p:clrMapOvr>
    <a:masterClrMapping/>
  </p:clrMapOvr>
  <p:timing>
    <p:tnLst>
      <p:par>
        <p:cTn id="1" dur="indefinite" restart="never" nodeType="tmRoot"/>
      </p:par>
    </p:tnLst>
  </p:timing>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CCFA7515-5E2B-4766-8844-0833A4D3D4FA}" type="datetime1">
              <a:rPr lang="en-US" smtClean="0"/>
              <a:t>10/24/2022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38130939"/>
      </p:ext>
    </p:extLst>
  </p:cSld>
  <p:clrMapOvr>
    <a:masterClrMapping/>
  </p:clrMapOvr>
  <p:timing>
    <p:tnLst>
      <p:par>
        <p:cTn id="1" dur="indefinite" restart="never" nodeType="tmRoot"/>
      </p:par>
    </p:tnLst>
  </p:timing>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CCFA7515-5E2B-4766-8844-0833A4D3D4FA}" type="datetime1">
              <a:rPr lang="en-US" smtClean="0"/>
              <a:t>10/24/2022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96782422"/>
      </p:ext>
    </p:extLst>
  </p:cSld>
  <p:clrMapOvr>
    <a:masterClrMapping/>
  </p:clrMapOvr>
  <p:timing>
    <p:tnLst>
      <p:par>
        <p:cTn id="1" dur="indefinite" restart="never" nodeType="tmRoot"/>
      </p:par>
    </p:tnLst>
  </p:timing>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D878785-6BFE-485A-8813-1AD5A4B5A2C6}" type="datetime1">
              <a:rPr lang="en-US" smtClean="0"/>
              <a:t>10/24/2022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91090521"/>
      </p:ext>
    </p:extLst>
  </p:cSld>
  <p:clrMapOvr>
    <a:masterClrMapping/>
  </p:clrMapOvr>
  <p:transition spd="slow">
    <p:fade/>
    <p:sndAc>
      <p:stSnd>
        <p:snd r:embed="rId1" name="arrow.wav"/>
      </p:stSnd>
    </p:sndAc>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89810C6-42BB-4085-94AD-EC5ECEF238E3}" type="datetime1">
              <a:rPr lang="en-US" smtClean="0"/>
              <a:t>10/24/2022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78013307"/>
      </p:ext>
    </p:extLst>
  </p:cSld>
  <p:clrMapOvr>
    <a:masterClrMapping/>
  </p:clrMapOvr>
  <p:transition spd="slow">
    <p:fade/>
    <p:sndAc>
      <p:stSnd>
        <p:snd r:embed="rId1" name="arrow.wav"/>
      </p:stSnd>
    </p:sndAc>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lvl1pPr>
              <a:defRPr>
                <a:latin typeface="Times New Roman" panose="02020603050405020304" pitchFamily="18" charset="0"/>
                <a:cs typeface="Times New Roman" panose="02020603050405020304"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E15D31D7-42C7-46CD-906C-677A24073EF7}" type="datetime1">
              <a:rPr lang="en-US" smtClean="0"/>
              <a:t>10/24/2022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03691921"/>
      </p:ext>
    </p:extLst>
  </p:cSld>
  <p:clrMapOvr>
    <a:masterClrMapping/>
  </p:clrMapOvr>
  <p:transition spd="slow">
    <p:fade/>
    <p:sndAc>
      <p:stSnd>
        <p:snd r:embed="rId1" name="arrow.wav"/>
      </p:stSnd>
    </p:sndAc>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95EA63-141B-426C-BC94-FC0572612E71}" type="datetime1">
              <a:rPr lang="en-US" smtClean="0"/>
              <a:t>10/24/2022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10937620"/>
      </p:ext>
    </p:extLst>
  </p:cSld>
  <p:clrMapOvr>
    <a:masterClrMapping/>
  </p:clrMapOvr>
  <p:transition spd="slow">
    <p:fade/>
    <p:sndAc>
      <p:stSnd>
        <p:snd r:embed="rId1" name="arrow.wav"/>
      </p:stSnd>
    </p:sndAc>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58C4EE3-02A1-4B27-87B6-FB701E847640}" type="datetime1">
              <a:rPr lang="en-US" smtClean="0"/>
              <a:t>10/24/2022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90530883"/>
      </p:ext>
    </p:extLst>
  </p:cSld>
  <p:clrMapOvr>
    <a:masterClrMapping/>
  </p:clrMapOvr>
  <p:transition spd="slow">
    <p:fade/>
    <p:sndAc>
      <p:stSnd>
        <p:snd r:embed="rId1" name="arrow.wav"/>
      </p:stSnd>
    </p:sndAc>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CE6C3E1-5062-4494-9906-B09F70385BCA}" type="datetime1">
              <a:rPr lang="en-US" smtClean="0"/>
              <a:t>10/24/2022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62772683"/>
      </p:ext>
    </p:extLst>
  </p:cSld>
  <p:clrMapOvr>
    <a:masterClrMapping/>
  </p:clrMapOvr>
  <p:transition spd="slow">
    <p:fade/>
    <p:sndAc>
      <p:stSnd>
        <p:snd r:embed="rId1" name="arrow.wav"/>
      </p:stSnd>
    </p:sndAc>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C1B7B9D-6B4A-4ABA-AD17-DC60099562F0}" type="datetime1">
              <a:rPr lang="en-US" smtClean="0"/>
              <a:t>10/24/2022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56546743"/>
      </p:ext>
    </p:extLst>
  </p:cSld>
  <p:clrMapOvr>
    <a:masterClrMapping/>
  </p:clrMapOvr>
  <p:transition spd="slow">
    <p:fade/>
    <p:sndAc>
      <p:stSnd>
        <p:snd r:embed="rId1" name="arrow.wav"/>
      </p:stSnd>
    </p:sndAc>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FEAF43-6ED8-4419-9206-2A68F57929CA}" type="datetime1">
              <a:rPr lang="en-US" smtClean="0"/>
              <a:t>10/24/2022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02332105"/>
      </p:ext>
    </p:extLst>
  </p:cSld>
  <p:clrMapOvr>
    <a:masterClrMapping/>
  </p:clrMapOvr>
  <p:transition spd="slow">
    <p:fade/>
    <p:sndAc>
      <p:stSnd>
        <p:snd r:embed="rId1" name="arrow.wav"/>
      </p:stSnd>
    </p:sndAc>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75A113-9A7B-4EF2-A3C5-1EA78371070D}" type="datetime1">
              <a:rPr lang="en-US" smtClean="0"/>
              <a:t>10/24/2022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9807268"/>
      </p:ext>
    </p:extLst>
  </p:cSld>
  <p:clrMapOvr>
    <a:masterClrMapping/>
  </p:clrMapOvr>
  <p:transition spd="slow">
    <p:fade/>
    <p:sndAc>
      <p:stSnd>
        <p:snd r:embed="rId1" name="arrow.wav"/>
      </p:stSnd>
    </p:sndAc>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D224F4-7D24-42F8-B16D-0ED0A108B9C4}" type="datetime1">
              <a:rPr lang="en-US" smtClean="0"/>
              <a:t>10/24/2022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7807183"/>
      </p:ext>
    </p:extLst>
  </p:cSld>
  <p:clrMapOvr>
    <a:masterClrMapping/>
  </p:clrMapOvr>
  <p:transition spd="slow">
    <p:fade/>
    <p:sndAc>
      <p:stSnd>
        <p:snd r:embed="rId1" name="arrow.wav"/>
      </p:stSnd>
    </p:sndAc>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a:solidFill>
            <a:schemeClr val="accent1">
              <a:lumMod val="75000"/>
              <a:alpha val="40000"/>
            </a:schemeClr>
          </a:solidFill>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10" name="Group 9"/>
          <p:cNvGrpSpPr/>
          <p:nvPr/>
        </p:nvGrpSpPr>
        <p:grpSpPr>
          <a:xfrm>
            <a:off x="27221" y="-30"/>
            <a:ext cx="2356674" cy="6853283"/>
            <a:chOff x="6627813" y="195452"/>
            <a:chExt cx="1952625" cy="5678299"/>
          </a:xfrm>
          <a:solidFill>
            <a:schemeClr val="accent1"/>
          </a:solidFill>
        </p:grpSpPr>
        <p:sp>
          <p:nvSpPr>
            <p:cNvPr id="11" name="Freeform 27"/>
            <p:cNvSpPr/>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 name="Rectangle 6"/>
          <p:cNvSpPr/>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CFA7515-5E2B-4766-8844-0833A4D3D4FA}" type="datetime1">
              <a:rPr lang="en-US" smtClean="0"/>
              <a:t>10/24/2022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85837513"/>
      </p:ext>
    </p:extLst>
  </p:cSld>
  <p:clrMap bg1="dk1" tx1="lt1" bg2="dk2" tx2="lt2" accent1="accent1" accent2="accent2" accent3="accent3" accent4="accent4" accent5="accent5" accent6="accent6" hlink="hlink" folHlink="folHlink"/>
  <p:sldLayoutIdLst>
    <p:sldLayoutId id="2147484008" r:id="rId1"/>
    <p:sldLayoutId id="2147484009" r:id="rId2"/>
    <p:sldLayoutId id="2147484010" r:id="rId3"/>
    <p:sldLayoutId id="2147484011" r:id="rId4"/>
    <p:sldLayoutId id="2147484012" r:id="rId5"/>
    <p:sldLayoutId id="2147484013" r:id="rId6"/>
    <p:sldLayoutId id="2147484014" r:id="rId7"/>
    <p:sldLayoutId id="2147484015" r:id="rId8"/>
    <p:sldLayoutId id="2147484016" r:id="rId9"/>
    <p:sldLayoutId id="2147484017" r:id="rId10"/>
    <p:sldLayoutId id="2147484018" r:id="rId11"/>
    <p:sldLayoutId id="2147484019" r:id="rId12"/>
    <p:sldLayoutId id="2147484020" r:id="rId13"/>
    <p:sldLayoutId id="2147484021" r:id="rId14"/>
    <p:sldLayoutId id="2147484022" r:id="rId15"/>
    <p:sldLayoutId id="2147484023" r:id="rId16"/>
  </p:sldLayoutIdLst>
  <p:transition spd="slow">
    <p:fade/>
    <p:sndAc>
      <p:stSnd>
        <p:snd r:embed="rId18" name="arrow.wav"/>
      </p:stSnd>
    </p:sndAc>
  </p:transition>
  <p:timing>
    <p:tnLst>
      <p:par>
        <p:cTn id="1" dur="indefinite" restart="never" nodeType="tmRoot"/>
      </p:par>
    </p:tnLst>
  </p:timing>
  <p:hf hdr="0" ftr="0" dt="0"/>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611" y="322237"/>
            <a:ext cx="11757660" cy="2069143"/>
          </a:xfrm>
        </p:spPr>
        <p:txBody>
          <a:bodyPr>
            <a:noAutofit/>
          </a:bodyPr>
          <a:lstStyle/>
          <a:p>
            <a:pPr algn="ctr"/>
            <a:r>
              <a:rPr lang="en-US" sz="8000" b="1" dirty="0" smtClean="0">
                <a:latin typeface="Times New Roman" panose="02020603050405020304" pitchFamily="18" charset="0"/>
                <a:cs typeface="Times New Roman" panose="02020603050405020304" pitchFamily="18" charset="0"/>
              </a:rPr>
              <a:t>General Pharmacology</a:t>
            </a:r>
            <a:endParaRPr lang="ar-EG" sz="8000" dirty="0">
              <a:latin typeface="Times New Roman" panose="02020603050405020304" pitchFamily="18" charset="0"/>
              <a:cs typeface="Times New Roman" panose="02020603050405020304" pitchFamily="18" charset="0"/>
            </a:endParaRPr>
          </a:p>
        </p:txBody>
      </p:sp>
      <p:sp>
        <p:nvSpPr>
          <p:cNvPr id="4" name="Subtitle 3"/>
          <p:cNvSpPr>
            <a:spLocks noGrp="1"/>
          </p:cNvSpPr>
          <p:nvPr>
            <p:ph type="subTitle" idx="1"/>
          </p:nvPr>
        </p:nvSpPr>
        <p:spPr>
          <a:xfrm>
            <a:off x="2589213" y="3254189"/>
            <a:ext cx="8915399" cy="2649474"/>
          </a:xfrm>
        </p:spPr>
        <p:txBody>
          <a:bodyPr>
            <a:normAutofit/>
          </a:bodyPr>
          <a:lstStyle/>
          <a:p>
            <a:pPr marL="285750" indent="-285750" rtl="0">
              <a:buFont typeface="Wingdings" panose="05000000000000000000" pitchFamily="2" charset="2"/>
              <a:buChar char="Ø"/>
            </a:pPr>
            <a:r>
              <a:rPr lang="en-US" sz="4400" b="1" dirty="0" smtClean="0">
                <a:latin typeface="Times New Roman" panose="02020603050405020304" pitchFamily="18" charset="0"/>
                <a:cs typeface="Times New Roman" panose="02020603050405020304" pitchFamily="18" charset="0"/>
              </a:rPr>
              <a:t>Pharmacokinetics</a:t>
            </a:r>
          </a:p>
          <a:p>
            <a:pPr marL="285750" indent="-285750" rtl="0">
              <a:buFont typeface="Wingdings" panose="05000000000000000000" pitchFamily="2" charset="2"/>
              <a:buChar char="Ø"/>
            </a:pPr>
            <a:r>
              <a:rPr lang="en-US" sz="4400" b="1" dirty="0" smtClean="0">
                <a:latin typeface="Times New Roman" panose="02020603050405020304" pitchFamily="18" charset="0"/>
                <a:cs typeface="Times New Roman" panose="02020603050405020304" pitchFamily="18" charset="0"/>
              </a:rPr>
              <a:t>Pharmacodynamics</a:t>
            </a:r>
          </a:p>
          <a:p>
            <a:pPr marL="285750" indent="-285750" rtl="0">
              <a:buFont typeface="Wingdings" panose="05000000000000000000" pitchFamily="2" charset="2"/>
              <a:buChar char="Ø"/>
            </a:pPr>
            <a:r>
              <a:rPr lang="en-US" sz="4400" b="1" dirty="0" smtClean="0">
                <a:latin typeface="Times New Roman" panose="02020603050405020304" pitchFamily="18" charset="0"/>
                <a:cs typeface="Times New Roman" panose="02020603050405020304" pitchFamily="18" charset="0"/>
              </a:rPr>
              <a:t>Drug-drug interactions</a:t>
            </a:r>
            <a:endParaRPr lang="ar-EG" sz="4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3671042"/>
      </p:ext>
    </p:extLst>
  </p:cSld>
  <p:clrMapOvr>
    <a:masterClrMapping/>
  </p:clrMapOvr>
  <p:transition spd="slow">
    <p:fad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Effect transition="in" filter="fade">
                                      <p:cBhvr>
                                        <p:cTn id="25" dur="500"/>
                                        <p:tgtEl>
                                          <p:spTgt spid="4">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4">
                                            <p:txEl>
                                              <p:pRg st="1" end="1"/>
                                            </p:txEl>
                                          </p:spTgt>
                                        </p:tgtEl>
                                        <p:attrNameLst>
                                          <p:attrName>style.visibility</p:attrName>
                                        </p:attrNameLst>
                                      </p:cBhvr>
                                      <p:to>
                                        <p:strVal val="visible"/>
                                      </p:to>
                                    </p:set>
                                    <p:animEffect transition="in" filter="fade">
                                      <p:cBhvr>
                                        <p:cTn id="30" dur="500"/>
                                        <p:tgtEl>
                                          <p:spTgt spid="4">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4">
                                            <p:txEl>
                                              <p:pRg st="2" end="2"/>
                                            </p:txEl>
                                          </p:spTgt>
                                        </p:tgtEl>
                                        <p:attrNameLst>
                                          <p:attrName>style.visibility</p:attrName>
                                        </p:attrNameLst>
                                      </p:cBhvr>
                                      <p:to>
                                        <p:strVal val="visible"/>
                                      </p:to>
                                    </p:set>
                                    <p:animEffect transition="in" filter="fade">
                                      <p:cBhvr>
                                        <p:cTn id="35"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2659" y="787782"/>
            <a:ext cx="11089341" cy="6070218"/>
          </a:xfrm>
        </p:spPr>
        <p:txBody>
          <a:bodyPr>
            <a:noAutofit/>
          </a:bodyPr>
          <a:lstStyle/>
          <a:p>
            <a:pPr marL="536575" indent="-268288" algn="ctr" rtl="0">
              <a:lnSpc>
                <a:spcPct val="90000"/>
              </a:lnSpc>
              <a:buNone/>
            </a:pPr>
            <a:r>
              <a:rPr lang="en-US" sz="2800" b="1" dirty="0" smtClean="0"/>
              <a:t>(4) SYSTEMIC CLEARANCE (CL</a:t>
            </a:r>
            <a:r>
              <a:rPr lang="en-US" sz="2800" b="1" baseline="-25000" dirty="0" smtClean="0"/>
              <a:t>S</a:t>
            </a:r>
            <a:r>
              <a:rPr lang="en-US" sz="2800" b="1" dirty="0" smtClean="0"/>
              <a:t>)</a:t>
            </a:r>
          </a:p>
          <a:p>
            <a:pPr marL="725487" indent="-457200" algn="l" rtl="0">
              <a:lnSpc>
                <a:spcPct val="90000"/>
              </a:lnSpc>
            </a:pPr>
            <a:r>
              <a:rPr lang="en-US" sz="2800" dirty="0" smtClean="0"/>
              <a:t>It is the volume of fluid cleared from the drug per unit of time.</a:t>
            </a:r>
            <a:br>
              <a:rPr lang="en-US" sz="2800" dirty="0" smtClean="0"/>
            </a:br>
            <a:r>
              <a:rPr lang="en-US" sz="2800" dirty="0" smtClean="0"/>
              <a:t>           </a:t>
            </a:r>
            <a:r>
              <a:rPr lang="en-US" sz="2800" b="1" dirty="0" smtClean="0"/>
              <a:t>CLs = Rate of elimination/Drug concentration</a:t>
            </a:r>
            <a:endParaRPr lang="en-US" sz="2800" dirty="0" smtClean="0"/>
          </a:p>
          <a:p>
            <a:pPr marL="725487" indent="-457200" algn="l" rtl="0">
              <a:lnSpc>
                <a:spcPct val="90000"/>
              </a:lnSpc>
            </a:pPr>
            <a:r>
              <a:rPr lang="en-US" sz="2800" dirty="0" smtClean="0"/>
              <a:t>Systemic clearance is equal to the sum of individual organ clearances i.e. clearance by liver, kidney, lungs…</a:t>
            </a:r>
            <a:br>
              <a:rPr lang="en-US" sz="2800" dirty="0" smtClean="0"/>
            </a:br>
            <a:r>
              <a:rPr lang="en-US" sz="2800" dirty="0" smtClean="0"/>
              <a:t>       </a:t>
            </a:r>
            <a:r>
              <a:rPr lang="en-US" sz="2800" b="1" dirty="0" smtClean="0"/>
              <a:t>CLs = Renal clearance (CL</a:t>
            </a:r>
            <a:r>
              <a:rPr lang="en-US" sz="2800" b="1" baseline="-25000" dirty="0" smtClean="0"/>
              <a:t>r</a:t>
            </a:r>
            <a:r>
              <a:rPr lang="en-US" sz="2800" b="1" dirty="0" smtClean="0"/>
              <a:t>) + non-renal clearance (CLnr)</a:t>
            </a:r>
          </a:p>
          <a:p>
            <a:pPr marL="266700" indent="-92075" algn="l" rtl="0">
              <a:lnSpc>
                <a:spcPct val="90000"/>
              </a:lnSpc>
              <a:buNone/>
            </a:pPr>
            <a:r>
              <a:rPr lang="en-US" sz="2800" b="1" u="sng" dirty="0" smtClean="0"/>
              <a:t>Factors affecting drug clearance:</a:t>
            </a:r>
          </a:p>
          <a:p>
            <a:pPr marL="688975" indent="-514350" algn="l" rtl="0">
              <a:lnSpc>
                <a:spcPct val="90000"/>
              </a:lnSpc>
              <a:buFont typeface="+mj-lt"/>
              <a:buAutoNum type="arabicPeriod"/>
            </a:pPr>
            <a:r>
              <a:rPr lang="en-US" sz="2800" dirty="0" smtClean="0"/>
              <a:t>Blood flow to the clearing organs (directly proportional).</a:t>
            </a:r>
          </a:p>
          <a:p>
            <a:pPr marL="688975" indent="-514350" algn="l" rtl="0">
              <a:lnSpc>
                <a:spcPct val="90000"/>
              </a:lnSpc>
              <a:buFont typeface="+mj-lt"/>
              <a:buAutoNum type="arabicPeriod"/>
            </a:pPr>
            <a:r>
              <a:rPr lang="en-US" sz="2800" dirty="0" smtClean="0"/>
              <a:t>Plasma protein binding of the drug (inversely proportional).</a:t>
            </a:r>
          </a:p>
          <a:p>
            <a:pPr marL="688975" indent="-514350" algn="l" rtl="0">
              <a:lnSpc>
                <a:spcPct val="90000"/>
              </a:lnSpc>
              <a:buFont typeface="+mj-lt"/>
              <a:buAutoNum type="arabicPeriod"/>
            </a:pPr>
            <a:r>
              <a:rPr lang="en-US" sz="2800" dirty="0" smtClean="0"/>
              <a:t>Activity of clearing processes e.g. hepatic enzyme, glomerular filtration and secretory processes (directly proportional).</a:t>
            </a:r>
            <a:endParaRPr lang="en-US" sz="2800" dirty="0"/>
          </a:p>
          <a:p>
            <a:pPr marL="631825" indent="0" algn="l" rtl="0">
              <a:lnSpc>
                <a:spcPct val="90000"/>
              </a:lnSpc>
              <a:buNone/>
            </a:pPr>
            <a:endParaRPr lang="en-US" sz="2400" b="1" dirty="0"/>
          </a:p>
          <a:p>
            <a:pPr marL="631825" indent="0" algn="l" rtl="0">
              <a:lnSpc>
                <a:spcPct val="90000"/>
              </a:lnSpc>
              <a:buNone/>
            </a:pPr>
            <a:endParaRPr lang="en-US" sz="2400" b="1" dirty="0" smtClean="0"/>
          </a:p>
        </p:txBody>
      </p:sp>
      <p:sp>
        <p:nvSpPr>
          <p:cNvPr id="4" name="Slide Number Placeholder 3"/>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1736081396"/>
      </p:ext>
    </p:extLst>
  </p:cSld>
  <p:clrMapOvr>
    <a:masterClrMapping/>
  </p:clrMapOvr>
  <p:transition spd="slow">
    <p:fad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2659" y="787782"/>
            <a:ext cx="11089341" cy="6070218"/>
          </a:xfrm>
        </p:spPr>
        <p:txBody>
          <a:bodyPr>
            <a:noAutofit/>
          </a:bodyPr>
          <a:lstStyle/>
          <a:p>
            <a:pPr marL="444500" indent="0" algn="l" rtl="0">
              <a:lnSpc>
                <a:spcPct val="90000"/>
              </a:lnSpc>
              <a:buNone/>
            </a:pPr>
            <a:r>
              <a:rPr lang="en-US" sz="2400" b="1" u="sng" dirty="0" smtClean="0"/>
              <a:t>Significance of clearance :</a:t>
            </a:r>
          </a:p>
          <a:p>
            <a:pPr marL="444500" indent="0" algn="l" rtl="0">
              <a:lnSpc>
                <a:spcPct val="90000"/>
              </a:lnSpc>
              <a:buAutoNum type="arabicPeriod"/>
            </a:pPr>
            <a:r>
              <a:rPr lang="en-US" sz="2400" dirty="0" smtClean="0"/>
              <a:t>Calculation of the maintenance dose (MD) = </a:t>
            </a:r>
            <a:r>
              <a:rPr lang="en-US" sz="2400" b="1" u="sng" dirty="0" smtClean="0"/>
              <a:t>CLs X Css.</a:t>
            </a:r>
            <a:endParaRPr lang="en-US" sz="2400" dirty="0" smtClean="0"/>
          </a:p>
          <a:p>
            <a:pPr marL="444500" indent="0" algn="l" rtl="0">
              <a:lnSpc>
                <a:spcPct val="90000"/>
              </a:lnSpc>
              <a:buAutoNum type="arabicPeriod"/>
            </a:pPr>
            <a:r>
              <a:rPr lang="en-US" sz="2400" dirty="0" smtClean="0"/>
              <a:t>The dosing regimen of drug eliminated by glomerular filtration can be guided by creatinine clearance e.g. dosing of gentamicin:</a:t>
            </a:r>
          </a:p>
          <a:p>
            <a:pPr marL="974725" algn="l" rtl="0">
              <a:lnSpc>
                <a:spcPct val="90000"/>
              </a:lnSpc>
              <a:buFont typeface="Courier New" panose="02070309020205020404" pitchFamily="49" charset="0"/>
              <a:buChar char="o"/>
            </a:pPr>
            <a:r>
              <a:rPr lang="en-US" sz="2400" dirty="0" smtClean="0"/>
              <a:t>If kidney function is normal (Cr CL = 120 ml/min.)      dose is 80 mg  3times/day.</a:t>
            </a:r>
          </a:p>
          <a:p>
            <a:pPr marL="974725" algn="l" rtl="0">
              <a:lnSpc>
                <a:spcPct val="90000"/>
              </a:lnSpc>
              <a:buFont typeface="Courier New" panose="02070309020205020404" pitchFamily="49" charset="0"/>
              <a:buChar char="o"/>
            </a:pPr>
            <a:r>
              <a:rPr lang="en-US" sz="2400" dirty="0"/>
              <a:t>If kidney function </a:t>
            </a:r>
            <a:r>
              <a:rPr lang="en-US" sz="2400" dirty="0" smtClean="0"/>
              <a:t>is impaired, you can reduce the dose or increase the dosage interval according to Cr CL:</a:t>
            </a:r>
          </a:p>
          <a:p>
            <a:pPr marL="974725" indent="101600" algn="l" rtl="0">
              <a:lnSpc>
                <a:spcPct val="90000"/>
              </a:lnSpc>
              <a:buFont typeface="Wingdings" panose="05000000000000000000" pitchFamily="2" charset="2"/>
              <a:buChar char="§"/>
            </a:pPr>
            <a:r>
              <a:rPr lang="en-US" sz="2400" dirty="0"/>
              <a:t> </a:t>
            </a:r>
            <a:r>
              <a:rPr lang="en-US" sz="2400" dirty="0" smtClean="0"/>
              <a:t>If Cr CL = 60 ml/min, give half the usual dose (40 mg 3times/day).</a:t>
            </a:r>
          </a:p>
          <a:p>
            <a:pPr marL="974725" indent="101600" algn="l" rtl="0">
              <a:lnSpc>
                <a:spcPct val="90000"/>
              </a:lnSpc>
              <a:buFont typeface="Wingdings" panose="05000000000000000000" pitchFamily="2" charset="2"/>
              <a:buChar char="§"/>
            </a:pPr>
            <a:r>
              <a:rPr lang="en-US" sz="2400" dirty="0"/>
              <a:t>If Cr CL = </a:t>
            </a:r>
            <a:r>
              <a:rPr lang="en-US" sz="2400" dirty="0" smtClean="0"/>
              <a:t>30 ml/min</a:t>
            </a:r>
            <a:r>
              <a:rPr lang="en-US" sz="2400" dirty="0"/>
              <a:t>, </a:t>
            </a:r>
            <a:r>
              <a:rPr lang="en-US" sz="2400" dirty="0" smtClean="0"/>
              <a:t>give one quarter the usual dose (20 mg 3times/day) or give the usual dose every 32 hours.</a:t>
            </a:r>
          </a:p>
          <a:p>
            <a:pPr marL="974725" indent="0" algn="l" rtl="0">
              <a:lnSpc>
                <a:spcPct val="90000"/>
              </a:lnSpc>
              <a:buNone/>
            </a:pPr>
            <a:endParaRPr lang="en-US" sz="2400" dirty="0" smtClean="0"/>
          </a:p>
        </p:txBody>
      </p:sp>
      <p:sp>
        <p:nvSpPr>
          <p:cNvPr id="4" name="Slide Number Placeholder 3"/>
          <p:cNvSpPr>
            <a:spLocks noGrp="1"/>
          </p:cNvSpPr>
          <p:nvPr>
            <p:ph type="sldNum" sz="quarter" idx="12"/>
          </p:nvPr>
        </p:nvSpPr>
        <p:spPr/>
        <p:txBody>
          <a:bodyPr/>
          <a:lstStyle/>
          <a:p>
            <a:fld id="{D57F1E4F-1CFF-5643-939E-217C01CDF565}" type="slidenum">
              <a:rPr lang="en-US" smtClean="0"/>
              <a:pPr/>
              <a:t>11</a:t>
            </a:fld>
            <a:endParaRPr lang="en-US" dirty="0"/>
          </a:p>
        </p:txBody>
      </p:sp>
      <p:cxnSp>
        <p:nvCxnSpPr>
          <p:cNvPr id="5" name="Straight Arrow Connector 4"/>
          <p:cNvCxnSpPr/>
          <p:nvPr/>
        </p:nvCxnSpPr>
        <p:spPr>
          <a:xfrm rot="5400000" flipV="1">
            <a:off x="8686802" y="2599203"/>
            <a:ext cx="0" cy="24765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5201574"/>
      </p:ext>
    </p:extLst>
  </p:cSld>
  <p:clrMapOvr>
    <a:masterClrMapping/>
  </p:clrMapOvr>
  <p:transition spd="slow">
    <p:fad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2659" y="1152906"/>
            <a:ext cx="11089341" cy="5705093"/>
          </a:xfrm>
        </p:spPr>
        <p:txBody>
          <a:bodyPr>
            <a:noAutofit/>
          </a:bodyPr>
          <a:lstStyle/>
          <a:p>
            <a:pPr marL="363538" indent="0" algn="l" rtl="0">
              <a:lnSpc>
                <a:spcPct val="90000"/>
              </a:lnSpc>
              <a:buNone/>
            </a:pPr>
            <a:r>
              <a:rPr lang="en-US" sz="2400" dirty="0" smtClean="0"/>
              <a:t> </a:t>
            </a:r>
            <a:r>
              <a:rPr lang="en-US" sz="2400" b="1" u="sng" dirty="0" smtClean="0"/>
              <a:t>How to icrease duration of action of drugs:</a:t>
            </a:r>
            <a:endParaRPr lang="en-US" sz="2400" dirty="0" smtClean="0"/>
          </a:p>
          <a:p>
            <a:pPr marL="363538" indent="0" algn="l" rtl="0">
              <a:lnSpc>
                <a:spcPct val="90000"/>
              </a:lnSpc>
              <a:buNone/>
            </a:pPr>
            <a:r>
              <a:rPr lang="en-US" sz="2400" dirty="0" smtClean="0"/>
              <a:t>1- </a:t>
            </a:r>
            <a:r>
              <a:rPr lang="en-US" sz="2400" b="1" i="1" dirty="0" smtClean="0"/>
              <a:t>Delay absorption:</a:t>
            </a:r>
          </a:p>
          <a:p>
            <a:pPr marL="706438" indent="-168275" algn="l" rtl="0">
              <a:lnSpc>
                <a:spcPct val="90000"/>
              </a:lnSpc>
              <a:buFont typeface="Arial" panose="020B0604020202020204" pitchFamily="34" charset="0"/>
              <a:buChar char="•"/>
            </a:pPr>
            <a:r>
              <a:rPr lang="en-US" sz="2400" dirty="0" smtClean="0"/>
              <a:t>Add vasoconstrictor e.g. adrenaline to local anaesthetics.</a:t>
            </a:r>
          </a:p>
          <a:p>
            <a:pPr marL="706438" indent="-168275" algn="l" rtl="0">
              <a:lnSpc>
                <a:spcPct val="90000"/>
              </a:lnSpc>
              <a:buFont typeface="Arial" panose="020B0604020202020204" pitchFamily="34" charset="0"/>
              <a:buChar char="•"/>
            </a:pPr>
            <a:r>
              <a:rPr lang="en-US" sz="2400" dirty="0" smtClean="0"/>
              <a:t>Use S.C. pellet implantation.</a:t>
            </a:r>
          </a:p>
          <a:p>
            <a:pPr marL="706438" indent="-168275" algn="l" rtl="0">
              <a:lnSpc>
                <a:spcPct val="90000"/>
              </a:lnSpc>
              <a:buFont typeface="Arial" panose="020B0604020202020204" pitchFamily="34" charset="0"/>
              <a:buChar char="•"/>
            </a:pPr>
            <a:r>
              <a:rPr lang="en-US" sz="2400" dirty="0" smtClean="0"/>
              <a:t>Use sustained-release (SR) preparations.</a:t>
            </a:r>
          </a:p>
          <a:p>
            <a:pPr marL="706438" indent="-168275" algn="l" rtl="0">
              <a:lnSpc>
                <a:spcPct val="90000"/>
              </a:lnSpc>
              <a:buFont typeface="Arial" panose="020B0604020202020204" pitchFamily="34" charset="0"/>
              <a:buChar char="•"/>
            </a:pPr>
            <a:r>
              <a:rPr lang="en-US" sz="2400" dirty="0" smtClean="0"/>
              <a:t>Add oil to vasopressin.</a:t>
            </a:r>
          </a:p>
          <a:p>
            <a:pPr marL="706438" indent="-168275" algn="l" rtl="0">
              <a:lnSpc>
                <a:spcPct val="90000"/>
              </a:lnSpc>
              <a:buFont typeface="Arial" panose="020B0604020202020204" pitchFamily="34" charset="0"/>
              <a:buChar char="•"/>
            </a:pPr>
            <a:r>
              <a:rPr lang="en-US" sz="2400" dirty="0" smtClean="0"/>
              <a:t>Use moderately soluble preparations e.g. protamine zinc insulin suspension.</a:t>
            </a:r>
          </a:p>
          <a:p>
            <a:pPr marL="538163" indent="-174625" algn="l" rtl="0">
              <a:lnSpc>
                <a:spcPct val="90000"/>
              </a:lnSpc>
              <a:buNone/>
            </a:pPr>
            <a:r>
              <a:rPr lang="en-US" sz="2400" b="1" dirty="0" smtClean="0"/>
              <a:t>2- </a:t>
            </a:r>
            <a:r>
              <a:rPr lang="en-US" sz="2400" b="1" i="1" dirty="0" smtClean="0"/>
              <a:t>Decrease metabolism:</a:t>
            </a:r>
            <a:r>
              <a:rPr lang="en-US" sz="2400" dirty="0" smtClean="0"/>
              <a:t> use enzyme inhibitors.</a:t>
            </a:r>
          </a:p>
          <a:p>
            <a:pPr marL="538163" indent="-174625" algn="l" rtl="0">
              <a:lnSpc>
                <a:spcPct val="90000"/>
              </a:lnSpc>
              <a:buNone/>
            </a:pPr>
            <a:r>
              <a:rPr lang="en-US" sz="2400" b="1" dirty="0" smtClean="0"/>
              <a:t>3- </a:t>
            </a:r>
            <a:r>
              <a:rPr lang="en-US" sz="2400" b="1" i="1" dirty="0" smtClean="0"/>
              <a:t>Decrease excretion: </a:t>
            </a:r>
            <a:r>
              <a:rPr lang="en-US" sz="2400" dirty="0" smtClean="0"/>
              <a:t>probenicid        renal secretion of penicillin.</a:t>
            </a:r>
            <a:endParaRPr lang="en-US" sz="2400" b="1" dirty="0" smtClean="0"/>
          </a:p>
        </p:txBody>
      </p:sp>
      <p:sp>
        <p:nvSpPr>
          <p:cNvPr id="4" name="Slide Number Placeholder 3"/>
          <p:cNvSpPr>
            <a:spLocks noGrp="1"/>
          </p:cNvSpPr>
          <p:nvPr>
            <p:ph type="sldNum" sz="quarter" idx="12"/>
          </p:nvPr>
        </p:nvSpPr>
        <p:spPr/>
        <p:txBody>
          <a:bodyPr/>
          <a:lstStyle/>
          <a:p>
            <a:fld id="{D57F1E4F-1CFF-5643-939E-217C01CDF565}" type="slidenum">
              <a:rPr lang="en-US" smtClean="0"/>
              <a:pPr/>
              <a:t>12</a:t>
            </a:fld>
            <a:endParaRPr lang="en-US" dirty="0"/>
          </a:p>
        </p:txBody>
      </p:sp>
      <p:cxnSp>
        <p:nvCxnSpPr>
          <p:cNvPr id="5" name="Straight Arrow Connector 4"/>
          <p:cNvCxnSpPr/>
          <p:nvPr/>
        </p:nvCxnSpPr>
        <p:spPr>
          <a:xfrm rot="5400000" flipV="1">
            <a:off x="6010837" y="4938991"/>
            <a:ext cx="0" cy="24765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rot="10800000" flipV="1">
            <a:off x="6252884" y="4938991"/>
            <a:ext cx="0" cy="24765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0002036"/>
      </p:ext>
    </p:extLst>
  </p:cSld>
  <p:clrMapOvr>
    <a:masterClrMapping/>
  </p:clrMapOvr>
  <p:transition spd="slow">
    <p:fad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2659" y="1152906"/>
            <a:ext cx="11089341" cy="5705093"/>
          </a:xfrm>
        </p:spPr>
        <p:txBody>
          <a:bodyPr>
            <a:noAutofit/>
          </a:bodyPr>
          <a:lstStyle/>
          <a:p>
            <a:pPr marL="363538" indent="0" algn="l" rtl="0">
              <a:lnSpc>
                <a:spcPct val="90000"/>
              </a:lnSpc>
              <a:buNone/>
            </a:pPr>
            <a:r>
              <a:rPr lang="en-US" sz="2400" b="1" u="sng" dirty="0" smtClean="0"/>
              <a:t>Notes</a:t>
            </a:r>
            <a:r>
              <a:rPr lang="en-US" sz="2400" dirty="0" smtClean="0"/>
              <a:t>:</a:t>
            </a:r>
          </a:p>
          <a:p>
            <a:pPr marL="706438" algn="l" rtl="0">
              <a:lnSpc>
                <a:spcPct val="90000"/>
              </a:lnSpc>
              <a:buFont typeface="Arial" panose="020B0604020202020204" pitchFamily="34" charset="0"/>
              <a:buChar char="•"/>
            </a:pPr>
            <a:r>
              <a:rPr lang="en-US" sz="2400" b="1" dirty="0" smtClean="0"/>
              <a:t>Loading dose:</a:t>
            </a:r>
            <a:r>
              <a:rPr lang="en-US" sz="2400" dirty="0" smtClean="0"/>
              <a:t> The dose required to achieve a desired plasma concentration (desired Css) rapidly, followed by routine maintenance dose.</a:t>
            </a:r>
            <a:br>
              <a:rPr lang="en-US" sz="2400" dirty="0" smtClean="0"/>
            </a:br>
            <a:r>
              <a:rPr lang="en-US" sz="2400" b="1" dirty="0"/>
              <a:t/>
            </a:r>
            <a:br>
              <a:rPr lang="en-US" sz="2400" b="1" dirty="0"/>
            </a:br>
            <a:r>
              <a:rPr lang="en-US" sz="2400" b="1" dirty="0" smtClean="0"/>
              <a:t>                   </a:t>
            </a:r>
            <a:r>
              <a:rPr lang="en-US" sz="2400" b="1" u="sng" dirty="0" smtClean="0"/>
              <a:t>Loading dose =  Vd  </a:t>
            </a:r>
            <a:r>
              <a:rPr lang="en-US" sz="2400" u="sng" dirty="0" smtClean="0"/>
              <a:t>x </a:t>
            </a:r>
            <a:r>
              <a:rPr lang="en-US" sz="2400" b="1" u="sng" dirty="0" smtClean="0"/>
              <a:t>desired Css</a:t>
            </a:r>
            <a:br>
              <a:rPr lang="en-US" sz="2400" b="1" u="sng" dirty="0" smtClean="0"/>
            </a:br>
            <a:endParaRPr lang="en-US" sz="2400" b="1" u="sng" dirty="0" smtClean="0"/>
          </a:p>
          <a:p>
            <a:pPr marL="706438" algn="l" rtl="0">
              <a:lnSpc>
                <a:spcPct val="90000"/>
              </a:lnSpc>
              <a:buFont typeface="Arial" panose="020B0604020202020204" pitchFamily="34" charset="0"/>
              <a:buChar char="•"/>
            </a:pPr>
            <a:r>
              <a:rPr lang="en-US" sz="2400" b="1" dirty="0" smtClean="0"/>
              <a:t>Maintenance dose : </a:t>
            </a:r>
            <a:r>
              <a:rPr lang="en-US" sz="2400" dirty="0" smtClean="0"/>
              <a:t>The dose given to maintain the desired Css. i.e. maintenance dose equal eliminated drug in certain period of time.</a:t>
            </a:r>
            <a:br>
              <a:rPr lang="en-US" sz="2400" dirty="0" smtClean="0"/>
            </a:br>
            <a:r>
              <a:rPr lang="en-US" sz="2400" dirty="0" smtClean="0"/>
              <a:t/>
            </a:r>
            <a:br>
              <a:rPr lang="en-US" sz="2400" dirty="0" smtClean="0"/>
            </a:br>
            <a:r>
              <a:rPr lang="en-US" sz="2400" b="1" dirty="0" smtClean="0"/>
              <a:t>                </a:t>
            </a:r>
            <a:r>
              <a:rPr lang="en-US" sz="2400" b="1" u="sng" dirty="0" smtClean="0"/>
              <a:t> Maintenance dose = clearance x desired Css</a:t>
            </a:r>
            <a:br>
              <a:rPr lang="en-US" sz="2400" b="1" u="sng" dirty="0" smtClean="0"/>
            </a:br>
            <a:endParaRPr lang="en-US" sz="2400" b="1" u="sng" dirty="0" smtClean="0"/>
          </a:p>
          <a:p>
            <a:pPr marL="706438" algn="l" rtl="0">
              <a:lnSpc>
                <a:spcPct val="90000"/>
              </a:lnSpc>
              <a:buFont typeface="Arial" panose="020B0604020202020204" pitchFamily="34" charset="0"/>
              <a:buChar char="•"/>
            </a:pPr>
            <a:r>
              <a:rPr lang="en-US" sz="2400" b="1" dirty="0" smtClean="0"/>
              <a:t>Changing the dose </a:t>
            </a:r>
            <a:r>
              <a:rPr lang="en-US" sz="2400" dirty="0" smtClean="0"/>
              <a:t>not change the time needed to reach Css but changes Css.</a:t>
            </a:r>
          </a:p>
          <a:p>
            <a:pPr marL="706438" algn="l" rtl="0">
              <a:lnSpc>
                <a:spcPct val="90000"/>
              </a:lnSpc>
              <a:buFont typeface="Arial" panose="020B0604020202020204" pitchFamily="34" charset="0"/>
              <a:buChar char="•"/>
            </a:pPr>
            <a:r>
              <a:rPr lang="en-US" sz="2400" b="1" dirty="0" smtClean="0"/>
              <a:t>Increasing dosing frequency </a:t>
            </a:r>
            <a:r>
              <a:rPr lang="en-US" sz="2400" dirty="0" smtClean="0"/>
              <a:t>reduces the amplitude of swings and troughs in drug concentration but the value of  Css is constant.</a:t>
            </a:r>
            <a:endParaRPr lang="en-US" sz="2400" b="1" dirty="0"/>
          </a:p>
          <a:p>
            <a:pPr marL="363538" indent="0" algn="l" rtl="0">
              <a:lnSpc>
                <a:spcPct val="90000"/>
              </a:lnSpc>
              <a:buNone/>
            </a:pPr>
            <a:endParaRPr lang="en-US" sz="2400" b="1" u="sng"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987983472"/>
      </p:ext>
    </p:extLst>
  </p:cSld>
  <p:clrMapOvr>
    <a:masterClrMapping/>
  </p:clrMapOvr>
  <p:transition spd="slow">
    <p:fad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2659" y="0"/>
            <a:ext cx="11089341" cy="6858000"/>
          </a:xfrm>
        </p:spPr>
        <p:txBody>
          <a:bodyPr>
            <a:noAutofit/>
          </a:bodyPr>
          <a:lstStyle/>
          <a:p>
            <a:pPr marL="0" indent="0" algn="ctr" rtl="0">
              <a:lnSpc>
                <a:spcPct val="90000"/>
              </a:lnSpc>
              <a:buNone/>
            </a:pPr>
            <a:r>
              <a:rPr lang="en-US" sz="2800" b="1" u="sng" dirty="0" smtClean="0"/>
              <a:t>EXCRETION OF DRUGS</a:t>
            </a:r>
          </a:p>
          <a:p>
            <a:pPr marL="0" indent="0" algn="l" rtl="0">
              <a:lnSpc>
                <a:spcPct val="90000"/>
              </a:lnSpc>
              <a:buNone/>
            </a:pPr>
            <a:r>
              <a:rPr lang="en-US" sz="2400" dirty="0"/>
              <a:t> </a:t>
            </a:r>
            <a:r>
              <a:rPr lang="en-US" sz="2400" dirty="0" smtClean="0"/>
              <a:t>    Kidney is the most important organ for excretion. Excretion occurs through:</a:t>
            </a:r>
          </a:p>
          <a:p>
            <a:pPr marL="514350" indent="-246063" algn="l" rtl="0">
              <a:lnSpc>
                <a:spcPct val="90000"/>
              </a:lnSpc>
              <a:buFont typeface="+mj-lt"/>
              <a:buAutoNum type="arabicPeriod"/>
            </a:pPr>
            <a:r>
              <a:rPr lang="en-US" sz="2400" dirty="0" smtClean="0"/>
              <a:t>Glomerular filtration:</a:t>
            </a:r>
            <a:r>
              <a:rPr lang="en-US" sz="2400" dirty="0"/>
              <a:t/>
            </a:r>
            <a:br>
              <a:rPr lang="en-US" sz="2400" dirty="0"/>
            </a:br>
            <a:r>
              <a:rPr lang="en-US" sz="2400" dirty="0" smtClean="0"/>
              <a:t>All free drug molecules whose size is less than the glomerular pores are filtered into bowman’s capsule.</a:t>
            </a:r>
          </a:p>
          <a:p>
            <a:pPr marL="514350" indent="-246063" algn="l" rtl="0">
              <a:lnSpc>
                <a:spcPct val="90000"/>
              </a:lnSpc>
              <a:buFont typeface="+mj-lt"/>
              <a:buAutoNum type="arabicPeriod"/>
            </a:pPr>
            <a:r>
              <a:rPr lang="en-US" sz="2400" dirty="0" smtClean="0"/>
              <a:t>Proximal convoluted tubules (PCT):</a:t>
            </a:r>
          </a:p>
          <a:p>
            <a:pPr marL="725487" indent="-457200" algn="l" rtl="0">
              <a:lnSpc>
                <a:spcPct val="90000"/>
              </a:lnSpc>
              <a:buFont typeface="Arial" panose="020B0604020202020204" pitchFamily="34" charset="0"/>
              <a:buChar char="•"/>
            </a:pPr>
            <a:r>
              <a:rPr lang="en-US" sz="2400" dirty="0" smtClean="0"/>
              <a:t>Secretion of drugs occurs primarily in the PCT by energy-dependent active transport systems.</a:t>
            </a:r>
          </a:p>
          <a:p>
            <a:pPr marL="725487" indent="-457200" algn="l" rtl="0">
              <a:lnSpc>
                <a:spcPct val="90000"/>
              </a:lnSpc>
              <a:buFont typeface="Arial" panose="020B0604020202020204" pitchFamily="34" charset="0"/>
              <a:buChar char="•"/>
            </a:pPr>
            <a:r>
              <a:rPr lang="en-US" sz="2400" dirty="0" smtClean="0"/>
              <a:t>Active secretion occurs either through acid carrier e.g. for penicillin, probenicid &amp; salicylic acid or basic carrier for amphetamine &amp;quinine.</a:t>
            </a:r>
          </a:p>
          <a:p>
            <a:pPr marL="268287" indent="0" algn="l" rtl="0">
              <a:lnSpc>
                <a:spcPct val="90000"/>
              </a:lnSpc>
              <a:buNone/>
            </a:pPr>
            <a:r>
              <a:rPr lang="en-US" sz="2400" dirty="0" smtClean="0">
                <a:solidFill>
                  <a:srgbClr val="92D050"/>
                </a:solidFill>
              </a:rPr>
              <a:t>3. </a:t>
            </a:r>
            <a:r>
              <a:rPr lang="en-US" sz="2400" dirty="0" smtClean="0"/>
              <a:t>Distal convoluted tubules:</a:t>
            </a:r>
          </a:p>
          <a:p>
            <a:pPr marL="725487" indent="-457200" algn="l" rtl="0">
              <a:lnSpc>
                <a:spcPct val="90000"/>
              </a:lnSpc>
              <a:buFont typeface="Arial" panose="020B0604020202020204" pitchFamily="34" charset="0"/>
              <a:buChar char="•"/>
            </a:pPr>
            <a:r>
              <a:rPr lang="en-US" sz="2400" dirty="0" smtClean="0"/>
              <a:t>Lipophilic drugs may be reabsorbed back to systemic circulation.</a:t>
            </a:r>
          </a:p>
          <a:p>
            <a:pPr marL="725487" indent="-457200" algn="l" rtl="0">
              <a:lnSpc>
                <a:spcPct val="90000"/>
              </a:lnSpc>
              <a:buFont typeface="Arial" panose="020B0604020202020204" pitchFamily="34" charset="0"/>
              <a:buChar char="•"/>
            </a:pPr>
            <a:r>
              <a:rPr lang="en-US" sz="2400" dirty="0" smtClean="0"/>
              <a:t>Alkalinization of urine (by NaHCO</a:t>
            </a:r>
            <a:r>
              <a:rPr lang="en-US" sz="2400" baseline="-25000" dirty="0" smtClean="0"/>
              <a:t>3</a:t>
            </a:r>
            <a:r>
              <a:rPr lang="en-US" sz="2400" dirty="0" smtClean="0"/>
              <a:t>) keeps acidic drugs ionized and increases their excretion. </a:t>
            </a:r>
          </a:p>
          <a:p>
            <a:pPr marL="725487" indent="-457200" algn="l" rtl="0">
              <a:lnSpc>
                <a:spcPct val="90000"/>
              </a:lnSpc>
              <a:buFont typeface="Arial" panose="020B0604020202020204" pitchFamily="34" charset="0"/>
              <a:buChar char="•"/>
            </a:pPr>
            <a:r>
              <a:rPr lang="en-US" sz="2400" dirty="0" smtClean="0"/>
              <a:t>Acidification of urine (by ascorbic acid “Vit.C” or ammonium chloride) leads to ionization of weak bases and enhancement of their excretion.</a:t>
            </a:r>
          </a:p>
        </p:txBody>
      </p:sp>
      <p:sp>
        <p:nvSpPr>
          <p:cNvPr id="4" name="Slide Number Placeholder 3"/>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1597801828"/>
      </p:ext>
    </p:extLst>
  </p:cSld>
  <p:clrMapOvr>
    <a:masterClrMapping/>
  </p:clrMapOvr>
  <p:transition spd="slow">
    <p:fad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2659" y="1385046"/>
            <a:ext cx="11089341" cy="5472953"/>
          </a:xfrm>
        </p:spPr>
        <p:txBody>
          <a:bodyPr>
            <a:noAutofit/>
          </a:bodyPr>
          <a:lstStyle/>
          <a:p>
            <a:pPr marL="0" indent="0" algn="l" rtl="0">
              <a:lnSpc>
                <a:spcPct val="90000"/>
              </a:lnSpc>
              <a:buNone/>
            </a:pPr>
            <a:r>
              <a:rPr lang="en-US" sz="2800" b="1" u="sng" dirty="0" smtClean="0"/>
              <a:t>Other sites of excretion:</a:t>
            </a:r>
            <a:endParaRPr lang="en-US" sz="2800" dirty="0" smtClean="0"/>
          </a:p>
          <a:p>
            <a:pPr marL="514350" indent="-150813" algn="l" rtl="0">
              <a:lnSpc>
                <a:spcPct val="90000"/>
              </a:lnSpc>
              <a:buFont typeface="+mj-lt"/>
              <a:buAutoNum type="arabicPeriod"/>
            </a:pPr>
            <a:r>
              <a:rPr lang="en-US" sz="2800" b="1" dirty="0" smtClean="0"/>
              <a:t>Bile: with enterohepatic recycling </a:t>
            </a:r>
            <a:r>
              <a:rPr lang="en-US" sz="2800" dirty="0" smtClean="0"/>
              <a:t>e.g. rifampicin, doxycycline, ciprofloxacin &amp; azithromycin, or without enterohepatic recycling e.g. ceftriaxone and cefoperazone.</a:t>
            </a:r>
            <a:r>
              <a:rPr lang="en-US" sz="2800" b="1" dirty="0"/>
              <a:t/>
            </a:r>
            <a:br>
              <a:rPr lang="en-US" sz="2800" b="1" dirty="0"/>
            </a:br>
            <a:r>
              <a:rPr lang="en-US" sz="2800" b="1" dirty="0" smtClean="0"/>
              <a:t>    - </a:t>
            </a:r>
            <a:r>
              <a:rPr lang="en-US" sz="2800" dirty="0" smtClean="0"/>
              <a:t>Biliary excretion of these drugs increased their efficacy in treatment of enteric and biliary diseases.</a:t>
            </a:r>
          </a:p>
          <a:p>
            <a:pPr marL="514350" indent="-150813" algn="l" rtl="0">
              <a:lnSpc>
                <a:spcPct val="90000"/>
              </a:lnSpc>
              <a:buFont typeface="+mj-lt"/>
              <a:buAutoNum type="arabicPeriod"/>
            </a:pPr>
            <a:r>
              <a:rPr lang="en-US" sz="2800" dirty="0" smtClean="0"/>
              <a:t>Lungs e.g. volatile anesthetics.</a:t>
            </a:r>
          </a:p>
          <a:p>
            <a:pPr marL="514350" indent="-150813" algn="l" rtl="0">
              <a:lnSpc>
                <a:spcPct val="90000"/>
              </a:lnSpc>
              <a:buFont typeface="+mj-lt"/>
              <a:buAutoNum type="arabicPeriod"/>
            </a:pPr>
            <a:r>
              <a:rPr lang="en-US" sz="2800" dirty="0" smtClean="0"/>
              <a:t>Saliva e.g. iodides.</a:t>
            </a:r>
          </a:p>
          <a:p>
            <a:pPr marL="514350" indent="-150813" algn="l" rtl="0">
              <a:lnSpc>
                <a:spcPct val="90000"/>
              </a:lnSpc>
              <a:buFont typeface="+mj-lt"/>
              <a:buAutoNum type="arabicPeriod"/>
            </a:pPr>
            <a:r>
              <a:rPr lang="en-US" sz="2800" dirty="0" smtClean="0"/>
              <a:t>Sweat e.g. rifampicin.</a:t>
            </a:r>
          </a:p>
          <a:p>
            <a:pPr marL="514350" indent="-150813" algn="l" rtl="0">
              <a:lnSpc>
                <a:spcPct val="90000"/>
              </a:lnSpc>
              <a:buFont typeface="+mj-lt"/>
              <a:buAutoNum type="arabicPeriod"/>
            </a:pPr>
            <a:r>
              <a:rPr lang="en-US" sz="2800" b="1" dirty="0" smtClean="0"/>
              <a:t>Milk: </a:t>
            </a:r>
            <a:r>
              <a:rPr lang="en-US" sz="2800" dirty="0" smtClean="0"/>
              <a:t>this is important in lactaaing mothers.</a:t>
            </a:r>
          </a:p>
          <a:p>
            <a:pPr marL="363537" indent="0" algn="l" rtl="0">
              <a:lnSpc>
                <a:spcPct val="90000"/>
              </a:lnSpc>
              <a:buNone/>
            </a:pPr>
            <a:endParaRPr lang="en-US" sz="2800" b="1" dirty="0" smtClean="0"/>
          </a:p>
        </p:txBody>
      </p:sp>
      <p:sp>
        <p:nvSpPr>
          <p:cNvPr id="4" name="Slide Number Placeholder 3"/>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3122638244"/>
      </p:ext>
    </p:extLst>
  </p:cSld>
  <p:clrMapOvr>
    <a:masterClrMapping/>
  </p:clrMapOvr>
  <p:transition spd="slow">
    <p:fad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2659" y="0"/>
            <a:ext cx="11089341" cy="6857999"/>
          </a:xfrm>
        </p:spPr>
        <p:txBody>
          <a:bodyPr>
            <a:noAutofit/>
          </a:bodyPr>
          <a:lstStyle/>
          <a:p>
            <a:pPr marL="363537" indent="0" algn="l" rtl="0">
              <a:lnSpc>
                <a:spcPct val="90000"/>
              </a:lnSpc>
              <a:buNone/>
            </a:pPr>
            <a:r>
              <a:rPr lang="en-US" sz="2800" b="1" dirty="0" smtClean="0"/>
              <a:t>Examples of drugs contraindicated during breast feeding:</a:t>
            </a:r>
          </a:p>
          <a:p>
            <a:pPr marL="877887" indent="-514350" algn="l" rtl="0">
              <a:lnSpc>
                <a:spcPct val="90000"/>
              </a:lnSpc>
              <a:buFont typeface="+mj-lt"/>
              <a:buAutoNum type="arabicPeriod"/>
            </a:pPr>
            <a:r>
              <a:rPr lang="en-US" sz="2800" b="1" dirty="0" smtClean="0"/>
              <a:t>Antibiotics:</a:t>
            </a:r>
            <a:r>
              <a:rPr lang="en-US" sz="2800" dirty="0" smtClean="0"/>
              <a:t> chloramphenicol, tetracyclines &amp; sulfonamides.</a:t>
            </a:r>
          </a:p>
          <a:p>
            <a:pPr marL="877887" indent="-514350" algn="l" rtl="0">
              <a:lnSpc>
                <a:spcPct val="90000"/>
              </a:lnSpc>
              <a:buFont typeface="+mj-lt"/>
              <a:buAutoNum type="arabicPeriod"/>
            </a:pPr>
            <a:r>
              <a:rPr lang="en-US" sz="2800" b="1" dirty="0" smtClean="0"/>
              <a:t>CNS drugs:</a:t>
            </a:r>
            <a:r>
              <a:rPr lang="en-US" sz="2800" dirty="0" smtClean="0"/>
              <a:t> Narcotics, benzodiazepines, alcohol &amp; nicotine.</a:t>
            </a:r>
          </a:p>
          <a:p>
            <a:pPr marL="877887" indent="-514350" algn="l" rtl="0">
              <a:lnSpc>
                <a:spcPct val="90000"/>
              </a:lnSpc>
              <a:buFont typeface="+mj-lt"/>
              <a:buAutoNum type="arabicPeriod"/>
            </a:pPr>
            <a:r>
              <a:rPr lang="en-US" sz="2800" b="1" dirty="0" smtClean="0"/>
              <a:t>Laxatives:</a:t>
            </a:r>
            <a:r>
              <a:rPr lang="en-US" sz="2800" dirty="0" smtClean="0"/>
              <a:t> Cascara &amp; senna.</a:t>
            </a:r>
          </a:p>
          <a:p>
            <a:pPr marL="877887" indent="-514350" algn="l" rtl="0">
              <a:lnSpc>
                <a:spcPct val="90000"/>
              </a:lnSpc>
              <a:buFont typeface="+mj-lt"/>
              <a:buAutoNum type="arabicPeriod"/>
            </a:pPr>
            <a:r>
              <a:rPr lang="en-US" sz="2800" b="1" dirty="0" smtClean="0"/>
              <a:t>Corticosteroids: </a:t>
            </a:r>
            <a:r>
              <a:rPr lang="en-US" sz="2800" dirty="0" smtClean="0"/>
              <a:t>They suppress baby’s growth and immunity.</a:t>
            </a:r>
          </a:p>
          <a:p>
            <a:pPr marL="877887" indent="-514350" algn="l" rtl="0">
              <a:lnSpc>
                <a:spcPct val="90000"/>
              </a:lnSpc>
              <a:buFont typeface="+mj-lt"/>
              <a:buAutoNum type="arabicPeriod"/>
            </a:pPr>
            <a:r>
              <a:rPr lang="en-US" sz="2800" b="1" dirty="0" smtClean="0"/>
              <a:t>Bromocreptine: </a:t>
            </a:r>
            <a:r>
              <a:rPr lang="en-US" sz="2800" dirty="0" smtClean="0"/>
              <a:t>It suppresses lactation.</a:t>
            </a:r>
          </a:p>
          <a:p>
            <a:pPr marL="877887" indent="-514350" algn="l" rtl="0">
              <a:lnSpc>
                <a:spcPct val="90000"/>
              </a:lnSpc>
              <a:buFont typeface="+mj-lt"/>
              <a:buAutoNum type="arabicPeriod"/>
            </a:pPr>
            <a:r>
              <a:rPr lang="en-US" sz="2800" b="1" dirty="0" smtClean="0"/>
              <a:t>Sex hormones: </a:t>
            </a:r>
            <a:r>
              <a:rPr lang="en-US" sz="2800" dirty="0" smtClean="0"/>
              <a:t>Contraceptive pills suppress lactation.</a:t>
            </a:r>
          </a:p>
          <a:p>
            <a:pPr marL="363537" indent="0" algn="l" rtl="0">
              <a:lnSpc>
                <a:spcPct val="90000"/>
              </a:lnSpc>
              <a:buNone/>
            </a:pPr>
            <a:r>
              <a:rPr lang="en-US" sz="2800" b="1" u="sng" dirty="0" smtClean="0"/>
              <a:t>Note:</a:t>
            </a:r>
            <a:r>
              <a:rPr lang="en-US" sz="2800" dirty="0" smtClean="0"/>
              <a:t> To decrease risk to infants, lactating mothers should take drugs immediately after nursing or 3 – 4 hours before next feeding.</a:t>
            </a:r>
          </a:p>
          <a:p>
            <a:pPr marL="363537" indent="0" algn="l" rtl="0">
              <a:lnSpc>
                <a:spcPct val="90000"/>
              </a:lnSpc>
              <a:buNone/>
            </a:pPr>
            <a:r>
              <a:rPr lang="en-US" sz="2800" b="1" u="sng" dirty="0" smtClean="0"/>
              <a:t>Note:</a:t>
            </a:r>
            <a:r>
              <a:rPr lang="en-US" sz="2800" dirty="0" smtClean="0"/>
              <a:t> pH of milk is more acidic than that of plasma        basic drugs accumulate in milk. Also, milk contains more fat which leads to retention of lipid-soluble drugs e.g. cytotoxic drugs, metronidazole, morphine and laxatives.</a:t>
            </a:r>
          </a:p>
          <a:p>
            <a:pPr marL="363537" indent="0" algn="l" rtl="0">
              <a:lnSpc>
                <a:spcPct val="90000"/>
              </a:lnSpc>
              <a:buNone/>
            </a:pPr>
            <a:endParaRPr lang="en-US" sz="2800" b="1" u="sng" dirty="0" smtClean="0"/>
          </a:p>
        </p:txBody>
      </p:sp>
      <p:sp>
        <p:nvSpPr>
          <p:cNvPr id="4" name="Slide Number Placeholder 3"/>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3216190740"/>
      </p:ext>
    </p:extLst>
  </p:cSld>
  <p:clrMapOvr>
    <a:masterClrMapping/>
  </p:clrMapOvr>
  <p:transition spd="slow">
    <p:fad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2659" y="0"/>
            <a:ext cx="11089341" cy="6858000"/>
          </a:xfrm>
        </p:spPr>
        <p:txBody>
          <a:bodyPr>
            <a:noAutofit/>
          </a:bodyPr>
          <a:lstStyle/>
          <a:p>
            <a:pPr marL="0" indent="0" algn="ctr" rtl="0">
              <a:lnSpc>
                <a:spcPct val="90000"/>
              </a:lnSpc>
              <a:buNone/>
            </a:pPr>
            <a:r>
              <a:rPr lang="en-US" sz="2400" b="1" u="sng" dirty="0" smtClean="0"/>
              <a:t>PARAMETERS OF ELIMINATION</a:t>
            </a:r>
          </a:p>
          <a:p>
            <a:pPr marL="457200" indent="-457200" algn="ctr" rtl="0">
              <a:lnSpc>
                <a:spcPct val="90000"/>
              </a:lnSpc>
              <a:buAutoNum type="arabicParenBoth"/>
            </a:pPr>
            <a:r>
              <a:rPr lang="en-US" sz="2400" b="1" dirty="0" smtClean="0"/>
              <a:t>KINETICS ORDERS</a:t>
            </a:r>
          </a:p>
          <a:p>
            <a:pPr marL="0" indent="0" algn="l" rtl="0">
              <a:lnSpc>
                <a:spcPct val="90000"/>
              </a:lnSpc>
              <a:buNone/>
            </a:pPr>
            <a:r>
              <a:rPr lang="en-US" sz="2400" b="1" dirty="0"/>
              <a:t> </a:t>
            </a:r>
            <a:r>
              <a:rPr lang="en-US" sz="2400" b="1" dirty="0" smtClean="0"/>
              <a:t>     1- First order kinetics (for most drugs):</a:t>
            </a:r>
          </a:p>
          <a:p>
            <a:pPr marL="457200" indent="-457200" algn="l" rtl="0">
              <a:lnSpc>
                <a:spcPct val="90000"/>
              </a:lnSpc>
              <a:buFont typeface="+mj-lt"/>
              <a:buAutoNum type="arabicPeriod"/>
            </a:pPr>
            <a:r>
              <a:rPr lang="en-US" sz="2400" dirty="0" smtClean="0"/>
              <a:t>Rate of elimination is directly proportionate to the blood concentration of drugs i.e. constant percentage of the drug is eliminated per unit of time.</a:t>
            </a:r>
          </a:p>
          <a:p>
            <a:pPr marL="457200" indent="-457200" algn="l" rtl="0">
              <a:lnSpc>
                <a:spcPct val="90000"/>
              </a:lnSpc>
              <a:buFont typeface="+mj-lt"/>
              <a:buAutoNum type="arabicPeriod"/>
            </a:pPr>
            <a:r>
              <a:rPr lang="en-US" sz="2400" dirty="0" smtClean="0"/>
              <a:t>Constant “t</a:t>
            </a:r>
            <a:r>
              <a:rPr lang="en-US" sz="2400" baseline="-25000" dirty="0" smtClean="0"/>
              <a:t>1/2</a:t>
            </a:r>
            <a:r>
              <a:rPr lang="en-US" sz="2400" dirty="0" smtClean="0"/>
              <a:t>”</a:t>
            </a:r>
            <a:r>
              <a:rPr lang="en-US" sz="2400" baseline="-25000" dirty="0" smtClean="0"/>
              <a:t> </a:t>
            </a:r>
            <a:r>
              <a:rPr lang="en-US" sz="2400" dirty="0" smtClean="0"/>
              <a:t> (elimination half life)</a:t>
            </a:r>
          </a:p>
          <a:p>
            <a:pPr marL="457200" indent="-457200" algn="l" rtl="0">
              <a:lnSpc>
                <a:spcPct val="90000"/>
              </a:lnSpc>
              <a:buFont typeface="+mj-lt"/>
              <a:buAutoNum type="arabicPeriod"/>
            </a:pPr>
            <a:r>
              <a:rPr lang="en-US" sz="2400" dirty="0" smtClean="0"/>
              <a:t>Repeated dosing increases drug concentration and accordingly the rate of elimination increases till the rate of administration equals the rate of elimination. At this point Css (steady state concentration) is reached.</a:t>
            </a:r>
          </a:p>
          <a:p>
            <a:pPr marL="457200" indent="-457200" algn="l" rtl="0">
              <a:lnSpc>
                <a:spcPct val="90000"/>
              </a:lnSpc>
              <a:buFont typeface="+mj-lt"/>
              <a:buAutoNum type="arabicPeriod"/>
            </a:pPr>
            <a:r>
              <a:rPr lang="en-US" sz="2400" dirty="0" smtClean="0"/>
              <a:t>After 4 – 5 T</a:t>
            </a:r>
            <a:r>
              <a:rPr lang="en-US" sz="2400" baseline="-25000" dirty="0" smtClean="0"/>
              <a:t>1/2</a:t>
            </a:r>
            <a:r>
              <a:rPr lang="en-US" sz="2400" dirty="0" smtClean="0"/>
              <a:t> more than 95% of Css is reached.</a:t>
            </a:r>
          </a:p>
          <a:p>
            <a:pPr marL="457200" indent="-457200" algn="l" rtl="0">
              <a:lnSpc>
                <a:spcPct val="90000"/>
              </a:lnSpc>
              <a:buFont typeface="+mj-lt"/>
              <a:buAutoNum type="arabicPeriod"/>
            </a:pPr>
            <a:r>
              <a:rPr lang="en-US" sz="2400" dirty="0" smtClean="0"/>
              <a:t>Css is directly proportionate to the dose (     dose             Css).</a:t>
            </a:r>
          </a:p>
          <a:p>
            <a:pPr marL="457200" indent="-457200" algn="l" rtl="0">
              <a:lnSpc>
                <a:spcPct val="90000"/>
              </a:lnSpc>
              <a:buFont typeface="+mj-lt"/>
              <a:buAutoNum type="arabicPeriod"/>
            </a:pPr>
            <a:r>
              <a:rPr lang="en-US" sz="2400" dirty="0" smtClean="0"/>
              <a:t>Most drugs obey 1</a:t>
            </a:r>
            <a:r>
              <a:rPr lang="en-US" sz="2400" baseline="30000" dirty="0" smtClean="0"/>
              <a:t>st</a:t>
            </a:r>
            <a:r>
              <a:rPr lang="en-US" sz="2400" dirty="0" smtClean="0"/>
              <a:t> order kinetics.</a:t>
            </a:r>
          </a:p>
          <a:p>
            <a:pPr marL="0" indent="0" algn="l" rtl="0">
              <a:lnSpc>
                <a:spcPct val="90000"/>
              </a:lnSpc>
              <a:buNone/>
            </a:pPr>
            <a:r>
              <a:rPr lang="en-US" sz="2400" dirty="0"/>
              <a:t> </a:t>
            </a:r>
            <a:r>
              <a:rPr lang="en-US" sz="2400" dirty="0" smtClean="0"/>
              <a:t>      </a:t>
            </a:r>
            <a:r>
              <a:rPr lang="en-US" sz="2400" b="1" dirty="0" smtClean="0"/>
              <a:t>2- Zero-order kinetics:</a:t>
            </a:r>
            <a:r>
              <a:rPr lang="en-US" sz="2400" dirty="0" smtClean="0"/>
              <a:t> (Example: </a:t>
            </a:r>
            <a:r>
              <a:rPr lang="en-US" sz="2400" i="1" dirty="0" smtClean="0"/>
              <a:t>digitalis glycosides)</a:t>
            </a:r>
          </a:p>
          <a:p>
            <a:pPr marL="457200" indent="174625" algn="l" rtl="0">
              <a:lnSpc>
                <a:spcPct val="90000"/>
              </a:lnSpc>
              <a:buFont typeface="+mj-lt"/>
              <a:buAutoNum type="arabicPeriod"/>
            </a:pPr>
            <a:r>
              <a:rPr lang="en-US" sz="2400" i="1" dirty="0"/>
              <a:t> </a:t>
            </a:r>
            <a:r>
              <a:rPr lang="en-US" sz="2400" dirty="0" smtClean="0"/>
              <a:t>Rate of drug elimination is constant i.e. constant amount of drug is eliminated per unit of time.</a:t>
            </a:r>
          </a:p>
          <a:p>
            <a:pPr marL="457200" indent="174625" algn="l" rtl="0">
              <a:lnSpc>
                <a:spcPct val="90000"/>
              </a:lnSpc>
              <a:buFont typeface="+mj-lt"/>
              <a:buAutoNum type="arabicPeriod"/>
            </a:pPr>
            <a:r>
              <a:rPr lang="en-US" sz="2400" dirty="0"/>
              <a:t> “t</a:t>
            </a:r>
            <a:r>
              <a:rPr lang="en-US" sz="2400" baseline="-25000" dirty="0"/>
              <a:t>1/2</a:t>
            </a:r>
            <a:r>
              <a:rPr lang="en-US" sz="2400" dirty="0" smtClean="0"/>
              <a:t>” (half life) is not constant.</a:t>
            </a:r>
          </a:p>
          <a:p>
            <a:pPr marL="457200" indent="-457200" algn="l" rtl="0">
              <a:lnSpc>
                <a:spcPct val="90000"/>
              </a:lnSpc>
              <a:buFont typeface="+mj-lt"/>
              <a:buAutoNum type="arabicPeriod"/>
            </a:pPr>
            <a:endParaRPr lang="en-US" sz="2400" dirty="0" smtClean="0"/>
          </a:p>
        </p:txBody>
      </p:sp>
      <p:sp>
        <p:nvSpPr>
          <p:cNvPr id="4" name="Slide Number Placeholder 3"/>
          <p:cNvSpPr>
            <a:spLocks noGrp="1"/>
          </p:cNvSpPr>
          <p:nvPr>
            <p:ph type="sldNum" sz="quarter" idx="12"/>
          </p:nvPr>
        </p:nvSpPr>
        <p:spPr/>
        <p:txBody>
          <a:bodyPr/>
          <a:lstStyle/>
          <a:p>
            <a:fld id="{D57F1E4F-1CFF-5643-939E-217C01CDF565}" type="slidenum">
              <a:rPr lang="en-US" smtClean="0"/>
              <a:pPr/>
              <a:t>5</a:t>
            </a:fld>
            <a:endParaRPr lang="en-US" dirty="0"/>
          </a:p>
        </p:txBody>
      </p:sp>
      <p:cxnSp>
        <p:nvCxnSpPr>
          <p:cNvPr id="5" name="Straight Arrow Connector 4"/>
          <p:cNvCxnSpPr/>
          <p:nvPr/>
        </p:nvCxnSpPr>
        <p:spPr>
          <a:xfrm rot="5400000" flipV="1">
            <a:off x="7888943" y="4289050"/>
            <a:ext cx="0" cy="24765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V="1">
            <a:off x="6853520" y="4248709"/>
            <a:ext cx="0" cy="24765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V="1">
            <a:off x="8198226" y="4262156"/>
            <a:ext cx="0" cy="24765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2014366"/>
      </p:ext>
    </p:extLst>
  </p:cSld>
  <p:clrMapOvr>
    <a:masterClrMapping/>
  </p:clrMapOvr>
  <p:transition spd="slow">
    <p:fad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2659" y="0"/>
            <a:ext cx="11089341" cy="6858000"/>
          </a:xfrm>
        </p:spPr>
        <p:txBody>
          <a:bodyPr>
            <a:noAutofit/>
          </a:bodyPr>
          <a:lstStyle/>
          <a:p>
            <a:pPr marL="0" indent="444500" algn="l" rtl="0">
              <a:lnSpc>
                <a:spcPct val="90000"/>
              </a:lnSpc>
              <a:buNone/>
            </a:pPr>
            <a:r>
              <a:rPr lang="en-US" sz="2400" dirty="0" smtClean="0"/>
              <a:t>3. No Css is reached by repeated dosing.</a:t>
            </a:r>
          </a:p>
          <a:p>
            <a:pPr marL="0" indent="444500" algn="l" rtl="0">
              <a:lnSpc>
                <a:spcPct val="90000"/>
              </a:lnSpc>
              <a:buNone/>
            </a:pPr>
            <a:r>
              <a:rPr lang="en-US" sz="2400" dirty="0" smtClean="0"/>
              <a:t>4. Any change of the dose may cause toxicity.</a:t>
            </a:r>
          </a:p>
          <a:p>
            <a:pPr marL="0" indent="444500" algn="l" rtl="0">
              <a:lnSpc>
                <a:spcPct val="90000"/>
              </a:lnSpc>
              <a:buNone/>
            </a:pPr>
            <a:r>
              <a:rPr lang="en-US" sz="2400" b="1" u="sng" dirty="0" smtClean="0"/>
              <a:t>Note: </a:t>
            </a:r>
            <a:r>
              <a:rPr lang="en-US" sz="2400" dirty="0" smtClean="0"/>
              <a:t>some drugs follow 1</a:t>
            </a:r>
            <a:r>
              <a:rPr lang="en-US" sz="2400" baseline="30000" dirty="0" smtClean="0"/>
              <a:t>st</a:t>
            </a:r>
            <a:r>
              <a:rPr lang="en-US" sz="2400" dirty="0" smtClean="0"/>
              <a:t> order kinetics in small dose and zero order kinetic at large doses i.e. the elimination mechanism is said to be saturated (saturation kinetics).</a:t>
            </a:r>
          </a:p>
          <a:p>
            <a:pPr marL="0" indent="0" algn="l" rtl="0">
              <a:lnSpc>
                <a:spcPct val="90000"/>
              </a:lnSpc>
              <a:buNone/>
            </a:pPr>
            <a:r>
              <a:rPr lang="en-US" sz="2400" b="1" u="sng" dirty="0" smtClean="0"/>
              <a:t>Importance of saturation kinetics:</a:t>
            </a:r>
          </a:p>
          <a:p>
            <a:pPr marL="457200" indent="-457200" algn="l" rtl="0">
              <a:lnSpc>
                <a:spcPct val="90000"/>
              </a:lnSpc>
              <a:buFont typeface="+mj-lt"/>
              <a:buAutoNum type="arabicPeriod"/>
            </a:pPr>
            <a:r>
              <a:rPr lang="en-US" sz="2400" dirty="0" smtClean="0"/>
              <a:t>Modest change in dose or bioavailability may cause unexpected toxicity.</a:t>
            </a:r>
          </a:p>
          <a:p>
            <a:pPr marL="457200" indent="-457200" algn="l" rtl="0">
              <a:lnSpc>
                <a:spcPct val="90000"/>
              </a:lnSpc>
              <a:buFont typeface="+mj-lt"/>
              <a:buAutoNum type="arabicPeriod"/>
            </a:pPr>
            <a:r>
              <a:rPr lang="en-US" sz="2400" dirty="0" smtClean="0"/>
              <a:t>Drug-drug interactions are common.</a:t>
            </a:r>
          </a:p>
          <a:p>
            <a:pPr marL="457200" indent="-457200" algn="l" rtl="0">
              <a:lnSpc>
                <a:spcPct val="90000"/>
              </a:lnSpc>
              <a:buFont typeface="+mj-lt"/>
              <a:buAutoNum type="arabicPeriod"/>
            </a:pPr>
            <a:r>
              <a:rPr lang="en-US" sz="2400" dirty="0" smtClean="0"/>
              <a:t>Drugs obeying saturation kinetic : phenytoin, salicylate and theophylline.</a:t>
            </a:r>
          </a:p>
          <a:p>
            <a:pPr marL="457200" indent="-457200" algn="l" rtl="0">
              <a:lnSpc>
                <a:spcPct val="90000"/>
              </a:lnSpc>
              <a:buFont typeface="+mj-lt"/>
              <a:buAutoNum type="arabicPeriod"/>
            </a:pPr>
            <a:r>
              <a:rPr lang="en-US" sz="2400" dirty="0" smtClean="0"/>
              <a:t>These drugs need monitoring of their plasma levels to avoid toxicity.</a:t>
            </a:r>
          </a:p>
          <a:p>
            <a:pPr marL="0" indent="0" algn="ctr" rtl="0">
              <a:lnSpc>
                <a:spcPct val="90000"/>
              </a:lnSpc>
              <a:buNone/>
            </a:pPr>
            <a:r>
              <a:rPr lang="en-US" sz="2400" b="1" u="sng" dirty="0" smtClean="0"/>
              <a:t>(2) ELIMINATION HALF LIFE (t</a:t>
            </a:r>
            <a:r>
              <a:rPr lang="en-US" sz="2400" b="1" u="sng" baseline="-25000" dirty="0" smtClean="0"/>
              <a:t>1/2</a:t>
            </a:r>
            <a:r>
              <a:rPr lang="en-US" sz="2400" b="1" u="sng" dirty="0" smtClean="0"/>
              <a:t>) </a:t>
            </a:r>
          </a:p>
          <a:p>
            <a:pPr marL="0" indent="0" algn="l" rtl="0">
              <a:lnSpc>
                <a:spcPct val="90000"/>
              </a:lnSpc>
              <a:buNone/>
            </a:pPr>
            <a:r>
              <a:rPr lang="en-US" sz="2400" dirty="0" smtClean="0"/>
              <a:t>It is the time required to reduce the plasma </a:t>
            </a:r>
            <a:br>
              <a:rPr lang="en-US" sz="2400" dirty="0" smtClean="0"/>
            </a:br>
            <a:r>
              <a:rPr lang="en-US" sz="2400" dirty="0" smtClean="0"/>
              <a:t>concentration of the drug to half the initial </a:t>
            </a:r>
            <a:br>
              <a:rPr lang="en-US" sz="2400" dirty="0" smtClean="0"/>
            </a:br>
            <a:r>
              <a:rPr lang="en-US" sz="2400" dirty="0" smtClean="0"/>
              <a:t>concentration (the time required for drug</a:t>
            </a:r>
            <a:br>
              <a:rPr lang="en-US" sz="2400" dirty="0" smtClean="0"/>
            </a:br>
            <a:r>
              <a:rPr lang="en-US" sz="2400" dirty="0" smtClean="0"/>
              <a:t>concentration to be changed by 50%).</a:t>
            </a:r>
          </a:p>
          <a:p>
            <a:pPr marL="0" indent="0" algn="l" rtl="0">
              <a:lnSpc>
                <a:spcPct val="90000"/>
              </a:lnSpc>
              <a:buNone/>
            </a:pPr>
            <a:r>
              <a:rPr lang="en-US" sz="2400" dirty="0" smtClean="0"/>
              <a:t>               </a:t>
            </a:r>
            <a:r>
              <a:rPr lang="en-US" sz="2400" u="sng" dirty="0" smtClean="0"/>
              <a:t>t</a:t>
            </a:r>
            <a:r>
              <a:rPr lang="en-US" sz="2400" u="sng" baseline="-25000" dirty="0" smtClean="0"/>
              <a:t>1/2 </a:t>
            </a:r>
            <a:r>
              <a:rPr lang="en-US" sz="2400" u="sng" dirty="0" smtClean="0"/>
              <a:t> = 0.693  V</a:t>
            </a:r>
            <a:r>
              <a:rPr lang="en-US" sz="2400" u="sng" baseline="-25000" dirty="0" smtClean="0"/>
              <a:t>d</a:t>
            </a:r>
            <a:r>
              <a:rPr lang="en-US" sz="2400" u="sng" dirty="0" smtClean="0"/>
              <a:t>/ CLs</a:t>
            </a:r>
          </a:p>
          <a:p>
            <a:pPr marL="0" indent="444500" algn="l" rtl="0">
              <a:lnSpc>
                <a:spcPct val="90000"/>
              </a:lnSpc>
              <a:buNone/>
            </a:pPr>
            <a:endParaRPr lang="en-US" sz="2400" b="1" u="sng" dirty="0" smtClean="0"/>
          </a:p>
          <a:p>
            <a:pPr marL="0" indent="0" algn="l" rtl="0">
              <a:lnSpc>
                <a:spcPct val="90000"/>
              </a:lnSpc>
              <a:buNone/>
            </a:pPr>
            <a:endParaRPr lang="en-US" sz="2400" dirty="0" smtClean="0"/>
          </a:p>
        </p:txBody>
      </p:sp>
      <p:sp>
        <p:nvSpPr>
          <p:cNvPr id="4" name="Slide Number Placeholder 3"/>
          <p:cNvSpPr>
            <a:spLocks noGrp="1"/>
          </p:cNvSpPr>
          <p:nvPr>
            <p:ph type="sldNum" sz="quarter" idx="12"/>
          </p:nvPr>
        </p:nvSpPr>
        <p:spPr/>
        <p:txBody>
          <a:bodyPr/>
          <a:lstStyle/>
          <a:p>
            <a:fld id="{D57F1E4F-1CFF-5643-939E-217C01CDF565}" type="slidenum">
              <a:rPr lang="en-US" smtClean="0"/>
              <a:pPr/>
              <a:t>6</a:t>
            </a:fld>
            <a:endParaRPr lang="en-US" dirty="0"/>
          </a:p>
        </p:txBody>
      </p:sp>
      <p:sp>
        <p:nvSpPr>
          <p:cNvPr id="2" name="Rectangle 1"/>
          <p:cNvSpPr/>
          <p:nvPr/>
        </p:nvSpPr>
        <p:spPr>
          <a:xfrm>
            <a:off x="8592671" y="4383741"/>
            <a:ext cx="3599329" cy="2474259"/>
          </a:xfrm>
          <a:prstGeom prst="rect">
            <a:avLst/>
          </a:prstGeom>
          <a:blipFill dpi="0" rotWithShape="1">
            <a:blip r:embed="rId3">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Tree>
    <p:extLst>
      <p:ext uri="{BB962C8B-B14F-4D97-AF65-F5344CB8AC3E}">
        <p14:creationId xmlns:p14="http://schemas.microsoft.com/office/powerpoint/2010/main" val="2718518636"/>
      </p:ext>
    </p:extLst>
  </p:cSld>
  <p:clrMapOvr>
    <a:masterClrMapping/>
  </p:clrMapOvr>
  <p:transition spd="slow">
    <p:fad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2"/>
                                        </p:tgtEl>
                                        <p:attrNameLst>
                                          <p:attrName>style.visibility</p:attrName>
                                        </p:attrNameLst>
                                      </p:cBhvr>
                                      <p:to>
                                        <p:strVal val="visible"/>
                                      </p:to>
                                    </p:set>
                                    <p:anim calcmode="lin" valueType="num">
                                      <p:cBhvr additive="base">
                                        <p:cTn id="73" dur="500" fill="hold"/>
                                        <p:tgtEl>
                                          <p:spTgt spid="2"/>
                                        </p:tgtEl>
                                        <p:attrNameLst>
                                          <p:attrName>ppt_x</p:attrName>
                                        </p:attrNameLst>
                                      </p:cBhvr>
                                      <p:tavLst>
                                        <p:tav tm="0">
                                          <p:val>
                                            <p:strVal val="#ppt_x"/>
                                          </p:val>
                                        </p:tav>
                                        <p:tav tm="100000">
                                          <p:val>
                                            <p:strVal val="#ppt_x"/>
                                          </p:val>
                                        </p:tav>
                                      </p:tavLst>
                                    </p:anim>
                                    <p:anim calcmode="lin" valueType="num">
                                      <p:cBhvr additive="base">
                                        <p:cTn id="7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2659" y="0"/>
            <a:ext cx="11089341" cy="6858000"/>
          </a:xfrm>
        </p:spPr>
        <p:txBody>
          <a:bodyPr>
            <a:noAutofit/>
          </a:bodyPr>
          <a:lstStyle/>
          <a:p>
            <a:pPr marL="0" indent="0" algn="l" rtl="0">
              <a:lnSpc>
                <a:spcPct val="90000"/>
              </a:lnSpc>
              <a:buNone/>
            </a:pPr>
            <a:r>
              <a:rPr lang="en-US" sz="2400" b="1" dirty="0" smtClean="0"/>
              <a:t>Importance of elimination  t</a:t>
            </a:r>
            <a:r>
              <a:rPr lang="en-US" sz="2400" b="1" baseline="-25000" dirty="0" smtClean="0"/>
              <a:t>1/2</a:t>
            </a:r>
            <a:r>
              <a:rPr lang="en-US" sz="2400" b="1" dirty="0" smtClean="0"/>
              <a:t> :</a:t>
            </a:r>
          </a:p>
          <a:p>
            <a:pPr marL="0" indent="0" algn="l" rtl="0">
              <a:lnSpc>
                <a:spcPct val="90000"/>
              </a:lnSpc>
              <a:buNone/>
            </a:pPr>
            <a:r>
              <a:rPr lang="en-US" sz="2400" b="1" dirty="0"/>
              <a:t> </a:t>
            </a:r>
            <a:r>
              <a:rPr lang="en-US" sz="2400" b="1" dirty="0" smtClean="0"/>
              <a:t>   1- </a:t>
            </a:r>
            <a:r>
              <a:rPr lang="en-US" sz="2400" dirty="0" smtClean="0"/>
              <a:t>It determines the dosage interval (T).</a:t>
            </a:r>
          </a:p>
          <a:p>
            <a:pPr marL="631825" indent="0" algn="l" rtl="0">
              <a:lnSpc>
                <a:spcPct val="90000"/>
              </a:lnSpc>
              <a:buFont typeface="Arial" panose="020B0604020202020204" pitchFamily="34" charset="0"/>
              <a:buChar char="•"/>
            </a:pPr>
            <a:r>
              <a:rPr lang="en-US" sz="2400" b="1" dirty="0"/>
              <a:t> </a:t>
            </a:r>
            <a:r>
              <a:rPr lang="en-US" sz="2400" dirty="0" smtClean="0"/>
              <a:t>if  T = “t</a:t>
            </a:r>
            <a:r>
              <a:rPr lang="en-US" sz="2400" baseline="-25000" dirty="0" smtClean="0"/>
              <a:t>1/2</a:t>
            </a:r>
            <a:r>
              <a:rPr lang="en-US" sz="2400" dirty="0" smtClean="0"/>
              <a:t>”</a:t>
            </a:r>
          </a:p>
          <a:p>
            <a:pPr marL="631825" indent="0" algn="l" rtl="0">
              <a:lnSpc>
                <a:spcPct val="90000"/>
              </a:lnSpc>
              <a:buFont typeface="Arial" panose="020B0604020202020204" pitchFamily="34" charset="0"/>
              <a:buChar char="•"/>
            </a:pPr>
            <a:r>
              <a:rPr lang="en-US" sz="2400" dirty="0" smtClean="0"/>
              <a:t> if  </a:t>
            </a:r>
            <a:r>
              <a:rPr lang="en-US" sz="2400" dirty="0"/>
              <a:t>T </a:t>
            </a:r>
            <a:r>
              <a:rPr lang="en-US" sz="2400" dirty="0" smtClean="0"/>
              <a:t>&lt; </a:t>
            </a:r>
            <a:r>
              <a:rPr lang="en-US" sz="2400" dirty="0"/>
              <a:t>“t</a:t>
            </a:r>
            <a:r>
              <a:rPr lang="en-US" sz="2400" baseline="-25000" dirty="0"/>
              <a:t>1/2</a:t>
            </a:r>
            <a:r>
              <a:rPr lang="en-US" sz="2400" dirty="0" smtClean="0"/>
              <a:t>”       drug accumulation may occur.</a:t>
            </a:r>
          </a:p>
          <a:p>
            <a:pPr marL="631825" indent="0" algn="l" rtl="0">
              <a:lnSpc>
                <a:spcPct val="90000"/>
              </a:lnSpc>
              <a:buFont typeface="Arial" panose="020B0604020202020204" pitchFamily="34" charset="0"/>
              <a:buChar char="•"/>
            </a:pPr>
            <a:r>
              <a:rPr lang="en-US" sz="2400" b="1" dirty="0"/>
              <a:t> </a:t>
            </a:r>
            <a:r>
              <a:rPr lang="en-US" sz="2400" dirty="0"/>
              <a:t>if  T </a:t>
            </a:r>
            <a:r>
              <a:rPr lang="en-US" sz="2400" dirty="0" smtClean="0"/>
              <a:t>&gt; “</a:t>
            </a:r>
            <a:r>
              <a:rPr lang="en-US" sz="2400" dirty="0"/>
              <a:t>t</a:t>
            </a:r>
            <a:r>
              <a:rPr lang="en-US" sz="2400" baseline="-25000" dirty="0"/>
              <a:t>1/2</a:t>
            </a:r>
            <a:r>
              <a:rPr lang="en-US" sz="2400" dirty="0" smtClean="0"/>
              <a:t>”       drug concentration decreases between doses.</a:t>
            </a:r>
          </a:p>
          <a:p>
            <a:pPr marL="631825" indent="-363538" algn="l" rtl="0">
              <a:lnSpc>
                <a:spcPct val="90000"/>
              </a:lnSpc>
              <a:buNone/>
            </a:pPr>
            <a:r>
              <a:rPr lang="en-US" sz="2400" b="1" dirty="0" smtClean="0"/>
              <a:t>2- </a:t>
            </a:r>
            <a:r>
              <a:rPr lang="en-US" sz="2400" dirty="0" smtClean="0"/>
              <a:t>It indicates time required to attain Css (about 4-5 T</a:t>
            </a:r>
            <a:r>
              <a:rPr lang="en-US" sz="2400" baseline="-25000" dirty="0" smtClean="0"/>
              <a:t>1/2</a:t>
            </a:r>
            <a:r>
              <a:rPr lang="en-US" sz="2400" dirty="0" smtClean="0"/>
              <a:t> ) :</a:t>
            </a:r>
          </a:p>
          <a:p>
            <a:pPr marL="631825" indent="-363538" algn="l" rtl="0">
              <a:lnSpc>
                <a:spcPct val="90000"/>
              </a:lnSpc>
              <a:buFont typeface="Wingdings" panose="05000000000000000000" pitchFamily="2" charset="2"/>
              <a:buChar char="v"/>
            </a:pPr>
            <a:r>
              <a:rPr lang="en-US" sz="2400" dirty="0" smtClean="0"/>
              <a:t>If the drug is aadministered every “t</a:t>
            </a:r>
            <a:r>
              <a:rPr lang="en-US" sz="2400" baseline="-25000" dirty="0" smtClean="0"/>
              <a:t>1/2</a:t>
            </a:r>
            <a:r>
              <a:rPr lang="en-US" sz="2400" dirty="0" smtClean="0"/>
              <a:t>” :</a:t>
            </a:r>
          </a:p>
          <a:p>
            <a:pPr marL="609600" indent="103188" algn="l" rtl="0">
              <a:lnSpc>
                <a:spcPct val="90000"/>
              </a:lnSpc>
              <a:buFont typeface="Courier New" panose="02070309020205020404" pitchFamily="49" charset="0"/>
              <a:buChar char="o"/>
            </a:pPr>
            <a:r>
              <a:rPr lang="en-US" sz="2400" dirty="0"/>
              <a:t> </a:t>
            </a:r>
            <a:r>
              <a:rPr lang="en-US" sz="2400" dirty="0" smtClean="0"/>
              <a:t>After the 1</a:t>
            </a:r>
            <a:r>
              <a:rPr lang="en-US" sz="2400" baseline="30000" dirty="0" smtClean="0"/>
              <a:t>st</a:t>
            </a:r>
            <a:r>
              <a:rPr lang="en-US" sz="2400" dirty="0" smtClean="0"/>
              <a:t> </a:t>
            </a:r>
            <a:r>
              <a:rPr lang="en-US" sz="2400" dirty="0"/>
              <a:t>“t</a:t>
            </a:r>
            <a:r>
              <a:rPr lang="en-US" sz="2400" baseline="-25000" dirty="0"/>
              <a:t>1/2</a:t>
            </a:r>
            <a:r>
              <a:rPr lang="en-US" sz="2400" dirty="0"/>
              <a:t>” </a:t>
            </a:r>
            <a:r>
              <a:rPr lang="en-US" sz="2400" dirty="0" smtClean="0"/>
              <a:t>, drug concentration reaches 50% of the final Css.</a:t>
            </a:r>
          </a:p>
          <a:p>
            <a:pPr marL="609600" indent="103188" algn="l" rtl="0">
              <a:lnSpc>
                <a:spcPct val="90000"/>
              </a:lnSpc>
              <a:buFont typeface="Courier New" panose="02070309020205020404" pitchFamily="49" charset="0"/>
              <a:buChar char="o"/>
            </a:pPr>
            <a:r>
              <a:rPr lang="en-US" sz="2400" dirty="0" smtClean="0"/>
              <a:t> </a:t>
            </a:r>
            <a:r>
              <a:rPr lang="en-US" sz="2400" dirty="0"/>
              <a:t>After the </a:t>
            </a:r>
            <a:r>
              <a:rPr lang="en-US" sz="2400" dirty="0" smtClean="0"/>
              <a:t>2</a:t>
            </a:r>
            <a:r>
              <a:rPr lang="en-US" sz="2400" baseline="30000" dirty="0" smtClean="0"/>
              <a:t>nd</a:t>
            </a:r>
            <a:r>
              <a:rPr lang="en-US" sz="2400" dirty="0" smtClean="0"/>
              <a:t>  </a:t>
            </a:r>
            <a:r>
              <a:rPr lang="en-US" sz="2400" dirty="0"/>
              <a:t>“t</a:t>
            </a:r>
            <a:r>
              <a:rPr lang="en-US" sz="2400" baseline="-25000" dirty="0"/>
              <a:t>1/2</a:t>
            </a:r>
            <a:r>
              <a:rPr lang="en-US" sz="2400" dirty="0"/>
              <a:t>” , drug concentration reaches </a:t>
            </a:r>
            <a:r>
              <a:rPr lang="en-US" sz="2400" dirty="0" smtClean="0"/>
              <a:t>75% Css.</a:t>
            </a:r>
          </a:p>
          <a:p>
            <a:pPr marL="609600" indent="103188" algn="l" rtl="0">
              <a:lnSpc>
                <a:spcPct val="90000"/>
              </a:lnSpc>
              <a:buFont typeface="Courier New" panose="02070309020205020404" pitchFamily="49" charset="0"/>
              <a:buChar char="o"/>
            </a:pPr>
            <a:r>
              <a:rPr lang="en-US" sz="2400" dirty="0"/>
              <a:t> After the </a:t>
            </a:r>
            <a:r>
              <a:rPr lang="en-US" sz="2400" dirty="0" smtClean="0"/>
              <a:t>3</a:t>
            </a:r>
            <a:r>
              <a:rPr lang="en-US" sz="2400" baseline="30000" dirty="0" smtClean="0"/>
              <a:t>rd</a:t>
            </a:r>
            <a:r>
              <a:rPr lang="en-US" sz="2400" dirty="0" smtClean="0"/>
              <a:t> “t</a:t>
            </a:r>
            <a:r>
              <a:rPr lang="en-US" sz="2400" baseline="-25000" dirty="0" smtClean="0"/>
              <a:t>1/2</a:t>
            </a:r>
            <a:r>
              <a:rPr lang="en-US" sz="2400" dirty="0"/>
              <a:t>” , drug concentration reaches </a:t>
            </a:r>
            <a:r>
              <a:rPr lang="en-US" sz="2400" dirty="0" smtClean="0"/>
              <a:t>87.5% Css.</a:t>
            </a:r>
          </a:p>
          <a:p>
            <a:pPr marL="609600" indent="103188" algn="l" rtl="0">
              <a:lnSpc>
                <a:spcPct val="90000"/>
              </a:lnSpc>
              <a:buFont typeface="Courier New" panose="02070309020205020404" pitchFamily="49" charset="0"/>
              <a:buChar char="o"/>
            </a:pPr>
            <a:r>
              <a:rPr lang="en-US" sz="2400" dirty="0"/>
              <a:t> After the </a:t>
            </a:r>
            <a:r>
              <a:rPr lang="en-US" sz="2400" dirty="0" smtClean="0"/>
              <a:t>4</a:t>
            </a:r>
            <a:r>
              <a:rPr lang="en-US" sz="2400" baseline="30000" dirty="0" smtClean="0"/>
              <a:t>th</a:t>
            </a:r>
            <a:r>
              <a:rPr lang="en-US" sz="2400" dirty="0" smtClean="0"/>
              <a:t> “t</a:t>
            </a:r>
            <a:r>
              <a:rPr lang="en-US" sz="2400" baseline="-25000" dirty="0" smtClean="0"/>
              <a:t>1/2</a:t>
            </a:r>
            <a:r>
              <a:rPr lang="en-US" sz="2400" dirty="0"/>
              <a:t>” , drug concentration reaches </a:t>
            </a:r>
            <a:r>
              <a:rPr lang="en-US" sz="2400" dirty="0" smtClean="0"/>
              <a:t>93.75% &amp; 96.87% Css .</a:t>
            </a:r>
          </a:p>
          <a:p>
            <a:pPr marL="611187" algn="l" rtl="0">
              <a:lnSpc>
                <a:spcPct val="90000"/>
              </a:lnSpc>
              <a:buFont typeface="Wingdings" panose="05000000000000000000" pitchFamily="2" charset="2"/>
              <a:buChar char="v"/>
            </a:pPr>
            <a:r>
              <a:rPr lang="en-US" sz="2400" dirty="0" smtClean="0"/>
              <a:t>Therefore, one can assume that if the if the drug is given every “t</a:t>
            </a:r>
            <a:r>
              <a:rPr lang="en-US" sz="2400" baseline="-25000" dirty="0" smtClean="0"/>
              <a:t>1/2</a:t>
            </a:r>
            <a:r>
              <a:rPr lang="en-US" sz="2400" dirty="0" smtClean="0"/>
              <a:t>”. Css will be reached after 4-5 “t</a:t>
            </a:r>
            <a:r>
              <a:rPr lang="en-US" sz="2400" baseline="-25000" dirty="0" smtClean="0"/>
              <a:t>1/2</a:t>
            </a:r>
            <a:r>
              <a:rPr lang="en-US" sz="2400" dirty="0" smtClean="0"/>
              <a:t>”s.</a:t>
            </a:r>
          </a:p>
          <a:p>
            <a:pPr marL="268287" indent="0" algn="l" rtl="0">
              <a:lnSpc>
                <a:spcPct val="90000"/>
              </a:lnSpc>
              <a:buNone/>
            </a:pPr>
            <a:r>
              <a:rPr lang="en-US" sz="2400" b="1" dirty="0" smtClean="0"/>
              <a:t>3- If “t</a:t>
            </a:r>
            <a:r>
              <a:rPr lang="en-US" sz="2400" b="1" baseline="-25000" dirty="0" smtClean="0"/>
              <a:t>1/2</a:t>
            </a:r>
            <a:r>
              <a:rPr lang="en-US" sz="2400" b="1" dirty="0" smtClean="0"/>
              <a:t>” is very short</a:t>
            </a:r>
            <a:r>
              <a:rPr lang="en-US" sz="2400" dirty="0" smtClean="0"/>
              <a:t> (seconds or minutes), the drug should be given by IV infusion (e.g. dobamine, dobutamine, esmolol).</a:t>
            </a:r>
            <a:endParaRPr lang="en-US" sz="2400" b="1" dirty="0"/>
          </a:p>
          <a:p>
            <a:pPr marL="631825" indent="0" algn="l" rtl="0">
              <a:lnSpc>
                <a:spcPct val="90000"/>
              </a:lnSpc>
              <a:buNone/>
            </a:pPr>
            <a:endParaRPr lang="en-US" sz="2400" b="1" dirty="0"/>
          </a:p>
          <a:p>
            <a:pPr marL="631825" indent="0" algn="l" rtl="0">
              <a:lnSpc>
                <a:spcPct val="90000"/>
              </a:lnSpc>
              <a:buFont typeface="Arial" panose="020B0604020202020204" pitchFamily="34" charset="0"/>
              <a:buChar char="•"/>
            </a:pPr>
            <a:endParaRPr lang="en-US" sz="2400" b="1" dirty="0" smtClean="0"/>
          </a:p>
        </p:txBody>
      </p:sp>
      <p:sp>
        <p:nvSpPr>
          <p:cNvPr id="4" name="Slide Number Placeholder 3"/>
          <p:cNvSpPr>
            <a:spLocks noGrp="1"/>
          </p:cNvSpPr>
          <p:nvPr>
            <p:ph type="sldNum" sz="quarter" idx="12"/>
          </p:nvPr>
        </p:nvSpPr>
        <p:spPr/>
        <p:txBody>
          <a:bodyPr/>
          <a:lstStyle/>
          <a:p>
            <a:fld id="{D57F1E4F-1CFF-5643-939E-217C01CDF565}" type="slidenum">
              <a:rPr lang="en-US" smtClean="0"/>
              <a:pPr/>
              <a:t>7</a:t>
            </a:fld>
            <a:endParaRPr lang="en-US" dirty="0"/>
          </a:p>
        </p:txBody>
      </p:sp>
      <p:cxnSp>
        <p:nvCxnSpPr>
          <p:cNvPr id="8" name="Straight Arrow Connector 7"/>
          <p:cNvCxnSpPr/>
          <p:nvPr/>
        </p:nvCxnSpPr>
        <p:spPr>
          <a:xfrm rot="5400000" flipV="1">
            <a:off x="3724837" y="1496544"/>
            <a:ext cx="0" cy="24765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flipV="1">
            <a:off x="3751731" y="1940297"/>
            <a:ext cx="0" cy="24765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39226"/>
      </p:ext>
    </p:extLst>
  </p:cSld>
  <p:clrMapOvr>
    <a:masterClrMapping/>
  </p:clrMapOvr>
  <p:transition spd="slow">
    <p:fad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102659" y="0"/>
                <a:ext cx="11089341" cy="6858000"/>
              </a:xfrm>
            </p:spPr>
            <p:txBody>
              <a:bodyPr>
                <a:noAutofit/>
              </a:bodyPr>
              <a:lstStyle/>
              <a:p>
                <a:pPr marL="268287" indent="0" algn="l" rtl="0">
                  <a:lnSpc>
                    <a:spcPct val="90000"/>
                  </a:lnSpc>
                  <a:buNone/>
                </a:pPr>
                <a:r>
                  <a:rPr lang="en-US" sz="2400" b="1" dirty="0" smtClean="0"/>
                  <a:t>4- If “t</a:t>
                </a:r>
                <a:r>
                  <a:rPr lang="en-US" sz="2400" b="1" baseline="-25000" dirty="0" smtClean="0"/>
                  <a:t>1/2</a:t>
                </a:r>
                <a:r>
                  <a:rPr lang="en-US" sz="2400" b="1" dirty="0" smtClean="0"/>
                  <a:t>” is very long </a:t>
                </a:r>
                <a:r>
                  <a:rPr lang="en-US" sz="2400" dirty="0" smtClean="0"/>
                  <a:t>, the drug should be administered in loading dose to reach the desired Css rapidly followed by maintenance dose to maintain the desired Css.</a:t>
                </a:r>
              </a:p>
              <a:p>
                <a:pPr marL="268287" indent="0" algn="l" rtl="0">
                  <a:lnSpc>
                    <a:spcPct val="90000"/>
                  </a:lnSpc>
                  <a:buNone/>
                </a:pPr>
                <a:r>
                  <a:rPr lang="en-US" sz="2400" b="1" dirty="0" smtClean="0"/>
                  <a:t>    Factors affecting elimation “t</a:t>
                </a:r>
                <a:r>
                  <a:rPr lang="en-US" sz="2400" b="1" baseline="-25000" dirty="0" smtClean="0"/>
                  <a:t>1/2</a:t>
                </a:r>
                <a:r>
                  <a:rPr lang="en-US" sz="2400" b="1" dirty="0" smtClean="0"/>
                  <a:t>” :</a:t>
                </a:r>
              </a:p>
              <a:p>
                <a:pPr marL="725487" indent="-457200" algn="l" rtl="0">
                  <a:lnSpc>
                    <a:spcPct val="90000"/>
                  </a:lnSpc>
                  <a:buFont typeface="+mj-lt"/>
                  <a:buAutoNum type="arabicPeriod"/>
                </a:pPr>
                <a:r>
                  <a:rPr lang="en-US" sz="2400" dirty="0" smtClean="0"/>
                  <a:t>State eliminating organs i.e. liver &amp; kidney function.</a:t>
                </a:r>
              </a:p>
              <a:p>
                <a:pPr marL="725487" indent="-457200" algn="l" rtl="0">
                  <a:lnSpc>
                    <a:spcPct val="90000"/>
                  </a:lnSpc>
                  <a:buFont typeface="+mj-lt"/>
                  <a:buAutoNum type="arabicPeriod"/>
                </a:pPr>
                <a:r>
                  <a:rPr lang="en-US" sz="2400" dirty="0" smtClean="0"/>
                  <a:t>Delivery of drugs to the eliminating organs:</a:t>
                </a:r>
              </a:p>
              <a:p>
                <a:pPr marL="609600" indent="-71438" algn="l" rtl="0">
                  <a:lnSpc>
                    <a:spcPct val="90000"/>
                  </a:lnSpc>
                </a:pPr>
                <a:r>
                  <a:rPr lang="en-US" sz="2400" dirty="0"/>
                  <a:t> </a:t>
                </a:r>
                <a:r>
                  <a:rPr lang="en-US" sz="2400" dirty="0" smtClean="0"/>
                  <a:t>Plasma protein binding limits drug elimination.</a:t>
                </a:r>
              </a:p>
              <a:p>
                <a:pPr marL="609600" indent="-71438" algn="l" rtl="0">
                  <a:lnSpc>
                    <a:spcPct val="90000"/>
                  </a:lnSpc>
                </a:pPr>
                <a:r>
                  <a:rPr lang="en-US" sz="2400" dirty="0"/>
                  <a:t> </a:t>
                </a:r>
                <a:r>
                  <a:rPr lang="en-US" sz="2400" dirty="0" smtClean="0"/>
                  <a:t>Drugs with very high V</a:t>
                </a:r>
                <a:r>
                  <a:rPr lang="en-US" sz="2400" baseline="-25000" dirty="0" smtClean="0"/>
                  <a:t>d</a:t>
                </a:r>
                <a:r>
                  <a:rPr lang="en-US" sz="2400" dirty="0" smtClean="0"/>
                  <a:t> have limited elimination.</a:t>
                </a:r>
                <a:endParaRPr lang="en-US" sz="1100" dirty="0" smtClean="0"/>
              </a:p>
              <a:p>
                <a:pPr marL="538162" indent="0" algn="l" rtl="0">
                  <a:lnSpc>
                    <a:spcPct val="90000"/>
                  </a:lnSpc>
                  <a:buNone/>
                </a:pPr>
                <a:endParaRPr lang="en-US" sz="1100" dirty="0"/>
              </a:p>
              <a:p>
                <a:pPr marL="536575" indent="-268288" algn="l" rtl="0">
                  <a:lnSpc>
                    <a:spcPct val="90000"/>
                  </a:lnSpc>
                  <a:buNone/>
                </a:pPr>
                <a:r>
                  <a:rPr lang="en-US" sz="2800" b="1" dirty="0" smtClean="0"/>
                  <a:t>(3) EXTRACTION RATIO (E) &amp; HEPATIC CLEARANCE (CL</a:t>
                </a:r>
                <a:r>
                  <a:rPr lang="en-US" sz="2800" b="1" baseline="-25000" dirty="0" smtClean="0"/>
                  <a:t>liver</a:t>
                </a:r>
                <a:r>
                  <a:rPr lang="en-US" sz="2800" b="1" dirty="0" smtClean="0"/>
                  <a:t>)</a:t>
                </a:r>
                <a:endParaRPr lang="en-US" sz="2800" b="1" dirty="0"/>
              </a:p>
              <a:p>
                <a:pPr marL="631825" indent="0" algn="l" rtl="0">
                  <a:lnSpc>
                    <a:spcPct val="90000"/>
                  </a:lnSpc>
                  <a:buNone/>
                </a:pPr>
                <a:r>
                  <a:rPr lang="en-US" sz="2400" b="1" dirty="0" smtClean="0"/>
                  <a:t>Extraction ratio: </a:t>
                </a:r>
                <a:r>
                  <a:rPr lang="en-US" sz="2400" dirty="0" smtClean="0"/>
                  <a:t>is the fraction of the drug eliminated by the liver.</a:t>
                </a:r>
              </a:p>
              <a:p>
                <a:pPr marL="631825" indent="0" algn="l" rtl="0">
                  <a:lnSpc>
                    <a:spcPct val="90000"/>
                  </a:lnSpc>
                  <a:buNone/>
                </a:pPr>
                <a:endParaRPr lang="en-US" sz="2000" dirty="0" smtClean="0"/>
              </a:p>
              <a:p>
                <a:pPr marL="631825" indent="0" algn="l" rtl="0">
                  <a:lnSpc>
                    <a:spcPct val="90000"/>
                  </a:lnSpc>
                  <a:buNone/>
                </a:pPr>
                <a14:m>
                  <m:oMathPara xmlns:m="http://schemas.openxmlformats.org/officeDocument/2006/math">
                    <m:oMathParaPr>
                      <m:jc m:val="centerGroup"/>
                    </m:oMathParaPr>
                    <m:oMath xmlns:m="http://schemas.openxmlformats.org/officeDocument/2006/math">
                      <m:r>
                        <a:rPr lang="en-US" sz="2400" b="1" i="1" smtClean="0">
                          <a:latin typeface="Cambria Math" panose="02040503050406030204" pitchFamily="18" charset="0"/>
                        </a:rPr>
                        <m:t>𝑬</m:t>
                      </m:r>
                      <m:r>
                        <a:rPr lang="en-US" sz="2400" b="1" i="1" smtClean="0">
                          <a:latin typeface="Cambria Math" panose="02040503050406030204" pitchFamily="18" charset="0"/>
                        </a:rPr>
                        <m:t>=</m:t>
                      </m:r>
                      <m:f>
                        <m:fPr>
                          <m:ctrlPr>
                            <a:rPr lang="en-US" sz="2400" b="1" i="1" smtClean="0">
                              <a:latin typeface="Cambria Math"/>
                            </a:rPr>
                          </m:ctrlPr>
                        </m:fPr>
                        <m:num>
                          <m:d>
                            <m:dPr>
                              <m:ctrlPr>
                                <a:rPr lang="en-US" sz="2400" b="1" i="1" smtClean="0">
                                  <a:latin typeface="Cambria Math"/>
                                </a:rPr>
                              </m:ctrlPr>
                            </m:dPr>
                            <m:e>
                              <m:r>
                                <a:rPr lang="en-US" sz="2400" b="1" i="1" smtClean="0">
                                  <a:latin typeface="Cambria Math" panose="02040503050406030204" pitchFamily="18" charset="0"/>
                                </a:rPr>
                                <m:t>𝑨𝒓𝒕𝒆𝒓𝒊𝒂𝒍</m:t>
                              </m:r>
                              <m:r>
                                <a:rPr lang="en-US" sz="2400" b="1" i="1" smtClean="0">
                                  <a:latin typeface="Cambria Math" panose="02040503050406030204" pitchFamily="18" charset="0"/>
                                </a:rPr>
                                <m:t> </m:t>
                              </m:r>
                              <m:r>
                                <a:rPr lang="en-US" sz="2400" b="1" i="1" smtClean="0">
                                  <a:latin typeface="Cambria Math" panose="02040503050406030204" pitchFamily="18" charset="0"/>
                                </a:rPr>
                                <m:t>𝒅𝒓𝒖𝒈</m:t>
                              </m:r>
                              <m:r>
                                <a:rPr lang="en-US" sz="2400" b="1" i="1" smtClean="0">
                                  <a:latin typeface="Cambria Math" panose="02040503050406030204" pitchFamily="18" charset="0"/>
                                </a:rPr>
                                <m:t> </m:t>
                              </m:r>
                              <m:r>
                                <a:rPr lang="en-US" sz="2400" b="1" i="1" smtClean="0">
                                  <a:latin typeface="Cambria Math" panose="02040503050406030204" pitchFamily="18" charset="0"/>
                                </a:rPr>
                                <m:t>𝒄𝒐𝒏𝒄𝒆𝒏𝒕𝒓𝒂𝒕𝒊𝒐𝒏</m:t>
                              </m:r>
                            </m:e>
                          </m:d>
                          <m:r>
                            <a:rPr lang="en-US" sz="2400" b="1" i="1" smtClean="0">
                              <a:latin typeface="Cambria Math" panose="02040503050406030204" pitchFamily="18" charset="0"/>
                            </a:rPr>
                            <m:t>−(</m:t>
                          </m:r>
                          <m:r>
                            <a:rPr lang="en-US" sz="2400" b="1" i="1" smtClean="0">
                              <a:latin typeface="Cambria Math" panose="02040503050406030204" pitchFamily="18" charset="0"/>
                            </a:rPr>
                            <m:t>𝑽𝒆𝒏𝒐𝒏𝒔</m:t>
                          </m:r>
                          <m:r>
                            <a:rPr lang="en-US" sz="2400" b="1" i="1" smtClean="0">
                              <a:latin typeface="Cambria Math" panose="02040503050406030204" pitchFamily="18" charset="0"/>
                            </a:rPr>
                            <m:t> </m:t>
                          </m:r>
                          <m:r>
                            <a:rPr lang="en-US" sz="2400" b="1" i="1" smtClean="0">
                              <a:latin typeface="Cambria Math" panose="02040503050406030204" pitchFamily="18" charset="0"/>
                            </a:rPr>
                            <m:t>𝒅𝒓𝒖𝒈</m:t>
                          </m:r>
                          <m:r>
                            <a:rPr lang="en-US" sz="2400" b="1" i="1" smtClean="0">
                              <a:latin typeface="Cambria Math" panose="02040503050406030204" pitchFamily="18" charset="0"/>
                            </a:rPr>
                            <m:t> </m:t>
                          </m:r>
                          <m:r>
                            <a:rPr lang="en-US" sz="2400" b="1" i="1" smtClean="0">
                              <a:latin typeface="Cambria Math" panose="02040503050406030204" pitchFamily="18" charset="0"/>
                            </a:rPr>
                            <m:t>𝒄𝒐𝒏𝒄𝒆𝒏𝒕𝒓𝒂𝒕𝒊𝒐𝒏</m:t>
                          </m:r>
                          <m:r>
                            <a:rPr lang="en-US" sz="2400" b="1" i="1" smtClean="0">
                              <a:latin typeface="Cambria Math" panose="02040503050406030204" pitchFamily="18" charset="0"/>
                            </a:rPr>
                            <m:t>)</m:t>
                          </m:r>
                        </m:num>
                        <m:den>
                          <m:r>
                            <a:rPr lang="en-US" sz="2400" b="1" i="1" smtClean="0">
                              <a:latin typeface="Cambria Math" panose="02040503050406030204" pitchFamily="18" charset="0"/>
                            </a:rPr>
                            <m:t>𝑨𝒓𝒕𝒆𝒓𝒊𝒂𝒍</m:t>
                          </m:r>
                          <m:r>
                            <a:rPr lang="en-US" sz="2400" b="1" i="1" smtClean="0">
                              <a:latin typeface="Cambria Math" panose="02040503050406030204" pitchFamily="18" charset="0"/>
                            </a:rPr>
                            <m:t> </m:t>
                          </m:r>
                          <m:r>
                            <a:rPr lang="en-US" sz="2400" b="1" i="1" smtClean="0">
                              <a:latin typeface="Cambria Math" panose="02040503050406030204" pitchFamily="18" charset="0"/>
                            </a:rPr>
                            <m:t>𝒅𝒓𝒖𝒈</m:t>
                          </m:r>
                          <m:r>
                            <a:rPr lang="en-US" sz="2400" b="1" i="1" smtClean="0">
                              <a:latin typeface="Cambria Math" panose="02040503050406030204" pitchFamily="18" charset="0"/>
                            </a:rPr>
                            <m:t> </m:t>
                          </m:r>
                          <m:r>
                            <a:rPr lang="en-US" sz="2400" b="1" i="1" smtClean="0">
                              <a:latin typeface="Cambria Math" panose="02040503050406030204" pitchFamily="18" charset="0"/>
                            </a:rPr>
                            <m:t>𝒄𝒐𝒏𝒄𝒆𝒏𝒕𝒓𝒂𝒕𝒊𝒐𝒏</m:t>
                          </m:r>
                        </m:den>
                      </m:f>
                    </m:oMath>
                  </m:oMathPara>
                </a14:m>
                <a:endParaRPr lang="en-US" sz="2400" b="1" dirty="0" smtClean="0"/>
              </a:p>
              <a:p>
                <a:pPr marL="631825" indent="0" algn="l" rtl="0">
                  <a:lnSpc>
                    <a:spcPct val="90000"/>
                  </a:lnSpc>
                  <a:buNone/>
                </a:pPr>
                <a:endParaRPr lang="en-US" sz="2400" b="1" dirty="0"/>
              </a:p>
              <a:p>
                <a:pPr marL="631825" indent="0" algn="l" rtl="0">
                  <a:lnSpc>
                    <a:spcPct val="90000"/>
                  </a:lnSpc>
                  <a:buNone/>
                </a:pPr>
                <a14:m>
                  <m:oMath xmlns:m="http://schemas.openxmlformats.org/officeDocument/2006/math">
                    <m:r>
                      <a:rPr lang="en-US" sz="2400" b="1" i="1" smtClean="0">
                        <a:latin typeface="Cambria Math" panose="02040503050406030204" pitchFamily="18" charset="0"/>
                      </a:rPr>
                      <m:t>𝑬𝒙𝒕𝒓𝒂𝒄𝒕𝒊𝒐𝒏</m:t>
                    </m:r>
                    <m:r>
                      <a:rPr lang="en-US" sz="2400" b="1" i="1" smtClean="0">
                        <a:latin typeface="Cambria Math" panose="02040503050406030204" pitchFamily="18" charset="0"/>
                      </a:rPr>
                      <m:t> </m:t>
                    </m:r>
                    <m:r>
                      <a:rPr lang="en-US" sz="2400" b="1" i="1" smtClean="0">
                        <a:latin typeface="Cambria Math" panose="02040503050406030204" pitchFamily="18" charset="0"/>
                      </a:rPr>
                      <m:t>𝒓𝒂𝒕𝒊𝒐</m:t>
                    </m:r>
                    <m:r>
                      <a:rPr lang="en-US" sz="2400" b="1" i="1">
                        <a:latin typeface="Cambria Math" panose="02040503050406030204" pitchFamily="18" charset="0"/>
                      </a:rPr>
                      <m:t>=</m:t>
                    </m:r>
                    <m:f>
                      <m:fPr>
                        <m:ctrlPr>
                          <a:rPr lang="en-US" sz="2400" b="1" i="1">
                            <a:latin typeface="Cambria Math"/>
                          </a:rPr>
                        </m:ctrlPr>
                      </m:fPr>
                      <m:num>
                        <m:r>
                          <a:rPr lang="en-US" sz="2400" b="1" i="1" smtClean="0">
                            <a:latin typeface="Cambria Math" panose="02040503050406030204" pitchFamily="18" charset="0"/>
                          </a:rPr>
                          <m:t>𝒂𝒎𝒐𝒖𝒏𝒕</m:t>
                        </m:r>
                        <m:r>
                          <a:rPr lang="en-US" sz="2400" b="1" i="1" smtClean="0">
                            <a:latin typeface="Cambria Math" panose="02040503050406030204" pitchFamily="18" charset="0"/>
                          </a:rPr>
                          <m:t> </m:t>
                        </m:r>
                        <m:r>
                          <a:rPr lang="en-US" sz="2400" b="1" i="1" smtClean="0">
                            <a:latin typeface="Cambria Math" panose="02040503050406030204" pitchFamily="18" charset="0"/>
                          </a:rPr>
                          <m:t>𝒆𝒙𝒕𝒓𝒂𝒄𝒕𝒆𝒅</m:t>
                        </m:r>
                      </m:num>
                      <m:den>
                        <m:r>
                          <a:rPr lang="en-US" sz="2400" b="1" i="1" smtClean="0">
                            <a:latin typeface="Cambria Math" panose="02040503050406030204" pitchFamily="18" charset="0"/>
                          </a:rPr>
                          <m:t>𝒂𝒎𝒐𝒖𝒏𝒕</m:t>
                        </m:r>
                        <m:r>
                          <a:rPr lang="en-US" sz="2400" b="1" i="1" smtClean="0">
                            <a:latin typeface="Cambria Math" panose="02040503050406030204" pitchFamily="18" charset="0"/>
                          </a:rPr>
                          <m:t> </m:t>
                        </m:r>
                        <m:r>
                          <a:rPr lang="en-US" sz="2400" b="1" i="1" smtClean="0">
                            <a:latin typeface="Cambria Math" panose="02040503050406030204" pitchFamily="18" charset="0"/>
                          </a:rPr>
                          <m:t>𝒆𝒏𝒕𝒆𝒓𝒆𝒅</m:t>
                        </m:r>
                      </m:den>
                    </m:f>
                  </m:oMath>
                </a14:m>
                <a:r>
                  <a:rPr lang="en-US" sz="2400" b="1" dirty="0" smtClean="0"/>
                  <a:t> = </a:t>
                </a:r>
                <a14:m>
                  <m:oMath xmlns:m="http://schemas.openxmlformats.org/officeDocument/2006/math">
                    <m:f>
                      <m:fPr>
                        <m:ctrlPr>
                          <a:rPr lang="en-US" sz="2400" b="1" i="1">
                            <a:latin typeface="Cambria Math"/>
                          </a:rPr>
                        </m:ctrlPr>
                      </m:fPr>
                      <m:num>
                        <m:r>
                          <a:rPr lang="en-US" sz="2400" b="1" i="1" smtClean="0">
                            <a:latin typeface="Cambria Math" panose="02040503050406030204" pitchFamily="18" charset="0"/>
                          </a:rPr>
                          <m:t>𝑸</m:t>
                        </m:r>
                        <m:r>
                          <a:rPr lang="en-US" sz="2400" b="1" i="1" smtClean="0">
                            <a:latin typeface="Cambria Math" panose="02040503050406030204" pitchFamily="18" charset="0"/>
                          </a:rPr>
                          <m:t> </m:t>
                        </m:r>
                        <m:r>
                          <a:rPr lang="en-US" sz="2400" b="1" i="1" smtClean="0">
                            <a:latin typeface="Cambria Math" panose="02040503050406030204" pitchFamily="18" charset="0"/>
                          </a:rPr>
                          <m:t>𝑿</m:t>
                        </m:r>
                        <m:r>
                          <a:rPr lang="en-US" sz="2400" b="1" i="1" smtClean="0">
                            <a:latin typeface="Cambria Math" panose="02040503050406030204" pitchFamily="18" charset="0"/>
                          </a:rPr>
                          <m:t> (</m:t>
                        </m:r>
                        <m:r>
                          <a:rPr lang="en-US" sz="2400" b="1" i="1" smtClean="0">
                            <a:latin typeface="Cambria Math" panose="02040503050406030204" pitchFamily="18" charset="0"/>
                          </a:rPr>
                          <m:t>𝑪𝑨</m:t>
                        </m:r>
                        <m:r>
                          <a:rPr lang="en-US" sz="2400" b="1" i="1" smtClean="0">
                            <a:latin typeface="Cambria Math" panose="02040503050406030204" pitchFamily="18" charset="0"/>
                          </a:rPr>
                          <m:t>−</m:t>
                        </m:r>
                        <m:r>
                          <a:rPr lang="en-US" sz="2400" b="1" i="1" smtClean="0">
                            <a:latin typeface="Cambria Math" panose="02040503050406030204" pitchFamily="18" charset="0"/>
                          </a:rPr>
                          <m:t>𝑪𝑽</m:t>
                        </m:r>
                        <m:r>
                          <a:rPr lang="en-US" sz="2400" b="1" i="1" smtClean="0">
                            <a:latin typeface="Cambria Math" panose="02040503050406030204" pitchFamily="18" charset="0"/>
                          </a:rPr>
                          <m:t>)</m:t>
                        </m:r>
                      </m:num>
                      <m:den>
                        <m:r>
                          <a:rPr lang="en-US" sz="2400" b="1" i="1" smtClean="0">
                            <a:latin typeface="Cambria Math" panose="02040503050406030204" pitchFamily="18" charset="0"/>
                          </a:rPr>
                          <m:t>𝑸</m:t>
                        </m:r>
                        <m:r>
                          <a:rPr lang="en-US" sz="2400" b="1" i="1" smtClean="0">
                            <a:latin typeface="Cambria Math" panose="02040503050406030204" pitchFamily="18" charset="0"/>
                          </a:rPr>
                          <m:t> </m:t>
                        </m:r>
                        <m:r>
                          <a:rPr lang="en-US" sz="2400" b="1" i="1" smtClean="0">
                            <a:latin typeface="Cambria Math" panose="02040503050406030204" pitchFamily="18" charset="0"/>
                          </a:rPr>
                          <m:t>𝑿</m:t>
                        </m:r>
                        <m:r>
                          <a:rPr lang="en-US" sz="2400" b="1" i="1" smtClean="0">
                            <a:latin typeface="Cambria Math" panose="02040503050406030204" pitchFamily="18" charset="0"/>
                          </a:rPr>
                          <m:t> </m:t>
                        </m:r>
                        <m:r>
                          <a:rPr lang="en-US" sz="2400" b="1" i="1" smtClean="0">
                            <a:latin typeface="Cambria Math" panose="02040503050406030204" pitchFamily="18" charset="0"/>
                          </a:rPr>
                          <m:t>𝑪𝑨</m:t>
                        </m:r>
                      </m:den>
                    </m:f>
                  </m:oMath>
                </a14:m>
                <a:endParaRPr lang="en-US" sz="2400" b="1" dirty="0"/>
              </a:p>
              <a:p>
                <a:pPr marL="631825" indent="0" algn="l" rtl="0">
                  <a:lnSpc>
                    <a:spcPct val="90000"/>
                  </a:lnSpc>
                  <a:buNone/>
                </a:pPr>
                <a:endParaRPr lang="en-US" sz="2400" b="1" dirty="0" smtClean="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102659" y="0"/>
                <a:ext cx="11089341" cy="6858000"/>
              </a:xfrm>
              <a:blipFill rotWithShape="0">
                <a:blip r:embed="rId3"/>
                <a:stretch>
                  <a:fillRect t="-1244"/>
                </a:stretch>
              </a:blipFill>
            </p:spPr>
            <p:txBody>
              <a:bodyPr/>
              <a:lstStyle/>
              <a:p>
                <a:r>
                  <a:rPr lang="ar-EG">
                    <a:noFill/>
                  </a:rPr>
                  <a:t> </a:t>
                </a:r>
              </a:p>
            </p:txBody>
          </p:sp>
        </mc:Fallback>
      </mc:AlternateContent>
      <p:sp>
        <p:nvSpPr>
          <p:cNvPr id="4" name="Slide Number Placeholder 3"/>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1520045724"/>
      </p:ext>
    </p:extLst>
  </p:cSld>
  <p:clrMapOvr>
    <a:masterClrMapping/>
  </p:clrMapOvr>
  <p:transition spd="slow">
    <p:fad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 calcmode="lin" valueType="num">
                                      <p:cBhvr additive="base">
                                        <p:cTn id="5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2" end="12"/>
                                            </p:txEl>
                                          </p:spTgt>
                                        </p:tgtEl>
                                        <p:attrNameLst>
                                          <p:attrName>style.visibility</p:attrName>
                                        </p:attrNameLst>
                                      </p:cBhvr>
                                      <p:to>
                                        <p:strVal val="visible"/>
                                      </p:to>
                                    </p:set>
                                    <p:anim calcmode="lin" valueType="num">
                                      <p:cBhvr additive="base">
                                        <p:cTn id="61"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2659" y="0"/>
            <a:ext cx="11089341" cy="6858000"/>
          </a:xfrm>
        </p:spPr>
        <p:txBody>
          <a:bodyPr>
            <a:noAutofit/>
          </a:bodyPr>
          <a:lstStyle/>
          <a:p>
            <a:pPr marL="631825" indent="0" algn="l" rtl="0">
              <a:lnSpc>
                <a:spcPct val="90000"/>
              </a:lnSpc>
              <a:buNone/>
            </a:pPr>
            <a:endParaRPr lang="en-US" sz="2400" dirty="0" smtClean="0"/>
          </a:p>
          <a:p>
            <a:pPr marL="631825" indent="0" algn="l" rtl="0">
              <a:lnSpc>
                <a:spcPct val="90000"/>
              </a:lnSpc>
              <a:buNone/>
            </a:pPr>
            <a:endParaRPr lang="en-US" sz="2400" dirty="0"/>
          </a:p>
          <a:p>
            <a:pPr marL="631825" indent="0" algn="l" rtl="0">
              <a:lnSpc>
                <a:spcPct val="90000"/>
              </a:lnSpc>
              <a:buNone/>
            </a:pPr>
            <a:endParaRPr lang="en-US" sz="2400" dirty="0" smtClean="0"/>
          </a:p>
          <a:p>
            <a:pPr marL="631825" indent="0" algn="l" rtl="0">
              <a:lnSpc>
                <a:spcPct val="90000"/>
              </a:lnSpc>
              <a:buNone/>
            </a:pPr>
            <a:endParaRPr lang="en-US" sz="2400" dirty="0"/>
          </a:p>
          <a:p>
            <a:pPr marL="631825" indent="0" algn="l" rtl="0">
              <a:lnSpc>
                <a:spcPct val="90000"/>
              </a:lnSpc>
              <a:buNone/>
            </a:pPr>
            <a:r>
              <a:rPr lang="en-US" sz="2400" dirty="0" smtClean="0"/>
              <a:t>       </a:t>
            </a:r>
          </a:p>
          <a:p>
            <a:pPr marL="631825" indent="0" algn="l" rtl="0">
              <a:lnSpc>
                <a:spcPct val="90000"/>
              </a:lnSpc>
              <a:buNone/>
            </a:pPr>
            <a:r>
              <a:rPr lang="en-US" sz="2400" dirty="0"/>
              <a:t> </a:t>
            </a:r>
            <a:r>
              <a:rPr lang="en-US" sz="2400" dirty="0" smtClean="0"/>
              <a:t>      Amount entered = Q X C </a:t>
            </a:r>
            <a:r>
              <a:rPr lang="en-US" sz="2400" baseline="-25000" dirty="0" smtClean="0"/>
              <a:t>A</a:t>
            </a:r>
            <a:r>
              <a:rPr lang="en-US" sz="2400" dirty="0" smtClean="0"/>
              <a:t>                </a:t>
            </a:r>
            <a:r>
              <a:rPr lang="en-US" sz="2400" dirty="0"/>
              <a:t>Amount </a:t>
            </a:r>
            <a:r>
              <a:rPr lang="en-US" sz="2400" dirty="0" smtClean="0"/>
              <a:t>exit = </a:t>
            </a:r>
            <a:r>
              <a:rPr lang="en-US" sz="2400" dirty="0"/>
              <a:t>Q X C </a:t>
            </a:r>
            <a:r>
              <a:rPr lang="en-US" sz="2400" baseline="-25000" dirty="0" smtClean="0"/>
              <a:t>V</a:t>
            </a:r>
            <a:r>
              <a:rPr lang="en-US" sz="2400" dirty="0" smtClean="0"/>
              <a:t> </a:t>
            </a:r>
          </a:p>
          <a:p>
            <a:pPr marL="631825" indent="0" algn="l" rtl="0">
              <a:lnSpc>
                <a:spcPct val="90000"/>
              </a:lnSpc>
              <a:buNone/>
            </a:pPr>
            <a:r>
              <a:rPr lang="en-US" sz="2400" dirty="0" smtClean="0"/>
              <a:t>                             Amount extracted = Q (C</a:t>
            </a:r>
            <a:r>
              <a:rPr lang="en-US" sz="2400" baseline="-25000" dirty="0" smtClean="0"/>
              <a:t>A</a:t>
            </a:r>
            <a:r>
              <a:rPr lang="en-US" sz="2400" dirty="0" smtClean="0"/>
              <a:t> – C</a:t>
            </a:r>
            <a:r>
              <a:rPr lang="en-US" sz="2400" baseline="-25000" dirty="0" smtClean="0"/>
              <a:t>V</a:t>
            </a:r>
            <a:r>
              <a:rPr lang="en-US" sz="2400" dirty="0" smtClean="0"/>
              <a:t> )</a:t>
            </a:r>
          </a:p>
          <a:p>
            <a:pPr marL="631825" indent="-538163" algn="l" rtl="0">
              <a:lnSpc>
                <a:spcPct val="90000"/>
              </a:lnSpc>
              <a:buNone/>
            </a:pPr>
            <a:r>
              <a:rPr lang="en-US" sz="2400" dirty="0" smtClean="0"/>
              <a:t>   Q: blood flow – C</a:t>
            </a:r>
            <a:r>
              <a:rPr lang="en-US" sz="2400" baseline="-25000" dirty="0" smtClean="0"/>
              <a:t>A</a:t>
            </a:r>
            <a:r>
              <a:rPr lang="en-US" sz="2400" dirty="0" smtClean="0"/>
              <a:t> : Atreial concentration – C</a:t>
            </a:r>
            <a:r>
              <a:rPr lang="en-US" sz="2400" baseline="-25000" dirty="0" smtClean="0"/>
              <a:t>V</a:t>
            </a:r>
            <a:r>
              <a:rPr lang="en-US" sz="2400" dirty="0" smtClean="0"/>
              <a:t>: Venous concentration.</a:t>
            </a:r>
          </a:p>
          <a:p>
            <a:pPr marL="631825" indent="-538163" algn="l" rtl="0">
              <a:lnSpc>
                <a:spcPct val="90000"/>
              </a:lnSpc>
              <a:buFont typeface="Arial" panose="020B0604020202020204" pitchFamily="34" charset="0"/>
              <a:buChar char="•"/>
            </a:pPr>
            <a:r>
              <a:rPr lang="en-US" sz="2400" dirty="0" smtClean="0"/>
              <a:t>When E &gt; 0.6       Clearance is nearly flow-dependent e.g. propranolol.</a:t>
            </a:r>
          </a:p>
          <a:p>
            <a:pPr marL="631825" indent="-538163" algn="l" rtl="0">
              <a:lnSpc>
                <a:spcPct val="90000"/>
              </a:lnSpc>
              <a:buFont typeface="Arial" panose="020B0604020202020204" pitchFamily="34" charset="0"/>
              <a:buChar char="•"/>
            </a:pPr>
            <a:r>
              <a:rPr lang="en-US" sz="2400" dirty="0"/>
              <a:t>When E </a:t>
            </a:r>
            <a:r>
              <a:rPr lang="en-US" sz="2400" dirty="0" smtClean="0"/>
              <a:t>&lt; 0.2       </a:t>
            </a:r>
            <a:r>
              <a:rPr lang="en-US" sz="2400" dirty="0"/>
              <a:t>Clearance is nearly </a:t>
            </a:r>
            <a:r>
              <a:rPr lang="en-US" sz="2400" dirty="0" smtClean="0"/>
              <a:t>enzyme-dependent </a:t>
            </a:r>
            <a:r>
              <a:rPr lang="en-US" sz="2400" dirty="0"/>
              <a:t>e.g. </a:t>
            </a:r>
            <a:r>
              <a:rPr lang="en-US" sz="2400" dirty="0" smtClean="0"/>
              <a:t>warfarine.</a:t>
            </a:r>
          </a:p>
          <a:p>
            <a:pPr marL="631825" indent="-538163" algn="l" rtl="0">
              <a:lnSpc>
                <a:spcPct val="90000"/>
              </a:lnSpc>
              <a:buFont typeface="Arial" panose="020B0604020202020204" pitchFamily="34" charset="0"/>
              <a:buChar char="•"/>
            </a:pPr>
            <a:r>
              <a:rPr lang="en-US" sz="2400" dirty="0"/>
              <a:t>When E </a:t>
            </a:r>
            <a:r>
              <a:rPr lang="en-US" sz="2400" dirty="0" smtClean="0"/>
              <a:t>is 0.2 – 0.6       Clearance depends on both flow and enzymaticdegradation e.g. acetaminophen &amp; chloramphenicol.</a:t>
            </a:r>
          </a:p>
          <a:p>
            <a:pPr marL="93662" indent="0" algn="l" rtl="0">
              <a:lnSpc>
                <a:spcPct val="90000"/>
              </a:lnSpc>
              <a:buNone/>
            </a:pPr>
            <a:r>
              <a:rPr lang="en-US" sz="2400" b="1" u="sng" dirty="0" smtClean="0"/>
              <a:t>Hepatic clearance (Cl</a:t>
            </a:r>
            <a:r>
              <a:rPr lang="en-US" sz="2400" u="sng" baseline="-25000" dirty="0" smtClean="0"/>
              <a:t>liver</a:t>
            </a:r>
            <a:r>
              <a:rPr lang="en-US" sz="2400" b="1" u="sng" dirty="0" smtClean="0"/>
              <a:t>):</a:t>
            </a:r>
            <a:r>
              <a:rPr lang="en-US" sz="2400" dirty="0" smtClean="0"/>
              <a:t> is the volume of blood cleared from the drug per unit of time.</a:t>
            </a:r>
          </a:p>
          <a:p>
            <a:pPr marL="93662" indent="0" algn="l" rtl="0">
              <a:lnSpc>
                <a:spcPct val="90000"/>
              </a:lnSpc>
              <a:buNone/>
            </a:pPr>
            <a:r>
              <a:rPr lang="en-US" sz="2400" b="1" dirty="0"/>
              <a:t> </a:t>
            </a:r>
            <a:r>
              <a:rPr lang="en-US" sz="2400" b="1" dirty="0" smtClean="0"/>
              <a:t>      CL </a:t>
            </a:r>
            <a:r>
              <a:rPr lang="en-US" sz="2400" b="1" baseline="-25000" dirty="0" smtClean="0"/>
              <a:t>liver</a:t>
            </a:r>
            <a:r>
              <a:rPr lang="en-US" sz="2400" b="1" dirty="0" smtClean="0"/>
              <a:t> = Extranction ratio (E) X hepatic blood flow (Q)</a:t>
            </a:r>
            <a:endParaRPr lang="en-US" sz="2400" b="1" dirty="0"/>
          </a:p>
          <a:p>
            <a:pPr marL="631825" indent="-538163" algn="l" rtl="0">
              <a:lnSpc>
                <a:spcPct val="90000"/>
              </a:lnSpc>
              <a:buFont typeface="Arial" panose="020B0604020202020204" pitchFamily="34" charset="0"/>
              <a:buChar char="•"/>
            </a:pPr>
            <a:endParaRPr lang="en-US" sz="2400" dirty="0"/>
          </a:p>
          <a:p>
            <a:pPr marL="631825" indent="-538163" algn="l" rtl="0">
              <a:lnSpc>
                <a:spcPct val="90000"/>
              </a:lnSpc>
              <a:buFont typeface="Arial" panose="020B0604020202020204" pitchFamily="34" charset="0"/>
              <a:buChar char="•"/>
            </a:pPr>
            <a:endParaRPr lang="en-US" sz="2400" dirty="0" smtClean="0"/>
          </a:p>
          <a:p>
            <a:pPr marL="631825" indent="-538163" algn="l" rtl="0">
              <a:lnSpc>
                <a:spcPct val="90000"/>
              </a:lnSpc>
              <a:buFont typeface="Arial" panose="020B0604020202020204" pitchFamily="34" charset="0"/>
              <a:buChar char="•"/>
            </a:pPr>
            <a:endParaRPr lang="en-US" sz="2400" dirty="0" smtClean="0"/>
          </a:p>
          <a:p>
            <a:pPr marL="631825" indent="0" algn="l" rtl="0">
              <a:lnSpc>
                <a:spcPct val="90000"/>
              </a:lnSpc>
              <a:buNone/>
            </a:pPr>
            <a:r>
              <a:rPr lang="en-US" sz="2400" dirty="0" smtClean="0"/>
              <a:t> </a:t>
            </a:r>
          </a:p>
        </p:txBody>
      </p:sp>
      <p:sp>
        <p:nvSpPr>
          <p:cNvPr id="4" name="Slide Number Placeholder 3"/>
          <p:cNvSpPr>
            <a:spLocks noGrp="1"/>
          </p:cNvSpPr>
          <p:nvPr>
            <p:ph type="sldNum" sz="quarter" idx="12"/>
          </p:nvPr>
        </p:nvSpPr>
        <p:spPr/>
        <p:txBody>
          <a:bodyPr/>
          <a:lstStyle/>
          <a:p>
            <a:fld id="{D57F1E4F-1CFF-5643-939E-217C01CDF565}" type="slidenum">
              <a:rPr lang="en-US" smtClean="0"/>
              <a:pPr/>
              <a:t>9</a:t>
            </a:fld>
            <a:endParaRPr lang="en-US" dirty="0"/>
          </a:p>
        </p:txBody>
      </p:sp>
      <p:sp>
        <p:nvSpPr>
          <p:cNvPr id="2" name="Rectangle 1"/>
          <p:cNvSpPr/>
          <p:nvPr/>
        </p:nvSpPr>
        <p:spPr>
          <a:xfrm>
            <a:off x="1815353" y="174812"/>
            <a:ext cx="8606118" cy="2043953"/>
          </a:xfrm>
          <a:prstGeom prst="rect">
            <a:avLst/>
          </a:prstGeom>
          <a:blipFill dpi="0" rotWithShape="1">
            <a:blip r:embed="rId3">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cxnSp>
        <p:nvCxnSpPr>
          <p:cNvPr id="7" name="Straight Arrow Connector 6"/>
          <p:cNvCxnSpPr/>
          <p:nvPr/>
        </p:nvCxnSpPr>
        <p:spPr>
          <a:xfrm rot="5400000" flipV="1">
            <a:off x="3814484" y="3751168"/>
            <a:ext cx="0" cy="24765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flipV="1">
            <a:off x="3814484" y="4181474"/>
            <a:ext cx="0" cy="24765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flipV="1">
            <a:off x="4527178" y="4625227"/>
            <a:ext cx="0" cy="24765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1633265"/>
      </p:ext>
    </p:extLst>
  </p:cSld>
  <p:clrMapOvr>
    <a:masterClrMapping/>
  </p:clrMapOvr>
  <p:transition spd="slow">
    <p:fad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 calcmode="lin" valueType="num">
                                      <p:cBhvr additive="base">
                                        <p:cTn id="1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 calcmode="lin" valueType="num">
                                      <p:cBhvr additive="base">
                                        <p:cTn id="18"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 calcmode="lin" valueType="num">
                                      <p:cBhvr additive="base">
                                        <p:cTn id="24"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 calcmode="lin" valueType="num">
                                      <p:cBhvr additive="base">
                                        <p:cTn id="30"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8" end="8"/>
                                            </p:txEl>
                                          </p:spTgt>
                                        </p:tgtEl>
                                        <p:attrNameLst>
                                          <p:attrName>style.visibility</p:attrName>
                                        </p:attrNameLst>
                                      </p:cBhvr>
                                      <p:to>
                                        <p:strVal val="visible"/>
                                      </p:to>
                                    </p:set>
                                    <p:anim calcmode="lin" valueType="num">
                                      <p:cBhvr additive="base">
                                        <p:cTn id="36"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 calcmode="lin" valueType="num">
                                      <p:cBhvr additive="base">
                                        <p:cTn id="42"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3">
                                            <p:txEl>
                                              <p:pRg st="10" end="10"/>
                                            </p:txEl>
                                          </p:spTgt>
                                        </p:tgtEl>
                                        <p:attrNameLst>
                                          <p:attrName>style.visibility</p:attrName>
                                        </p:attrNameLst>
                                      </p:cBhvr>
                                      <p:to>
                                        <p:strVal val="visible"/>
                                      </p:to>
                                    </p:set>
                                    <p:anim calcmode="lin" valueType="num">
                                      <p:cBhvr additive="base">
                                        <p:cTn id="48"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3">
                                            <p:txEl>
                                              <p:pRg st="11" end="11"/>
                                            </p:txEl>
                                          </p:spTgt>
                                        </p:tgtEl>
                                        <p:attrNameLst>
                                          <p:attrName>style.visibility</p:attrName>
                                        </p:attrNameLst>
                                      </p:cBhvr>
                                      <p:to>
                                        <p:strVal val="visible"/>
                                      </p:to>
                                    </p:set>
                                    <p:anim calcmode="lin" valueType="num">
                                      <p:cBhvr additive="base">
                                        <p:cTn id="54"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3">
                                            <p:txEl>
                                              <p:pRg st="12" end="12"/>
                                            </p:txEl>
                                          </p:spTgt>
                                        </p:tgtEl>
                                        <p:attrNameLst>
                                          <p:attrName>style.visibility</p:attrName>
                                        </p:attrNameLst>
                                      </p:cBhvr>
                                      <p:to>
                                        <p:strVal val="visible"/>
                                      </p:to>
                                    </p:set>
                                    <p:anim calcmode="lin" valueType="num">
                                      <p:cBhvr additive="base">
                                        <p:cTn id="60"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3">
                                            <p:txEl>
                                              <p:pRg st="16" end="16"/>
                                            </p:txEl>
                                          </p:spTgt>
                                        </p:tgtEl>
                                        <p:attrNameLst>
                                          <p:attrName>style.visibility</p:attrName>
                                        </p:attrNameLst>
                                      </p:cBhvr>
                                      <p:to>
                                        <p:strVal val="visible"/>
                                      </p:to>
                                    </p:set>
                                    <p:anim calcmode="lin" valueType="num">
                                      <p:cBhvr additive="base">
                                        <p:cTn id="66" dur="500" fill="hold"/>
                                        <p:tgtEl>
                                          <p:spTgt spid="3">
                                            <p:txEl>
                                              <p:pRg st="16" end="16"/>
                                            </p:txEl>
                                          </p:spTgt>
                                        </p:tgtEl>
                                        <p:attrNameLst>
                                          <p:attrName>ppt_x</p:attrName>
                                        </p:attrNameLst>
                                      </p:cBhvr>
                                      <p:tavLst>
                                        <p:tav tm="0">
                                          <p:val>
                                            <p:strVal val="#ppt_x"/>
                                          </p:val>
                                        </p:tav>
                                        <p:tav tm="100000">
                                          <p:val>
                                            <p:strVal val="#ppt_x"/>
                                          </p:val>
                                        </p:tav>
                                      </p:tavLst>
                                    </p:anim>
                                    <p:anim calcmode="lin" valueType="num">
                                      <p:cBhvr additive="base">
                                        <p:cTn id="67" dur="500" fill="hold"/>
                                        <p:tgtEl>
                                          <p:spTgt spid="3">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 grpId="0" animBg="1"/>
    </p:bldLst>
  </p:timing>
</p:sld>
</file>

<file path=ppt/theme/theme1.xml><?xml version="1.0" encoding="utf-8"?>
<a:theme xmlns:a="http://schemas.openxmlformats.org/drawingml/2006/main" name="Wisp">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F20B7C8E-B819-43F3-AAF9-EE50B1A8363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مستند" ma:contentTypeID="0x0101006D38489D42CA6C41BFEE3D6D9C61A098" ma:contentTypeVersion="4" ma:contentTypeDescription="إنشاء مستند جديد." ma:contentTypeScope="" ma:versionID="58b6d82f14c5f75ee520b77a90cdc9bf">
  <xsd:schema xmlns:xsd="http://www.w3.org/2001/XMLSchema" xmlns:xs="http://www.w3.org/2001/XMLSchema" xmlns:p="http://schemas.microsoft.com/office/2006/metadata/properties" xmlns:ns2="33c31460-5e8d-4ba6-adb9-549ebae80018" targetNamespace="http://schemas.microsoft.com/office/2006/metadata/properties" ma:root="true" ma:fieldsID="5386f765353795161ee1d1e9cf3baa03" ns2:_="">
    <xsd:import namespace="33c31460-5e8d-4ba6-adb9-549ebae8001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3c31460-5e8d-4ba6-adb9-549ebae8001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نوع المحتوى"/>
        <xsd:element ref="dc:title" minOccurs="0" maxOccurs="1" ma:index="4" ma:displayName="العنوان"/>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ED9CDD6-02C6-4B15-86B4-E0AC7C5B390C}"/>
</file>

<file path=customXml/itemProps2.xml><?xml version="1.0" encoding="utf-8"?>
<ds:datastoreItem xmlns:ds="http://schemas.openxmlformats.org/officeDocument/2006/customXml" ds:itemID="{97C4DB70-D5F3-4C31-BBB9-92EF92E22895}"/>
</file>

<file path=docProps/app.xml><?xml version="1.0" encoding="utf-8"?>
<Properties xmlns="http://schemas.openxmlformats.org/officeDocument/2006/extended-properties" xmlns:vt="http://schemas.openxmlformats.org/officeDocument/2006/docPropsVTypes">
  <Template>Wisp</Template>
  <TotalTime>2907</TotalTime>
  <Words>1164</Words>
  <Application>Microsoft Office PowerPoint</Application>
  <PresentationFormat>Custom</PresentationFormat>
  <Paragraphs>135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Wisp</vt:lpstr>
      <vt:lpstr>General Pharmacology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Ahmad Hafeiz</dc:creator>
  <cp:lastModifiedBy>DELL_I3</cp:lastModifiedBy>
  <cp:revision>927</cp:revision>
  <dcterms:created xsi:type="dcterms:W3CDTF">2017-08-24T08:41:38Z</dcterms:created>
  <dcterms:modified xsi:type="dcterms:W3CDTF">2022-10-24T18:56:37Z</dcterms:modified>
</cp:coreProperties>
</file>