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5" Type="http://schemas.openxmlformats.org/officeDocument/2006/relationships/custom-properties" Target="docProps/custom.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Lst>
  <p:notesMasterIdLst>
    <p:notesMasterId r:id="rId46"/>
  </p:notesMasterIdLst>
  <p:sldIdLst>
    <p:sldId id="256" r:id="rId5"/>
    <p:sldId id="298"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99" r:id="rId30"/>
    <p:sldId id="280" r:id="rId31"/>
    <p:sldId id="302" r:id="rId32"/>
    <p:sldId id="282" r:id="rId33"/>
    <p:sldId id="283" r:id="rId34"/>
    <p:sldId id="284" r:id="rId35"/>
    <p:sldId id="285" r:id="rId36"/>
    <p:sldId id="288" r:id="rId37"/>
    <p:sldId id="289" r:id="rId38"/>
    <p:sldId id="290" r:id="rId39"/>
    <p:sldId id="291" r:id="rId40"/>
    <p:sldId id="300" r:id="rId41"/>
    <p:sldId id="292" r:id="rId42"/>
    <p:sldId id="293" r:id="rId43"/>
    <p:sldId id="294" r:id="rId44"/>
    <p:sldId id="301"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9" d="100"/>
          <a:sy n="69" d="100"/>
        </p:scale>
        <p:origin x="75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 /><Relationship Id="rId18" Type="http://schemas.openxmlformats.org/officeDocument/2006/relationships/slide" Target="slides/slide14.xml" /><Relationship Id="rId26" Type="http://schemas.openxmlformats.org/officeDocument/2006/relationships/slide" Target="slides/slide22.xml" /><Relationship Id="rId39" Type="http://schemas.openxmlformats.org/officeDocument/2006/relationships/slide" Target="slides/slide35.xml" /><Relationship Id="rId3" Type="http://schemas.openxmlformats.org/officeDocument/2006/relationships/customXml" Target="../customXml/item3.xml" /><Relationship Id="rId21" Type="http://schemas.openxmlformats.org/officeDocument/2006/relationships/slide" Target="slides/slide17.xml" /><Relationship Id="rId34" Type="http://schemas.openxmlformats.org/officeDocument/2006/relationships/slide" Target="slides/slide30.xml" /><Relationship Id="rId42" Type="http://schemas.openxmlformats.org/officeDocument/2006/relationships/slide" Target="slides/slide38.xml" /><Relationship Id="rId47" Type="http://schemas.openxmlformats.org/officeDocument/2006/relationships/presProps" Target="presProps.xml" /><Relationship Id="rId50" Type="http://schemas.openxmlformats.org/officeDocument/2006/relationships/tableStyles" Target="tableStyles.xml" /><Relationship Id="rId7" Type="http://schemas.openxmlformats.org/officeDocument/2006/relationships/slide" Target="slides/slide3.xml" /><Relationship Id="rId12" Type="http://schemas.openxmlformats.org/officeDocument/2006/relationships/slide" Target="slides/slide8.xml" /><Relationship Id="rId17" Type="http://schemas.openxmlformats.org/officeDocument/2006/relationships/slide" Target="slides/slide13.xml" /><Relationship Id="rId25" Type="http://schemas.openxmlformats.org/officeDocument/2006/relationships/slide" Target="slides/slide21.xml" /><Relationship Id="rId33" Type="http://schemas.openxmlformats.org/officeDocument/2006/relationships/slide" Target="slides/slide29.xml" /><Relationship Id="rId38" Type="http://schemas.openxmlformats.org/officeDocument/2006/relationships/slide" Target="slides/slide34.xml" /><Relationship Id="rId46" Type="http://schemas.openxmlformats.org/officeDocument/2006/relationships/notesMaster" Target="notesMasters/notesMaster1.xml" /><Relationship Id="rId2" Type="http://schemas.openxmlformats.org/officeDocument/2006/relationships/customXml" Target="../customXml/item2.xml" /><Relationship Id="rId16" Type="http://schemas.openxmlformats.org/officeDocument/2006/relationships/slide" Target="slides/slide12.xml" /><Relationship Id="rId20" Type="http://schemas.openxmlformats.org/officeDocument/2006/relationships/slide" Target="slides/slide16.xml" /><Relationship Id="rId29" Type="http://schemas.openxmlformats.org/officeDocument/2006/relationships/slide" Target="slides/slide25.xml" /><Relationship Id="rId41" Type="http://schemas.openxmlformats.org/officeDocument/2006/relationships/slide" Target="slides/slide37.xml" /><Relationship Id="rId1" Type="http://schemas.openxmlformats.org/officeDocument/2006/relationships/customXml" Target="../customXml/item1.xml" /><Relationship Id="rId6" Type="http://schemas.openxmlformats.org/officeDocument/2006/relationships/slide" Target="slides/slide2.xml" /><Relationship Id="rId11" Type="http://schemas.openxmlformats.org/officeDocument/2006/relationships/slide" Target="slides/slide7.xml" /><Relationship Id="rId24" Type="http://schemas.openxmlformats.org/officeDocument/2006/relationships/slide" Target="slides/slide20.xml" /><Relationship Id="rId32" Type="http://schemas.openxmlformats.org/officeDocument/2006/relationships/slide" Target="slides/slide28.xml" /><Relationship Id="rId37" Type="http://schemas.openxmlformats.org/officeDocument/2006/relationships/slide" Target="slides/slide33.xml" /><Relationship Id="rId40" Type="http://schemas.openxmlformats.org/officeDocument/2006/relationships/slide" Target="slides/slide36.xml" /><Relationship Id="rId45" Type="http://schemas.openxmlformats.org/officeDocument/2006/relationships/slide" Target="slides/slide41.xml" /><Relationship Id="rId5" Type="http://schemas.openxmlformats.org/officeDocument/2006/relationships/slide" Target="slides/slide1.xml" /><Relationship Id="rId15" Type="http://schemas.openxmlformats.org/officeDocument/2006/relationships/slide" Target="slides/slide11.xml" /><Relationship Id="rId23" Type="http://schemas.openxmlformats.org/officeDocument/2006/relationships/slide" Target="slides/slide19.xml" /><Relationship Id="rId28" Type="http://schemas.openxmlformats.org/officeDocument/2006/relationships/slide" Target="slides/slide24.xml" /><Relationship Id="rId36" Type="http://schemas.openxmlformats.org/officeDocument/2006/relationships/slide" Target="slides/slide32.xml" /><Relationship Id="rId49" Type="http://schemas.openxmlformats.org/officeDocument/2006/relationships/theme" Target="theme/theme1.xml" /><Relationship Id="rId10" Type="http://schemas.openxmlformats.org/officeDocument/2006/relationships/slide" Target="slides/slide6.xml" /><Relationship Id="rId19" Type="http://schemas.openxmlformats.org/officeDocument/2006/relationships/slide" Target="slides/slide15.xml" /><Relationship Id="rId31" Type="http://schemas.openxmlformats.org/officeDocument/2006/relationships/slide" Target="slides/slide27.xml" /><Relationship Id="rId44" Type="http://schemas.openxmlformats.org/officeDocument/2006/relationships/slide" Target="slides/slide40.xml" /><Relationship Id="rId4" Type="http://schemas.openxmlformats.org/officeDocument/2006/relationships/slideMaster" Target="slideMasters/slideMaster1.xml" /><Relationship Id="rId9" Type="http://schemas.openxmlformats.org/officeDocument/2006/relationships/slide" Target="slides/slide5.xml" /><Relationship Id="rId14" Type="http://schemas.openxmlformats.org/officeDocument/2006/relationships/slide" Target="slides/slide10.xml" /><Relationship Id="rId22" Type="http://schemas.openxmlformats.org/officeDocument/2006/relationships/slide" Target="slides/slide18.xml" /><Relationship Id="rId27" Type="http://schemas.openxmlformats.org/officeDocument/2006/relationships/slide" Target="slides/slide23.xml" /><Relationship Id="rId30" Type="http://schemas.openxmlformats.org/officeDocument/2006/relationships/slide" Target="slides/slide26.xml" /><Relationship Id="rId35" Type="http://schemas.openxmlformats.org/officeDocument/2006/relationships/slide" Target="slides/slide31.xml" /><Relationship Id="rId43" Type="http://schemas.openxmlformats.org/officeDocument/2006/relationships/slide" Target="slides/slide39.xml" /><Relationship Id="rId48" Type="http://schemas.openxmlformats.org/officeDocument/2006/relationships/viewProps" Target="viewProps.xml" /><Relationship Id="rId8" Type="http://schemas.openxmlformats.org/officeDocument/2006/relationships/slide" Target="slides/slide4.xml"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E8F941-CE8E-4997-9B12-A74C69C290B3}" type="datetimeFigureOut">
              <a:rPr lang="en-US" smtClean="0"/>
              <a:t>3/1/2022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8498D2-CD12-49BF-B4AB-B68B8DA0CEA4}" type="slidenum">
              <a:rPr lang="en-US" smtClean="0"/>
              <a:t>‹#›</a:t>
            </a:fld>
            <a:endParaRPr lang="en-US"/>
          </a:p>
        </p:txBody>
      </p:sp>
    </p:spTree>
    <p:extLst>
      <p:ext uri="{BB962C8B-B14F-4D97-AF65-F5344CB8AC3E}">
        <p14:creationId xmlns:p14="http://schemas.microsoft.com/office/powerpoint/2010/main" val="26161939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853861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65E4DFC-7831-4590-B4A8-279159CB410E}" type="datetimeFigureOut">
              <a:rPr lang="en-US" smtClean="0"/>
              <a:t>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2F0270-8BB9-41EC-88DB-C9283BB7DD70}" type="slidenum">
              <a:rPr lang="en-US" smtClean="0"/>
              <a:t>‹#›</a:t>
            </a:fld>
            <a:endParaRPr lang="en-US"/>
          </a:p>
        </p:txBody>
      </p:sp>
    </p:spTree>
    <p:extLst>
      <p:ext uri="{BB962C8B-B14F-4D97-AF65-F5344CB8AC3E}">
        <p14:creationId xmlns:p14="http://schemas.microsoft.com/office/powerpoint/2010/main" val="34224068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65E4DFC-7831-4590-B4A8-279159CB410E}" type="datetimeFigureOut">
              <a:rPr lang="en-US" smtClean="0"/>
              <a:t>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2F0270-8BB9-41EC-88DB-C9283BB7DD70}" type="slidenum">
              <a:rPr lang="en-US" smtClean="0"/>
              <a:t>‹#›</a:t>
            </a:fld>
            <a:endParaRPr lang="en-US"/>
          </a:p>
        </p:txBody>
      </p:sp>
    </p:spTree>
    <p:extLst>
      <p:ext uri="{BB962C8B-B14F-4D97-AF65-F5344CB8AC3E}">
        <p14:creationId xmlns:p14="http://schemas.microsoft.com/office/powerpoint/2010/main" val="23703903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65E4DFC-7831-4590-B4A8-279159CB410E}" type="datetimeFigureOut">
              <a:rPr lang="en-US" smtClean="0"/>
              <a:t>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2F0270-8BB9-41EC-88DB-C9283BB7DD70}"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7521493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65E4DFC-7831-4590-B4A8-279159CB410E}" type="datetimeFigureOut">
              <a:rPr lang="en-US" smtClean="0"/>
              <a:t>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2F0270-8BB9-41EC-88DB-C9283BB7DD70}" type="slidenum">
              <a:rPr lang="en-US" smtClean="0"/>
              <a:t>‹#›</a:t>
            </a:fld>
            <a:endParaRPr lang="en-US"/>
          </a:p>
        </p:txBody>
      </p:sp>
    </p:spTree>
    <p:extLst>
      <p:ext uri="{BB962C8B-B14F-4D97-AF65-F5344CB8AC3E}">
        <p14:creationId xmlns:p14="http://schemas.microsoft.com/office/powerpoint/2010/main" val="3474478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65E4DFC-7831-4590-B4A8-279159CB410E}" type="datetimeFigureOut">
              <a:rPr lang="en-US" smtClean="0"/>
              <a:t>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2F0270-8BB9-41EC-88DB-C9283BB7DD70}"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537975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65E4DFC-7831-4590-B4A8-279159CB410E}" type="datetimeFigureOut">
              <a:rPr lang="en-US" smtClean="0"/>
              <a:t>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2F0270-8BB9-41EC-88DB-C9283BB7DD70}" type="slidenum">
              <a:rPr lang="en-US" smtClean="0"/>
              <a:t>‹#›</a:t>
            </a:fld>
            <a:endParaRPr lang="en-US"/>
          </a:p>
        </p:txBody>
      </p:sp>
    </p:spTree>
    <p:extLst>
      <p:ext uri="{BB962C8B-B14F-4D97-AF65-F5344CB8AC3E}">
        <p14:creationId xmlns:p14="http://schemas.microsoft.com/office/powerpoint/2010/main" val="39280498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5E4DFC-7831-4590-B4A8-279159CB410E}" type="datetimeFigureOut">
              <a:rPr lang="en-US" smtClean="0"/>
              <a:t>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2F0270-8BB9-41EC-88DB-C9283BB7DD70}" type="slidenum">
              <a:rPr lang="en-US" smtClean="0"/>
              <a:t>‹#›</a:t>
            </a:fld>
            <a:endParaRPr lang="en-US"/>
          </a:p>
        </p:txBody>
      </p:sp>
    </p:spTree>
    <p:extLst>
      <p:ext uri="{BB962C8B-B14F-4D97-AF65-F5344CB8AC3E}">
        <p14:creationId xmlns:p14="http://schemas.microsoft.com/office/powerpoint/2010/main" val="36456213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5E4DFC-7831-4590-B4A8-279159CB410E}" type="datetimeFigureOut">
              <a:rPr lang="en-US" smtClean="0"/>
              <a:t>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2F0270-8BB9-41EC-88DB-C9283BB7DD70}" type="slidenum">
              <a:rPr lang="en-US" smtClean="0"/>
              <a:t>‹#›</a:t>
            </a:fld>
            <a:endParaRPr lang="en-US"/>
          </a:p>
        </p:txBody>
      </p:sp>
    </p:spTree>
    <p:extLst>
      <p:ext uri="{BB962C8B-B14F-4D97-AF65-F5344CB8AC3E}">
        <p14:creationId xmlns:p14="http://schemas.microsoft.com/office/powerpoint/2010/main" val="2783087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5E4DFC-7831-4590-B4A8-279159CB410E}" type="datetimeFigureOut">
              <a:rPr lang="en-US" smtClean="0"/>
              <a:t>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2F0270-8BB9-41EC-88DB-C9283BB7DD70}" type="slidenum">
              <a:rPr lang="en-US" smtClean="0"/>
              <a:t>‹#›</a:t>
            </a:fld>
            <a:endParaRPr lang="en-US"/>
          </a:p>
        </p:txBody>
      </p:sp>
    </p:spTree>
    <p:extLst>
      <p:ext uri="{BB962C8B-B14F-4D97-AF65-F5344CB8AC3E}">
        <p14:creationId xmlns:p14="http://schemas.microsoft.com/office/powerpoint/2010/main" val="1349549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65E4DFC-7831-4590-B4A8-279159CB410E}" type="datetimeFigureOut">
              <a:rPr lang="en-US" smtClean="0"/>
              <a:t>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2F0270-8BB9-41EC-88DB-C9283BB7DD70}" type="slidenum">
              <a:rPr lang="en-US" smtClean="0"/>
              <a:t>‹#›</a:t>
            </a:fld>
            <a:endParaRPr lang="en-US"/>
          </a:p>
        </p:txBody>
      </p:sp>
    </p:spTree>
    <p:extLst>
      <p:ext uri="{BB962C8B-B14F-4D97-AF65-F5344CB8AC3E}">
        <p14:creationId xmlns:p14="http://schemas.microsoft.com/office/powerpoint/2010/main" val="37181657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65E4DFC-7831-4590-B4A8-279159CB410E}" type="datetimeFigureOut">
              <a:rPr lang="en-US" smtClean="0"/>
              <a:t>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2F0270-8BB9-41EC-88DB-C9283BB7DD70}" type="slidenum">
              <a:rPr lang="en-US" smtClean="0"/>
              <a:t>‹#›</a:t>
            </a:fld>
            <a:endParaRPr lang="en-US"/>
          </a:p>
        </p:txBody>
      </p:sp>
    </p:spTree>
    <p:extLst>
      <p:ext uri="{BB962C8B-B14F-4D97-AF65-F5344CB8AC3E}">
        <p14:creationId xmlns:p14="http://schemas.microsoft.com/office/powerpoint/2010/main" val="4524692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65E4DFC-7831-4590-B4A8-279159CB410E}" type="datetimeFigureOut">
              <a:rPr lang="en-US" smtClean="0"/>
              <a:t>3/1/2022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92F0270-8BB9-41EC-88DB-C9283BB7DD70}" type="slidenum">
              <a:rPr lang="en-US" smtClean="0"/>
              <a:t>‹#›</a:t>
            </a:fld>
            <a:endParaRPr lang="en-US"/>
          </a:p>
        </p:txBody>
      </p:sp>
    </p:spTree>
    <p:extLst>
      <p:ext uri="{BB962C8B-B14F-4D97-AF65-F5344CB8AC3E}">
        <p14:creationId xmlns:p14="http://schemas.microsoft.com/office/powerpoint/2010/main" val="7596379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65E4DFC-7831-4590-B4A8-279159CB410E}" type="datetimeFigureOut">
              <a:rPr lang="en-US" smtClean="0"/>
              <a:t>3/1/2022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92F0270-8BB9-41EC-88DB-C9283BB7DD70}" type="slidenum">
              <a:rPr lang="en-US" smtClean="0"/>
              <a:t>‹#›</a:t>
            </a:fld>
            <a:endParaRPr lang="en-US"/>
          </a:p>
        </p:txBody>
      </p:sp>
    </p:spTree>
    <p:extLst>
      <p:ext uri="{BB962C8B-B14F-4D97-AF65-F5344CB8AC3E}">
        <p14:creationId xmlns:p14="http://schemas.microsoft.com/office/powerpoint/2010/main" val="2954765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5E4DFC-7831-4590-B4A8-279159CB410E}" type="datetimeFigureOut">
              <a:rPr lang="en-US" smtClean="0"/>
              <a:t>3/1/2022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92F0270-8BB9-41EC-88DB-C9283BB7DD70}" type="slidenum">
              <a:rPr lang="en-US" smtClean="0"/>
              <a:t>‹#›</a:t>
            </a:fld>
            <a:endParaRPr lang="en-US"/>
          </a:p>
        </p:txBody>
      </p:sp>
    </p:spTree>
    <p:extLst>
      <p:ext uri="{BB962C8B-B14F-4D97-AF65-F5344CB8AC3E}">
        <p14:creationId xmlns:p14="http://schemas.microsoft.com/office/powerpoint/2010/main" val="13810007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65E4DFC-7831-4590-B4A8-279159CB410E}" type="datetimeFigureOut">
              <a:rPr lang="en-US" smtClean="0"/>
              <a:t>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2F0270-8BB9-41EC-88DB-C9283BB7DD70}" type="slidenum">
              <a:rPr lang="en-US" smtClean="0"/>
              <a:t>‹#›</a:t>
            </a:fld>
            <a:endParaRPr lang="en-US"/>
          </a:p>
        </p:txBody>
      </p:sp>
    </p:spTree>
    <p:extLst>
      <p:ext uri="{BB962C8B-B14F-4D97-AF65-F5344CB8AC3E}">
        <p14:creationId xmlns:p14="http://schemas.microsoft.com/office/powerpoint/2010/main" val="41741005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C65E4DFC-7831-4590-B4A8-279159CB410E}" type="datetimeFigureOut">
              <a:rPr lang="en-US" smtClean="0"/>
              <a:t>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2F0270-8BB9-41EC-88DB-C9283BB7DD70}" type="slidenum">
              <a:rPr lang="en-US" smtClean="0"/>
              <a:t>‹#›</a:t>
            </a:fld>
            <a:endParaRPr lang="en-US"/>
          </a:p>
        </p:txBody>
      </p:sp>
    </p:spTree>
    <p:extLst>
      <p:ext uri="{BB962C8B-B14F-4D97-AF65-F5344CB8AC3E}">
        <p14:creationId xmlns:p14="http://schemas.microsoft.com/office/powerpoint/2010/main" val="36811569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slideLayout" Target="../slideLayouts/slideLayout13.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slideLayout" Target="../slideLayouts/slideLayout12.xml" /><Relationship Id="rId17" Type="http://schemas.openxmlformats.org/officeDocument/2006/relationships/theme" Target="../theme/theme1.xml" /><Relationship Id="rId2" Type="http://schemas.openxmlformats.org/officeDocument/2006/relationships/slideLayout" Target="../slideLayouts/slideLayout2.xml" /><Relationship Id="rId16" Type="http://schemas.openxmlformats.org/officeDocument/2006/relationships/slideLayout" Target="../slideLayouts/slideLayout16.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5" Type="http://schemas.openxmlformats.org/officeDocument/2006/relationships/slideLayout" Target="../slideLayouts/slideLayout1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 Id="rId14" Type="http://schemas.openxmlformats.org/officeDocument/2006/relationships/slideLayout" Target="../slideLayouts/slideLayout14.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65E4DFC-7831-4590-B4A8-279159CB410E}" type="datetimeFigureOut">
              <a:rPr lang="en-US" smtClean="0"/>
              <a:t>3/1/2022</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792F0270-8BB9-41EC-88DB-C9283BB7DD70}" type="slidenum">
              <a:rPr lang="en-US" smtClean="0"/>
              <a:t>‹#›</a:t>
            </a:fld>
            <a:endParaRPr lang="en-US"/>
          </a:p>
        </p:txBody>
      </p:sp>
    </p:spTree>
    <p:extLst>
      <p:ext uri="{BB962C8B-B14F-4D97-AF65-F5344CB8AC3E}">
        <p14:creationId xmlns:p14="http://schemas.microsoft.com/office/powerpoint/2010/main" val="64835241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xml.rels><?xml version="1.0" encoding="UTF-8" standalone="yes"?>
<Relationships xmlns="http://schemas.openxmlformats.org/package/2006/relationships"><Relationship Id="rId2" Type="http://schemas.openxmlformats.org/officeDocument/2006/relationships/image" Target="../media/image4.png" /><Relationship Id="rId1" Type="http://schemas.openxmlformats.org/officeDocument/2006/relationships/slideLayout" Target="../slideLayouts/slideLayout2.xml" /></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3.xml.rels><?xml version="1.0" encoding="UTF-8" standalone="yes"?>
<Relationships xmlns="http://schemas.openxmlformats.org/package/2006/relationships"><Relationship Id="rId2" Type="http://schemas.openxmlformats.org/officeDocument/2006/relationships/image" Target="../media/image5.png" /><Relationship Id="rId1" Type="http://schemas.openxmlformats.org/officeDocument/2006/relationships/slideLayout" Target="../slideLayouts/slideLayout2.xml" /></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6.xml.rels><?xml version="1.0" encoding="UTF-8" standalone="yes"?>
<Relationships xmlns="http://schemas.openxmlformats.org/package/2006/relationships"><Relationship Id="rId2" Type="http://schemas.openxmlformats.org/officeDocument/2006/relationships/image" Target="../media/image6.png" /><Relationship Id="rId1" Type="http://schemas.openxmlformats.org/officeDocument/2006/relationships/slideLayout" Target="../slideLayouts/slideLayout2.xml" /></Relationships>
</file>

<file path=ppt/slides/_rels/slide17.xml.rels><?xml version="1.0" encoding="UTF-8" standalone="yes"?>
<Relationships xmlns="http://schemas.openxmlformats.org/package/2006/relationships"><Relationship Id="rId2" Type="http://schemas.openxmlformats.org/officeDocument/2006/relationships/image" Target="../media/image7.png" /><Relationship Id="rId1" Type="http://schemas.openxmlformats.org/officeDocument/2006/relationships/slideLayout" Target="../slideLayouts/slideLayout2.xml" /></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2.xml.rels><?xml version="1.0" encoding="UTF-8" standalone="yes"?>
<Relationships xmlns="http://schemas.openxmlformats.org/package/2006/relationships"><Relationship Id="rId2" Type="http://schemas.openxmlformats.org/officeDocument/2006/relationships/image" Target="../media/image8.png" /><Relationship Id="rId1" Type="http://schemas.openxmlformats.org/officeDocument/2006/relationships/slideLayout" Target="../slideLayouts/slideLayout2.xml" /></Relationships>
</file>

<file path=ppt/slides/_rels/slide23.xml.rels><?xml version="1.0" encoding="UTF-8" standalone="yes"?>
<Relationships xmlns="http://schemas.openxmlformats.org/package/2006/relationships"><Relationship Id="rId2" Type="http://schemas.openxmlformats.org/officeDocument/2006/relationships/image" Target="../media/image9.png" /><Relationship Id="rId1" Type="http://schemas.openxmlformats.org/officeDocument/2006/relationships/slideLayout" Target="../slideLayouts/slideLayout2.xml" /></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6.xml.rels><?xml version="1.0" encoding="UTF-8" standalone="yes"?>
<Relationships xmlns="http://schemas.openxmlformats.org/package/2006/relationships"><Relationship Id="rId3" Type="http://schemas.openxmlformats.org/officeDocument/2006/relationships/image" Target="../media/image10.png" /><Relationship Id="rId2" Type="http://schemas.openxmlformats.org/officeDocument/2006/relationships/notesSlide" Target="../notesSlides/notesSlide1.xml" /><Relationship Id="rId1" Type="http://schemas.openxmlformats.org/officeDocument/2006/relationships/slideLayout" Target="../slideLayouts/slideLayout7.xml" /><Relationship Id="rId4" Type="http://schemas.openxmlformats.org/officeDocument/2006/relationships/image" Target="../media/image11.jpeg" /></Relationships>
</file>

<file path=ppt/slides/_rels/slide27.xml.rels><?xml version="1.0" encoding="UTF-8" standalone="yes"?>
<Relationships xmlns="http://schemas.openxmlformats.org/package/2006/relationships"><Relationship Id="rId2" Type="http://schemas.openxmlformats.org/officeDocument/2006/relationships/image" Target="../media/image12.png" /><Relationship Id="rId1" Type="http://schemas.openxmlformats.org/officeDocument/2006/relationships/slideLayout" Target="../slideLayouts/slideLayout2.xml" /></Relationships>
</file>

<file path=ppt/slides/_rels/slide28.xml.rels><?xml version="1.0" encoding="UTF-8" standalone="yes"?>
<Relationships xmlns="http://schemas.openxmlformats.org/package/2006/relationships"><Relationship Id="rId2" Type="http://schemas.openxmlformats.org/officeDocument/2006/relationships/image" Target="../media/image13.png" /><Relationship Id="rId1" Type="http://schemas.openxmlformats.org/officeDocument/2006/relationships/slideLayout" Target="../slideLayouts/slideLayout2.xml" /></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3.xml.rels><?xml version="1.0" encoding="UTF-8" standalone="yes"?>
<Relationships xmlns="http://schemas.openxmlformats.org/package/2006/relationships"><Relationship Id="rId2" Type="http://schemas.openxmlformats.org/officeDocument/2006/relationships/image" Target="../media/image14.png" /><Relationship Id="rId1" Type="http://schemas.openxmlformats.org/officeDocument/2006/relationships/slideLayout" Target="../slideLayouts/slideLayout2.xml" /></Relationships>
</file>

<file path=ppt/slides/_rels/slide34.xml.rels><?xml version="1.0" encoding="UTF-8" standalone="yes"?>
<Relationships xmlns="http://schemas.openxmlformats.org/package/2006/relationships"><Relationship Id="rId3" Type="http://schemas.openxmlformats.org/officeDocument/2006/relationships/image" Target="../media/image16.png" /><Relationship Id="rId2" Type="http://schemas.openxmlformats.org/officeDocument/2006/relationships/image" Target="../media/image15.png" /><Relationship Id="rId1" Type="http://schemas.openxmlformats.org/officeDocument/2006/relationships/slideLayout" Target="../slideLayouts/slideLayout2.xml" /></Relationships>
</file>

<file path=ppt/slides/_rels/slide35.xml.rels><?xml version="1.0" encoding="UTF-8" standalone="yes"?>
<Relationships xmlns="http://schemas.openxmlformats.org/package/2006/relationships"><Relationship Id="rId2" Type="http://schemas.openxmlformats.org/officeDocument/2006/relationships/image" Target="../media/image17.PNG" /><Relationship Id="rId1" Type="http://schemas.openxmlformats.org/officeDocument/2006/relationships/slideLayout" Target="../slideLayouts/slideLayout2.xml" /></Relationships>
</file>

<file path=ppt/slides/_rels/slide36.xml.rels><?xml version="1.0" encoding="UTF-8" standalone="yes"?>
<Relationships xmlns="http://schemas.openxmlformats.org/package/2006/relationships"><Relationship Id="rId2" Type="http://schemas.openxmlformats.org/officeDocument/2006/relationships/image" Target="../media/image18.png" /><Relationship Id="rId1" Type="http://schemas.openxmlformats.org/officeDocument/2006/relationships/slideLayout" Target="../slideLayouts/slideLayout2.xml" /></Relationships>
</file>

<file path=ppt/slides/_rels/slide37.xml.rels><?xml version="1.0" encoding="UTF-8" standalone="yes"?>
<Relationships xmlns="http://schemas.openxmlformats.org/package/2006/relationships"><Relationship Id="rId3" Type="http://schemas.openxmlformats.org/officeDocument/2006/relationships/image" Target="../media/image20.png" /><Relationship Id="rId2" Type="http://schemas.openxmlformats.org/officeDocument/2006/relationships/image" Target="../media/image19.png" /><Relationship Id="rId1" Type="http://schemas.openxmlformats.org/officeDocument/2006/relationships/slideLayout" Target="../slideLayouts/slideLayout2.xml" /></Relationships>
</file>

<file path=ppt/slides/_rels/slide38.xml.rels><?xml version="1.0" encoding="UTF-8" standalone="yes"?>
<Relationships xmlns="http://schemas.openxmlformats.org/package/2006/relationships"><Relationship Id="rId2" Type="http://schemas.openxmlformats.org/officeDocument/2006/relationships/image" Target="../media/image21.png" /><Relationship Id="rId1" Type="http://schemas.openxmlformats.org/officeDocument/2006/relationships/slideLayout" Target="../slideLayouts/slideLayout2.xml" /></Relationships>
</file>

<file path=ppt/slides/_rels/slide39.xml.rels><?xml version="1.0" encoding="UTF-8" standalone="yes"?>
<Relationships xmlns="http://schemas.openxmlformats.org/package/2006/relationships"><Relationship Id="rId3" Type="http://schemas.openxmlformats.org/officeDocument/2006/relationships/image" Target="../media/image23.png" /><Relationship Id="rId2" Type="http://schemas.openxmlformats.org/officeDocument/2006/relationships/image" Target="../media/image22.png" /><Relationship Id="rId1" Type="http://schemas.openxmlformats.org/officeDocument/2006/relationships/slideLayout" Target="../slideLayouts/slideLayout2.xml" /></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0.xml.rels><?xml version="1.0" encoding="UTF-8" standalone="yes"?>
<Relationships xmlns="http://schemas.openxmlformats.org/package/2006/relationships"><Relationship Id="rId3" Type="http://schemas.microsoft.com/office/2007/relationships/hdphoto" Target="../media/hdphoto1.wdp" /><Relationship Id="rId2" Type="http://schemas.openxmlformats.org/officeDocument/2006/relationships/image" Target="../media/image24.png" /><Relationship Id="rId1" Type="http://schemas.openxmlformats.org/officeDocument/2006/relationships/slideLayout" Target="../slideLayouts/slideLayout2.xml" /></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xml.rels><?xml version="1.0" encoding="UTF-8" standalone="yes"?>
<Relationships xmlns="http://schemas.openxmlformats.org/package/2006/relationships"><Relationship Id="rId3" Type="http://schemas.openxmlformats.org/officeDocument/2006/relationships/image" Target="../media/image2.emf" /><Relationship Id="rId2" Type="http://schemas.openxmlformats.org/officeDocument/2006/relationships/image" Target="../media/image1.emf" /><Relationship Id="rId1" Type="http://schemas.openxmlformats.org/officeDocument/2006/relationships/slideLayout" Target="../slideLayouts/slideLayout2.xml" /></Relationships>
</file>

<file path=ppt/slides/_rels/slide9.xml.rels><?xml version="1.0" encoding="UTF-8" standalone="yes"?>
<Relationships xmlns="http://schemas.openxmlformats.org/package/2006/relationships"><Relationship Id="rId2" Type="http://schemas.openxmlformats.org/officeDocument/2006/relationships/image" Target="../media/image3.emf" /><Relationship Id="rId1" Type="http://schemas.openxmlformats.org/officeDocument/2006/relationships/slideLayout" Target="../slideLayouts/slideLayout2.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40328" y="1163782"/>
            <a:ext cx="10377054" cy="2887054"/>
          </a:xfrm>
        </p:spPr>
        <p:txBody>
          <a:bodyPr/>
          <a:lstStyle/>
          <a:p>
            <a:pPr algn="l"/>
            <a:r>
              <a:rPr lang="en-US" dirty="0"/>
              <a:t>Neuroscience Pathology</a:t>
            </a:r>
          </a:p>
        </p:txBody>
      </p:sp>
      <p:sp>
        <p:nvSpPr>
          <p:cNvPr id="3" name="Subtitle 2"/>
          <p:cNvSpPr>
            <a:spLocks noGrp="1"/>
          </p:cNvSpPr>
          <p:nvPr>
            <p:ph type="subTitle" idx="1"/>
          </p:nvPr>
        </p:nvSpPr>
        <p:spPr>
          <a:xfrm>
            <a:off x="-1" y="5821828"/>
            <a:ext cx="7403639" cy="1096899"/>
          </a:xfrm>
        </p:spPr>
        <p:txBody>
          <a:bodyPr>
            <a:normAutofit/>
          </a:bodyPr>
          <a:lstStyle/>
          <a:p>
            <a:pPr algn="l"/>
            <a:r>
              <a:rPr lang="en-US" dirty="0" err="1"/>
              <a:t>Sura</a:t>
            </a:r>
            <a:r>
              <a:rPr lang="en-US" dirty="0"/>
              <a:t> Al </a:t>
            </a:r>
            <a:r>
              <a:rPr lang="en-US" dirty="0" err="1"/>
              <a:t>Rawabdeh</a:t>
            </a:r>
            <a:r>
              <a:rPr lang="en-US" dirty="0"/>
              <a:t> MD</a:t>
            </a:r>
          </a:p>
          <a:p>
            <a:pPr algn="l"/>
            <a:r>
              <a:rPr lang="en-US" dirty="0"/>
              <a:t>March 1 2022</a:t>
            </a:r>
          </a:p>
        </p:txBody>
      </p:sp>
    </p:spTree>
    <p:extLst>
      <p:ext uri="{BB962C8B-B14F-4D97-AF65-F5344CB8AC3E}">
        <p14:creationId xmlns:p14="http://schemas.microsoft.com/office/powerpoint/2010/main" val="9154547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a:t>Astrocyte Injury and Repair</a:t>
            </a:r>
          </a:p>
        </p:txBody>
      </p:sp>
      <p:sp>
        <p:nvSpPr>
          <p:cNvPr id="3" name="Content Placeholder 2"/>
          <p:cNvSpPr>
            <a:spLocks noGrp="1"/>
          </p:cNvSpPr>
          <p:nvPr>
            <p:ph idx="1"/>
          </p:nvPr>
        </p:nvSpPr>
        <p:spPr/>
        <p:txBody>
          <a:bodyPr>
            <a:noAutofit/>
          </a:bodyPr>
          <a:lstStyle/>
          <a:p>
            <a:r>
              <a:rPr lang="en-US" sz="2400" dirty="0">
                <a:latin typeface="Arial Rounded MT Bold" panose="020F0704030504030204" pitchFamily="34" charset="0"/>
              </a:rPr>
              <a:t>Astrocytes are the principal cells responsible for repair and scar formation in the brain, a process termed gliosis.</a:t>
            </a:r>
          </a:p>
          <a:p>
            <a:endParaRPr lang="en-US" sz="2400" dirty="0">
              <a:latin typeface="Arial Rounded MT Bold" panose="020F0704030504030204" pitchFamily="34" charset="0"/>
            </a:endParaRPr>
          </a:p>
          <a:p>
            <a:r>
              <a:rPr lang="en-US" sz="2400" dirty="0">
                <a:latin typeface="Arial Rounded MT Bold" panose="020F0704030504030204" pitchFamily="34" charset="0"/>
              </a:rPr>
              <a:t> In response to injury, astrocytes undergo both hypertrophy and hyperplasia. The nucleus enlarges and becomes vesicular, and the nucleolus becomes prominent.</a:t>
            </a:r>
          </a:p>
          <a:p>
            <a:endParaRPr lang="en-US" sz="2400" dirty="0">
              <a:latin typeface="Arial Rounded MT Bold" panose="020F0704030504030204" pitchFamily="34" charset="0"/>
            </a:endParaRPr>
          </a:p>
        </p:txBody>
      </p:sp>
    </p:spTree>
    <p:extLst>
      <p:ext uri="{BB962C8B-B14F-4D97-AF65-F5344CB8AC3E}">
        <p14:creationId xmlns:p14="http://schemas.microsoft.com/office/powerpoint/2010/main" val="38790930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Astrocyte Injury and Repair</a:t>
            </a:r>
          </a:p>
        </p:txBody>
      </p:sp>
      <p:sp>
        <p:nvSpPr>
          <p:cNvPr id="3" name="Content Placeholder 2"/>
          <p:cNvSpPr>
            <a:spLocks noGrp="1"/>
          </p:cNvSpPr>
          <p:nvPr>
            <p:ph idx="1"/>
          </p:nvPr>
        </p:nvSpPr>
        <p:spPr/>
        <p:txBody>
          <a:bodyPr/>
          <a:lstStyle/>
          <a:p>
            <a:r>
              <a:rPr lang="en-US" sz="2400" dirty="0">
                <a:latin typeface="Arial Rounded MT Bold" panose="020F0704030504030204" pitchFamily="34" charset="0"/>
              </a:rPr>
              <a:t>The cytoplasm expands and takes on a bright pink hue, and the cell extends multiple stout, ramifying processes (called </a:t>
            </a:r>
            <a:r>
              <a:rPr lang="en-US" sz="2400" dirty="0" err="1">
                <a:latin typeface="Arial Rounded MT Bold" panose="020F0704030504030204" pitchFamily="34" charset="0"/>
              </a:rPr>
              <a:t>gemistocytic</a:t>
            </a:r>
            <a:r>
              <a:rPr lang="en-US" sz="2400" dirty="0">
                <a:latin typeface="Arial Rounded MT Bold" panose="020F0704030504030204" pitchFamily="34" charset="0"/>
              </a:rPr>
              <a:t> astrocyte)</a:t>
            </a:r>
          </a:p>
          <a:p>
            <a:endParaRPr lang="en-US" sz="2400" dirty="0">
              <a:latin typeface="Arial Rounded MT Bold" panose="020F0704030504030204" pitchFamily="34" charset="0"/>
            </a:endParaRPr>
          </a:p>
          <a:p>
            <a:endParaRPr lang="en-US" dirty="0"/>
          </a:p>
        </p:txBody>
      </p:sp>
      <p:pic>
        <p:nvPicPr>
          <p:cNvPr id="4" name="Picture 3"/>
          <p:cNvPicPr>
            <a:picLocks noChangeAspect="1"/>
          </p:cNvPicPr>
          <p:nvPr/>
        </p:nvPicPr>
        <p:blipFill>
          <a:blip r:embed="rId2"/>
          <a:stretch>
            <a:fillRect/>
          </a:stretch>
        </p:blipFill>
        <p:spPr>
          <a:xfrm>
            <a:off x="1953491" y="3352801"/>
            <a:ext cx="6664035" cy="3643744"/>
          </a:xfrm>
          <a:prstGeom prst="rect">
            <a:avLst/>
          </a:prstGeom>
          <a:ln w="38100">
            <a:solidFill>
              <a:schemeClr val="tx1"/>
            </a:solidFill>
          </a:ln>
        </p:spPr>
      </p:pic>
    </p:spTree>
    <p:extLst>
      <p:ext uri="{BB962C8B-B14F-4D97-AF65-F5344CB8AC3E}">
        <p14:creationId xmlns:p14="http://schemas.microsoft.com/office/powerpoint/2010/main" val="2414832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Astrocyte Injury and Repair</a:t>
            </a:r>
          </a:p>
        </p:txBody>
      </p:sp>
      <p:sp>
        <p:nvSpPr>
          <p:cNvPr id="3" name="Content Placeholder 2"/>
          <p:cNvSpPr>
            <a:spLocks noGrp="1"/>
          </p:cNvSpPr>
          <p:nvPr>
            <p:ph idx="1"/>
          </p:nvPr>
        </p:nvSpPr>
        <p:spPr/>
        <p:txBody>
          <a:bodyPr>
            <a:normAutofit/>
          </a:bodyPr>
          <a:lstStyle/>
          <a:p>
            <a:r>
              <a:rPr lang="en-US" sz="2400" dirty="0">
                <a:latin typeface="Arial Rounded MT Bold" panose="020F0704030504030204" pitchFamily="34" charset="0"/>
              </a:rPr>
              <a:t>Unlike elsewhere in the body, fibroblasts participate in healing after brain injury to a limited extent except in specific settings (penetrating brain trauma or around abscesses). </a:t>
            </a:r>
          </a:p>
          <a:p>
            <a:endParaRPr lang="en-US" sz="2400" dirty="0">
              <a:latin typeface="Arial Rounded MT Bold" panose="020F0704030504030204" pitchFamily="34" charset="0"/>
            </a:endParaRPr>
          </a:p>
          <a:p>
            <a:r>
              <a:rPr lang="en-US" sz="2400" dirty="0">
                <a:latin typeface="Arial Rounded MT Bold" panose="020F0704030504030204" pitchFamily="34" charset="0"/>
              </a:rPr>
              <a:t>In long-standing gliosis, the cytoplasm of reactive astrocytes shrinks in size, and the cellular processes become more tightly interwoven (fibrillary astrocytes). </a:t>
            </a:r>
          </a:p>
        </p:txBody>
      </p:sp>
    </p:spTree>
    <p:extLst>
      <p:ext uri="{BB962C8B-B14F-4D97-AF65-F5344CB8AC3E}">
        <p14:creationId xmlns:p14="http://schemas.microsoft.com/office/powerpoint/2010/main" val="18875010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Astrocyte Injury and Repair</a:t>
            </a:r>
          </a:p>
        </p:txBody>
      </p:sp>
      <p:sp>
        <p:nvSpPr>
          <p:cNvPr id="3" name="Content Placeholder 2"/>
          <p:cNvSpPr>
            <a:spLocks noGrp="1"/>
          </p:cNvSpPr>
          <p:nvPr>
            <p:ph idx="1"/>
          </p:nvPr>
        </p:nvSpPr>
        <p:spPr>
          <a:xfrm>
            <a:off x="677334" y="1427019"/>
            <a:ext cx="8596668" cy="4614344"/>
          </a:xfrm>
        </p:spPr>
        <p:txBody>
          <a:bodyPr>
            <a:normAutofit/>
          </a:bodyPr>
          <a:lstStyle/>
          <a:p>
            <a:r>
              <a:rPr lang="en-US" sz="2400" dirty="0">
                <a:latin typeface="Arial Rounded MT Bold" panose="020F0704030504030204" pitchFamily="34" charset="0"/>
              </a:rPr>
              <a:t>Rosenthal fibers are thick, elongated, brightly eosinophilic protein aggregates  found in astrocytic processes in chronic gliosis and in some low-grade gliomas.</a:t>
            </a:r>
          </a:p>
          <a:p>
            <a:endParaRPr lang="en-US" sz="2400" dirty="0">
              <a:latin typeface="Arial Rounded MT Bold" panose="020F0704030504030204" pitchFamily="34" charset="0"/>
            </a:endParaRPr>
          </a:p>
        </p:txBody>
      </p:sp>
      <p:pic>
        <p:nvPicPr>
          <p:cNvPr id="4" name="Picture 3"/>
          <p:cNvPicPr>
            <a:picLocks noChangeAspect="1"/>
          </p:cNvPicPr>
          <p:nvPr/>
        </p:nvPicPr>
        <p:blipFill>
          <a:blip r:embed="rId2"/>
          <a:stretch>
            <a:fillRect/>
          </a:stretch>
        </p:blipFill>
        <p:spPr>
          <a:xfrm>
            <a:off x="2695655" y="2747818"/>
            <a:ext cx="4688818" cy="3982809"/>
          </a:xfrm>
          <a:prstGeom prst="rect">
            <a:avLst/>
          </a:prstGeom>
          <a:ln w="57150">
            <a:solidFill>
              <a:schemeClr val="tx1"/>
            </a:solidFill>
          </a:ln>
        </p:spPr>
      </p:pic>
    </p:spTree>
    <p:extLst>
      <p:ext uri="{BB962C8B-B14F-4D97-AF65-F5344CB8AC3E}">
        <p14:creationId xmlns:p14="http://schemas.microsoft.com/office/powerpoint/2010/main" val="29714286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Astrocyte Injury and Repair</a:t>
            </a:r>
          </a:p>
        </p:txBody>
      </p:sp>
      <p:sp>
        <p:nvSpPr>
          <p:cNvPr id="3" name="Content Placeholder 2"/>
          <p:cNvSpPr>
            <a:spLocks noGrp="1"/>
          </p:cNvSpPr>
          <p:nvPr>
            <p:ph idx="1"/>
          </p:nvPr>
        </p:nvSpPr>
        <p:spPr/>
        <p:txBody>
          <a:bodyPr>
            <a:noAutofit/>
          </a:bodyPr>
          <a:lstStyle/>
          <a:p>
            <a:r>
              <a:rPr lang="en-US" sz="2400" dirty="0">
                <a:latin typeface="Arial Rounded MT Bold" panose="020F0704030504030204" pitchFamily="34" charset="0"/>
              </a:rPr>
              <a:t>Microglial cells are long-lived cells derived from the embryonic yolk sac that function as the resident phagocytes of the CNS. </a:t>
            </a:r>
          </a:p>
          <a:p>
            <a:endParaRPr lang="en-US" sz="2400" dirty="0">
              <a:latin typeface="Arial Rounded MT Bold" panose="020F0704030504030204" pitchFamily="34" charset="0"/>
            </a:endParaRPr>
          </a:p>
          <a:p>
            <a:r>
              <a:rPr lang="en-US" sz="2400" dirty="0">
                <a:latin typeface="Arial Rounded MT Bold" panose="020F0704030504030204" pitchFamily="34" charset="0"/>
              </a:rPr>
              <a:t>When activated by tissue injury, infection, or trauma, they proliferate and become more prominent histologically.</a:t>
            </a:r>
          </a:p>
          <a:p>
            <a:endParaRPr lang="en-US" sz="2400" dirty="0">
              <a:latin typeface="Arial Rounded MT Bold" panose="020F0704030504030204" pitchFamily="34" charset="0"/>
            </a:endParaRPr>
          </a:p>
          <a:p>
            <a:endParaRPr lang="en-US" sz="2400" dirty="0">
              <a:latin typeface="Arial Rounded MT Bold" panose="020F0704030504030204" pitchFamily="34" charset="0"/>
            </a:endParaRPr>
          </a:p>
          <a:p>
            <a:pPr marL="0" indent="0">
              <a:buNone/>
            </a:pPr>
            <a:r>
              <a:rPr lang="en-US" sz="2400" dirty="0">
                <a:latin typeface="Arial Rounded MT Bold" panose="020F0704030504030204" pitchFamily="34" charset="0"/>
              </a:rPr>
              <a:t>   </a:t>
            </a:r>
          </a:p>
        </p:txBody>
      </p:sp>
    </p:spTree>
    <p:extLst>
      <p:ext uri="{BB962C8B-B14F-4D97-AF65-F5344CB8AC3E}">
        <p14:creationId xmlns:p14="http://schemas.microsoft.com/office/powerpoint/2010/main" val="32940996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Astrocyte Injury and Repair</a:t>
            </a:r>
          </a:p>
        </p:txBody>
      </p:sp>
      <p:sp>
        <p:nvSpPr>
          <p:cNvPr id="3" name="Content Placeholder 2"/>
          <p:cNvSpPr>
            <a:spLocks noGrp="1"/>
          </p:cNvSpPr>
          <p:nvPr>
            <p:ph idx="1"/>
          </p:nvPr>
        </p:nvSpPr>
        <p:spPr/>
        <p:txBody>
          <a:bodyPr>
            <a:noAutofit/>
          </a:bodyPr>
          <a:lstStyle/>
          <a:p>
            <a:r>
              <a:rPr lang="en-US" sz="2400" dirty="0">
                <a:latin typeface="Arial Rounded MT Bold" panose="020F0704030504030204" pitchFamily="34" charset="0"/>
              </a:rPr>
              <a:t>Microglial cells take on the appearance of activated macrophages in areas  of demyelination, organizing infarct, or hemorrhage; in other settings such as       infections, they develop elongated nuclei </a:t>
            </a:r>
            <a:r>
              <a:rPr lang="en-US" sz="2400" b="1" u="sng" dirty="0">
                <a:latin typeface="Arial Rounded MT Bold" panose="020F0704030504030204" pitchFamily="34" charset="0"/>
              </a:rPr>
              <a:t>(rod cells).</a:t>
            </a:r>
          </a:p>
          <a:p>
            <a:endParaRPr lang="en-US" sz="2400" dirty="0">
              <a:latin typeface="Arial Rounded MT Bold" panose="020F0704030504030204" pitchFamily="34" charset="0"/>
            </a:endParaRPr>
          </a:p>
          <a:p>
            <a:r>
              <a:rPr lang="en-US" sz="2400" dirty="0">
                <a:latin typeface="Arial Rounded MT Bold" panose="020F0704030504030204" pitchFamily="34" charset="0"/>
              </a:rPr>
              <a:t>Aggregates of elongated microglial cells at sites of tissue injury are termed </a:t>
            </a:r>
            <a:r>
              <a:rPr lang="en-US" sz="2400" b="1" u="sng" dirty="0">
                <a:latin typeface="Arial Rounded MT Bold" panose="020F0704030504030204" pitchFamily="34" charset="0"/>
              </a:rPr>
              <a:t>microglial nodules. </a:t>
            </a:r>
          </a:p>
        </p:txBody>
      </p:sp>
    </p:spTree>
    <p:extLst>
      <p:ext uri="{BB962C8B-B14F-4D97-AF65-F5344CB8AC3E}">
        <p14:creationId xmlns:p14="http://schemas.microsoft.com/office/powerpoint/2010/main" val="26995933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Astrocyte Injury and Repair</a:t>
            </a:r>
          </a:p>
        </p:txBody>
      </p:sp>
      <p:sp>
        <p:nvSpPr>
          <p:cNvPr id="3" name="Content Placeholder 2"/>
          <p:cNvSpPr>
            <a:spLocks noGrp="1"/>
          </p:cNvSpPr>
          <p:nvPr>
            <p:ph idx="1"/>
          </p:nvPr>
        </p:nvSpPr>
        <p:spPr>
          <a:xfrm>
            <a:off x="677334" y="1399309"/>
            <a:ext cx="8596668" cy="4642053"/>
          </a:xfrm>
        </p:spPr>
        <p:txBody>
          <a:bodyPr/>
          <a:lstStyle/>
          <a:p>
            <a:r>
              <a:rPr lang="en-US" sz="2400" dirty="0">
                <a:latin typeface="Arial Rounded MT Bold" panose="020F0704030504030204" pitchFamily="34" charset="0"/>
              </a:rPr>
              <a:t>Similar collections can be found congregating around and phagocytosing  injured neurons (</a:t>
            </a:r>
            <a:r>
              <a:rPr lang="en-US" sz="2400" dirty="0" err="1">
                <a:latin typeface="Arial Rounded MT Bold" panose="020F0704030504030204" pitchFamily="34" charset="0"/>
              </a:rPr>
              <a:t>neuronophagia</a:t>
            </a:r>
            <a:r>
              <a:rPr lang="en-US" sz="2400" dirty="0">
                <a:latin typeface="Arial Rounded MT Bold" panose="020F0704030504030204" pitchFamily="34" charset="0"/>
              </a:rPr>
              <a:t>).</a:t>
            </a:r>
          </a:p>
          <a:p>
            <a:endParaRPr lang="en-US" sz="2400" dirty="0">
              <a:latin typeface="Arial Rounded MT Bold" panose="020F0704030504030204" pitchFamily="34" charset="0"/>
            </a:endParaRPr>
          </a:p>
          <a:p>
            <a:endParaRPr lang="en-US" dirty="0"/>
          </a:p>
        </p:txBody>
      </p:sp>
      <p:pic>
        <p:nvPicPr>
          <p:cNvPr id="4" name="Picture 3"/>
          <p:cNvPicPr>
            <a:picLocks noChangeAspect="1"/>
          </p:cNvPicPr>
          <p:nvPr/>
        </p:nvPicPr>
        <p:blipFill>
          <a:blip r:embed="rId2"/>
          <a:stretch>
            <a:fillRect/>
          </a:stretch>
        </p:blipFill>
        <p:spPr>
          <a:xfrm>
            <a:off x="2327564" y="2447541"/>
            <a:ext cx="6165272" cy="4156629"/>
          </a:xfrm>
          <a:prstGeom prst="rect">
            <a:avLst/>
          </a:prstGeom>
          <a:ln w="38100">
            <a:solidFill>
              <a:schemeClr val="tx1"/>
            </a:solidFill>
          </a:ln>
        </p:spPr>
      </p:pic>
    </p:spTree>
    <p:extLst>
      <p:ext uri="{BB962C8B-B14F-4D97-AF65-F5344CB8AC3E}">
        <p14:creationId xmlns:p14="http://schemas.microsoft.com/office/powerpoint/2010/main" val="20980744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0"/>
            <a:ext cx="7377410" cy="6967554"/>
          </a:xfrm>
          <a:prstGeom prst="rect">
            <a:avLst/>
          </a:prstGeom>
          <a:ln w="38100">
            <a:solidFill>
              <a:schemeClr val="tx1"/>
            </a:solidFill>
          </a:ln>
        </p:spPr>
      </p:pic>
      <p:sp>
        <p:nvSpPr>
          <p:cNvPr id="6" name="TextBox 5"/>
          <p:cNvSpPr txBox="1"/>
          <p:nvPr/>
        </p:nvSpPr>
        <p:spPr>
          <a:xfrm>
            <a:off x="7523019" y="2909455"/>
            <a:ext cx="4488872" cy="523220"/>
          </a:xfrm>
          <a:prstGeom prst="rect">
            <a:avLst/>
          </a:prstGeom>
          <a:noFill/>
        </p:spPr>
        <p:txBody>
          <a:bodyPr wrap="square" rtlCol="0">
            <a:spAutoFit/>
          </a:bodyPr>
          <a:lstStyle/>
          <a:p>
            <a:r>
              <a:rPr lang="en-US" sz="2800" b="1" dirty="0">
                <a:latin typeface="Arial Rounded MT Bold" panose="020F0704030504030204" pitchFamily="34" charset="0"/>
              </a:rPr>
              <a:t>Microglial nodules</a:t>
            </a:r>
          </a:p>
        </p:txBody>
      </p:sp>
    </p:spTree>
    <p:extLst>
      <p:ext uri="{BB962C8B-B14F-4D97-AF65-F5344CB8AC3E}">
        <p14:creationId xmlns:p14="http://schemas.microsoft.com/office/powerpoint/2010/main" val="6144745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507067" y="2404534"/>
            <a:ext cx="9230206" cy="1646302"/>
          </a:xfrm>
        </p:spPr>
        <p:txBody>
          <a:bodyPr/>
          <a:lstStyle/>
          <a:p>
            <a:pPr algn="l"/>
            <a:r>
              <a:rPr lang="en-US" dirty="0">
                <a:latin typeface="Arial Rounded MT Bold" panose="020F0704030504030204" pitchFamily="34" charset="0"/>
              </a:rPr>
              <a:t>Demyelinating diseases of CNS</a:t>
            </a:r>
          </a:p>
        </p:txBody>
      </p:sp>
    </p:spTree>
    <p:extLst>
      <p:ext uri="{BB962C8B-B14F-4D97-AF65-F5344CB8AC3E}">
        <p14:creationId xmlns:p14="http://schemas.microsoft.com/office/powerpoint/2010/main" val="11068168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800" b="1" dirty="0"/>
              <a:t>                   Myelin</a:t>
            </a:r>
            <a:br>
              <a:rPr lang="en-US" sz="4800" b="1" dirty="0"/>
            </a:br>
            <a:br>
              <a:rPr lang="en-US" sz="4800" b="1" dirty="0"/>
            </a:br>
            <a:br>
              <a:rPr lang="en-US" sz="4800" b="1" dirty="0"/>
            </a:br>
            <a:br>
              <a:rPr lang="en-US" sz="4800" b="1" dirty="0"/>
            </a:br>
            <a:br>
              <a:rPr lang="en-US" sz="4800" b="1" dirty="0"/>
            </a:br>
            <a:endParaRPr lang="en-US" sz="4800" b="1" dirty="0"/>
          </a:p>
        </p:txBody>
      </p:sp>
      <p:sp>
        <p:nvSpPr>
          <p:cNvPr id="3" name="Content Placeholder 2"/>
          <p:cNvSpPr>
            <a:spLocks noGrp="1"/>
          </p:cNvSpPr>
          <p:nvPr>
            <p:ph idx="1"/>
          </p:nvPr>
        </p:nvSpPr>
        <p:spPr/>
        <p:txBody>
          <a:bodyPr>
            <a:normAutofit/>
          </a:bodyPr>
          <a:lstStyle/>
          <a:p>
            <a:r>
              <a:rPr lang="en-US" sz="2400" b="1" dirty="0">
                <a:latin typeface="Arial Rounded MT Bold" panose="020F0704030504030204" pitchFamily="34" charset="0"/>
              </a:rPr>
              <a:t>Axons in CNS are tightly </a:t>
            </a:r>
            <a:r>
              <a:rPr lang="en-US" sz="2400" b="1" dirty="0" err="1">
                <a:latin typeface="Arial Rounded MT Bold" panose="020F0704030504030204" pitchFamily="34" charset="0"/>
              </a:rPr>
              <a:t>ensheathed</a:t>
            </a:r>
            <a:r>
              <a:rPr lang="en-US" sz="2400" b="1" dirty="0">
                <a:latin typeface="Arial Rounded MT Bold" panose="020F0704030504030204" pitchFamily="34" charset="0"/>
              </a:rPr>
              <a:t> by myelin.</a:t>
            </a:r>
          </a:p>
          <a:p>
            <a:r>
              <a:rPr lang="en-US" sz="2400" b="1" dirty="0">
                <a:latin typeface="Arial Rounded MT Bold" panose="020F0704030504030204" pitchFamily="34" charset="0"/>
              </a:rPr>
              <a:t>It is an electrical insulator »»»»allows rapid propagation of neural impulses. </a:t>
            </a:r>
          </a:p>
          <a:p>
            <a:r>
              <a:rPr lang="en-US" sz="2400" b="1" dirty="0">
                <a:latin typeface="Arial Rounded MT Bold" panose="020F0704030504030204" pitchFamily="34" charset="0"/>
              </a:rPr>
              <a:t>Consists of multiple layers of highly specialized, closely apposed plasma membranes assembled by oligodendrocytes. </a:t>
            </a:r>
          </a:p>
          <a:p>
            <a:r>
              <a:rPr lang="en-US" sz="2400" b="1" dirty="0">
                <a:latin typeface="Arial Rounded MT Bold" panose="020F0704030504030204" pitchFamily="34" charset="0"/>
              </a:rPr>
              <a:t>Dominant component in the </a:t>
            </a:r>
            <a:r>
              <a:rPr lang="en-US" sz="2400" b="1" u="sng" dirty="0">
                <a:latin typeface="Arial Rounded MT Bold" panose="020F0704030504030204" pitchFamily="34" charset="0"/>
              </a:rPr>
              <a:t>white matter</a:t>
            </a:r>
            <a:r>
              <a:rPr lang="en-US" sz="2400" b="1" dirty="0">
                <a:latin typeface="Arial Rounded MT Bold" panose="020F0704030504030204" pitchFamily="34" charset="0"/>
              </a:rPr>
              <a:t>, so  most diseases of myelin are primarily white matter disorders.</a:t>
            </a:r>
          </a:p>
          <a:p>
            <a:endParaRPr lang="en-US" sz="2400" b="1" dirty="0">
              <a:latin typeface="Arial Rounded MT Bold" panose="020F0704030504030204" pitchFamily="34" charset="0"/>
            </a:endParaRPr>
          </a:p>
        </p:txBody>
      </p:sp>
    </p:spTree>
    <p:extLst>
      <p:ext uri="{BB962C8B-B14F-4D97-AF65-F5344CB8AC3E}">
        <p14:creationId xmlns:p14="http://schemas.microsoft.com/office/powerpoint/2010/main" val="20593469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a:t>Central nervous system </a:t>
            </a:r>
          </a:p>
        </p:txBody>
      </p:sp>
      <p:sp>
        <p:nvSpPr>
          <p:cNvPr id="3" name="Content Placeholder 2"/>
          <p:cNvSpPr>
            <a:spLocks noGrp="1"/>
          </p:cNvSpPr>
          <p:nvPr>
            <p:ph idx="1"/>
          </p:nvPr>
        </p:nvSpPr>
        <p:spPr>
          <a:xfrm>
            <a:off x="677334" y="2160590"/>
            <a:ext cx="8596668" cy="1815666"/>
          </a:xfrm>
        </p:spPr>
        <p:txBody>
          <a:bodyPr>
            <a:normAutofit fontScale="92500"/>
          </a:bodyPr>
          <a:lstStyle/>
          <a:p>
            <a:r>
              <a:rPr lang="en-US" sz="5400" b="1" dirty="0"/>
              <a:t>Characteristic Features of Cellular Pathology in CNS</a:t>
            </a:r>
          </a:p>
          <a:p>
            <a:endParaRPr lang="en-US" dirty="0"/>
          </a:p>
        </p:txBody>
      </p:sp>
    </p:spTree>
    <p:extLst>
      <p:ext uri="{BB962C8B-B14F-4D97-AF65-F5344CB8AC3E}">
        <p14:creationId xmlns:p14="http://schemas.microsoft.com/office/powerpoint/2010/main" val="31640617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Arial Rounded MT Bold" panose="020F0704030504030204" pitchFamily="34" charset="0"/>
              </a:rPr>
              <a:t>Differences b/w CNS &amp; PNS Myelin</a:t>
            </a:r>
          </a:p>
        </p:txBody>
      </p:sp>
      <p:sp>
        <p:nvSpPr>
          <p:cNvPr id="3" name="Content Placeholder 2"/>
          <p:cNvSpPr>
            <a:spLocks noGrp="1"/>
          </p:cNvSpPr>
          <p:nvPr>
            <p:ph idx="1"/>
          </p:nvPr>
        </p:nvSpPr>
        <p:spPr/>
        <p:txBody>
          <a:bodyPr>
            <a:normAutofit lnSpcReduction="10000"/>
          </a:bodyPr>
          <a:lstStyle/>
          <a:p>
            <a:r>
              <a:rPr lang="en-US" sz="2400" dirty="0">
                <a:latin typeface="Arial Rounded MT Bold" panose="020F0704030504030204" pitchFamily="34" charset="0"/>
              </a:rPr>
              <a:t> 1. PNS myelin is made by Schwann cells, CNS myelin is made by oligodendrocytes.</a:t>
            </a:r>
          </a:p>
          <a:p>
            <a:r>
              <a:rPr lang="en-US" sz="2400" dirty="0">
                <a:latin typeface="Arial Rounded MT Bold" panose="020F0704030504030204" pitchFamily="34" charset="0"/>
              </a:rPr>
              <a:t>2. In PNS each Schwann cells provides myelin for only one internode, while in the CNS, many internodes are created by processes coming from a single oligodendrocyte.</a:t>
            </a:r>
          </a:p>
          <a:p>
            <a:r>
              <a:rPr lang="en-US" sz="2400" dirty="0">
                <a:latin typeface="Arial Rounded MT Bold" panose="020F0704030504030204" pitchFamily="34" charset="0"/>
              </a:rPr>
              <a:t>3. The specialized proteins and lipids are also different.</a:t>
            </a:r>
          </a:p>
          <a:p>
            <a:r>
              <a:rPr lang="en-US" sz="2400" dirty="0">
                <a:latin typeface="Arial Rounded MT Bold" panose="020F0704030504030204" pitchFamily="34" charset="0"/>
              </a:rPr>
              <a:t>4. Most diseases of CNS myelin do not involve the PNS to any significant extent, and vice versa.</a:t>
            </a:r>
          </a:p>
        </p:txBody>
      </p:sp>
    </p:spTree>
    <p:extLst>
      <p:ext uri="{BB962C8B-B14F-4D97-AF65-F5344CB8AC3E}">
        <p14:creationId xmlns:p14="http://schemas.microsoft.com/office/powerpoint/2010/main" val="34933266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554182"/>
            <a:ext cx="8596668" cy="1320800"/>
          </a:xfrm>
        </p:spPr>
        <p:txBody>
          <a:bodyPr/>
          <a:lstStyle/>
          <a:p>
            <a:r>
              <a:rPr lang="en-US" dirty="0"/>
              <a:t>Demyelinating diseases of the CNS </a:t>
            </a:r>
          </a:p>
        </p:txBody>
      </p:sp>
      <p:sp>
        <p:nvSpPr>
          <p:cNvPr id="3" name="Content Placeholder 2"/>
          <p:cNvSpPr>
            <a:spLocks noGrp="1"/>
          </p:cNvSpPr>
          <p:nvPr>
            <p:ph idx="1"/>
          </p:nvPr>
        </p:nvSpPr>
        <p:spPr/>
        <p:txBody>
          <a:bodyPr>
            <a:noAutofit/>
          </a:bodyPr>
          <a:lstStyle/>
          <a:p>
            <a:r>
              <a:rPr lang="en-US" sz="2400" dirty="0">
                <a:latin typeface="Arial Rounded MT Bold" panose="020F0704030504030204" pitchFamily="34" charset="0"/>
              </a:rPr>
              <a:t>In general, CNS diseases involving myelin are separated into two broad groups.</a:t>
            </a:r>
          </a:p>
          <a:p>
            <a:r>
              <a:rPr lang="en-US" sz="2400" dirty="0">
                <a:latin typeface="Arial Rounded MT Bold" panose="020F0704030504030204" pitchFamily="34" charset="0"/>
              </a:rPr>
              <a:t>1 • Demyelinating diseases of the CNS are acquired conditions characterized by preferential </a:t>
            </a:r>
            <a:r>
              <a:rPr lang="en-US" sz="2400" b="1" u="sng" dirty="0">
                <a:latin typeface="Arial Rounded MT Bold" panose="020F0704030504030204" pitchFamily="34" charset="0"/>
              </a:rPr>
              <a:t>damage to previously normal myelin. </a:t>
            </a:r>
          </a:p>
          <a:p>
            <a:r>
              <a:rPr lang="en-US" sz="2400" dirty="0">
                <a:latin typeface="Arial Rounded MT Bold" panose="020F0704030504030204" pitchFamily="34" charset="0"/>
              </a:rPr>
              <a:t>The most common diseases in this group result from immune-mediated injury, such as </a:t>
            </a:r>
            <a:r>
              <a:rPr lang="en-US" sz="2400" b="1" u="sng" dirty="0">
                <a:latin typeface="Arial Rounded MT Bold" panose="020F0704030504030204" pitchFamily="34" charset="0"/>
              </a:rPr>
              <a:t>multiple sclerosis (MS) </a:t>
            </a:r>
            <a:r>
              <a:rPr lang="en-US" sz="2400" dirty="0">
                <a:latin typeface="Arial Rounded MT Bold" panose="020F0704030504030204" pitchFamily="34" charset="0"/>
              </a:rPr>
              <a:t>and related disorders. </a:t>
            </a:r>
          </a:p>
        </p:txBody>
      </p:sp>
    </p:spTree>
    <p:extLst>
      <p:ext uri="{BB962C8B-B14F-4D97-AF65-F5344CB8AC3E}">
        <p14:creationId xmlns:p14="http://schemas.microsoft.com/office/powerpoint/2010/main" val="659242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Demyelinating diseases of the CNS </a:t>
            </a:r>
          </a:p>
        </p:txBody>
      </p:sp>
      <p:sp>
        <p:nvSpPr>
          <p:cNvPr id="3" name="Content Placeholder 2"/>
          <p:cNvSpPr>
            <a:spLocks noGrp="1"/>
          </p:cNvSpPr>
          <p:nvPr>
            <p:ph idx="1"/>
          </p:nvPr>
        </p:nvSpPr>
        <p:spPr>
          <a:xfrm>
            <a:off x="677334" y="2160589"/>
            <a:ext cx="7144491" cy="3880773"/>
          </a:xfrm>
        </p:spPr>
        <p:txBody>
          <a:bodyPr/>
          <a:lstStyle/>
          <a:p>
            <a:r>
              <a:rPr lang="en-US" sz="2400" dirty="0">
                <a:latin typeface="Arial Rounded MT Bold" panose="020F0704030504030204" pitchFamily="34" charset="0"/>
              </a:rPr>
              <a:t>Other processes that can cause this type of disease include </a:t>
            </a:r>
            <a:r>
              <a:rPr lang="en-US" sz="2400" u="sng" dirty="0">
                <a:latin typeface="Arial Rounded MT Bold" panose="020F0704030504030204" pitchFamily="34" charset="0"/>
              </a:rPr>
              <a:t>viral infection </a:t>
            </a:r>
            <a:r>
              <a:rPr lang="en-US" sz="2400" dirty="0">
                <a:latin typeface="Arial Rounded MT Bold" panose="020F0704030504030204" pitchFamily="34" charset="0"/>
              </a:rPr>
              <a:t>of oligodendrocytes, as in progressive </a:t>
            </a:r>
            <a:r>
              <a:rPr lang="en-US" sz="2400" u="sng" dirty="0">
                <a:latin typeface="Arial Rounded MT Bold" panose="020F0704030504030204" pitchFamily="34" charset="0"/>
              </a:rPr>
              <a:t>multifocal leukoencephalopathy </a:t>
            </a:r>
            <a:r>
              <a:rPr lang="en-US" sz="2400" dirty="0">
                <a:latin typeface="Arial Rounded MT Bold" panose="020F0704030504030204" pitchFamily="34" charset="0"/>
              </a:rPr>
              <a:t>, and </a:t>
            </a:r>
            <a:r>
              <a:rPr lang="en-US" sz="2400" u="sng" dirty="0">
                <a:latin typeface="Arial Rounded MT Bold" panose="020F0704030504030204" pitchFamily="34" charset="0"/>
              </a:rPr>
              <a:t>injury caused by drugs and other toxic agents.</a:t>
            </a:r>
          </a:p>
          <a:p>
            <a:endParaRPr lang="en-US" dirty="0"/>
          </a:p>
        </p:txBody>
      </p:sp>
      <p:pic>
        <p:nvPicPr>
          <p:cNvPr id="4" name="Picture 3"/>
          <p:cNvPicPr>
            <a:picLocks noChangeAspect="1"/>
          </p:cNvPicPr>
          <p:nvPr/>
        </p:nvPicPr>
        <p:blipFill>
          <a:blip r:embed="rId2"/>
          <a:stretch>
            <a:fillRect/>
          </a:stretch>
        </p:blipFill>
        <p:spPr>
          <a:xfrm>
            <a:off x="7821825" y="2160589"/>
            <a:ext cx="4029805" cy="3182388"/>
          </a:xfrm>
          <a:prstGeom prst="rect">
            <a:avLst/>
          </a:prstGeom>
          <a:ln w="38100">
            <a:solidFill>
              <a:schemeClr val="tx1"/>
            </a:solidFill>
          </a:ln>
        </p:spPr>
      </p:pic>
    </p:spTree>
    <p:extLst>
      <p:ext uri="{BB962C8B-B14F-4D97-AF65-F5344CB8AC3E}">
        <p14:creationId xmlns:p14="http://schemas.microsoft.com/office/powerpoint/2010/main" val="13721187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Demyelinating diseases of the CNS </a:t>
            </a:r>
          </a:p>
        </p:txBody>
      </p:sp>
      <p:sp>
        <p:nvSpPr>
          <p:cNvPr id="3" name="Content Placeholder 2"/>
          <p:cNvSpPr>
            <a:spLocks noGrp="1"/>
          </p:cNvSpPr>
          <p:nvPr>
            <p:ph idx="1"/>
          </p:nvPr>
        </p:nvSpPr>
        <p:spPr>
          <a:xfrm>
            <a:off x="677334" y="2160589"/>
            <a:ext cx="6753277" cy="3880773"/>
          </a:xfrm>
        </p:spPr>
        <p:txBody>
          <a:bodyPr>
            <a:normAutofit lnSpcReduction="10000"/>
          </a:bodyPr>
          <a:lstStyle/>
          <a:p>
            <a:r>
              <a:rPr lang="en-US" sz="2000" dirty="0">
                <a:latin typeface="Arial Rounded MT Bold" panose="020F0704030504030204" pitchFamily="34" charset="0"/>
              </a:rPr>
              <a:t>2. </a:t>
            </a:r>
            <a:r>
              <a:rPr lang="en-US" sz="2400" dirty="0">
                <a:latin typeface="Arial Rounded MT Bold" panose="020F0704030504030204" pitchFamily="34" charset="0"/>
              </a:rPr>
              <a:t>Myelin is not formed properly or has abnormal turnover kinetics. As would be expected, most of these are caused by mutations that disrupt the function of proteins required for the formation of normal myelin sheaths. </a:t>
            </a:r>
          </a:p>
          <a:p>
            <a:endParaRPr lang="en-US" sz="2400" dirty="0">
              <a:latin typeface="Arial Rounded MT Bold" panose="020F0704030504030204" pitchFamily="34" charset="0"/>
            </a:endParaRPr>
          </a:p>
          <a:p>
            <a:r>
              <a:rPr lang="en-US" sz="2400" dirty="0">
                <a:latin typeface="Arial Rounded MT Bold" panose="020F0704030504030204" pitchFamily="34" charset="0"/>
              </a:rPr>
              <a:t>These diseases are grouped under </a:t>
            </a:r>
            <a:r>
              <a:rPr lang="en-US" sz="2400" dirty="0" err="1">
                <a:latin typeface="Arial Rounded MT Bold" panose="020F0704030504030204" pitchFamily="34" charset="0"/>
              </a:rPr>
              <a:t>leukodystrophy</a:t>
            </a:r>
            <a:r>
              <a:rPr lang="en-US" sz="2400" dirty="0">
                <a:latin typeface="Arial Rounded MT Bold" panose="020F0704030504030204" pitchFamily="34" charset="0"/>
              </a:rPr>
              <a:t> or </a:t>
            </a:r>
            <a:r>
              <a:rPr lang="en-US" sz="2400" dirty="0" err="1">
                <a:latin typeface="Arial Rounded MT Bold" panose="020F0704030504030204" pitchFamily="34" charset="0"/>
              </a:rPr>
              <a:t>dysmyelinating</a:t>
            </a:r>
            <a:r>
              <a:rPr lang="en-US" sz="2400" dirty="0">
                <a:latin typeface="Arial Rounded MT Bold" panose="020F0704030504030204" pitchFamily="34" charset="0"/>
              </a:rPr>
              <a:t>  diseases.</a:t>
            </a:r>
          </a:p>
        </p:txBody>
      </p:sp>
      <p:pic>
        <p:nvPicPr>
          <p:cNvPr id="4" name="Picture 3"/>
          <p:cNvPicPr>
            <a:picLocks noChangeAspect="1"/>
          </p:cNvPicPr>
          <p:nvPr/>
        </p:nvPicPr>
        <p:blipFill>
          <a:blip r:embed="rId2"/>
          <a:stretch>
            <a:fillRect/>
          </a:stretch>
        </p:blipFill>
        <p:spPr>
          <a:xfrm>
            <a:off x="7430611" y="1555991"/>
            <a:ext cx="4761389" cy="3468925"/>
          </a:xfrm>
          <a:prstGeom prst="rect">
            <a:avLst/>
          </a:prstGeom>
          <a:ln w="57150">
            <a:solidFill>
              <a:srgbClr val="002060"/>
            </a:solidFill>
          </a:ln>
        </p:spPr>
      </p:pic>
    </p:spTree>
    <p:extLst>
      <p:ext uri="{BB962C8B-B14F-4D97-AF65-F5344CB8AC3E}">
        <p14:creationId xmlns:p14="http://schemas.microsoft.com/office/powerpoint/2010/main" val="36733190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Multiple Sclerosis (MS)</a:t>
            </a:r>
          </a:p>
        </p:txBody>
      </p:sp>
      <p:sp>
        <p:nvSpPr>
          <p:cNvPr id="3" name="Content Placeholder 2"/>
          <p:cNvSpPr>
            <a:spLocks noGrp="1"/>
          </p:cNvSpPr>
          <p:nvPr>
            <p:ph idx="1"/>
          </p:nvPr>
        </p:nvSpPr>
        <p:spPr>
          <a:xfrm>
            <a:off x="677334" y="1454727"/>
            <a:ext cx="8596668" cy="4586635"/>
          </a:xfrm>
        </p:spPr>
        <p:txBody>
          <a:bodyPr>
            <a:normAutofit fontScale="92500"/>
          </a:bodyPr>
          <a:lstStyle/>
          <a:p>
            <a:r>
              <a:rPr lang="en-US" sz="2000" dirty="0">
                <a:latin typeface="Arial Rounded MT Bold" panose="020F0704030504030204" pitchFamily="34" charset="0"/>
              </a:rPr>
              <a:t>The most common demyelinating disease.</a:t>
            </a:r>
          </a:p>
          <a:p>
            <a:endParaRPr lang="en-US" sz="2000" dirty="0">
              <a:latin typeface="Arial Rounded MT Bold" panose="020F0704030504030204" pitchFamily="34" charset="0"/>
            </a:endParaRPr>
          </a:p>
          <a:p>
            <a:r>
              <a:rPr lang="en-US" sz="2000" dirty="0">
                <a:latin typeface="Arial Rounded MT Bold" panose="020F0704030504030204" pitchFamily="34" charset="0"/>
              </a:rPr>
              <a:t>Episodes of disease activity, separated in time which produce white matter lesions, separated in space. </a:t>
            </a:r>
          </a:p>
          <a:p>
            <a:pPr marL="0" indent="0">
              <a:buNone/>
            </a:pPr>
            <a:r>
              <a:rPr lang="en-US" sz="2000" dirty="0">
                <a:latin typeface="Arial Rounded MT Bold" panose="020F0704030504030204" pitchFamily="34" charset="0"/>
              </a:rPr>
              <a:t>  </a:t>
            </a:r>
          </a:p>
          <a:p>
            <a:r>
              <a:rPr lang="en-US" sz="2000" dirty="0">
                <a:latin typeface="Arial Rounded MT Bold" panose="020F0704030504030204" pitchFamily="34" charset="0"/>
              </a:rPr>
              <a:t>M:F 1:2, rare in childhood &amp; after the age of 50</a:t>
            </a:r>
          </a:p>
          <a:p>
            <a:pPr marL="0" indent="0">
              <a:buNone/>
            </a:pPr>
            <a:endParaRPr lang="en-US" sz="2000" dirty="0">
              <a:latin typeface="Arial Rounded MT Bold" panose="020F0704030504030204" pitchFamily="34" charset="0"/>
            </a:endParaRPr>
          </a:p>
          <a:p>
            <a:r>
              <a:rPr lang="en-US" sz="2000" dirty="0">
                <a:latin typeface="Arial Rounded MT Bold" panose="020F0704030504030204" pitchFamily="34" charset="0"/>
              </a:rPr>
              <a:t>The lesions of are caused by an autoimmune response directed against components of the myelin sheath.</a:t>
            </a:r>
          </a:p>
          <a:p>
            <a:endParaRPr lang="en-US" sz="2000" dirty="0">
              <a:latin typeface="Arial Rounded MT Bold" panose="020F0704030504030204" pitchFamily="34" charset="0"/>
            </a:endParaRPr>
          </a:p>
          <a:p>
            <a:r>
              <a:rPr lang="en-US" sz="2000" dirty="0">
                <a:latin typeface="Arial Rounded MT Bold" panose="020F0704030504030204" pitchFamily="34" charset="0"/>
              </a:rPr>
              <a:t>Course is variable, commonly multiple relapses followed by episodes of remission; typically, recovery during remissions is not complete.</a:t>
            </a:r>
          </a:p>
          <a:p>
            <a:endParaRPr lang="en-US" dirty="0"/>
          </a:p>
          <a:p>
            <a:endParaRPr lang="en-US" dirty="0"/>
          </a:p>
        </p:txBody>
      </p:sp>
    </p:spTree>
    <p:extLst>
      <p:ext uri="{BB962C8B-B14F-4D97-AF65-F5344CB8AC3E}">
        <p14:creationId xmlns:p14="http://schemas.microsoft.com/office/powerpoint/2010/main" val="33738187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Multiple Sclerosis (MS)</a:t>
            </a:r>
          </a:p>
        </p:txBody>
      </p:sp>
      <p:sp>
        <p:nvSpPr>
          <p:cNvPr id="3" name="Content Placeholder 2"/>
          <p:cNvSpPr>
            <a:spLocks noGrp="1"/>
          </p:cNvSpPr>
          <p:nvPr>
            <p:ph idx="1"/>
          </p:nvPr>
        </p:nvSpPr>
        <p:spPr/>
        <p:txBody>
          <a:bodyPr/>
          <a:lstStyle/>
          <a:p>
            <a:r>
              <a:rPr lang="en-US" sz="2000" dirty="0">
                <a:latin typeface="Arial Rounded MT Bold" panose="020F0704030504030204" pitchFamily="34" charset="0"/>
              </a:rPr>
              <a:t>So over time there is usually a gradual accumulation of neurologic deficits.</a:t>
            </a:r>
          </a:p>
          <a:p>
            <a:r>
              <a:rPr lang="en-US" sz="2000" b="1" u="sng" dirty="0">
                <a:latin typeface="Arial Rounded MT Bold" panose="020F0704030504030204" pitchFamily="34" charset="0"/>
              </a:rPr>
              <a:t>Unilateral visual impairment </a:t>
            </a:r>
            <a:r>
              <a:rPr lang="en-US" sz="2000" dirty="0">
                <a:latin typeface="Arial Rounded MT Bold" panose="020F0704030504030204" pitchFamily="34" charset="0"/>
              </a:rPr>
              <a:t>due to optic nerve involvement is a frequent initial manifestation.</a:t>
            </a:r>
          </a:p>
          <a:p>
            <a:r>
              <a:rPr lang="en-US" sz="2000" dirty="0">
                <a:latin typeface="Arial Rounded MT Bold" panose="020F0704030504030204" pitchFamily="34" charset="0"/>
              </a:rPr>
              <a:t>Brainstem involvement produces cranial nerve signs; </a:t>
            </a:r>
            <a:r>
              <a:rPr lang="en-US" sz="2000" b="1" u="sng" dirty="0">
                <a:latin typeface="Arial Rounded MT Bold" panose="020F0704030504030204" pitchFamily="34" charset="0"/>
              </a:rPr>
              <a:t>ataxia &amp; nystagmus, while spinal cord lesion give rise to motor &amp; sensory impairment.</a:t>
            </a:r>
          </a:p>
          <a:p>
            <a:r>
              <a:rPr lang="en-US" sz="2000" dirty="0">
                <a:latin typeface="Arial Rounded MT Bold" panose="020F0704030504030204" pitchFamily="34" charset="0"/>
              </a:rPr>
              <a:t>The CSF in patients shows a mildly elevated protein level, moderate </a:t>
            </a:r>
            <a:r>
              <a:rPr lang="en-US" sz="2000" dirty="0" err="1">
                <a:latin typeface="Arial Rounded MT Bold" panose="020F0704030504030204" pitchFamily="34" charset="0"/>
              </a:rPr>
              <a:t>pleocytosis</a:t>
            </a:r>
            <a:r>
              <a:rPr lang="en-US" sz="2000" dirty="0">
                <a:latin typeface="Arial Rounded MT Bold" panose="020F0704030504030204" pitchFamily="34" charset="0"/>
              </a:rPr>
              <a:t>,  &amp; </a:t>
            </a:r>
            <a:r>
              <a:rPr lang="en-US" sz="2000" b="1" u="sng" dirty="0">
                <a:latin typeface="Arial Rounded MT Bold" panose="020F0704030504030204" pitchFamily="34" charset="0"/>
              </a:rPr>
              <a:t>increased immunoglobulin(Ig) with </a:t>
            </a:r>
            <a:r>
              <a:rPr lang="en-US" sz="2000" b="1" u="sng" dirty="0" err="1">
                <a:latin typeface="Arial Rounded MT Bold" panose="020F0704030504030204" pitchFamily="34" charset="0"/>
              </a:rPr>
              <a:t>oligoclonal</a:t>
            </a:r>
            <a:r>
              <a:rPr lang="en-US" sz="2000" b="1" u="sng" dirty="0">
                <a:latin typeface="Arial Rounded MT Bold" panose="020F0704030504030204" pitchFamily="34" charset="0"/>
              </a:rPr>
              <a:t> bands.</a:t>
            </a:r>
          </a:p>
          <a:p>
            <a:endParaRPr lang="en-US" sz="2000" dirty="0">
              <a:latin typeface="Arial Rounded MT Bold" panose="020F0704030504030204" pitchFamily="34" charset="0"/>
            </a:endParaRPr>
          </a:p>
          <a:p>
            <a:endParaRPr lang="en-US" dirty="0"/>
          </a:p>
        </p:txBody>
      </p:sp>
    </p:spTree>
    <p:extLst>
      <p:ext uri="{BB962C8B-B14F-4D97-AF65-F5344CB8AC3E}">
        <p14:creationId xmlns:p14="http://schemas.microsoft.com/office/powerpoint/2010/main" val="27364367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3" name="Google Shape;83;p15"/>
          <p:cNvSpPr txBox="1">
            <a:spLocks noGrp="1"/>
          </p:cNvSpPr>
          <p:nvPr>
            <p:ph type="sldNum" idx="12"/>
          </p:nvPr>
        </p:nvSpPr>
        <p:spPr>
          <a:xfrm>
            <a:off x="51185" y="6333200"/>
            <a:ext cx="12140800" cy="524800"/>
          </a:xfrm>
          <a:prstGeom prst="rect">
            <a:avLst/>
          </a:prstGeom>
        </p:spPr>
        <p:txBody>
          <a:bodyPr spcFirstLastPara="1" vert="horz" wrap="square" lIns="121900" tIns="121900" rIns="121900" bIns="121900" rtlCol="0" anchor="ctr" anchorCtr="0">
            <a:noAutofit/>
          </a:bodyPr>
          <a:lstStyle/>
          <a:p>
            <a:pPr algn="ctr"/>
            <a:fld id="{00000000-1234-1234-1234-123412341234}" type="slidenum">
              <a:rPr lang="en"/>
              <a:pPr algn="ctr"/>
              <a:t>26</a:t>
            </a:fld>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883" y="0"/>
            <a:ext cx="5181600" cy="6037009"/>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pic>
        <p:nvPicPr>
          <p:cNvPr id="1028" name="Picture 4" descr="https://library.med.utah.edu/WebPath/jpeg5/CNS08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4047" y="3105459"/>
            <a:ext cx="4898181" cy="3207143"/>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664047" y="972205"/>
            <a:ext cx="6154935" cy="1323439"/>
          </a:xfrm>
          <a:prstGeom prst="rect">
            <a:avLst/>
          </a:prstGeom>
          <a:noFill/>
        </p:spPr>
        <p:txBody>
          <a:bodyPr wrap="square" rtlCol="0">
            <a:spAutoFit/>
          </a:bodyPr>
          <a:lstStyle/>
          <a:p>
            <a:r>
              <a:rPr lang="en-US" sz="2000" dirty="0">
                <a:latin typeface="Arial Rounded MT Bold" panose="020F0704030504030204" pitchFamily="34" charset="0"/>
              </a:rPr>
              <a:t>A white matter disease. </a:t>
            </a:r>
          </a:p>
          <a:p>
            <a:r>
              <a:rPr lang="en-US" sz="2000" dirty="0">
                <a:latin typeface="Arial Rounded MT Bold" panose="020F0704030504030204" pitchFamily="34" charset="0"/>
              </a:rPr>
              <a:t>Lesions</a:t>
            </a:r>
            <a:r>
              <a:rPr lang="en-US" sz="2000" dirty="0">
                <a:latin typeface="Arial Rounded MT Bold" panose="020F0704030504030204" pitchFamily="34" charset="0"/>
                <a:sym typeface="Wingdings" panose="05000000000000000000" pitchFamily="2" charset="2"/>
              </a:rPr>
              <a:t></a:t>
            </a:r>
            <a:r>
              <a:rPr lang="en-US" sz="2000" dirty="0">
                <a:latin typeface="Arial Rounded MT Bold" panose="020F0704030504030204" pitchFamily="34" charset="0"/>
              </a:rPr>
              <a:t> plaques: discrete, slightly depressed, glassy-appearing, and gray in color, and commonly near the ventricles</a:t>
            </a:r>
          </a:p>
        </p:txBody>
      </p:sp>
    </p:spTree>
    <p:extLst>
      <p:ext uri="{BB962C8B-B14F-4D97-AF65-F5344CB8AC3E}">
        <p14:creationId xmlns:p14="http://schemas.microsoft.com/office/powerpoint/2010/main" val="38608672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Multiple Sclerosis (MS)</a:t>
            </a:r>
          </a:p>
        </p:txBody>
      </p:sp>
      <p:sp>
        <p:nvSpPr>
          <p:cNvPr id="5" name="Content Placeholder 4"/>
          <p:cNvSpPr>
            <a:spLocks noGrp="1"/>
          </p:cNvSpPr>
          <p:nvPr>
            <p:ph idx="1"/>
          </p:nvPr>
        </p:nvSpPr>
        <p:spPr>
          <a:xfrm>
            <a:off x="677334" y="2160589"/>
            <a:ext cx="5972848" cy="3880773"/>
          </a:xfrm>
        </p:spPr>
        <p:txBody>
          <a:bodyPr>
            <a:normAutofit/>
          </a:bodyPr>
          <a:lstStyle/>
          <a:p>
            <a:r>
              <a:rPr lang="en-US" sz="2000" dirty="0">
                <a:latin typeface="Arial Rounded MT Bold" panose="020F0704030504030204" pitchFamily="34" charset="0"/>
              </a:rPr>
              <a:t>Lesions are sharply defined microscopically:</a:t>
            </a:r>
          </a:p>
          <a:p>
            <a:r>
              <a:rPr lang="en-US" sz="2000" dirty="0">
                <a:latin typeface="Arial Rounded MT Bold" panose="020F0704030504030204" pitchFamily="34" charset="0"/>
              </a:rPr>
              <a:t>Active plaques (ongoing myelin breakdown): contain abundant macrophages stuffed with myelin debris (lipid), also perivascular cuffs of Lymphocytes.</a:t>
            </a:r>
          </a:p>
          <a:p>
            <a:r>
              <a:rPr lang="en-US" sz="2000" dirty="0">
                <a:latin typeface="Arial Rounded MT Bold" panose="020F0704030504030204" pitchFamily="34" charset="0"/>
              </a:rPr>
              <a:t>Inactive plaques (quiescent): inflammation mostly disappears, leaving little to no myelin,  &amp; gliosis.</a:t>
            </a:r>
          </a:p>
          <a:p>
            <a:endParaRPr lang="en-US" sz="2000" dirty="0">
              <a:latin typeface="Arial Rounded MT Bold" panose="020F0704030504030204" pitchFamily="34" charset="0"/>
            </a:endParaRPr>
          </a:p>
        </p:txBody>
      </p:sp>
      <p:pic>
        <p:nvPicPr>
          <p:cNvPr id="7" name="Picture 6"/>
          <p:cNvPicPr>
            <a:picLocks noChangeAspect="1"/>
          </p:cNvPicPr>
          <p:nvPr/>
        </p:nvPicPr>
        <p:blipFill>
          <a:blip r:embed="rId2"/>
          <a:stretch>
            <a:fillRect/>
          </a:stretch>
        </p:blipFill>
        <p:spPr>
          <a:xfrm>
            <a:off x="6786619" y="450362"/>
            <a:ext cx="5100581" cy="5677099"/>
          </a:xfrm>
          <a:prstGeom prst="rect">
            <a:avLst/>
          </a:prstGeom>
          <a:ln w="38100">
            <a:solidFill>
              <a:schemeClr val="tx1"/>
            </a:solidFill>
          </a:ln>
        </p:spPr>
      </p:pic>
    </p:spTree>
    <p:extLst>
      <p:ext uri="{BB962C8B-B14F-4D97-AF65-F5344CB8AC3E}">
        <p14:creationId xmlns:p14="http://schemas.microsoft.com/office/powerpoint/2010/main" val="2377088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12192000" cy="6858000"/>
          </a:xfrm>
          <a:prstGeom prst="rect">
            <a:avLst/>
          </a:prstGeom>
          <a:ln w="57150">
            <a:solidFill>
              <a:schemeClr val="tx1"/>
            </a:solidFill>
          </a:ln>
        </p:spPr>
      </p:pic>
    </p:spTree>
    <p:extLst>
      <p:ext uri="{BB962C8B-B14F-4D97-AF65-F5344CB8AC3E}">
        <p14:creationId xmlns:p14="http://schemas.microsoft.com/office/powerpoint/2010/main" val="40341832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Rounded MT Bold" panose="020F0704030504030204" pitchFamily="34" charset="0"/>
              </a:rPr>
              <a:t>NEURODEGENERATIVE DISEASES</a:t>
            </a:r>
          </a:p>
        </p:txBody>
      </p:sp>
      <p:sp>
        <p:nvSpPr>
          <p:cNvPr id="3" name="Content Placeholder 2"/>
          <p:cNvSpPr>
            <a:spLocks noGrp="1"/>
          </p:cNvSpPr>
          <p:nvPr>
            <p:ph idx="1"/>
          </p:nvPr>
        </p:nvSpPr>
        <p:spPr/>
        <p:txBody>
          <a:bodyPr>
            <a:normAutofit/>
          </a:bodyPr>
          <a:lstStyle/>
          <a:p>
            <a:r>
              <a:rPr lang="en-US" sz="2400" dirty="0">
                <a:latin typeface="Arial Rounded MT Bold" panose="020F0704030504030204" pitchFamily="34" charset="0"/>
              </a:rPr>
              <a:t>Progressive loss of neurons, typically affecting groups of neurons with functional interconnections.</a:t>
            </a:r>
          </a:p>
          <a:p>
            <a:pPr marL="0" indent="0">
              <a:buNone/>
            </a:pPr>
            <a:r>
              <a:rPr lang="en-US" sz="2400" dirty="0">
                <a:latin typeface="Arial Rounded MT Bold" panose="020F0704030504030204" pitchFamily="34" charset="0"/>
              </a:rPr>
              <a:t> </a:t>
            </a:r>
          </a:p>
          <a:p>
            <a:r>
              <a:rPr lang="en-US" sz="2400" dirty="0">
                <a:latin typeface="Arial Rounded MT Bold" panose="020F0704030504030204" pitchFamily="34" charset="0"/>
              </a:rPr>
              <a:t>Different diseases tend to involve particular neural systems and therefore have relatively stereotypic presenting signs and symptoms</a:t>
            </a:r>
          </a:p>
        </p:txBody>
      </p:sp>
    </p:spTree>
    <p:extLst>
      <p:ext uri="{BB962C8B-B14F-4D97-AF65-F5344CB8AC3E}">
        <p14:creationId xmlns:p14="http://schemas.microsoft.com/office/powerpoint/2010/main" val="37513240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Neurons – Acute neuronal injury </a:t>
            </a:r>
          </a:p>
        </p:txBody>
      </p:sp>
      <p:sp>
        <p:nvSpPr>
          <p:cNvPr id="3" name="Content Placeholder 2"/>
          <p:cNvSpPr>
            <a:spLocks noGrp="1"/>
          </p:cNvSpPr>
          <p:nvPr>
            <p:ph idx="1"/>
          </p:nvPr>
        </p:nvSpPr>
        <p:spPr/>
        <p:txBody>
          <a:bodyPr>
            <a:normAutofit/>
          </a:bodyPr>
          <a:lstStyle/>
          <a:p>
            <a:r>
              <a:rPr lang="en-US" sz="2400" dirty="0">
                <a:latin typeface="Arial Rounded MT Bold" panose="020F0704030504030204" pitchFamily="34" charset="0"/>
              </a:rPr>
              <a:t>The principal functional unit of the CNS is the neuron. </a:t>
            </a:r>
          </a:p>
          <a:p>
            <a:endParaRPr lang="en-US" sz="2400" dirty="0">
              <a:latin typeface="Arial Rounded MT Bold" panose="020F0704030504030204" pitchFamily="34" charset="0"/>
            </a:endParaRPr>
          </a:p>
          <a:p>
            <a:r>
              <a:rPr lang="en-US" sz="2400" b="1" dirty="0">
                <a:latin typeface="Arial Rounded MT Bold" panose="020F0704030504030204" pitchFamily="34" charset="0"/>
              </a:rPr>
              <a:t>Neurons</a:t>
            </a:r>
            <a:r>
              <a:rPr lang="en-US" sz="2400" dirty="0">
                <a:latin typeface="Arial Rounded MT Bold" panose="020F0704030504030204" pitchFamily="34" charset="0"/>
              </a:rPr>
              <a:t> of different types and in different locations have distinct properties, including functional roles, distribution of their connections, neurotransmitters used, metabolic requirements, and levels of electrical activity at a given moment.</a:t>
            </a:r>
          </a:p>
        </p:txBody>
      </p:sp>
    </p:spTree>
    <p:extLst>
      <p:ext uri="{BB962C8B-B14F-4D97-AF65-F5344CB8AC3E}">
        <p14:creationId xmlns:p14="http://schemas.microsoft.com/office/powerpoint/2010/main" val="3957794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NEURODEGENERATIVE DISEASES</a:t>
            </a:r>
          </a:p>
        </p:txBody>
      </p:sp>
      <p:sp>
        <p:nvSpPr>
          <p:cNvPr id="3" name="Content Placeholder 2"/>
          <p:cNvSpPr>
            <a:spLocks noGrp="1"/>
          </p:cNvSpPr>
          <p:nvPr>
            <p:ph idx="1"/>
          </p:nvPr>
        </p:nvSpPr>
        <p:spPr/>
        <p:txBody>
          <a:bodyPr/>
          <a:lstStyle/>
          <a:p>
            <a:r>
              <a:rPr lang="en-US" sz="2000" dirty="0">
                <a:latin typeface="Arial Rounded MT Bold" panose="020F0704030504030204" pitchFamily="34" charset="0"/>
              </a:rPr>
              <a:t>Caused by the accumulation of protein aggregates, often are resistant to degradation by normal cellular proteases</a:t>
            </a:r>
          </a:p>
          <a:p>
            <a:endParaRPr lang="en-US" sz="2000" dirty="0">
              <a:latin typeface="Arial Rounded MT Bold" panose="020F0704030504030204" pitchFamily="34" charset="0"/>
            </a:endParaRPr>
          </a:p>
          <a:p>
            <a:r>
              <a:rPr lang="en-US" sz="2000" dirty="0">
                <a:latin typeface="Arial Rounded MT Bold" panose="020F0704030504030204" pitchFamily="34" charset="0"/>
              </a:rPr>
              <a:t>The clinical phenotype is determined more by the distribution of the aggregates than by the nature of the aggregating protein.</a:t>
            </a:r>
          </a:p>
          <a:p>
            <a:endParaRPr lang="en-US" sz="2000" dirty="0">
              <a:latin typeface="Arial Rounded MT Bold" panose="020F0704030504030204" pitchFamily="34" charset="0"/>
            </a:endParaRPr>
          </a:p>
          <a:p>
            <a:r>
              <a:rPr lang="en-US" sz="2000" dirty="0">
                <a:latin typeface="Arial Rounded MT Bold" panose="020F0704030504030204" pitchFamily="34" charset="0"/>
              </a:rPr>
              <a:t>Many of the protein aggregates are capable of spreading to healthy neurons.(like prions).</a:t>
            </a:r>
          </a:p>
          <a:p>
            <a:endParaRPr lang="en-US" dirty="0"/>
          </a:p>
        </p:txBody>
      </p:sp>
    </p:spTree>
    <p:extLst>
      <p:ext uri="{BB962C8B-B14F-4D97-AF65-F5344CB8AC3E}">
        <p14:creationId xmlns:p14="http://schemas.microsoft.com/office/powerpoint/2010/main" val="33746633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NEURODEGENERATIVE DISEASES</a:t>
            </a:r>
          </a:p>
        </p:txBody>
      </p:sp>
      <p:sp>
        <p:nvSpPr>
          <p:cNvPr id="3" name="Content Placeholder 2"/>
          <p:cNvSpPr>
            <a:spLocks noGrp="1"/>
          </p:cNvSpPr>
          <p:nvPr>
            <p:ph idx="1"/>
          </p:nvPr>
        </p:nvSpPr>
        <p:spPr/>
        <p:txBody>
          <a:bodyPr>
            <a:normAutofit/>
          </a:bodyPr>
          <a:lstStyle/>
          <a:p>
            <a:r>
              <a:rPr lang="en-US" sz="2400" dirty="0">
                <a:latin typeface="Arial Rounded MT Bold" panose="020F0704030504030204" pitchFamily="34" charset="0"/>
              </a:rPr>
              <a:t>Activation of the innate immune system is a common feature of neurodegenerative diseases.</a:t>
            </a:r>
          </a:p>
          <a:p>
            <a:endParaRPr lang="en-US" sz="2400" dirty="0">
              <a:latin typeface="Arial Rounded MT Bold" panose="020F0704030504030204" pitchFamily="34" charset="0"/>
            </a:endParaRPr>
          </a:p>
          <a:p>
            <a:r>
              <a:rPr lang="en-US" sz="2400" dirty="0">
                <a:latin typeface="Arial Rounded MT Bold" panose="020F0704030504030204" pitchFamily="34" charset="0"/>
              </a:rPr>
              <a:t> The importance of this interaction between the brain and the immune  system has been further strengthened by the identification of genes that confer risk for diseases (e.g., TREM2 for Alzheimer disease) that encode components of immune regulatory pathways.</a:t>
            </a:r>
          </a:p>
        </p:txBody>
      </p:sp>
    </p:spTree>
    <p:extLst>
      <p:ext uri="{BB962C8B-B14F-4D97-AF65-F5344CB8AC3E}">
        <p14:creationId xmlns:p14="http://schemas.microsoft.com/office/powerpoint/2010/main" val="42233134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Rounded MT Bold" panose="020F0704030504030204" pitchFamily="34" charset="0"/>
              </a:rPr>
              <a:t>Alzheimer Disease (AD)</a:t>
            </a:r>
          </a:p>
        </p:txBody>
      </p:sp>
      <p:sp>
        <p:nvSpPr>
          <p:cNvPr id="3" name="Content Placeholder 2"/>
          <p:cNvSpPr>
            <a:spLocks noGrp="1"/>
          </p:cNvSpPr>
          <p:nvPr>
            <p:ph idx="1"/>
          </p:nvPr>
        </p:nvSpPr>
        <p:spPr/>
        <p:txBody>
          <a:bodyPr/>
          <a:lstStyle/>
          <a:p>
            <a:r>
              <a:rPr lang="en-US" dirty="0">
                <a:latin typeface="Arial Rounded MT Bold" panose="020F0704030504030204" pitchFamily="34" charset="0"/>
              </a:rPr>
              <a:t>The most common cause of dementia in older adults.</a:t>
            </a:r>
          </a:p>
          <a:p>
            <a:r>
              <a:rPr lang="en-US" dirty="0">
                <a:latin typeface="Arial Rounded MT Bold" panose="020F0704030504030204" pitchFamily="34" charset="0"/>
              </a:rPr>
              <a:t>Rare before 50, incidence increases with age (1%  60 to 64,  reaching 47% in 85 and older).</a:t>
            </a:r>
          </a:p>
          <a:p>
            <a:r>
              <a:rPr lang="en-US" dirty="0">
                <a:latin typeface="Arial Rounded MT Bold" panose="020F0704030504030204" pitchFamily="34" charset="0"/>
              </a:rPr>
              <a:t>Manifests with the insidious onset of impaired higher intellectual function, memory impairment, &amp; altered mood and behavior.</a:t>
            </a:r>
          </a:p>
          <a:p>
            <a:r>
              <a:rPr lang="en-US" dirty="0">
                <a:latin typeface="Arial Rounded MT Bold" panose="020F0704030504030204" pitchFamily="34" charset="0"/>
              </a:rPr>
              <a:t>Aβ (amyloid β) and tau proteins accumulation is the fundamental abnormality.</a:t>
            </a:r>
          </a:p>
          <a:p>
            <a:r>
              <a:rPr lang="en-US" dirty="0">
                <a:latin typeface="Arial Rounded MT Bold" panose="020F0704030504030204" pitchFamily="34" charset="0"/>
              </a:rPr>
              <a:t>AD is an eventual feature of the cognitive impairment in trisomy 21 individuals (Down syndrome).</a:t>
            </a:r>
          </a:p>
          <a:p>
            <a:endParaRPr lang="en-US" dirty="0"/>
          </a:p>
          <a:p>
            <a:endParaRPr lang="en-US" dirty="0"/>
          </a:p>
        </p:txBody>
      </p:sp>
    </p:spTree>
    <p:extLst>
      <p:ext uri="{BB962C8B-B14F-4D97-AF65-F5344CB8AC3E}">
        <p14:creationId xmlns:p14="http://schemas.microsoft.com/office/powerpoint/2010/main" val="20863863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595745"/>
          </a:xfrm>
        </p:spPr>
        <p:txBody>
          <a:bodyPr>
            <a:noAutofit/>
          </a:bodyPr>
          <a:lstStyle/>
          <a:p>
            <a:r>
              <a:rPr lang="en-US" sz="2800" dirty="0">
                <a:latin typeface="Arial Rounded MT Bold" panose="020F0704030504030204" pitchFamily="34" charset="0"/>
              </a:rPr>
              <a:t>Dementia is a general term for loss of memory and other mental abilities severe enough to interfere with daily life of a conscious patient </a:t>
            </a:r>
            <a:r>
              <a:rPr lang="en-US" sz="2800" dirty="0">
                <a:latin typeface="Arial Rounded MT Bold" panose="020F0704030504030204" pitchFamily="34" charset="0"/>
                <a:sym typeface="Wingdings" panose="05000000000000000000" pitchFamily="2" charset="2"/>
              </a:rPr>
              <a:t></a:t>
            </a:r>
            <a:r>
              <a:rPr lang="en-US" sz="2800" dirty="0">
                <a:latin typeface="Arial Rounded MT Bold" panose="020F0704030504030204" pitchFamily="34" charset="0"/>
              </a:rPr>
              <a:t> it is not a specific disease it’s an umbrella term.</a:t>
            </a:r>
            <a:br>
              <a:rPr lang="en-US" sz="2800" dirty="0">
                <a:latin typeface="Arial Rounded MT Bold" panose="020F0704030504030204" pitchFamily="34" charset="0"/>
              </a:rPr>
            </a:br>
            <a:endParaRPr lang="en-US" sz="2800" dirty="0">
              <a:latin typeface="Arial Rounded MT Bold" panose="020F0704030504030204" pitchFamily="34" charset="0"/>
            </a:endParaRPr>
          </a:p>
        </p:txBody>
      </p:sp>
      <p:pic>
        <p:nvPicPr>
          <p:cNvPr id="5" name="Content Placeholder 4"/>
          <p:cNvPicPr>
            <a:picLocks noGrp="1" noChangeAspect="1"/>
          </p:cNvPicPr>
          <p:nvPr>
            <p:ph idx="1"/>
          </p:nvPr>
        </p:nvPicPr>
        <p:blipFill>
          <a:blip r:embed="rId2"/>
          <a:stretch>
            <a:fillRect/>
          </a:stretch>
        </p:blipFill>
        <p:spPr>
          <a:xfrm>
            <a:off x="0" y="2446938"/>
            <a:ext cx="12192000" cy="4535204"/>
          </a:xfrm>
          <a:prstGeom prst="rect">
            <a:avLst/>
          </a:prstGeom>
          <a:ln w="38100">
            <a:solidFill>
              <a:schemeClr val="tx1"/>
            </a:solidFill>
          </a:ln>
        </p:spPr>
      </p:pic>
    </p:spTree>
    <p:extLst>
      <p:ext uri="{BB962C8B-B14F-4D97-AF65-F5344CB8AC3E}">
        <p14:creationId xmlns:p14="http://schemas.microsoft.com/office/powerpoint/2010/main" val="35304347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0"/>
            <a:ext cx="7065818" cy="6858000"/>
          </a:xfrm>
          <a:prstGeom prst="rect">
            <a:avLst/>
          </a:prstGeom>
          <a:ln w="38100">
            <a:solidFill>
              <a:schemeClr val="tx1"/>
            </a:solidFill>
          </a:ln>
        </p:spPr>
      </p:pic>
      <p:pic>
        <p:nvPicPr>
          <p:cNvPr id="5" name="Picture 4"/>
          <p:cNvPicPr>
            <a:picLocks noChangeAspect="1"/>
          </p:cNvPicPr>
          <p:nvPr/>
        </p:nvPicPr>
        <p:blipFill>
          <a:blip r:embed="rId3"/>
          <a:stretch>
            <a:fillRect/>
          </a:stretch>
        </p:blipFill>
        <p:spPr>
          <a:xfrm>
            <a:off x="7252428" y="1654661"/>
            <a:ext cx="4966432" cy="4150393"/>
          </a:xfrm>
          <a:prstGeom prst="rect">
            <a:avLst/>
          </a:prstGeom>
          <a:ln w="57150">
            <a:solidFill>
              <a:schemeClr val="tx1"/>
            </a:solidFill>
          </a:ln>
        </p:spPr>
      </p:pic>
    </p:spTree>
    <p:extLst>
      <p:ext uri="{BB962C8B-B14F-4D97-AF65-F5344CB8AC3E}">
        <p14:creationId xmlns:p14="http://schemas.microsoft.com/office/powerpoint/2010/main" val="27126192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b="3813"/>
          <a:stretch/>
        </p:blipFill>
        <p:spPr>
          <a:xfrm>
            <a:off x="0" y="0"/>
            <a:ext cx="12192000" cy="6857999"/>
          </a:xfrm>
          <a:ln w="57150">
            <a:solidFill>
              <a:schemeClr val="tx1"/>
            </a:solidFill>
          </a:ln>
        </p:spPr>
      </p:pic>
    </p:spTree>
    <p:extLst>
      <p:ext uri="{BB962C8B-B14F-4D97-AF65-F5344CB8AC3E}">
        <p14:creationId xmlns:p14="http://schemas.microsoft.com/office/powerpoint/2010/main" val="4614608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 y="0"/>
            <a:ext cx="5874327" cy="7019165"/>
          </a:xfrm>
          <a:prstGeom prst="rect">
            <a:avLst/>
          </a:prstGeom>
          <a:ln w="38100">
            <a:solidFill>
              <a:schemeClr val="tx1"/>
            </a:solidFill>
          </a:ln>
        </p:spPr>
      </p:pic>
      <p:sp>
        <p:nvSpPr>
          <p:cNvPr id="5" name="TextBox 4"/>
          <p:cNvSpPr txBox="1"/>
          <p:nvPr/>
        </p:nvSpPr>
        <p:spPr>
          <a:xfrm>
            <a:off x="5874326" y="1662545"/>
            <a:ext cx="5818910" cy="2246769"/>
          </a:xfrm>
          <a:prstGeom prst="rect">
            <a:avLst/>
          </a:prstGeom>
          <a:noFill/>
        </p:spPr>
        <p:txBody>
          <a:bodyPr wrap="square" rtlCol="0">
            <a:spAutoFit/>
          </a:bodyPr>
          <a:lstStyle/>
          <a:p>
            <a:r>
              <a:rPr lang="en-US" sz="2800" dirty="0">
                <a:latin typeface="Arial Rounded MT Bold" panose="020F0704030504030204" pitchFamily="34" charset="0"/>
              </a:rPr>
              <a:t>A variable degree of cortical atrophy, resulting in a widening of the cerebral sulci that is most pronounced in the frontal, temporal, and parietal lobes.</a:t>
            </a:r>
          </a:p>
        </p:txBody>
      </p:sp>
    </p:spTree>
    <p:extLst>
      <p:ext uri="{BB962C8B-B14F-4D97-AF65-F5344CB8AC3E}">
        <p14:creationId xmlns:p14="http://schemas.microsoft.com/office/powerpoint/2010/main" val="19316568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5541818" cy="5701066"/>
          </a:xfrm>
          <a:prstGeom prst="rect">
            <a:avLst/>
          </a:prstGeom>
          <a:ln w="38100">
            <a:solidFill>
              <a:schemeClr val="tx1"/>
            </a:solidFill>
          </a:ln>
        </p:spPr>
      </p:pic>
      <p:pic>
        <p:nvPicPr>
          <p:cNvPr id="4" name="Content Placeholder 3"/>
          <p:cNvPicPr>
            <a:picLocks noGrp="1" noChangeAspect="1"/>
          </p:cNvPicPr>
          <p:nvPr>
            <p:ph idx="1"/>
          </p:nvPr>
        </p:nvPicPr>
        <p:blipFill>
          <a:blip r:embed="rId3"/>
          <a:stretch>
            <a:fillRect/>
          </a:stretch>
        </p:blipFill>
        <p:spPr>
          <a:xfrm>
            <a:off x="6904979" y="0"/>
            <a:ext cx="5287021" cy="5701066"/>
          </a:xfrm>
          <a:prstGeom prst="rect">
            <a:avLst/>
          </a:prstGeom>
          <a:ln w="38100">
            <a:solidFill>
              <a:schemeClr val="tx1"/>
            </a:solidFill>
          </a:ln>
        </p:spPr>
      </p:pic>
      <p:sp>
        <p:nvSpPr>
          <p:cNvPr id="6" name="TextBox 5"/>
          <p:cNvSpPr txBox="1"/>
          <p:nvPr/>
        </p:nvSpPr>
        <p:spPr>
          <a:xfrm>
            <a:off x="1427018" y="6012873"/>
            <a:ext cx="10025950" cy="1015663"/>
          </a:xfrm>
          <a:prstGeom prst="rect">
            <a:avLst/>
          </a:prstGeom>
          <a:noFill/>
        </p:spPr>
        <p:txBody>
          <a:bodyPr wrap="none" rtlCol="0">
            <a:spAutoFit/>
          </a:bodyPr>
          <a:lstStyle/>
          <a:p>
            <a:r>
              <a:rPr lang="en-US" sz="2000" dirty="0">
                <a:latin typeface="Arial Rounded MT Bold" panose="020F0704030504030204" pitchFamily="34" charset="0"/>
              </a:rPr>
              <a:t>The atrophy produces a compensatory ventricular enlargement (hydrocephalus</a:t>
            </a:r>
          </a:p>
          <a:p>
            <a:r>
              <a:rPr lang="en-US" sz="2000" dirty="0">
                <a:latin typeface="Arial Rounded MT Bold" panose="020F0704030504030204" pitchFamily="34" charset="0"/>
              </a:rPr>
              <a:t>ex </a:t>
            </a:r>
            <a:r>
              <a:rPr lang="en-US" sz="2000" dirty="0" err="1">
                <a:latin typeface="Arial Rounded MT Bold" panose="020F0704030504030204" pitchFamily="34" charset="0"/>
              </a:rPr>
              <a:t>vacuo</a:t>
            </a:r>
            <a:r>
              <a:rPr lang="en-US" sz="2000" dirty="0">
                <a:latin typeface="Arial Rounded MT Bold" panose="020F0704030504030204" pitchFamily="34" charset="0"/>
              </a:rPr>
              <a:t>)</a:t>
            </a:r>
          </a:p>
          <a:p>
            <a:endParaRPr lang="en-US" sz="2000" dirty="0">
              <a:latin typeface="Arial Rounded MT Bold" panose="020F0704030504030204" pitchFamily="34" charset="0"/>
            </a:endParaRPr>
          </a:p>
        </p:txBody>
      </p:sp>
    </p:spTree>
    <p:extLst>
      <p:ext uri="{BB962C8B-B14F-4D97-AF65-F5344CB8AC3E}">
        <p14:creationId xmlns:p14="http://schemas.microsoft.com/office/powerpoint/2010/main" val="9477786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12192000" cy="5098473"/>
          </a:xfrm>
          <a:prstGeom prst="rect">
            <a:avLst/>
          </a:prstGeom>
        </p:spPr>
      </p:pic>
      <p:sp>
        <p:nvSpPr>
          <p:cNvPr id="5" name="TextBox 4"/>
          <p:cNvSpPr txBox="1"/>
          <p:nvPr/>
        </p:nvSpPr>
        <p:spPr>
          <a:xfrm>
            <a:off x="300038" y="5375564"/>
            <a:ext cx="10715625" cy="1815882"/>
          </a:xfrm>
          <a:prstGeom prst="rect">
            <a:avLst/>
          </a:prstGeom>
          <a:noFill/>
        </p:spPr>
        <p:txBody>
          <a:bodyPr wrap="square" rtlCol="0">
            <a:spAutoFit/>
          </a:bodyPr>
          <a:lstStyle/>
          <a:p>
            <a:r>
              <a:rPr lang="en-US" sz="2800" dirty="0">
                <a:latin typeface="Arial Rounded MT Bold" panose="020F0704030504030204" pitchFamily="34" charset="0"/>
              </a:rPr>
              <a:t>Microscopy: Amyloid plaques (extracellular - accumulation of A</a:t>
            </a:r>
            <a:r>
              <a:rPr lang="el-GR" sz="2800" dirty="0"/>
              <a:t>β </a:t>
            </a:r>
            <a:r>
              <a:rPr lang="en-US" sz="2800" dirty="0">
                <a:latin typeface="Arial Rounded MT Bold" panose="020F0704030504030204" pitchFamily="34" charset="0"/>
              </a:rPr>
              <a:t>amyloid) and neurofibrillary tangles (intracellular -Tau accumulation).</a:t>
            </a:r>
          </a:p>
          <a:p>
            <a:endParaRPr lang="en-US" sz="2800" dirty="0">
              <a:latin typeface="Arial Rounded MT Bold" panose="020F0704030504030204" pitchFamily="34" charset="0"/>
            </a:endParaRPr>
          </a:p>
        </p:txBody>
      </p:sp>
    </p:spTree>
    <p:extLst>
      <p:ext uri="{BB962C8B-B14F-4D97-AF65-F5344CB8AC3E}">
        <p14:creationId xmlns:p14="http://schemas.microsoft.com/office/powerpoint/2010/main" val="19047211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0"/>
            <a:ext cx="6874636" cy="4918364"/>
          </a:xfrm>
          <a:prstGeom prst="rect">
            <a:avLst/>
          </a:prstGeom>
          <a:ln w="38100">
            <a:solidFill>
              <a:schemeClr val="tx1"/>
            </a:solidFill>
          </a:ln>
        </p:spPr>
      </p:pic>
      <p:pic>
        <p:nvPicPr>
          <p:cNvPr id="5" name="Picture 4"/>
          <p:cNvPicPr>
            <a:picLocks noChangeAspect="1"/>
          </p:cNvPicPr>
          <p:nvPr/>
        </p:nvPicPr>
        <p:blipFill>
          <a:blip r:embed="rId3"/>
          <a:stretch>
            <a:fillRect/>
          </a:stretch>
        </p:blipFill>
        <p:spPr>
          <a:xfrm>
            <a:off x="6871855" y="1658390"/>
            <a:ext cx="5320145" cy="5165096"/>
          </a:xfrm>
          <a:prstGeom prst="rect">
            <a:avLst/>
          </a:prstGeom>
          <a:ln w="38100">
            <a:solidFill>
              <a:schemeClr val="tx1"/>
            </a:solidFill>
          </a:ln>
        </p:spPr>
      </p:pic>
      <p:sp>
        <p:nvSpPr>
          <p:cNvPr id="6" name="TextBox 5"/>
          <p:cNvSpPr txBox="1"/>
          <p:nvPr/>
        </p:nvSpPr>
        <p:spPr>
          <a:xfrm>
            <a:off x="389010" y="4918364"/>
            <a:ext cx="6093836" cy="1938992"/>
          </a:xfrm>
          <a:prstGeom prst="rect">
            <a:avLst/>
          </a:prstGeom>
          <a:noFill/>
        </p:spPr>
        <p:txBody>
          <a:bodyPr wrap="square" rtlCol="0">
            <a:spAutoFit/>
          </a:bodyPr>
          <a:lstStyle/>
          <a:p>
            <a:r>
              <a:rPr lang="en-US" sz="2000" b="1" dirty="0">
                <a:effectLst>
                  <a:outerShdw blurRad="38100" dist="38100" dir="2700000" algn="tl">
                    <a:srgbClr val="000000">
                      <a:alpha val="43137"/>
                    </a:srgbClr>
                  </a:outerShdw>
                </a:effectLst>
                <a:latin typeface="Arial Rounded MT Bold" panose="020F0704030504030204" pitchFamily="34" charset="0"/>
              </a:rPr>
              <a:t>Neuritic plaques </a:t>
            </a:r>
            <a:r>
              <a:rPr lang="en-US" sz="2000" dirty="0">
                <a:latin typeface="Arial Rounded MT Bold" panose="020F0704030504030204" pitchFamily="34" charset="0"/>
              </a:rPr>
              <a:t>are focal, spherical collections of dilated, tortuous, processes of dystrophic neurites around a central amyloid (A</a:t>
            </a:r>
            <a:r>
              <a:rPr lang="el-GR" sz="2000" dirty="0"/>
              <a:t>β) </a:t>
            </a:r>
            <a:r>
              <a:rPr lang="en-US" sz="2000" dirty="0">
                <a:latin typeface="Arial Rounded MT Bold" panose="020F0704030504030204" pitchFamily="34" charset="0"/>
              </a:rPr>
              <a:t>core. A</a:t>
            </a:r>
            <a:r>
              <a:rPr lang="el-GR" sz="2000" dirty="0"/>
              <a:t>β </a:t>
            </a:r>
            <a:r>
              <a:rPr lang="en-US" sz="2000" dirty="0">
                <a:latin typeface="Arial Rounded MT Bold" panose="020F0704030504030204" pitchFamily="34" charset="0"/>
              </a:rPr>
              <a:t>deposition without neurites termed diffuse plaques.</a:t>
            </a:r>
            <a:br>
              <a:rPr lang="en-US" sz="2000" dirty="0">
                <a:latin typeface="Arial Rounded MT Bold" panose="020F0704030504030204" pitchFamily="34" charset="0"/>
              </a:rPr>
            </a:br>
            <a:endParaRPr lang="en-US" sz="2000" dirty="0">
              <a:latin typeface="Arial Rounded MT Bold" panose="020F0704030504030204" pitchFamily="34" charset="0"/>
            </a:endParaRPr>
          </a:p>
        </p:txBody>
      </p:sp>
    </p:spTree>
    <p:extLst>
      <p:ext uri="{BB962C8B-B14F-4D97-AF65-F5344CB8AC3E}">
        <p14:creationId xmlns:p14="http://schemas.microsoft.com/office/powerpoint/2010/main" val="30246191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Neurons – Acute neuronal injury </a:t>
            </a:r>
          </a:p>
        </p:txBody>
      </p:sp>
      <p:sp>
        <p:nvSpPr>
          <p:cNvPr id="3" name="Content Placeholder 2"/>
          <p:cNvSpPr>
            <a:spLocks noGrp="1"/>
          </p:cNvSpPr>
          <p:nvPr>
            <p:ph idx="1"/>
          </p:nvPr>
        </p:nvSpPr>
        <p:spPr/>
        <p:txBody>
          <a:bodyPr>
            <a:normAutofit fontScale="92500" lnSpcReduction="10000"/>
          </a:bodyPr>
          <a:lstStyle/>
          <a:p>
            <a:r>
              <a:rPr lang="en-US" sz="2400" dirty="0">
                <a:latin typeface="Arial Rounded MT Bold" panose="020F0704030504030204" pitchFamily="34" charset="0"/>
              </a:rPr>
              <a:t>The pattern of clinical signs and symptoms that follow injury depend as much on the region of brain involved as on the pathologic process.</a:t>
            </a:r>
          </a:p>
          <a:p>
            <a:endParaRPr lang="en-US" sz="2400" dirty="0">
              <a:latin typeface="Arial Rounded MT Bold" panose="020F0704030504030204" pitchFamily="34" charset="0"/>
            </a:endParaRPr>
          </a:p>
          <a:p>
            <a:r>
              <a:rPr lang="en-US" sz="2400" dirty="0">
                <a:latin typeface="Arial Rounded MT Bold" panose="020F0704030504030204" pitchFamily="34" charset="0"/>
              </a:rPr>
              <a:t>Mature neurons are incapable of cell division, so destruction of even a small number of neurons essential for a specific function may leave the individual with a neurologic deficit.</a:t>
            </a:r>
          </a:p>
          <a:p>
            <a:pPr marL="0" indent="0">
              <a:buNone/>
            </a:pPr>
            <a:endParaRPr lang="en-US" sz="2400" dirty="0">
              <a:latin typeface="Arial Rounded MT Bold" panose="020F0704030504030204" pitchFamily="34" charset="0"/>
            </a:endParaRPr>
          </a:p>
          <a:p>
            <a:r>
              <a:rPr lang="en-US" sz="2400" dirty="0">
                <a:latin typeface="Arial Rounded MT Bold" panose="020F0704030504030204" pitchFamily="34" charset="0"/>
              </a:rPr>
              <a:t>Astrocytes and oligodendrocytes, which make up the glia</a:t>
            </a:r>
            <a:r>
              <a:rPr lang="en-US" sz="2000" dirty="0">
                <a:latin typeface="Arial Rounded MT Bold" panose="020F0704030504030204" pitchFamily="34" charset="0"/>
              </a:rPr>
              <a:t>.</a:t>
            </a:r>
          </a:p>
        </p:txBody>
      </p:sp>
    </p:spTree>
    <p:extLst>
      <p:ext uri="{BB962C8B-B14F-4D97-AF65-F5344CB8AC3E}">
        <p14:creationId xmlns:p14="http://schemas.microsoft.com/office/powerpoint/2010/main" val="262668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0" y="0"/>
            <a:ext cx="6913418" cy="6939166"/>
          </a:xfrm>
          <a:prstGeom prst="rect">
            <a:avLst/>
          </a:prstGeom>
        </p:spPr>
      </p:pic>
      <p:sp>
        <p:nvSpPr>
          <p:cNvPr id="5" name="TextBox 4"/>
          <p:cNvSpPr txBox="1"/>
          <p:nvPr/>
        </p:nvSpPr>
        <p:spPr>
          <a:xfrm>
            <a:off x="6913418" y="942109"/>
            <a:ext cx="5278582" cy="3416320"/>
          </a:xfrm>
          <a:prstGeom prst="rect">
            <a:avLst/>
          </a:prstGeom>
          <a:noFill/>
        </p:spPr>
        <p:txBody>
          <a:bodyPr wrap="square" rtlCol="0">
            <a:spAutoFit/>
          </a:bodyPr>
          <a:lstStyle/>
          <a:p>
            <a:r>
              <a:rPr lang="en-US" sz="2400" b="1" i="1" u="sng" dirty="0">
                <a:latin typeface="Arial Rounded MT Bold" panose="020F0704030504030204" pitchFamily="34" charset="0"/>
              </a:rPr>
              <a:t>Neurofibrillary tangles</a:t>
            </a:r>
            <a:r>
              <a:rPr lang="en-US" sz="2400" dirty="0">
                <a:latin typeface="Arial Rounded MT Bold" panose="020F0704030504030204" pitchFamily="34" charset="0"/>
              </a:rPr>
              <a:t>: Tau containing bundles of filaments in neurons cytoplasm (encircle the nucleus), &lt;flame shapes&gt;</a:t>
            </a:r>
          </a:p>
          <a:p>
            <a:r>
              <a:rPr lang="en-US" sz="2400" dirty="0">
                <a:latin typeface="Arial Rounded MT Bold" panose="020F0704030504030204" pitchFamily="34" charset="0"/>
              </a:rPr>
              <a:t>Where ? cortical neurons (entorhinal cortex), &amp; the pyramidal cells of hippocampus, amygdala, basal forebrain, the raphe nuclei.</a:t>
            </a:r>
          </a:p>
        </p:txBody>
      </p:sp>
    </p:spTree>
    <p:extLst>
      <p:ext uri="{BB962C8B-B14F-4D97-AF65-F5344CB8AC3E}">
        <p14:creationId xmlns:p14="http://schemas.microsoft.com/office/powerpoint/2010/main" val="11817827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Alzheimer Disease (AD)</a:t>
            </a:r>
          </a:p>
        </p:txBody>
      </p:sp>
      <p:sp>
        <p:nvSpPr>
          <p:cNvPr id="3" name="Content Placeholder 2"/>
          <p:cNvSpPr>
            <a:spLocks noGrp="1"/>
          </p:cNvSpPr>
          <p:nvPr>
            <p:ph idx="1"/>
          </p:nvPr>
        </p:nvSpPr>
        <p:spPr/>
        <p:txBody>
          <a:bodyPr>
            <a:noAutofit/>
          </a:bodyPr>
          <a:lstStyle/>
          <a:p>
            <a:r>
              <a:rPr lang="en-US" sz="2000" dirty="0">
                <a:latin typeface="Arial Rounded MT Bold" panose="020F0704030504030204" pitchFamily="34" charset="0"/>
              </a:rPr>
              <a:t>The disease usually manifests with the insidious onset of impaired higher intellectual function, memory impairment, and altered mood and behavior. </a:t>
            </a:r>
          </a:p>
          <a:p>
            <a:endParaRPr lang="en-US" sz="2000" dirty="0">
              <a:latin typeface="Arial Rounded MT Bold" panose="020F0704030504030204" pitchFamily="34" charset="0"/>
            </a:endParaRPr>
          </a:p>
          <a:p>
            <a:r>
              <a:rPr lang="en-US" sz="2000" dirty="0">
                <a:latin typeface="Arial Rounded MT Bold" panose="020F0704030504030204" pitchFamily="34" charset="0"/>
              </a:rPr>
              <a:t>Over time, disorientation and aphasia, findings indicative of severe cortical dysfunction, often develop; those in the final phases of AD are profoundly disabled, often mute and immobile.</a:t>
            </a:r>
          </a:p>
          <a:p>
            <a:pPr marL="0" indent="0">
              <a:buNone/>
            </a:pPr>
            <a:endParaRPr lang="en-US" sz="2000" dirty="0">
              <a:latin typeface="Arial Rounded MT Bold" panose="020F0704030504030204" pitchFamily="34" charset="0"/>
            </a:endParaRPr>
          </a:p>
          <a:p>
            <a:r>
              <a:rPr lang="en-US" sz="2000" dirty="0">
                <a:latin typeface="Arial Rounded MT Bold" panose="020F0704030504030204" pitchFamily="34" charset="0"/>
              </a:rPr>
              <a:t>Death usually occurs from </a:t>
            </a:r>
            <a:r>
              <a:rPr lang="en-US" sz="2000" dirty="0" err="1">
                <a:latin typeface="Arial Rounded MT Bold" panose="020F0704030504030204" pitchFamily="34" charset="0"/>
              </a:rPr>
              <a:t>intercurrent</a:t>
            </a:r>
            <a:r>
              <a:rPr lang="en-US" sz="2000" dirty="0">
                <a:latin typeface="Arial Rounded MT Bold" panose="020F0704030504030204" pitchFamily="34" charset="0"/>
              </a:rPr>
              <a:t> pneumonia or other infections.</a:t>
            </a:r>
          </a:p>
        </p:txBody>
      </p:sp>
    </p:spTree>
    <p:extLst>
      <p:ext uri="{BB962C8B-B14F-4D97-AF65-F5344CB8AC3E}">
        <p14:creationId xmlns:p14="http://schemas.microsoft.com/office/powerpoint/2010/main" val="42848832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Neurons – Acute neuronal injury </a:t>
            </a:r>
          </a:p>
        </p:txBody>
      </p:sp>
      <p:sp>
        <p:nvSpPr>
          <p:cNvPr id="3" name="Content Placeholder 2"/>
          <p:cNvSpPr>
            <a:spLocks noGrp="1"/>
          </p:cNvSpPr>
          <p:nvPr>
            <p:ph idx="1"/>
          </p:nvPr>
        </p:nvSpPr>
        <p:spPr/>
        <p:txBody>
          <a:bodyPr>
            <a:normAutofit/>
          </a:bodyPr>
          <a:lstStyle/>
          <a:p>
            <a:r>
              <a:rPr lang="en-US" sz="2400" dirty="0">
                <a:latin typeface="Arial Rounded MT Bold" panose="020F0704030504030204" pitchFamily="34" charset="0"/>
              </a:rPr>
              <a:t>Degenerative, inflammatory, infectious, vascular, and neoplastic disorders of the central nervous system (CNS) are some of the most serious diseases of mankind. </a:t>
            </a:r>
          </a:p>
          <a:p>
            <a:endParaRPr lang="en-US" sz="2400" dirty="0">
              <a:latin typeface="Arial Rounded MT Bold" panose="020F0704030504030204" pitchFamily="34" charset="0"/>
            </a:endParaRPr>
          </a:p>
          <a:p>
            <a:r>
              <a:rPr lang="en-US" sz="2400" dirty="0">
                <a:latin typeface="Arial Rounded MT Bold" panose="020F0704030504030204" pitchFamily="34" charset="0"/>
              </a:rPr>
              <a:t>These diseases have many unique features that reflect the highly specialized structure and functions of the CNS.</a:t>
            </a:r>
          </a:p>
        </p:txBody>
      </p:sp>
    </p:spTree>
    <p:extLst>
      <p:ext uri="{BB962C8B-B14F-4D97-AF65-F5344CB8AC3E}">
        <p14:creationId xmlns:p14="http://schemas.microsoft.com/office/powerpoint/2010/main" val="38918258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Neurons – Acute neuronal injury </a:t>
            </a:r>
          </a:p>
        </p:txBody>
      </p:sp>
      <p:sp>
        <p:nvSpPr>
          <p:cNvPr id="3" name="Content Placeholder 2"/>
          <p:cNvSpPr>
            <a:spLocks noGrp="1"/>
          </p:cNvSpPr>
          <p:nvPr>
            <p:ph idx="1"/>
          </p:nvPr>
        </p:nvSpPr>
        <p:spPr/>
        <p:txBody>
          <a:bodyPr>
            <a:normAutofit/>
          </a:bodyPr>
          <a:lstStyle/>
          <a:p>
            <a:r>
              <a:rPr lang="en-US" sz="2400" u="sng" dirty="0">
                <a:latin typeface="Arial Rounded MT Bold" panose="020F0704030504030204" pitchFamily="34" charset="0"/>
              </a:rPr>
              <a:t>Features of Neuronal Injury. </a:t>
            </a:r>
          </a:p>
          <a:p>
            <a:endParaRPr lang="en-US" sz="2400" u="sng" dirty="0">
              <a:latin typeface="Arial Rounded MT Bold" panose="020F0704030504030204" pitchFamily="34" charset="0"/>
            </a:endParaRPr>
          </a:p>
          <a:p>
            <a:r>
              <a:rPr lang="en-US" sz="2400" dirty="0">
                <a:latin typeface="Arial Rounded MT Bold" panose="020F0704030504030204" pitchFamily="34" charset="0"/>
              </a:rPr>
              <a:t>In response to injury, a number of changes occur in neurons and their processes (axons and dendrites).</a:t>
            </a:r>
          </a:p>
          <a:p>
            <a:endParaRPr lang="en-US" sz="2400" dirty="0">
              <a:latin typeface="Arial Rounded MT Bold" panose="020F0704030504030204" pitchFamily="34" charset="0"/>
            </a:endParaRPr>
          </a:p>
          <a:p>
            <a:r>
              <a:rPr lang="en-US" sz="2400" dirty="0">
                <a:latin typeface="Arial Rounded MT Bold" panose="020F0704030504030204" pitchFamily="34" charset="0"/>
              </a:rPr>
              <a:t>Within 12 hours of an irreversible hypoxic-ischemic insult, neuronal injury becomes evident on routine hematoxylin and eosin (H&amp;E) staining</a:t>
            </a:r>
          </a:p>
        </p:txBody>
      </p:sp>
    </p:spTree>
    <p:extLst>
      <p:ext uri="{BB962C8B-B14F-4D97-AF65-F5344CB8AC3E}">
        <p14:creationId xmlns:p14="http://schemas.microsoft.com/office/powerpoint/2010/main" val="42815163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Neurons – Acute neuronal injury </a:t>
            </a:r>
          </a:p>
        </p:txBody>
      </p:sp>
      <p:sp>
        <p:nvSpPr>
          <p:cNvPr id="3" name="Content Placeholder 2"/>
          <p:cNvSpPr>
            <a:spLocks noGrp="1"/>
          </p:cNvSpPr>
          <p:nvPr>
            <p:ph idx="1"/>
          </p:nvPr>
        </p:nvSpPr>
        <p:spPr/>
        <p:txBody>
          <a:bodyPr>
            <a:normAutofit/>
          </a:bodyPr>
          <a:lstStyle/>
          <a:p>
            <a:r>
              <a:rPr lang="en-US" sz="2400" dirty="0">
                <a:latin typeface="Arial Rounded MT Bold" panose="020F0704030504030204" pitchFamily="34" charset="0"/>
              </a:rPr>
              <a:t>There is shrinkage of the cell body, </a:t>
            </a:r>
            <a:r>
              <a:rPr lang="en-US" sz="2400" dirty="0" err="1">
                <a:latin typeface="Arial Rounded MT Bold" panose="020F0704030504030204" pitchFamily="34" charset="0"/>
              </a:rPr>
              <a:t>pyknosis</a:t>
            </a:r>
            <a:r>
              <a:rPr lang="en-US" sz="2400" dirty="0">
                <a:latin typeface="Arial Rounded MT Bold" panose="020F0704030504030204" pitchFamily="34" charset="0"/>
              </a:rPr>
              <a:t> of the nucleus, disappearance of the nucleolus, loss of Nissl substance, and intense eosinophilia of the cytoplasm (“red neurons”). </a:t>
            </a:r>
          </a:p>
          <a:p>
            <a:endParaRPr lang="en-US" sz="2400" dirty="0">
              <a:latin typeface="Arial Rounded MT Bold" panose="020F0704030504030204" pitchFamily="34" charset="0"/>
            </a:endParaRPr>
          </a:p>
          <a:p>
            <a:r>
              <a:rPr lang="en-US" sz="2400" dirty="0">
                <a:latin typeface="Arial Rounded MT Bold" panose="020F0704030504030204" pitchFamily="34" charset="0"/>
              </a:rPr>
              <a:t>Axonal injury also leads to cell body enlargement and rounding, peripheral displacement of the nucleus, enlargement of the nucleolus, and peripheral dispersion of Nissl substance (central </a:t>
            </a:r>
            <a:r>
              <a:rPr lang="en-US" sz="2400" dirty="0" err="1">
                <a:latin typeface="Arial Rounded MT Bold" panose="020F0704030504030204" pitchFamily="34" charset="0"/>
              </a:rPr>
              <a:t>chromatolysis</a:t>
            </a:r>
            <a:r>
              <a:rPr lang="en-US" sz="2400" dirty="0">
                <a:latin typeface="Arial Rounded MT Bold" panose="020F0704030504030204" pitchFamily="34" charset="0"/>
              </a:rPr>
              <a:t>).</a:t>
            </a:r>
          </a:p>
        </p:txBody>
      </p:sp>
    </p:spTree>
    <p:extLst>
      <p:ext uri="{BB962C8B-B14F-4D97-AF65-F5344CB8AC3E}">
        <p14:creationId xmlns:p14="http://schemas.microsoft.com/office/powerpoint/2010/main" val="12070665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21673" y="277091"/>
            <a:ext cx="5500255" cy="6580909"/>
          </a:xfrm>
          <a:prstGeom prst="rect">
            <a:avLst/>
          </a:prstGeom>
          <a:ln w="228600" cap="sq" cmpd="thickThin">
            <a:solidFill>
              <a:srgbClr val="000000"/>
            </a:solidFill>
            <a:prstDash val="solid"/>
            <a:miter lim="800000"/>
          </a:ln>
          <a:effectLst>
            <a:innerShdw blurRad="76200">
              <a:srgbClr val="000000"/>
            </a:innerShdw>
          </a:effectLst>
        </p:spPr>
      </p:pic>
      <p:pic>
        <p:nvPicPr>
          <p:cNvPr id="5" name="Picture 4"/>
          <p:cNvPicPr>
            <a:picLocks noChangeAspect="1"/>
          </p:cNvPicPr>
          <p:nvPr/>
        </p:nvPicPr>
        <p:blipFill>
          <a:blip r:embed="rId3"/>
          <a:stretch>
            <a:fillRect/>
          </a:stretch>
        </p:blipFill>
        <p:spPr>
          <a:xfrm>
            <a:off x="6765560" y="180109"/>
            <a:ext cx="5210847" cy="6511636"/>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3272927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12192000" cy="6858000"/>
          </a:xfrm>
          <a:prstGeom prst="rect">
            <a:avLst/>
          </a:prstGeom>
          <a:ln w="28575">
            <a:solidFill>
              <a:schemeClr val="tx1"/>
            </a:solidFill>
          </a:ln>
        </p:spPr>
      </p:pic>
    </p:spTree>
    <p:extLst>
      <p:ext uri="{BB962C8B-B14F-4D97-AF65-F5344CB8AC3E}">
        <p14:creationId xmlns:p14="http://schemas.microsoft.com/office/powerpoint/2010/main" val="1661758828"/>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 /></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 /></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 /></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F85BD0D362FE4498F457B21D75D702E" ma:contentTypeVersion="4" ma:contentTypeDescription="Create a new document." ma:contentTypeScope="" ma:versionID="abbba0ae70455f6d4c9bd8e40f68085f">
  <xsd:schema xmlns:xsd="http://www.w3.org/2001/XMLSchema" xmlns:xs="http://www.w3.org/2001/XMLSchema" xmlns:p="http://schemas.microsoft.com/office/2006/metadata/properties" xmlns:ns2="1f03ce4d-2404-4236-8700-bd01b623a4ab" targetNamespace="http://schemas.microsoft.com/office/2006/metadata/properties" ma:root="true" ma:fieldsID="ac039211ef6c9fd60a12070104ec8f04" ns2:_="">
    <xsd:import namespace="1f03ce4d-2404-4236-8700-bd01b623a4a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f03ce4d-2404-4236-8700-bd01b623a4a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3E5E2A7-64B9-4922-BF93-EAAF4AE35F78}">
  <ds:schemaRefs>
    <ds:schemaRef ds:uri="http://schemas.microsoft.com/sharepoint/v3/contenttype/forms"/>
  </ds:schemaRefs>
</ds:datastoreItem>
</file>

<file path=customXml/itemProps2.xml><?xml version="1.0" encoding="utf-8"?>
<ds:datastoreItem xmlns:ds="http://schemas.openxmlformats.org/officeDocument/2006/customXml" ds:itemID="{17ABB50C-DABB-4A64-888B-6B6328EFCBC9}">
  <ds:schemaRefs>
    <ds:schemaRef ds:uri="http://schemas.microsoft.com/office/2006/metadata/contentType"/>
    <ds:schemaRef ds:uri="http://schemas.microsoft.com/office/2006/metadata/properties/metaAttributes"/>
    <ds:schemaRef ds:uri="http://www.w3.org/2000/xmlns/"/>
    <ds:schemaRef ds:uri="http://www.w3.org/2001/XMLSchema"/>
    <ds:schemaRef ds:uri="1f03ce4d-2404-4236-8700-bd01b623a4ab"/>
  </ds:schemaRefs>
</ds:datastoreItem>
</file>

<file path=customXml/itemProps3.xml><?xml version="1.0" encoding="utf-8"?>
<ds:datastoreItem xmlns:ds="http://schemas.openxmlformats.org/officeDocument/2006/customXml" ds:itemID="{F227C34E-5B87-47F0-9B68-3BCE06C363C9}">
  <ds:schemaRefs>
    <ds:schemaRef ds:uri="http://schemas.microsoft.com/office/2006/metadata/properties"/>
    <ds:schemaRef ds:uri="http://www.w3.org/2000/xmlns/"/>
  </ds:schemaRefs>
</ds:datastoreItem>
</file>

<file path=docProps/app.xml><?xml version="1.0" encoding="utf-8"?>
<Properties xmlns="http://schemas.openxmlformats.org/officeDocument/2006/extended-properties" xmlns:vt="http://schemas.openxmlformats.org/officeDocument/2006/docPropsVTypes">
  <Template>Facet</Template>
  <TotalTime>500</TotalTime>
  <Words>1592</Words>
  <Application>Microsoft Office PowerPoint</Application>
  <PresentationFormat>Widescreen</PresentationFormat>
  <Paragraphs>132</Paragraphs>
  <Slides>41</Slides>
  <Notes>1</Notes>
  <HiddenSlides>0</HiddenSlides>
  <MMClips>0</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Facet</vt:lpstr>
      <vt:lpstr>Neuroscience Pathology</vt:lpstr>
      <vt:lpstr>Central nervous system </vt:lpstr>
      <vt:lpstr>Neurons – Acute neuronal injury </vt:lpstr>
      <vt:lpstr>Neurons – Acute neuronal injury </vt:lpstr>
      <vt:lpstr>Neurons – Acute neuronal injury </vt:lpstr>
      <vt:lpstr>Neurons – Acute neuronal injury </vt:lpstr>
      <vt:lpstr>Neurons – Acute neuronal injury </vt:lpstr>
      <vt:lpstr>PowerPoint Presentation</vt:lpstr>
      <vt:lpstr>PowerPoint Presentation</vt:lpstr>
      <vt:lpstr>Astrocyte Injury and Repair</vt:lpstr>
      <vt:lpstr>Astrocyte Injury and Repair</vt:lpstr>
      <vt:lpstr>Astrocyte Injury and Repair</vt:lpstr>
      <vt:lpstr>Astrocyte Injury and Repair</vt:lpstr>
      <vt:lpstr>Astrocyte Injury and Repair</vt:lpstr>
      <vt:lpstr>Astrocyte Injury and Repair</vt:lpstr>
      <vt:lpstr>Astrocyte Injury and Repair</vt:lpstr>
      <vt:lpstr>PowerPoint Presentation</vt:lpstr>
      <vt:lpstr>Demyelinating diseases of CNS</vt:lpstr>
      <vt:lpstr>                   Myelin     </vt:lpstr>
      <vt:lpstr>Differences b/w CNS &amp; PNS Myelin</vt:lpstr>
      <vt:lpstr>Demyelinating diseases of the CNS </vt:lpstr>
      <vt:lpstr>Demyelinating diseases of the CNS </vt:lpstr>
      <vt:lpstr>Demyelinating diseases of the CNS </vt:lpstr>
      <vt:lpstr>Multiple Sclerosis (MS)</vt:lpstr>
      <vt:lpstr>Multiple Sclerosis (MS)</vt:lpstr>
      <vt:lpstr>PowerPoint Presentation</vt:lpstr>
      <vt:lpstr>Multiple Sclerosis (MS)</vt:lpstr>
      <vt:lpstr>PowerPoint Presentation</vt:lpstr>
      <vt:lpstr>NEURODEGENERATIVE DISEASES</vt:lpstr>
      <vt:lpstr>NEURODEGENERATIVE DISEASES</vt:lpstr>
      <vt:lpstr>NEURODEGENERATIVE DISEASES</vt:lpstr>
      <vt:lpstr>Alzheimer Disease (AD)</vt:lpstr>
      <vt:lpstr>Dementia is a general term for loss of memory and other mental abilities severe enough to interfere with daily life of a conscious patient  it is not a specific disease it’s an umbrella term.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Alzheimer Disease (AD)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Neuroscience Pathology</dc:title>
  <dc:creator>Dell</dc:creator>
  <cp:lastModifiedBy>Sanabil Hassanat</cp:lastModifiedBy>
  <cp:revision>52</cp:revision>
  <dcterms:created xsi:type="dcterms:W3CDTF">2022-02-25T21:54:49Z</dcterms:created>
  <dcterms:modified xsi:type="dcterms:W3CDTF">2022-03-01T07:32:37Z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0x0101006F85BD0D362FE4498F457B21D75D702E</vt:lpwstr>
  </property>
</Properties>
</file>