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67"/>
  </p:notesMasterIdLst>
  <p:sldIdLst>
    <p:sldId id="256" r:id="rId2"/>
    <p:sldId id="269" r:id="rId3"/>
    <p:sldId id="267" r:id="rId4"/>
    <p:sldId id="266" r:id="rId5"/>
    <p:sldId id="258" r:id="rId6"/>
    <p:sldId id="259" r:id="rId7"/>
    <p:sldId id="262" r:id="rId8"/>
    <p:sldId id="260" r:id="rId9"/>
    <p:sldId id="261" r:id="rId10"/>
    <p:sldId id="265" r:id="rId11"/>
    <p:sldId id="263" r:id="rId12"/>
    <p:sldId id="264" r:id="rId13"/>
    <p:sldId id="284" r:id="rId14"/>
    <p:sldId id="270" r:id="rId15"/>
    <p:sldId id="271" r:id="rId16"/>
    <p:sldId id="272" r:id="rId17"/>
    <p:sldId id="275" r:id="rId18"/>
    <p:sldId id="273" r:id="rId19"/>
    <p:sldId id="274" r:id="rId20"/>
    <p:sldId id="276" r:id="rId21"/>
    <p:sldId id="283" r:id="rId22"/>
    <p:sldId id="280" r:id="rId23"/>
    <p:sldId id="282" r:id="rId24"/>
    <p:sldId id="286" r:id="rId25"/>
    <p:sldId id="301" r:id="rId26"/>
    <p:sldId id="302" r:id="rId27"/>
    <p:sldId id="304" r:id="rId28"/>
    <p:sldId id="303" r:id="rId29"/>
    <p:sldId id="306" r:id="rId30"/>
    <p:sldId id="307" r:id="rId31"/>
    <p:sldId id="305" r:id="rId32"/>
    <p:sldId id="296" r:id="rId33"/>
    <p:sldId id="297" r:id="rId34"/>
    <p:sldId id="298" r:id="rId35"/>
    <p:sldId id="299" r:id="rId36"/>
    <p:sldId id="300" r:id="rId37"/>
    <p:sldId id="295" r:id="rId38"/>
    <p:sldId id="308" r:id="rId39"/>
    <p:sldId id="311" r:id="rId40"/>
    <p:sldId id="309" r:id="rId41"/>
    <p:sldId id="310" r:id="rId42"/>
    <p:sldId id="289" r:id="rId43"/>
    <p:sldId id="290" r:id="rId44"/>
    <p:sldId id="291" r:id="rId45"/>
    <p:sldId id="314" r:id="rId46"/>
    <p:sldId id="315" r:id="rId47"/>
    <p:sldId id="316" r:id="rId48"/>
    <p:sldId id="317" r:id="rId49"/>
    <p:sldId id="327" r:id="rId50"/>
    <p:sldId id="324" r:id="rId51"/>
    <p:sldId id="318" r:id="rId52"/>
    <p:sldId id="319" r:id="rId53"/>
    <p:sldId id="325" r:id="rId54"/>
    <p:sldId id="321" r:id="rId55"/>
    <p:sldId id="328" r:id="rId56"/>
    <p:sldId id="329" r:id="rId57"/>
    <p:sldId id="330" r:id="rId58"/>
    <p:sldId id="331" r:id="rId59"/>
    <p:sldId id="332" r:id="rId60"/>
    <p:sldId id="338" r:id="rId61"/>
    <p:sldId id="334" r:id="rId62"/>
    <p:sldId id="335" r:id="rId63"/>
    <p:sldId id="336" r:id="rId64"/>
    <p:sldId id="337" r:id="rId65"/>
    <p:sldId id="339"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80" autoAdjust="0"/>
    <p:restoredTop sz="94660"/>
  </p:normalViewPr>
  <p:slideViewPr>
    <p:cSldViewPr snapToGrid="0">
      <p:cViewPr varScale="1">
        <p:scale>
          <a:sx n="74" d="100"/>
          <a:sy n="74" d="100"/>
        </p:scale>
        <p:origin x="62" y="274"/>
      </p:cViewPr>
      <p:guideLst/>
    </p:cSldViewPr>
  </p:slideViewPr>
  <p:notesTextViewPr>
    <p:cViewPr>
      <p:scale>
        <a:sx n="20" d="100"/>
        <a:sy n="2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52A3A-53C6-43DE-8271-2B28A6504562}"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A701A-9E41-4A9A-9EE4-5D801A4E6774}" type="slidenum">
              <a:rPr lang="en-US" smtClean="0"/>
              <a:t>‹#›</a:t>
            </a:fld>
            <a:endParaRPr lang="en-US"/>
          </a:p>
        </p:txBody>
      </p:sp>
    </p:spTree>
    <p:extLst>
      <p:ext uri="{BB962C8B-B14F-4D97-AF65-F5344CB8AC3E}">
        <p14:creationId xmlns:p14="http://schemas.microsoft.com/office/powerpoint/2010/main" val="1141078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A701A-9E41-4A9A-9EE4-5D801A4E6774}" type="slidenum">
              <a:rPr lang="en-US" smtClean="0"/>
              <a:t>1</a:t>
            </a:fld>
            <a:endParaRPr lang="en-US"/>
          </a:p>
        </p:txBody>
      </p:sp>
    </p:spTree>
    <p:extLst>
      <p:ext uri="{BB962C8B-B14F-4D97-AF65-F5344CB8AC3E}">
        <p14:creationId xmlns:p14="http://schemas.microsoft.com/office/powerpoint/2010/main" val="373749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 LINE JOIN</a:t>
            </a:r>
            <a:r>
              <a:rPr lang="en-US" baseline="0" dirty="0" smtClean="0"/>
              <a:t> TWO TRIRADIATE CARTILAGE</a:t>
            </a:r>
          </a:p>
          <a:p>
            <a:r>
              <a:rPr lang="en-US" baseline="0" dirty="0" smtClean="0"/>
              <a:t>PERKIN : LATERAL MARGIN OF ACETABULUM AND PERPENDICULAR OVER H LINE</a:t>
            </a:r>
            <a:endParaRPr lang="en-US" dirty="0"/>
          </a:p>
        </p:txBody>
      </p:sp>
      <p:sp>
        <p:nvSpPr>
          <p:cNvPr id="4" name="Slide Number Placeholder 3"/>
          <p:cNvSpPr>
            <a:spLocks noGrp="1"/>
          </p:cNvSpPr>
          <p:nvPr>
            <p:ph type="sldNum" sz="quarter" idx="10"/>
          </p:nvPr>
        </p:nvSpPr>
        <p:spPr/>
        <p:txBody>
          <a:bodyPr/>
          <a:lstStyle/>
          <a:p>
            <a:fld id="{B35A701A-9E41-4A9A-9EE4-5D801A4E6774}" type="slidenum">
              <a:rPr lang="en-US" smtClean="0"/>
              <a:t>7</a:t>
            </a:fld>
            <a:endParaRPr lang="en-US"/>
          </a:p>
        </p:txBody>
      </p:sp>
    </p:spTree>
    <p:extLst>
      <p:ext uri="{BB962C8B-B14F-4D97-AF65-F5344CB8AC3E}">
        <p14:creationId xmlns:p14="http://schemas.microsoft.com/office/powerpoint/2010/main" val="41829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A701A-9E41-4A9A-9EE4-5D801A4E6774}" type="slidenum">
              <a:rPr lang="en-US" smtClean="0"/>
              <a:t>17</a:t>
            </a:fld>
            <a:endParaRPr lang="en-US"/>
          </a:p>
        </p:txBody>
      </p:sp>
    </p:spTree>
    <p:extLst>
      <p:ext uri="{BB962C8B-B14F-4D97-AF65-F5344CB8AC3E}">
        <p14:creationId xmlns:p14="http://schemas.microsoft.com/office/powerpoint/2010/main" val="1153302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600" dirty="0"/>
          </a:p>
        </p:txBody>
      </p:sp>
      <p:sp>
        <p:nvSpPr>
          <p:cNvPr id="4" name="Slide Number Placeholder 3"/>
          <p:cNvSpPr>
            <a:spLocks noGrp="1"/>
          </p:cNvSpPr>
          <p:nvPr>
            <p:ph type="sldNum" sz="quarter" idx="10"/>
          </p:nvPr>
        </p:nvSpPr>
        <p:spPr/>
        <p:txBody>
          <a:bodyPr/>
          <a:lstStyle/>
          <a:p>
            <a:fld id="{B35A701A-9E41-4A9A-9EE4-5D801A4E6774}" type="slidenum">
              <a:rPr lang="en-US" smtClean="0"/>
              <a:t>18</a:t>
            </a:fld>
            <a:endParaRPr lang="en-US"/>
          </a:p>
        </p:txBody>
      </p:sp>
    </p:spTree>
    <p:extLst>
      <p:ext uri="{BB962C8B-B14F-4D97-AF65-F5344CB8AC3E}">
        <p14:creationId xmlns:p14="http://schemas.microsoft.com/office/powerpoint/2010/main" val="143478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HGJLIUDSUUIA;FIRIEPIPRPGPED</a:t>
            </a:r>
            <a:endParaRPr lang="en-US" sz="1200" dirty="0"/>
          </a:p>
        </p:txBody>
      </p:sp>
      <p:sp>
        <p:nvSpPr>
          <p:cNvPr id="4" name="Slide Number Placeholder 3"/>
          <p:cNvSpPr>
            <a:spLocks noGrp="1"/>
          </p:cNvSpPr>
          <p:nvPr>
            <p:ph type="sldNum" sz="quarter" idx="10"/>
          </p:nvPr>
        </p:nvSpPr>
        <p:spPr/>
        <p:txBody>
          <a:bodyPr/>
          <a:lstStyle/>
          <a:p>
            <a:fld id="{B35A701A-9E41-4A9A-9EE4-5D801A4E6774}" type="slidenum">
              <a:rPr lang="en-US" smtClean="0"/>
              <a:t>19</a:t>
            </a:fld>
            <a:endParaRPr lang="en-US"/>
          </a:p>
        </p:txBody>
      </p:sp>
    </p:spTree>
    <p:extLst>
      <p:ext uri="{BB962C8B-B14F-4D97-AF65-F5344CB8AC3E}">
        <p14:creationId xmlns:p14="http://schemas.microsoft.com/office/powerpoint/2010/main" val="300271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A701A-9E41-4A9A-9EE4-5D801A4E6774}" type="slidenum">
              <a:rPr lang="en-US" smtClean="0"/>
              <a:t>20</a:t>
            </a:fld>
            <a:endParaRPr lang="en-US"/>
          </a:p>
        </p:txBody>
      </p:sp>
    </p:spTree>
    <p:extLst>
      <p:ext uri="{BB962C8B-B14F-4D97-AF65-F5344CB8AC3E}">
        <p14:creationId xmlns:p14="http://schemas.microsoft.com/office/powerpoint/2010/main" val="79657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A701A-9E41-4A9A-9EE4-5D801A4E6774}" type="slidenum">
              <a:rPr lang="en-US" smtClean="0"/>
              <a:t>45</a:t>
            </a:fld>
            <a:endParaRPr lang="en-US"/>
          </a:p>
        </p:txBody>
      </p:sp>
    </p:spTree>
    <p:extLst>
      <p:ext uri="{BB962C8B-B14F-4D97-AF65-F5344CB8AC3E}">
        <p14:creationId xmlns:p14="http://schemas.microsoft.com/office/powerpoint/2010/main" val="998333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8A87A34-81AB-432B-8DAE-1953F412C126}" type="datetimeFigureOut">
              <a:rPr lang="en-US" smtClean="0"/>
              <a:t>9/27/2021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49661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89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4068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342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804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9737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60265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8A87A34-81AB-432B-8DAE-1953F412C126}" type="datetimeFigureOut">
              <a:rPr lang="en-US" smtClean="0"/>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0911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6915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009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167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0713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501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561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387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936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0360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344029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radiopaedia.org/articles/oligohydramnios?lang=u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radiopaedia.org/articles/rachitic-rosary?lang=us"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radiopaedia.org/articles/hereditary-hypophosphatemic-rickets?lang=us" TargetMode="External"/><Relationship Id="rId2" Type="http://schemas.openxmlformats.org/officeDocument/2006/relationships/hyperlink" Target="https://radiopaedia.org/articles/missing?article%5btitle%5d=vitamin-d-deficiency&amp;lang=us" TargetMode="External"/><Relationship Id="rId1" Type="http://schemas.openxmlformats.org/officeDocument/2006/relationships/slideLayout" Target="../slideLayouts/slideLayout2.xml"/><Relationship Id="rId4" Type="http://schemas.openxmlformats.org/officeDocument/2006/relationships/hyperlink" Target="https://radiopaedia.org/articles/fanconi-syndrome?lang=u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t>SELECTED MSK PEDIATRIC CASES</a:t>
            </a:r>
            <a:endParaRPr lang="en-US" sz="4400" dirty="0"/>
          </a:p>
        </p:txBody>
      </p:sp>
      <p:sp>
        <p:nvSpPr>
          <p:cNvPr id="3" name="Subtitle 2"/>
          <p:cNvSpPr>
            <a:spLocks noGrp="1"/>
          </p:cNvSpPr>
          <p:nvPr>
            <p:ph type="subTitle" idx="1"/>
          </p:nvPr>
        </p:nvSpPr>
        <p:spPr/>
        <p:txBody>
          <a:bodyPr>
            <a:normAutofit/>
          </a:bodyPr>
          <a:lstStyle/>
          <a:p>
            <a:r>
              <a:rPr lang="en-US" dirty="0" smtClean="0"/>
              <a:t>DR. HANA QUDSIEH </a:t>
            </a:r>
          </a:p>
          <a:p>
            <a:r>
              <a:rPr lang="en-US" dirty="0" smtClean="0"/>
              <a:t>RADIOLOGY</a:t>
            </a:r>
            <a:endParaRPr lang="en-US" dirty="0"/>
          </a:p>
        </p:txBody>
      </p:sp>
    </p:spTree>
    <p:extLst>
      <p:ext uri="{BB962C8B-B14F-4D97-AF65-F5344CB8AC3E}">
        <p14:creationId xmlns:p14="http://schemas.microsoft.com/office/powerpoint/2010/main" val="3166812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2192" y="0"/>
            <a:ext cx="12331278" cy="6940192"/>
          </a:xfrm>
          <a:prstGeom prst="rect">
            <a:avLst/>
          </a:prstGeom>
        </p:spPr>
      </p:pic>
    </p:spTree>
    <p:extLst>
      <p:ext uri="{BB962C8B-B14F-4D97-AF65-F5344CB8AC3E}">
        <p14:creationId xmlns:p14="http://schemas.microsoft.com/office/powerpoint/2010/main" val="3223225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1406252" cy="6857999"/>
          </a:xfrm>
          <a:prstGeom prst="rect">
            <a:avLst/>
          </a:prstGeom>
        </p:spPr>
      </p:pic>
    </p:spTree>
    <p:extLst>
      <p:ext uri="{BB962C8B-B14F-4D97-AF65-F5344CB8AC3E}">
        <p14:creationId xmlns:p14="http://schemas.microsoft.com/office/powerpoint/2010/main" val="267019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8259" y="0"/>
            <a:ext cx="12336347" cy="6858000"/>
          </a:xfrm>
          <a:prstGeom prst="rect">
            <a:avLst/>
          </a:prstGeom>
        </p:spPr>
      </p:pic>
    </p:spTree>
    <p:extLst>
      <p:ext uri="{BB962C8B-B14F-4D97-AF65-F5344CB8AC3E}">
        <p14:creationId xmlns:p14="http://schemas.microsoft.com/office/powerpoint/2010/main" val="3134729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Developmental dysplasia of the hip (DDH)</a:t>
            </a:r>
            <a:r>
              <a:rPr lang="en-US" dirty="0"/>
              <a:t>,</a:t>
            </a:r>
          </a:p>
        </p:txBody>
      </p:sp>
      <p:sp>
        <p:nvSpPr>
          <p:cNvPr id="3" name="Content Placeholder 2"/>
          <p:cNvSpPr>
            <a:spLocks noGrp="1"/>
          </p:cNvSpPr>
          <p:nvPr>
            <p:ph idx="1"/>
          </p:nvPr>
        </p:nvSpPr>
        <p:spPr/>
        <p:txBody>
          <a:bodyPr/>
          <a:lstStyle/>
          <a:p>
            <a:r>
              <a:rPr lang="en-US" b="1" dirty="0" smtClean="0"/>
              <a:t> </a:t>
            </a:r>
            <a:r>
              <a:rPr lang="en-US" dirty="0" smtClean="0"/>
              <a:t>or </a:t>
            </a:r>
            <a:r>
              <a:rPr lang="en-US" dirty="0"/>
              <a:t>in older texts </a:t>
            </a:r>
            <a:r>
              <a:rPr lang="en-US" b="1" dirty="0"/>
              <a:t>congenital dislocation of the hip (CDH)</a:t>
            </a:r>
            <a:r>
              <a:rPr lang="en-US" dirty="0"/>
              <a:t>, denotes aberrant development of the hip joint and results from an abnormal relationship of the femoral head to the acetabulum.</a:t>
            </a:r>
          </a:p>
          <a:p>
            <a:r>
              <a:rPr lang="en-US" dirty="0"/>
              <a:t>Unlike CDH, developmental dysplasia of the hip is not confined to congenital malformations and includes perturbations in development </a:t>
            </a:r>
            <a:r>
              <a:rPr lang="en-US" baseline="30000" dirty="0"/>
              <a:t>12</a:t>
            </a:r>
            <a:r>
              <a:rPr lang="en-US" dirty="0"/>
              <a:t>. There is a clear female predominance, and it usually occurs from ligamentous laxity and abnormal position in utero. Therefore, it is more common with </a:t>
            </a:r>
            <a:r>
              <a:rPr lang="en-US" dirty="0" err="1">
                <a:hlinkClick r:id="rId2"/>
              </a:rPr>
              <a:t>oligohydramniotic</a:t>
            </a:r>
            <a:r>
              <a:rPr lang="en-US" dirty="0"/>
              <a:t> pregnancies.</a:t>
            </a:r>
          </a:p>
          <a:p>
            <a:endParaRPr lang="en-US" dirty="0"/>
          </a:p>
        </p:txBody>
      </p:sp>
    </p:spTree>
    <p:extLst>
      <p:ext uri="{BB962C8B-B14F-4D97-AF65-F5344CB8AC3E}">
        <p14:creationId xmlns:p14="http://schemas.microsoft.com/office/powerpoint/2010/main" val="261775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92D050"/>
                </a:solidFill>
              </a:rPr>
              <a:t>CASE #2</a:t>
            </a:r>
            <a:endParaRPr lang="en-US" b="1" dirty="0">
              <a:solidFill>
                <a:srgbClr val="92D050"/>
              </a:solidFill>
            </a:endParaRPr>
          </a:p>
        </p:txBody>
      </p:sp>
      <p:sp>
        <p:nvSpPr>
          <p:cNvPr id="3" name="Content Placeholder 2"/>
          <p:cNvSpPr>
            <a:spLocks noGrp="1"/>
          </p:cNvSpPr>
          <p:nvPr>
            <p:ph idx="1"/>
          </p:nvPr>
        </p:nvSpPr>
        <p:spPr/>
        <p:txBody>
          <a:bodyPr/>
          <a:lstStyle/>
          <a:p>
            <a:r>
              <a:rPr lang="en-US" dirty="0" smtClean="0"/>
              <a:t>ONE YEAR OLD BABY presented </a:t>
            </a:r>
            <a:r>
              <a:rPr lang="en-US" dirty="0"/>
              <a:t>with failure to thrive, bowed legs and a thick wrist.</a:t>
            </a:r>
          </a:p>
        </p:txBody>
      </p:sp>
    </p:spTree>
    <p:extLst>
      <p:ext uri="{BB962C8B-B14F-4D97-AF65-F5344CB8AC3E}">
        <p14:creationId xmlns:p14="http://schemas.microsoft.com/office/powerpoint/2010/main" val="579750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95600" y="25293"/>
            <a:ext cx="5878530" cy="6832708"/>
          </a:xfrm>
          <a:prstGeom prst="rect">
            <a:avLst/>
          </a:prstGeom>
        </p:spPr>
      </p:pic>
    </p:spTree>
    <p:extLst>
      <p:ext uri="{BB962C8B-B14F-4D97-AF65-F5344CB8AC3E}">
        <p14:creationId xmlns:p14="http://schemas.microsoft.com/office/powerpoint/2010/main" val="3520401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RADIOLOGICAL FINDINGS</a:t>
            </a:r>
            <a:endParaRPr lang="en-US" dirty="0"/>
          </a:p>
        </p:txBody>
      </p:sp>
      <p:sp>
        <p:nvSpPr>
          <p:cNvPr id="3" name="Content Placeholder 2"/>
          <p:cNvSpPr>
            <a:spLocks noGrp="1"/>
          </p:cNvSpPr>
          <p:nvPr>
            <p:ph idx="1"/>
          </p:nvPr>
        </p:nvSpPr>
        <p:spPr/>
        <p:txBody>
          <a:bodyPr>
            <a:normAutofit fontScale="85000" lnSpcReduction="20000"/>
          </a:bodyPr>
          <a:lstStyle/>
          <a:p>
            <a:r>
              <a:rPr lang="en-US" dirty="0">
                <a:solidFill>
                  <a:srgbClr val="FF0000"/>
                </a:solidFill>
              </a:rPr>
              <a:t>METAPHYSIS</a:t>
            </a:r>
            <a:endParaRPr lang="en-US" dirty="0" smtClean="0">
              <a:solidFill>
                <a:srgbClr val="FF0000"/>
              </a:solidFill>
            </a:endParaRPr>
          </a:p>
          <a:p>
            <a:r>
              <a:rPr lang="en-US" dirty="0" smtClean="0"/>
              <a:t>fraying</a:t>
            </a:r>
            <a:r>
              <a:rPr lang="en-US" dirty="0"/>
              <a:t>: indistinct margins of the metaphysis</a:t>
            </a:r>
          </a:p>
          <a:p>
            <a:r>
              <a:rPr lang="en-US" dirty="0"/>
              <a:t>splaying: widening of </a:t>
            </a:r>
            <a:r>
              <a:rPr lang="en-US" dirty="0" err="1" smtClean="0"/>
              <a:t>metaphysial</a:t>
            </a:r>
            <a:r>
              <a:rPr lang="en-US" dirty="0" smtClean="0"/>
              <a:t> </a:t>
            </a:r>
            <a:r>
              <a:rPr lang="en-US" dirty="0"/>
              <a:t>ends</a:t>
            </a:r>
          </a:p>
          <a:p>
            <a:r>
              <a:rPr lang="en-US" dirty="0"/>
              <a:t>cupping: concavity of metaphysis </a:t>
            </a:r>
            <a:endParaRPr lang="en-US" dirty="0" smtClean="0"/>
          </a:p>
          <a:p>
            <a:pPr marL="0" indent="0">
              <a:buNone/>
            </a:pPr>
            <a:r>
              <a:rPr lang="en-US" dirty="0" smtClean="0"/>
              <a:t> </a:t>
            </a:r>
            <a:r>
              <a:rPr lang="en-US" dirty="0" smtClean="0">
                <a:solidFill>
                  <a:srgbClr val="FF0000"/>
                </a:solidFill>
              </a:rPr>
              <a:t>EPIPHYSEAL </a:t>
            </a:r>
          </a:p>
          <a:p>
            <a:pPr marL="0" indent="0">
              <a:buNone/>
            </a:pPr>
            <a:r>
              <a:rPr lang="en-US" dirty="0" smtClean="0"/>
              <a:t>   WIDENING </a:t>
            </a:r>
          </a:p>
          <a:p>
            <a:r>
              <a:rPr lang="en-US" dirty="0" smtClean="0"/>
              <a:t>RIBS RICHET ROSARY (BEEDED APPEARANCE ON POSTERIOR RIB )</a:t>
            </a:r>
            <a:endParaRPr lang="en-US" dirty="0"/>
          </a:p>
          <a:p>
            <a:r>
              <a:rPr lang="en-US" dirty="0" smtClean="0">
                <a:solidFill>
                  <a:srgbClr val="FF0000"/>
                </a:solidFill>
              </a:rPr>
              <a:t>GENERAL BONE </a:t>
            </a:r>
            <a:r>
              <a:rPr lang="en-US" dirty="0" smtClean="0"/>
              <a:t>:</a:t>
            </a:r>
          </a:p>
          <a:p>
            <a:r>
              <a:rPr lang="en-US" dirty="0" smtClean="0"/>
              <a:t>DEMINERALISATION </a:t>
            </a:r>
          </a:p>
          <a:p>
            <a:r>
              <a:rPr lang="en-US" dirty="0" smtClean="0"/>
              <a:t> BOWING OF WEIGHT BEARING BONES.</a:t>
            </a:r>
          </a:p>
          <a:p>
            <a:r>
              <a:rPr lang="en-US" dirty="0" smtClean="0"/>
              <a:t>PROTRUSIO ACETABULI</a:t>
            </a:r>
            <a:endParaRPr lang="en-US" dirty="0"/>
          </a:p>
        </p:txBody>
      </p:sp>
    </p:spTree>
    <p:extLst>
      <p:ext uri="{BB962C8B-B14F-4D97-AF65-F5344CB8AC3E}">
        <p14:creationId xmlns:p14="http://schemas.microsoft.com/office/powerpoint/2010/main" val="2986142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https://prod-images.static.radiopaedia.org/images/40469758/9354e8fe992ca735cba790e0fc28eb_big_gallery.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405" y="608684"/>
            <a:ext cx="5241431" cy="6092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2481" y="2194560"/>
            <a:ext cx="5702157" cy="923330"/>
          </a:xfrm>
          <a:prstGeom prst="rect">
            <a:avLst/>
          </a:prstGeom>
          <a:noFill/>
        </p:spPr>
        <p:txBody>
          <a:bodyPr wrap="square" rtlCol="0">
            <a:spAutoFit/>
          </a:bodyPr>
          <a:lstStyle/>
          <a:p>
            <a:r>
              <a:rPr lang="en-US" dirty="0" smtClean="0"/>
              <a:t>FRAYING ,SPLAYING AND CUPPING </a:t>
            </a:r>
          </a:p>
          <a:p>
            <a:r>
              <a:rPr lang="en-US" dirty="0" smtClean="0"/>
              <a:t>OF METAPHYSIS</a:t>
            </a:r>
          </a:p>
          <a:p>
            <a:endParaRPr lang="en-US" dirty="0"/>
          </a:p>
        </p:txBody>
      </p:sp>
      <p:pic>
        <p:nvPicPr>
          <p:cNvPr id="5" name="Picture 4"/>
          <p:cNvPicPr>
            <a:picLocks noChangeAspect="1"/>
          </p:cNvPicPr>
          <p:nvPr/>
        </p:nvPicPr>
        <p:blipFill>
          <a:blip r:embed="rId4"/>
          <a:stretch>
            <a:fillRect/>
          </a:stretch>
        </p:blipFill>
        <p:spPr>
          <a:xfrm>
            <a:off x="6513714" y="516934"/>
            <a:ext cx="5630238" cy="6029360"/>
          </a:xfrm>
          <a:prstGeom prst="rect">
            <a:avLst/>
          </a:prstGeom>
        </p:spPr>
      </p:pic>
      <p:sp>
        <p:nvSpPr>
          <p:cNvPr id="7" name="TextBox 6"/>
          <p:cNvSpPr txBox="1"/>
          <p:nvPr/>
        </p:nvSpPr>
        <p:spPr>
          <a:xfrm>
            <a:off x="7200900" y="688369"/>
            <a:ext cx="2574744" cy="646331"/>
          </a:xfrm>
          <a:prstGeom prst="rect">
            <a:avLst/>
          </a:prstGeom>
          <a:noFill/>
        </p:spPr>
        <p:txBody>
          <a:bodyPr wrap="none" rtlCol="0">
            <a:spAutoFit/>
          </a:bodyPr>
          <a:lstStyle/>
          <a:p>
            <a:r>
              <a:rPr lang="en-US" dirty="0" smtClean="0"/>
              <a:t>NORMAL HAND XRAY</a:t>
            </a:r>
          </a:p>
          <a:p>
            <a:endParaRPr lang="en-US" dirty="0"/>
          </a:p>
        </p:txBody>
      </p:sp>
    </p:spTree>
    <p:extLst>
      <p:ext uri="{BB962C8B-B14F-4D97-AF65-F5344CB8AC3E}">
        <p14:creationId xmlns:p14="http://schemas.microsoft.com/office/powerpoint/2010/main" val="2021457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prod-images.static.radiopaedia.org/images/603551/598b04743e587575e91d114605fc6b_big_galler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21848" y="0"/>
            <a:ext cx="6055209" cy="628465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8548099" y="7325474"/>
            <a:ext cx="914400" cy="914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50087" y="162949"/>
            <a:ext cx="6053853" cy="6285521"/>
          </a:xfrm>
          <a:prstGeom prst="rect">
            <a:avLst/>
          </a:prstGeom>
        </p:spPr>
      </p:pic>
      <p:cxnSp>
        <p:nvCxnSpPr>
          <p:cNvPr id="10" name="Straight Arrow Connector 9"/>
          <p:cNvCxnSpPr/>
          <p:nvPr/>
        </p:nvCxnSpPr>
        <p:spPr>
          <a:xfrm flipH="1" flipV="1">
            <a:off x="6637106" y="3482939"/>
            <a:ext cx="821932" cy="44178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380252" y="4191856"/>
            <a:ext cx="820648" cy="4006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904234" y="2835667"/>
            <a:ext cx="698642" cy="3801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904234" y="2141220"/>
            <a:ext cx="698642" cy="4495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1414760" y="4122420"/>
            <a:ext cx="419100" cy="5638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1224260" y="3482939"/>
            <a:ext cx="563880" cy="5937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1148060" y="2793030"/>
            <a:ext cx="571500" cy="6899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818526" y="1140431"/>
            <a:ext cx="1899879" cy="646331"/>
          </a:xfrm>
          <a:prstGeom prst="rect">
            <a:avLst/>
          </a:prstGeom>
          <a:noFill/>
        </p:spPr>
        <p:txBody>
          <a:bodyPr wrap="none" rtlCol="0">
            <a:spAutoFit/>
          </a:bodyPr>
          <a:lstStyle/>
          <a:p>
            <a:r>
              <a:rPr lang="en-US" dirty="0"/>
              <a:t> </a:t>
            </a:r>
            <a:r>
              <a:rPr lang="en-US" b="1" dirty="0">
                <a:solidFill>
                  <a:schemeClr val="accent1"/>
                </a:solidFill>
                <a:hlinkClick r:id="rId5"/>
              </a:rPr>
              <a:t>rachitic rosary</a:t>
            </a:r>
            <a:r>
              <a:rPr lang="en-US" b="1" dirty="0" smtClean="0">
                <a:solidFill>
                  <a:schemeClr val="accent1"/>
                </a:solidFill>
              </a:rPr>
              <a:t> </a:t>
            </a:r>
          </a:p>
          <a:p>
            <a:endParaRPr lang="en-US" dirty="0"/>
          </a:p>
        </p:txBody>
      </p:sp>
    </p:spTree>
    <p:extLst>
      <p:ext uri="{BB962C8B-B14F-4D97-AF65-F5344CB8AC3E}">
        <p14:creationId xmlns:p14="http://schemas.microsoft.com/office/powerpoint/2010/main" val="1243936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prod-images.static.radiopaedia.org/images/174872/90e6e4c9a958b505c3125947622407_thumb.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39162" y="93116"/>
            <a:ext cx="6368143" cy="63681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1654139" y="2250040"/>
            <a:ext cx="2095928" cy="9554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188396" y="5116530"/>
            <a:ext cx="1921267" cy="4623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7820" y="764373"/>
            <a:ext cx="3756156" cy="923330"/>
          </a:xfrm>
          <a:prstGeom prst="rect">
            <a:avLst/>
          </a:prstGeom>
          <a:noFill/>
        </p:spPr>
        <p:txBody>
          <a:bodyPr wrap="none" rtlCol="0">
            <a:spAutoFit/>
          </a:bodyPr>
          <a:lstStyle/>
          <a:p>
            <a:r>
              <a:rPr lang="en-US" dirty="0" smtClean="0"/>
              <a:t>BOWING OF BOTH FEMURE,TIBIA </a:t>
            </a:r>
          </a:p>
          <a:p>
            <a:r>
              <a:rPr lang="en-US" dirty="0" smtClean="0"/>
              <a:t>AND FIBULA</a:t>
            </a:r>
          </a:p>
          <a:p>
            <a:endParaRPr lang="en-US" dirty="0"/>
          </a:p>
        </p:txBody>
      </p:sp>
    </p:spTree>
    <p:extLst>
      <p:ext uri="{BB962C8B-B14F-4D97-AF65-F5344CB8AC3E}">
        <p14:creationId xmlns:p14="http://schemas.microsoft.com/office/powerpoint/2010/main" val="4189849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MSK SYLLABUS</a:t>
            </a:r>
            <a:endParaRPr lang="en-US" dirty="0"/>
          </a:p>
        </p:txBody>
      </p:sp>
      <p:sp>
        <p:nvSpPr>
          <p:cNvPr id="3" name="Content Placeholder 2"/>
          <p:cNvSpPr>
            <a:spLocks noGrp="1"/>
          </p:cNvSpPr>
          <p:nvPr>
            <p:ph idx="1"/>
          </p:nvPr>
        </p:nvSpPr>
        <p:spPr/>
        <p:txBody>
          <a:bodyPr/>
          <a:lstStyle/>
          <a:p>
            <a:r>
              <a:rPr lang="en-US" dirty="0" smtClean="0"/>
              <a:t>DDH</a:t>
            </a:r>
          </a:p>
          <a:p>
            <a:r>
              <a:rPr lang="en-US" dirty="0" smtClean="0"/>
              <a:t>SLIPPED CAPITAL FEMORAL EPIPHYSIS.</a:t>
            </a:r>
          </a:p>
          <a:p>
            <a:r>
              <a:rPr lang="en-US" dirty="0" smtClean="0"/>
              <a:t>RICKET</a:t>
            </a:r>
          </a:p>
          <a:p>
            <a:r>
              <a:rPr lang="en-US" dirty="0" smtClean="0"/>
              <a:t>PERTHES DISEASE</a:t>
            </a:r>
          </a:p>
          <a:p>
            <a:r>
              <a:rPr lang="en-US" dirty="0" smtClean="0"/>
              <a:t>CHILD ABUSE </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42045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learningradiology.com/caseofweek/caseoftheweekpix2/cow181l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44956" y="420042"/>
            <a:ext cx="4350414" cy="6229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0980" y="2763748"/>
            <a:ext cx="4352474" cy="1754326"/>
          </a:xfrm>
          <a:prstGeom prst="rect">
            <a:avLst/>
          </a:prstGeom>
          <a:noFill/>
        </p:spPr>
        <p:txBody>
          <a:bodyPr wrap="none" rtlCol="0">
            <a:spAutoFit/>
          </a:bodyPr>
          <a:lstStyle/>
          <a:p>
            <a:r>
              <a:rPr lang="en-US" b="1" dirty="0"/>
              <a:t>bowing of the femurs, </a:t>
            </a:r>
            <a:r>
              <a:rPr lang="en-US" b="1" dirty="0" err="1"/>
              <a:t>metaphyseal</a:t>
            </a:r>
            <a:r>
              <a:rPr lang="en-US" b="1" dirty="0"/>
              <a:t> </a:t>
            </a:r>
            <a:endParaRPr lang="en-US" b="1" dirty="0" smtClean="0"/>
          </a:p>
          <a:p>
            <a:r>
              <a:rPr lang="en-US" b="1" dirty="0" smtClean="0"/>
              <a:t>cupping </a:t>
            </a:r>
            <a:r>
              <a:rPr lang="en-US" b="1" dirty="0"/>
              <a:t>and fraying,</a:t>
            </a:r>
            <a:r>
              <a:rPr lang="en-US" dirty="0"/>
              <a:t/>
            </a:r>
            <a:br>
              <a:rPr lang="en-US" dirty="0"/>
            </a:br>
            <a:r>
              <a:rPr lang="en-US" b="1" dirty="0"/>
              <a:t>coarsening of the trabecular pattern, </a:t>
            </a:r>
            <a:endParaRPr lang="en-US" b="1" dirty="0" smtClean="0"/>
          </a:p>
          <a:p>
            <a:r>
              <a:rPr lang="en-US" b="1" dirty="0" smtClean="0"/>
              <a:t>increase </a:t>
            </a:r>
            <a:r>
              <a:rPr lang="en-US" b="1" dirty="0"/>
              <a:t>in distance between end of </a:t>
            </a:r>
            <a:endParaRPr lang="en-US" b="1" dirty="0" smtClean="0"/>
          </a:p>
          <a:p>
            <a:r>
              <a:rPr lang="en-US" b="1" dirty="0" smtClean="0"/>
              <a:t>shaft </a:t>
            </a:r>
            <a:r>
              <a:rPr lang="en-US" b="1" dirty="0"/>
              <a:t>and epiphyseal center, poorly </a:t>
            </a:r>
            <a:endParaRPr lang="en-US" b="1" dirty="0" smtClean="0"/>
          </a:p>
          <a:p>
            <a:r>
              <a:rPr lang="en-US" b="1" dirty="0" smtClean="0"/>
              <a:t>ossified </a:t>
            </a:r>
            <a:r>
              <a:rPr lang="en-US" b="1" dirty="0"/>
              <a:t>epiphyseal centers.</a:t>
            </a:r>
            <a:endParaRPr lang="en-US" dirty="0"/>
          </a:p>
        </p:txBody>
      </p:sp>
    </p:spTree>
    <p:extLst>
      <p:ext uri="{BB962C8B-B14F-4D97-AF65-F5344CB8AC3E}">
        <p14:creationId xmlns:p14="http://schemas.microsoft.com/office/powerpoint/2010/main" val="1115025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9735" y="95562"/>
            <a:ext cx="11379103" cy="6762438"/>
          </a:xfrm>
          <a:prstGeom prst="rect">
            <a:avLst/>
          </a:prstGeom>
        </p:spPr>
      </p:pic>
    </p:spTree>
    <p:extLst>
      <p:ext uri="{BB962C8B-B14F-4D97-AF65-F5344CB8AC3E}">
        <p14:creationId xmlns:p14="http://schemas.microsoft.com/office/powerpoint/2010/main" val="2921935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smtClean="0"/>
              <a:t> CAUSES :</a:t>
            </a:r>
            <a:endParaRPr lang="en-US" dirty="0"/>
          </a:p>
          <a:p>
            <a:r>
              <a:rPr lang="en-US" dirty="0">
                <a:hlinkClick r:id="rId2"/>
              </a:rPr>
              <a:t>vitamin D deficiency</a:t>
            </a:r>
            <a:r>
              <a:rPr lang="en-US" dirty="0"/>
              <a:t> (most common cause) due to diet, insufficient sun exposure, and/or </a:t>
            </a:r>
            <a:r>
              <a:rPr lang="en-US" dirty="0" err="1"/>
              <a:t>malabsorption</a:t>
            </a:r>
            <a:endParaRPr lang="en-US" dirty="0"/>
          </a:p>
          <a:p>
            <a:r>
              <a:rPr lang="en-US" dirty="0"/>
              <a:t>dietary calcium deficiency</a:t>
            </a:r>
          </a:p>
          <a:p>
            <a:r>
              <a:rPr lang="en-US" dirty="0"/>
              <a:t>defective vitamin D metabolism: </a:t>
            </a:r>
            <a:r>
              <a:rPr lang="en-US" dirty="0" smtClean="0"/>
              <a:t> :</a:t>
            </a:r>
            <a:endParaRPr lang="en-US" dirty="0"/>
          </a:p>
          <a:p>
            <a:r>
              <a:rPr lang="en-US" dirty="0">
                <a:hlinkClick r:id="rId3"/>
              </a:rPr>
              <a:t>hereditary </a:t>
            </a:r>
            <a:r>
              <a:rPr lang="en-US" dirty="0" err="1">
                <a:hlinkClick r:id="rId3"/>
              </a:rPr>
              <a:t>hypophosphatemic</a:t>
            </a:r>
            <a:r>
              <a:rPr lang="en-US" dirty="0">
                <a:hlinkClick r:id="rId3"/>
              </a:rPr>
              <a:t> rickets</a:t>
            </a:r>
            <a:r>
              <a:rPr lang="en-US" dirty="0"/>
              <a:t> (vitamin D resistant rickets)</a:t>
            </a:r>
          </a:p>
          <a:p>
            <a:r>
              <a:rPr lang="en-US" dirty="0"/>
              <a:t>tumor-induced (oncogenic) rickets </a:t>
            </a:r>
            <a:r>
              <a:rPr lang="en-US" baseline="30000" dirty="0"/>
              <a:t>6</a:t>
            </a:r>
            <a:endParaRPr lang="en-US" dirty="0"/>
          </a:p>
          <a:p>
            <a:r>
              <a:rPr lang="en-US" dirty="0" err="1">
                <a:hlinkClick r:id="rId4"/>
              </a:rPr>
              <a:t>Fanconi</a:t>
            </a:r>
            <a:r>
              <a:rPr lang="en-US" dirty="0">
                <a:hlinkClick r:id="rId4"/>
              </a:rPr>
              <a:t> syndrome</a:t>
            </a:r>
            <a:endParaRPr lang="en-US" dirty="0"/>
          </a:p>
        </p:txBody>
      </p:sp>
    </p:spTree>
    <p:extLst>
      <p:ext uri="{BB962C8B-B14F-4D97-AF65-F5344CB8AC3E}">
        <p14:creationId xmlns:p14="http://schemas.microsoft.com/office/powerpoint/2010/main" val="1244199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RADIOLOGICAL FINDINGS</a:t>
            </a:r>
            <a:endParaRPr lang="en-US" dirty="0"/>
          </a:p>
        </p:txBody>
      </p:sp>
      <p:sp>
        <p:nvSpPr>
          <p:cNvPr id="3" name="Content Placeholder 2"/>
          <p:cNvSpPr>
            <a:spLocks noGrp="1"/>
          </p:cNvSpPr>
          <p:nvPr>
            <p:ph idx="1"/>
          </p:nvPr>
        </p:nvSpPr>
        <p:spPr/>
        <p:txBody>
          <a:bodyPr>
            <a:normAutofit fontScale="62500" lnSpcReduction="20000"/>
          </a:bodyPr>
          <a:lstStyle/>
          <a:p>
            <a:r>
              <a:rPr lang="en-US" dirty="0">
                <a:solidFill>
                  <a:srgbClr val="FF0000"/>
                </a:solidFill>
              </a:rPr>
              <a:t>METAPHYSIS</a:t>
            </a:r>
            <a:endParaRPr lang="en-US" dirty="0" smtClean="0">
              <a:solidFill>
                <a:srgbClr val="FF0000"/>
              </a:solidFill>
            </a:endParaRPr>
          </a:p>
          <a:p>
            <a:r>
              <a:rPr lang="en-US" dirty="0" smtClean="0"/>
              <a:t>fraying</a:t>
            </a:r>
            <a:r>
              <a:rPr lang="en-US" dirty="0"/>
              <a:t>: indistinct margins of the metaphysis</a:t>
            </a:r>
          </a:p>
          <a:p>
            <a:r>
              <a:rPr lang="en-US" dirty="0"/>
              <a:t>splaying: widening of </a:t>
            </a:r>
            <a:r>
              <a:rPr lang="en-US" dirty="0" err="1" smtClean="0"/>
              <a:t>metaphysial</a:t>
            </a:r>
            <a:r>
              <a:rPr lang="en-US" dirty="0" smtClean="0"/>
              <a:t> </a:t>
            </a:r>
            <a:r>
              <a:rPr lang="en-US" dirty="0"/>
              <a:t>ends</a:t>
            </a:r>
          </a:p>
          <a:p>
            <a:r>
              <a:rPr lang="en-US" dirty="0"/>
              <a:t>cupping: concavity of metaphysis </a:t>
            </a:r>
            <a:endParaRPr lang="en-US" dirty="0" smtClean="0"/>
          </a:p>
          <a:p>
            <a:pPr marL="0" indent="0">
              <a:buNone/>
            </a:pPr>
            <a:r>
              <a:rPr lang="en-US" dirty="0" smtClean="0"/>
              <a:t> </a:t>
            </a:r>
            <a:r>
              <a:rPr lang="en-US" dirty="0" smtClean="0">
                <a:solidFill>
                  <a:srgbClr val="FF0000"/>
                </a:solidFill>
              </a:rPr>
              <a:t>EPIPHYSEAL </a:t>
            </a:r>
          </a:p>
          <a:p>
            <a:pPr marL="0" indent="0">
              <a:buNone/>
            </a:pPr>
            <a:r>
              <a:rPr lang="en-US" dirty="0" smtClean="0"/>
              <a:t>   WIDENING </a:t>
            </a:r>
          </a:p>
          <a:p>
            <a:r>
              <a:rPr lang="en-US" dirty="0" smtClean="0"/>
              <a:t>RIBS RICHET ROSARY (BEEDED APPEARANCE ON POSTERIOR RIB )</a:t>
            </a:r>
            <a:endParaRPr lang="en-US" dirty="0"/>
          </a:p>
          <a:p>
            <a:r>
              <a:rPr lang="en-US" dirty="0" smtClean="0">
                <a:solidFill>
                  <a:srgbClr val="FF0000"/>
                </a:solidFill>
              </a:rPr>
              <a:t>GENERAL BONE </a:t>
            </a:r>
            <a:r>
              <a:rPr lang="en-US" dirty="0" smtClean="0"/>
              <a:t>:</a:t>
            </a:r>
          </a:p>
          <a:p>
            <a:r>
              <a:rPr lang="en-US" dirty="0" smtClean="0"/>
              <a:t>DEMINERALISATION </a:t>
            </a:r>
          </a:p>
          <a:p>
            <a:r>
              <a:rPr lang="en-US" dirty="0" smtClean="0"/>
              <a:t> BOWING OF WEIGHT BEARING BONES.</a:t>
            </a:r>
          </a:p>
          <a:p>
            <a:r>
              <a:rPr lang="en-US" dirty="0" smtClean="0"/>
              <a:t>PROTRUSIO ACETABULI</a:t>
            </a:r>
          </a:p>
          <a:p>
            <a:r>
              <a:rPr lang="en-US" dirty="0" smtClean="0"/>
              <a:t>COARSE TRABECULATION.</a:t>
            </a:r>
          </a:p>
          <a:p>
            <a:r>
              <a:rPr lang="en-US" dirty="0" smtClean="0"/>
              <a:t>FRACTURE</a:t>
            </a:r>
            <a:endParaRPr lang="en-US" dirty="0"/>
          </a:p>
        </p:txBody>
      </p:sp>
    </p:spTree>
    <p:extLst>
      <p:ext uri="{BB962C8B-B14F-4D97-AF65-F5344CB8AC3E}">
        <p14:creationId xmlns:p14="http://schemas.microsoft.com/office/powerpoint/2010/main" val="3184980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4"/>
                </a:solidFill>
              </a:rPr>
              <a:t>Case#3</a:t>
            </a:r>
            <a:endParaRPr lang="en-US" b="1" dirty="0">
              <a:solidFill>
                <a:schemeClr val="accent4"/>
              </a:solidFill>
            </a:endParaRPr>
          </a:p>
        </p:txBody>
      </p:sp>
      <p:sp>
        <p:nvSpPr>
          <p:cNvPr id="3" name="Content Placeholder 2"/>
          <p:cNvSpPr>
            <a:spLocks noGrp="1"/>
          </p:cNvSpPr>
          <p:nvPr>
            <p:ph idx="1"/>
          </p:nvPr>
        </p:nvSpPr>
        <p:spPr/>
        <p:txBody>
          <a:bodyPr/>
          <a:lstStyle/>
          <a:p>
            <a:r>
              <a:rPr lang="en-US" dirty="0" smtClean="0"/>
              <a:t>4 year old </a:t>
            </a:r>
            <a:r>
              <a:rPr lang="en-US" dirty="0"/>
              <a:t> </a:t>
            </a:r>
            <a:r>
              <a:rPr lang="en-US" dirty="0" smtClean="0"/>
              <a:t>BOY with painless limping then became painful on LT knee and hip  </a:t>
            </a:r>
            <a:endParaRPr lang="en-US" dirty="0"/>
          </a:p>
        </p:txBody>
      </p:sp>
    </p:spTree>
    <p:extLst>
      <p:ext uri="{BB962C8B-B14F-4D97-AF65-F5344CB8AC3E}">
        <p14:creationId xmlns:p14="http://schemas.microsoft.com/office/powerpoint/2010/main" val="97411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31514" y="164272"/>
            <a:ext cx="11321341" cy="6575461"/>
          </a:xfrm>
          <a:prstGeom prst="rect">
            <a:avLst/>
          </a:prstGeom>
        </p:spPr>
      </p:pic>
      <p:sp>
        <p:nvSpPr>
          <p:cNvPr id="5" name="TextBox 4"/>
          <p:cNvSpPr txBox="1"/>
          <p:nvPr/>
        </p:nvSpPr>
        <p:spPr>
          <a:xfrm>
            <a:off x="3801438" y="5702157"/>
            <a:ext cx="6168676" cy="369332"/>
          </a:xfrm>
          <a:prstGeom prst="rect">
            <a:avLst/>
          </a:prstGeom>
          <a:noFill/>
        </p:spPr>
        <p:txBody>
          <a:bodyPr wrap="none" rtlCol="0">
            <a:spAutoFit/>
          </a:bodyPr>
          <a:lstStyle/>
          <a:p>
            <a:r>
              <a:rPr lang="en-US" dirty="0" smtClean="0"/>
              <a:t>????? Mild reduction of epiphyseal height on left side</a:t>
            </a:r>
            <a:endParaRPr lang="en-US" dirty="0"/>
          </a:p>
        </p:txBody>
      </p:sp>
    </p:spTree>
    <p:extLst>
      <p:ext uri="{BB962C8B-B14F-4D97-AF65-F5344CB8AC3E}">
        <p14:creationId xmlns:p14="http://schemas.microsoft.com/office/powerpoint/2010/main" val="21984832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519286" y="0"/>
            <a:ext cx="2595880" cy="2876186"/>
          </a:xfrm>
          <a:prstGeom prst="rect">
            <a:avLst/>
          </a:prstGeom>
        </p:spPr>
      </p:pic>
      <p:pic>
        <p:nvPicPr>
          <p:cNvPr id="9" name="Picture 8"/>
          <p:cNvPicPr>
            <a:picLocks noChangeAspect="1"/>
          </p:cNvPicPr>
          <p:nvPr/>
        </p:nvPicPr>
        <p:blipFill>
          <a:blip r:embed="rId3"/>
          <a:stretch>
            <a:fillRect/>
          </a:stretch>
        </p:blipFill>
        <p:spPr>
          <a:xfrm>
            <a:off x="5034968" y="0"/>
            <a:ext cx="2644139" cy="2247900"/>
          </a:xfrm>
          <a:prstGeom prst="rect">
            <a:avLst/>
          </a:prstGeom>
        </p:spPr>
      </p:pic>
      <p:sp>
        <p:nvSpPr>
          <p:cNvPr id="2" name="Title 1"/>
          <p:cNvSpPr>
            <a:spLocks noGrp="1"/>
          </p:cNvSpPr>
          <p:nvPr>
            <p:ph type="title"/>
          </p:nvPr>
        </p:nvSpPr>
        <p:spPr>
          <a:xfrm>
            <a:off x="2895599" y="588931"/>
            <a:ext cx="8762365" cy="1468470"/>
          </a:xfrm>
        </p:spPr>
        <p:txBody>
          <a:bodyPr/>
          <a:lstStyle/>
          <a:p>
            <a:endParaRPr lang="en-US" dirty="0"/>
          </a:p>
        </p:txBody>
      </p:sp>
      <p:sp>
        <p:nvSpPr>
          <p:cNvPr id="3" name="Content Placeholder 2"/>
          <p:cNvSpPr>
            <a:spLocks noGrp="1"/>
          </p:cNvSpPr>
          <p:nvPr>
            <p:ph idx="1"/>
          </p:nvPr>
        </p:nvSpPr>
        <p:spPr/>
        <p:txBody>
          <a:bodyPr/>
          <a:lstStyle/>
          <a:p>
            <a:pPr algn="ctr"/>
            <a:r>
              <a:rPr lang="en-US" dirty="0" smtClean="0"/>
              <a:t>NOT CONVENCING </a:t>
            </a:r>
          </a:p>
          <a:p>
            <a:pPr algn="ctr"/>
            <a:r>
              <a:rPr lang="en-US" dirty="0" smtClean="0"/>
              <a:t>ASK FOR FROG HIP XRAY</a:t>
            </a:r>
          </a:p>
          <a:p>
            <a:pPr algn="ctr"/>
            <a:endParaRPr lang="en-US" dirty="0"/>
          </a:p>
          <a:p>
            <a:pPr algn="ctr"/>
            <a:endParaRPr lang="en-US" dirty="0" smtClean="0"/>
          </a:p>
          <a:p>
            <a:pPr algn="ctr"/>
            <a:r>
              <a:rPr lang="en-US" dirty="0" smtClean="0"/>
              <a:t>ALWYS ASK FOR </a:t>
            </a:r>
            <a:r>
              <a:rPr lang="en-US" sz="3600" b="1" dirty="0" smtClean="0">
                <a:solidFill>
                  <a:schemeClr val="accent4"/>
                </a:solidFill>
              </a:rPr>
              <a:t>FROG</a:t>
            </a:r>
            <a:r>
              <a:rPr lang="en-US" dirty="0" smtClean="0"/>
              <a:t> POSITION</a:t>
            </a:r>
          </a:p>
        </p:txBody>
      </p:sp>
      <p:pic>
        <p:nvPicPr>
          <p:cNvPr id="4" name="Picture 3"/>
          <p:cNvPicPr>
            <a:picLocks noChangeAspect="1"/>
          </p:cNvPicPr>
          <p:nvPr/>
        </p:nvPicPr>
        <p:blipFill>
          <a:blip r:embed="rId4"/>
          <a:stretch>
            <a:fillRect/>
          </a:stretch>
        </p:blipFill>
        <p:spPr>
          <a:xfrm>
            <a:off x="76834" y="4203340"/>
            <a:ext cx="3316077" cy="2483856"/>
          </a:xfrm>
          <a:prstGeom prst="rect">
            <a:avLst/>
          </a:prstGeom>
        </p:spPr>
      </p:pic>
      <p:pic>
        <p:nvPicPr>
          <p:cNvPr id="5" name="Picture 4"/>
          <p:cNvPicPr>
            <a:picLocks noChangeAspect="1"/>
          </p:cNvPicPr>
          <p:nvPr/>
        </p:nvPicPr>
        <p:blipFill>
          <a:blip r:embed="rId5"/>
          <a:stretch>
            <a:fillRect/>
          </a:stretch>
        </p:blipFill>
        <p:spPr>
          <a:xfrm>
            <a:off x="228598" y="-105642"/>
            <a:ext cx="3662045" cy="2459184"/>
          </a:xfrm>
          <a:prstGeom prst="rect">
            <a:avLst/>
          </a:prstGeom>
        </p:spPr>
      </p:pic>
      <p:pic>
        <p:nvPicPr>
          <p:cNvPr id="7" name="Picture 6"/>
          <p:cNvPicPr>
            <a:picLocks noChangeAspect="1"/>
          </p:cNvPicPr>
          <p:nvPr/>
        </p:nvPicPr>
        <p:blipFill>
          <a:blip r:embed="rId6"/>
          <a:stretch>
            <a:fillRect/>
          </a:stretch>
        </p:blipFill>
        <p:spPr>
          <a:xfrm>
            <a:off x="8686801" y="4085347"/>
            <a:ext cx="3428365" cy="2672505"/>
          </a:xfrm>
          <a:prstGeom prst="rect">
            <a:avLst/>
          </a:prstGeom>
        </p:spPr>
      </p:pic>
      <p:pic>
        <p:nvPicPr>
          <p:cNvPr id="8" name="Picture 7"/>
          <p:cNvPicPr>
            <a:picLocks noChangeAspect="1"/>
          </p:cNvPicPr>
          <p:nvPr/>
        </p:nvPicPr>
        <p:blipFill>
          <a:blip r:embed="rId7"/>
          <a:stretch>
            <a:fillRect/>
          </a:stretch>
        </p:blipFill>
        <p:spPr>
          <a:xfrm>
            <a:off x="5034968" y="4581525"/>
            <a:ext cx="2009775" cy="2276475"/>
          </a:xfrm>
          <a:prstGeom prst="rect">
            <a:avLst/>
          </a:prstGeom>
        </p:spPr>
      </p:pic>
    </p:spTree>
    <p:extLst>
      <p:ext uri="{BB962C8B-B14F-4D97-AF65-F5344CB8AC3E}">
        <p14:creationId xmlns:p14="http://schemas.microsoft.com/office/powerpoint/2010/main" val="1901834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8131" y="436880"/>
            <a:ext cx="11090405" cy="5883752"/>
          </a:xfrm>
          <a:prstGeom prst="rect">
            <a:avLst/>
          </a:prstGeom>
        </p:spPr>
      </p:pic>
    </p:spTree>
    <p:extLst>
      <p:ext uri="{BB962C8B-B14F-4D97-AF65-F5344CB8AC3E}">
        <p14:creationId xmlns:p14="http://schemas.microsoft.com/office/powerpoint/2010/main" val="36280551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3889" y="213360"/>
            <a:ext cx="11754805" cy="6157279"/>
          </a:xfrm>
          <a:prstGeom prst="rect">
            <a:avLst/>
          </a:prstGeom>
        </p:spPr>
      </p:pic>
      <p:sp>
        <p:nvSpPr>
          <p:cNvPr id="5" name="TextBox 4"/>
          <p:cNvSpPr txBox="1"/>
          <p:nvPr/>
        </p:nvSpPr>
        <p:spPr>
          <a:xfrm>
            <a:off x="1432560" y="6167120"/>
            <a:ext cx="8853706" cy="646331"/>
          </a:xfrm>
          <a:prstGeom prst="rect">
            <a:avLst/>
          </a:prstGeom>
          <a:noFill/>
        </p:spPr>
        <p:txBody>
          <a:bodyPr wrap="none" rtlCol="0">
            <a:spAutoFit/>
          </a:bodyPr>
          <a:lstStyle/>
          <a:p>
            <a:r>
              <a:rPr lang="en-US" dirty="0" smtClean="0"/>
              <a:t>LEFT SIDE: REDUCTION OF THE  FEMORAL HEAD HEIGHT,WIDE EPIPHYSEAL PLATE </a:t>
            </a:r>
          </a:p>
          <a:p>
            <a:r>
              <a:rPr lang="en-US" dirty="0" smtClean="0"/>
              <a:t>,SUBCHONDRAL LUCENCY (SUBCHONDRAL FRACTURE)</a:t>
            </a:r>
            <a:endParaRPr lang="en-US" dirty="0"/>
          </a:p>
        </p:txBody>
      </p:sp>
    </p:spTree>
    <p:extLst>
      <p:ext uri="{BB962C8B-B14F-4D97-AF65-F5344CB8AC3E}">
        <p14:creationId xmlns:p14="http://schemas.microsoft.com/office/powerpoint/2010/main" val="1816893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6 MONTH FOLLOW UP LATER…………………..</a:t>
            </a:r>
            <a:endParaRPr lang="en-US" dirty="0"/>
          </a:p>
        </p:txBody>
      </p:sp>
    </p:spTree>
    <p:extLst>
      <p:ext uri="{BB962C8B-B14F-4D97-AF65-F5344CB8AC3E}">
        <p14:creationId xmlns:p14="http://schemas.microsoft.com/office/powerpoint/2010/main" val="669405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92D050"/>
                </a:solidFill>
              </a:rPr>
              <a:t>CASE #1</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 ONE YEAR OLD GIRL WITH LOWER LIMB INSTABILITY .</a:t>
            </a:r>
          </a:p>
          <a:p>
            <a:pPr marL="0" indent="0">
              <a:buNone/>
            </a:pPr>
            <a:r>
              <a:rPr lang="en-US" dirty="0" smtClean="0"/>
              <a:t>(DELAY MOTORIC ) WITH POSITIVE FAMILY HISTORY HER AUNT TO R/O DDH</a:t>
            </a:r>
            <a:endParaRPr lang="en-US" dirty="0"/>
          </a:p>
        </p:txBody>
      </p:sp>
    </p:spTree>
    <p:extLst>
      <p:ext uri="{BB962C8B-B14F-4D97-AF65-F5344CB8AC3E}">
        <p14:creationId xmlns:p14="http://schemas.microsoft.com/office/powerpoint/2010/main" val="2355419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 y="101600"/>
            <a:ext cx="11838864" cy="6512559"/>
          </a:xfrm>
          <a:prstGeom prst="rect">
            <a:avLst/>
          </a:prstGeom>
        </p:spPr>
      </p:pic>
      <p:sp>
        <p:nvSpPr>
          <p:cNvPr id="5" name="TextBox 4"/>
          <p:cNvSpPr txBox="1"/>
          <p:nvPr/>
        </p:nvSpPr>
        <p:spPr>
          <a:xfrm>
            <a:off x="4196080" y="5689600"/>
            <a:ext cx="5407249" cy="1200329"/>
          </a:xfrm>
          <a:prstGeom prst="rect">
            <a:avLst/>
          </a:prstGeom>
          <a:noFill/>
        </p:spPr>
        <p:txBody>
          <a:bodyPr wrap="none" rtlCol="0">
            <a:spAutoFit/>
          </a:bodyPr>
          <a:lstStyle/>
          <a:p>
            <a:r>
              <a:rPr lang="en-US" dirty="0" smtClean="0"/>
              <a:t>COLLAPSED LT FEMORAL HEAD WITH SCLEROSIS</a:t>
            </a:r>
          </a:p>
          <a:p>
            <a:endParaRPr lang="en-US" dirty="0"/>
          </a:p>
          <a:p>
            <a:endParaRPr lang="en-US" dirty="0" smtClean="0"/>
          </a:p>
          <a:p>
            <a:endParaRPr lang="en-US" dirty="0"/>
          </a:p>
        </p:txBody>
      </p:sp>
    </p:spTree>
    <p:extLst>
      <p:ext uri="{BB962C8B-B14F-4D97-AF65-F5344CB8AC3E}">
        <p14:creationId xmlns:p14="http://schemas.microsoft.com/office/powerpoint/2010/main" val="3956981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Legg calve </a:t>
            </a:r>
            <a:r>
              <a:rPr lang="en-US" dirty="0" err="1"/>
              <a:t>perthes</a:t>
            </a:r>
            <a:endParaRPr lang="en-US" dirty="0"/>
          </a:p>
        </p:txBody>
      </p:sp>
      <p:sp>
        <p:nvSpPr>
          <p:cNvPr id="3" name="Content Placeholder 2"/>
          <p:cNvSpPr>
            <a:spLocks noGrp="1"/>
          </p:cNvSpPr>
          <p:nvPr>
            <p:ph idx="1"/>
          </p:nvPr>
        </p:nvSpPr>
        <p:spPr/>
        <p:txBody>
          <a:bodyPr/>
          <a:lstStyle/>
          <a:p>
            <a:r>
              <a:rPr lang="en-US" dirty="0"/>
              <a:t>Legg-Calve-</a:t>
            </a:r>
            <a:r>
              <a:rPr lang="en-US" dirty="0" err="1"/>
              <a:t>Perthes</a:t>
            </a:r>
            <a:r>
              <a:rPr lang="en-US" dirty="0"/>
              <a:t> disease is idiopathic avascular necrosis of the femoral head. It occurs most commonly in children between the ages of 5-8 who present with knee or hip pain or a limp. Boys are more commonly affected than girls (5:1). The disease is bilateral in approximately 15% of cases. A good prognostic indicator in Legg-Calve-</a:t>
            </a:r>
            <a:r>
              <a:rPr lang="en-US" dirty="0" err="1"/>
              <a:t>Perthes</a:t>
            </a:r>
            <a:r>
              <a:rPr lang="en-US" dirty="0"/>
              <a:t> disease is the age of onset because if it occurs by age six, then restoration of the spherical femoral head is likely and degenerative </a:t>
            </a:r>
            <a:r>
              <a:rPr lang="en-US" dirty="0" err="1"/>
              <a:t>osteoarthrits</a:t>
            </a:r>
            <a:r>
              <a:rPr lang="en-US" dirty="0"/>
              <a:t> can be avoided.</a:t>
            </a:r>
          </a:p>
        </p:txBody>
      </p:sp>
    </p:spTree>
    <p:extLst>
      <p:ext uri="{BB962C8B-B14F-4D97-AF65-F5344CB8AC3E}">
        <p14:creationId xmlns:p14="http://schemas.microsoft.com/office/powerpoint/2010/main" val="2797467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The flattened appearance on the affected side, compared to the smooth &#10;curve of the femoral head on the normal side. &#10;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8664"/>
            <a:ext cx="12102957" cy="673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119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Late signs of LCPD on radiographs &#10;â¢ A radiolucent crescent line representing a &#10;subchondral fracture &#10;â¢ Femoral head fr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52" y="82193"/>
            <a:ext cx="11784458" cy="661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867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oxa magna, or remodeling of the femoral head, which becomes &#10;wider and flatter, similar in appearance to a mushroom &#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38" y="102742"/>
            <a:ext cx="12048162" cy="663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99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The left femoral neck is broadened, the metaphysis sclerotic with focal areas of &#10;lucency, the growth plate irregular and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193" y="81270"/>
            <a:ext cx="12274193" cy="666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67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ultrasound &#10;â¢ Assess hip joint for effusions. &#10;â¢ Assessment of epiphyseal cortex &#10;â¢ Articular cartilage assessment &#10;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0824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732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â¢ Transverse image of both hips at the level of the neck of femur. Fluid &#10;distends the joint capsule on the left side (as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5557"/>
            <a:ext cx="12061860" cy="671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628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SIGNS OF CLPD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37877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72699" y="81281"/>
            <a:ext cx="9120980" cy="6573520"/>
          </a:xfrm>
          <a:prstGeom prst="rect">
            <a:avLst/>
          </a:prstGeom>
        </p:spPr>
      </p:pic>
      <p:sp>
        <p:nvSpPr>
          <p:cNvPr id="6" name="TextBox 5"/>
          <p:cNvSpPr txBox="1"/>
          <p:nvPr/>
        </p:nvSpPr>
        <p:spPr>
          <a:xfrm>
            <a:off x="3891280" y="6096000"/>
            <a:ext cx="248786" cy="369332"/>
          </a:xfrm>
          <a:prstGeom prst="rect">
            <a:avLst/>
          </a:prstGeom>
          <a:noFill/>
        </p:spPr>
        <p:txBody>
          <a:bodyPr wrap="none" rtlCol="0">
            <a:spAutoFit/>
          </a:bodyPr>
          <a:lstStyle/>
          <a:p>
            <a:r>
              <a:rPr lang="en-US" dirty="0" smtClean="0"/>
              <a:t> </a:t>
            </a:r>
            <a:endParaRPr lang="en-US" sz="1400" dirty="0"/>
          </a:p>
        </p:txBody>
      </p:sp>
      <p:sp>
        <p:nvSpPr>
          <p:cNvPr id="7" name="TextBox 6"/>
          <p:cNvSpPr txBox="1"/>
          <p:nvPr/>
        </p:nvSpPr>
        <p:spPr>
          <a:xfrm>
            <a:off x="3322320" y="5394960"/>
            <a:ext cx="7164141" cy="1200329"/>
          </a:xfrm>
          <a:prstGeom prst="rect">
            <a:avLst/>
          </a:prstGeom>
          <a:noFill/>
        </p:spPr>
        <p:txBody>
          <a:bodyPr wrap="none" rtlCol="0">
            <a:spAutoFit/>
          </a:bodyPr>
          <a:lstStyle/>
          <a:p>
            <a:r>
              <a:rPr lang="en-US" dirty="0"/>
              <a:t>irregularity in contour of the right femoral </a:t>
            </a:r>
          </a:p>
          <a:p>
            <a:r>
              <a:rPr lang="en-US" dirty="0"/>
              <a:t>head and widening of the right joint space as</a:t>
            </a:r>
          </a:p>
          <a:p>
            <a:r>
              <a:rPr lang="en-US" dirty="0"/>
              <a:t> compared with the normal findings on the left WITH FEMORAL </a:t>
            </a:r>
          </a:p>
          <a:p>
            <a:r>
              <a:rPr lang="en-US" dirty="0"/>
              <a:t>HEAD EPIPHYSAL HEIGHT REDUCTION</a:t>
            </a:r>
          </a:p>
        </p:txBody>
      </p:sp>
    </p:spTree>
    <p:extLst>
      <p:ext uri="{BB962C8B-B14F-4D97-AF65-F5344CB8AC3E}">
        <p14:creationId xmlns:p14="http://schemas.microsoft.com/office/powerpoint/2010/main" val="565688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797978" y="-57830"/>
            <a:ext cx="8959064" cy="6987750"/>
          </a:xfrm>
          <a:prstGeom prst="rect">
            <a:avLst/>
          </a:prstGeom>
        </p:spPr>
      </p:pic>
    </p:spTree>
    <p:extLst>
      <p:ext uri="{BB962C8B-B14F-4D97-AF65-F5344CB8AC3E}">
        <p14:creationId xmlns:p14="http://schemas.microsoft.com/office/powerpoint/2010/main" val="23006440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161402" y="311520"/>
            <a:ext cx="5576815" cy="6353439"/>
          </a:xfrm>
          <a:prstGeom prst="rect">
            <a:avLst/>
          </a:prstGeom>
        </p:spPr>
      </p:pic>
      <p:sp>
        <p:nvSpPr>
          <p:cNvPr id="6" name="TextBox 5"/>
          <p:cNvSpPr txBox="1"/>
          <p:nvPr/>
        </p:nvSpPr>
        <p:spPr>
          <a:xfrm>
            <a:off x="1737361" y="5791200"/>
            <a:ext cx="184730" cy="369332"/>
          </a:xfrm>
          <a:prstGeom prst="rect">
            <a:avLst/>
          </a:prstGeom>
          <a:noFill/>
        </p:spPr>
        <p:txBody>
          <a:bodyPr wrap="square" rtlCol="0">
            <a:spAutoFit/>
          </a:bodyPr>
          <a:lstStyle/>
          <a:p>
            <a:endParaRPr lang="en-US" dirty="0"/>
          </a:p>
        </p:txBody>
      </p:sp>
      <p:sp>
        <p:nvSpPr>
          <p:cNvPr id="7" name="TextBox 6"/>
          <p:cNvSpPr txBox="1"/>
          <p:nvPr/>
        </p:nvSpPr>
        <p:spPr>
          <a:xfrm>
            <a:off x="4003040" y="5303520"/>
            <a:ext cx="7431843" cy="646331"/>
          </a:xfrm>
          <a:prstGeom prst="rect">
            <a:avLst/>
          </a:prstGeom>
          <a:noFill/>
        </p:spPr>
        <p:txBody>
          <a:bodyPr wrap="none" rtlCol="0">
            <a:spAutoFit/>
          </a:bodyPr>
          <a:lstStyle/>
          <a:p>
            <a:r>
              <a:rPr lang="en-US" dirty="0"/>
              <a:t>the femoral head has become markedly flattened (</a:t>
            </a:r>
            <a:r>
              <a:rPr lang="en-US" dirty="0" err="1"/>
              <a:t>coxa</a:t>
            </a:r>
            <a:r>
              <a:rPr lang="en-US" dirty="0"/>
              <a:t> </a:t>
            </a:r>
            <a:r>
              <a:rPr lang="en-US" dirty="0" err="1"/>
              <a:t>plana</a:t>
            </a:r>
            <a:r>
              <a:rPr lang="en-US" dirty="0"/>
              <a:t>) </a:t>
            </a:r>
            <a:endParaRPr lang="en-US" dirty="0" smtClean="0"/>
          </a:p>
          <a:p>
            <a:r>
              <a:rPr lang="en-US" dirty="0" smtClean="0"/>
              <a:t>and </a:t>
            </a:r>
            <a:r>
              <a:rPr lang="en-US" dirty="0"/>
              <a:t>enlarged (</a:t>
            </a:r>
            <a:r>
              <a:rPr lang="en-US" dirty="0" err="1"/>
              <a:t>coxa</a:t>
            </a:r>
            <a:r>
              <a:rPr lang="en-US" dirty="0"/>
              <a:t> magna).</a:t>
            </a:r>
          </a:p>
        </p:txBody>
      </p:sp>
    </p:spTree>
    <p:extLst>
      <p:ext uri="{BB962C8B-B14F-4D97-AF65-F5344CB8AC3E}">
        <p14:creationId xmlns:p14="http://schemas.microsoft.com/office/powerpoint/2010/main" val="331871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748329" y="-71120"/>
            <a:ext cx="6161366" cy="6736399"/>
          </a:xfrm>
          <a:prstGeom prst="rect">
            <a:avLst/>
          </a:prstGeom>
        </p:spPr>
      </p:pic>
      <p:sp>
        <p:nvSpPr>
          <p:cNvPr id="6" name="TextBox 5"/>
          <p:cNvSpPr txBox="1"/>
          <p:nvPr/>
        </p:nvSpPr>
        <p:spPr>
          <a:xfrm>
            <a:off x="3302000" y="5486400"/>
            <a:ext cx="5729454" cy="646331"/>
          </a:xfrm>
          <a:prstGeom prst="rect">
            <a:avLst/>
          </a:prstGeom>
          <a:noFill/>
        </p:spPr>
        <p:txBody>
          <a:bodyPr wrap="none" rtlCol="0">
            <a:spAutoFit/>
          </a:bodyPr>
          <a:lstStyle/>
          <a:p>
            <a:r>
              <a:rPr lang="en-US" dirty="0" err="1"/>
              <a:t>crescentic</a:t>
            </a:r>
            <a:r>
              <a:rPr lang="en-US" dirty="0"/>
              <a:t> </a:t>
            </a:r>
            <a:r>
              <a:rPr lang="en-US" dirty="0" err="1"/>
              <a:t>subchondral</a:t>
            </a:r>
            <a:r>
              <a:rPr lang="en-US" dirty="0"/>
              <a:t> </a:t>
            </a:r>
            <a:r>
              <a:rPr lang="en-US" dirty="0" err="1"/>
              <a:t>lucency</a:t>
            </a:r>
            <a:r>
              <a:rPr lang="en-US" dirty="0"/>
              <a:t> consistent with </a:t>
            </a:r>
            <a:endParaRPr lang="en-US" dirty="0" smtClean="0"/>
          </a:p>
          <a:p>
            <a:r>
              <a:rPr lang="en-US" dirty="0" smtClean="0"/>
              <a:t>a SUBCHONDRAL fracture </a:t>
            </a:r>
            <a:r>
              <a:rPr lang="en-US" dirty="0"/>
              <a:t>through necrotic bone.</a:t>
            </a:r>
          </a:p>
        </p:txBody>
      </p:sp>
    </p:spTree>
    <p:extLst>
      <p:ext uri="{BB962C8B-B14F-4D97-AF65-F5344CB8AC3E}">
        <p14:creationId xmlns:p14="http://schemas.microsoft.com/office/powerpoint/2010/main" val="1083236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Radionuclide scan &#10;â¢Technetium scan images of bone depend in part on &#10;blood flow to bone &#10;â¢Avascular areas are seen as s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67" y="0"/>
            <a:ext cx="1195912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19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1120" y="173851"/>
            <a:ext cx="12120880" cy="6521908"/>
          </a:xfrm>
          <a:prstGeom prst="rect">
            <a:avLst/>
          </a:prstGeom>
        </p:spPr>
      </p:pic>
      <p:sp>
        <p:nvSpPr>
          <p:cNvPr id="5" name="TextBox 4"/>
          <p:cNvSpPr txBox="1"/>
          <p:nvPr/>
        </p:nvSpPr>
        <p:spPr>
          <a:xfrm>
            <a:off x="2560320" y="5588000"/>
            <a:ext cx="3076483" cy="646331"/>
          </a:xfrm>
          <a:prstGeom prst="rect">
            <a:avLst/>
          </a:prstGeom>
          <a:noFill/>
        </p:spPr>
        <p:txBody>
          <a:bodyPr wrap="none" rtlCol="0">
            <a:spAutoFit/>
          </a:bodyPr>
          <a:lstStyle/>
          <a:p>
            <a:r>
              <a:rPr lang="en-US" dirty="0">
                <a:solidFill>
                  <a:schemeClr val="bg1">
                    <a:lumMod val="85000"/>
                    <a:lumOff val="15000"/>
                  </a:schemeClr>
                </a:solidFill>
              </a:rPr>
              <a:t>SUBCHONDRAL FRACTURE</a:t>
            </a:r>
          </a:p>
          <a:p>
            <a:r>
              <a:rPr lang="en-US" dirty="0" smtClean="0">
                <a:solidFill>
                  <a:schemeClr val="bg1">
                    <a:lumMod val="85000"/>
                    <a:lumOff val="15000"/>
                  </a:schemeClr>
                </a:solidFill>
              </a:rPr>
              <a:t>LUCENCY</a:t>
            </a:r>
            <a:endParaRPr lang="en-US" dirty="0">
              <a:solidFill>
                <a:schemeClr val="bg1">
                  <a:lumMod val="85000"/>
                  <a:lumOff val="15000"/>
                </a:schemeClr>
              </a:solidFill>
            </a:endParaRPr>
          </a:p>
        </p:txBody>
      </p:sp>
    </p:spTree>
    <p:extLst>
      <p:ext uri="{BB962C8B-B14F-4D97-AF65-F5344CB8AC3E}">
        <p14:creationId xmlns:p14="http://schemas.microsoft.com/office/powerpoint/2010/main" val="1530377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2240" y="71120"/>
            <a:ext cx="11958320" cy="6715759"/>
          </a:xfrm>
          <a:prstGeom prst="rect">
            <a:avLst/>
          </a:prstGeom>
        </p:spPr>
      </p:pic>
      <p:sp>
        <p:nvSpPr>
          <p:cNvPr id="5" name="TextBox 4"/>
          <p:cNvSpPr txBox="1"/>
          <p:nvPr/>
        </p:nvSpPr>
        <p:spPr>
          <a:xfrm>
            <a:off x="3911600" y="6218685"/>
            <a:ext cx="248786" cy="369332"/>
          </a:xfrm>
          <a:prstGeom prst="rect">
            <a:avLst/>
          </a:prstGeom>
          <a:noFill/>
        </p:spPr>
        <p:txBody>
          <a:bodyPr wrap="none" rtlCol="0">
            <a:spAutoFit/>
          </a:bodyPr>
          <a:lstStyle/>
          <a:p>
            <a:r>
              <a:rPr lang="en-US" dirty="0" smtClean="0">
                <a:solidFill>
                  <a:schemeClr val="bg1">
                    <a:lumMod val="85000"/>
                    <a:lumOff val="15000"/>
                  </a:schemeClr>
                </a:solidFill>
              </a:rPr>
              <a:t> </a:t>
            </a:r>
            <a:endParaRPr lang="en-US" dirty="0">
              <a:solidFill>
                <a:schemeClr val="bg1">
                  <a:lumMod val="85000"/>
                  <a:lumOff val="15000"/>
                </a:schemeClr>
              </a:solidFill>
            </a:endParaRPr>
          </a:p>
        </p:txBody>
      </p:sp>
      <p:sp>
        <p:nvSpPr>
          <p:cNvPr id="6" name="TextBox 5"/>
          <p:cNvSpPr txBox="1"/>
          <p:nvPr/>
        </p:nvSpPr>
        <p:spPr>
          <a:xfrm>
            <a:off x="2651760" y="5029200"/>
            <a:ext cx="6781023" cy="369332"/>
          </a:xfrm>
          <a:prstGeom prst="rect">
            <a:avLst/>
          </a:prstGeom>
          <a:noFill/>
        </p:spPr>
        <p:txBody>
          <a:bodyPr wrap="none" rtlCol="0">
            <a:spAutoFit/>
          </a:bodyPr>
          <a:lstStyle/>
          <a:p>
            <a:r>
              <a:rPr lang="en-US" dirty="0" smtClean="0"/>
              <a:t>COXA PLANA : COLLAPSED BOTH FEMORAL HEAD EPIPHYSIS</a:t>
            </a:r>
            <a:endParaRPr lang="en-US" dirty="0"/>
          </a:p>
        </p:txBody>
      </p:sp>
    </p:spTree>
    <p:extLst>
      <p:ext uri="{BB962C8B-B14F-4D97-AF65-F5344CB8AC3E}">
        <p14:creationId xmlns:p14="http://schemas.microsoft.com/office/powerpoint/2010/main" val="696709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92D050"/>
                </a:solidFill>
              </a:rPr>
              <a:t>CASE #4</a:t>
            </a:r>
            <a:endParaRPr lang="en-US" dirty="0"/>
          </a:p>
        </p:txBody>
      </p:sp>
      <p:sp>
        <p:nvSpPr>
          <p:cNvPr id="3" name="Content Placeholder 2"/>
          <p:cNvSpPr>
            <a:spLocks noGrp="1"/>
          </p:cNvSpPr>
          <p:nvPr>
            <p:ph idx="1"/>
          </p:nvPr>
        </p:nvSpPr>
        <p:spPr/>
        <p:txBody>
          <a:bodyPr/>
          <a:lstStyle/>
          <a:p>
            <a:pPr marL="0" indent="0">
              <a:buNone/>
            </a:pPr>
            <a:r>
              <a:rPr lang="en-US" dirty="0" smtClean="0"/>
              <a:t>ONE YEAR OLD MALE </a:t>
            </a:r>
            <a:r>
              <a:rPr lang="ar-JO" dirty="0" smtClean="0"/>
              <a:t> </a:t>
            </a:r>
            <a:r>
              <a:rPr lang="en-US" dirty="0" smtClean="0"/>
              <a:t>PRESENTED WITH DOWNFALL FROM  THE COUCH</a:t>
            </a:r>
            <a:endParaRPr lang="en-US" dirty="0"/>
          </a:p>
        </p:txBody>
      </p:sp>
    </p:spTree>
    <p:extLst>
      <p:ext uri="{BB962C8B-B14F-4D97-AF65-F5344CB8AC3E}">
        <p14:creationId xmlns:p14="http://schemas.microsoft.com/office/powerpoint/2010/main" val="3768880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070973" y="132081"/>
            <a:ext cx="9485270" cy="6725920"/>
          </a:xfrm>
          <a:prstGeom prst="rect">
            <a:avLst/>
          </a:prstGeom>
        </p:spPr>
      </p:pic>
      <p:sp>
        <p:nvSpPr>
          <p:cNvPr id="6" name="TextBox 5"/>
          <p:cNvSpPr txBox="1"/>
          <p:nvPr/>
        </p:nvSpPr>
        <p:spPr>
          <a:xfrm>
            <a:off x="243840" y="5080000"/>
            <a:ext cx="9951646" cy="1754326"/>
          </a:xfrm>
          <a:prstGeom prst="rect">
            <a:avLst/>
          </a:prstGeom>
          <a:noFill/>
        </p:spPr>
        <p:txBody>
          <a:bodyPr wrap="square" rtlCol="0">
            <a:spAutoFit/>
          </a:bodyPr>
          <a:lstStyle/>
          <a:p>
            <a:r>
              <a:rPr lang="en-US" dirty="0" smtClean="0"/>
              <a:t>SPIRAL FRACTURE IN THE FEMUR</a:t>
            </a:r>
          </a:p>
          <a:p>
            <a:r>
              <a:rPr lang="en-US" dirty="0" err="1"/>
              <a:t>Diaphyseal</a:t>
            </a:r>
            <a:r>
              <a:rPr lang="en-US" dirty="0"/>
              <a:t> fractures are non-specific as they do occur </a:t>
            </a:r>
            <a:r>
              <a:rPr lang="en-US" dirty="0" smtClean="0"/>
              <a:t>in</a:t>
            </a:r>
          </a:p>
          <a:p>
            <a:r>
              <a:rPr lang="en-US" dirty="0" smtClean="0"/>
              <a:t> </a:t>
            </a:r>
            <a:r>
              <a:rPr lang="en-US" dirty="0"/>
              <a:t>both accidental and non-accidental injury. </a:t>
            </a:r>
            <a:br>
              <a:rPr lang="en-US" dirty="0"/>
            </a:br>
            <a:r>
              <a:rPr lang="en-US" dirty="0"/>
              <a:t>However in these cases the age of the child and the </a:t>
            </a:r>
            <a:endParaRPr lang="en-US" dirty="0" smtClean="0"/>
          </a:p>
          <a:p>
            <a:r>
              <a:rPr lang="en-US" dirty="0" smtClean="0"/>
              <a:t>history </a:t>
            </a:r>
            <a:r>
              <a:rPr lang="en-US" dirty="0"/>
              <a:t>become very important.</a:t>
            </a:r>
            <a:endParaRPr lang="en-US" dirty="0" smtClean="0"/>
          </a:p>
          <a:p>
            <a:endParaRPr lang="en-US" dirty="0"/>
          </a:p>
        </p:txBody>
      </p:sp>
    </p:spTree>
    <p:extLst>
      <p:ext uri="{BB962C8B-B14F-4D97-AF65-F5344CB8AC3E}">
        <p14:creationId xmlns:p14="http://schemas.microsoft.com/office/powerpoint/2010/main" val="41835566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SPIRAL FRACTURE  OF THE FEMURE  FROM FALLING DOWN FROM A COUCH</a:t>
            </a:r>
          </a:p>
          <a:p>
            <a:r>
              <a:rPr lang="en-US" dirty="0" smtClean="0"/>
              <a:t>????????????????????????????</a:t>
            </a:r>
            <a:endParaRPr lang="en-US" dirty="0"/>
          </a:p>
        </p:txBody>
      </p:sp>
    </p:spTree>
    <p:extLst>
      <p:ext uri="{BB962C8B-B14F-4D97-AF65-F5344CB8AC3E}">
        <p14:creationId xmlns:p14="http://schemas.microsoft.com/office/powerpoint/2010/main" val="935093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SKELETAL SURVEY WAS REQUESTED TO R/O NON ACCIDENTAL TRAUMA (CHILD ABUSE)</a:t>
            </a:r>
            <a:endParaRPr lang="en-US" dirty="0"/>
          </a:p>
        </p:txBody>
      </p:sp>
    </p:spTree>
    <p:extLst>
      <p:ext uri="{BB962C8B-B14F-4D97-AF65-F5344CB8AC3E}">
        <p14:creationId xmlns:p14="http://schemas.microsoft.com/office/powerpoint/2010/main" val="2002573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normAutofit lnSpcReduction="10000"/>
          </a:bodyPr>
          <a:lstStyle/>
          <a:p>
            <a:r>
              <a:rPr lang="en-US" dirty="0"/>
              <a:t>A skeletal survey consists of :</a:t>
            </a:r>
          </a:p>
          <a:p>
            <a:r>
              <a:rPr lang="en-US" dirty="0"/>
              <a:t>two views of the skull</a:t>
            </a:r>
          </a:p>
          <a:p>
            <a:r>
              <a:rPr lang="en-US" dirty="0"/>
              <a:t>lateral thoracic and lumbar spine</a:t>
            </a:r>
          </a:p>
          <a:p>
            <a:r>
              <a:rPr lang="en-US" dirty="0"/>
              <a:t>AP views of both upper and both lower extremities</a:t>
            </a:r>
          </a:p>
          <a:p>
            <a:r>
              <a:rPr lang="en-US" dirty="0"/>
              <a:t>AP views of both hands and both feet</a:t>
            </a:r>
          </a:p>
          <a:p>
            <a:r>
              <a:rPr lang="en-US" dirty="0"/>
              <a:t>AP view of the Pelvis</a:t>
            </a:r>
          </a:p>
          <a:p>
            <a:r>
              <a:rPr lang="en-US" i="1" dirty="0"/>
              <a:t>may</a:t>
            </a:r>
            <a:r>
              <a:rPr lang="en-US" dirty="0"/>
              <a:t> require CT scan of head</a:t>
            </a:r>
          </a:p>
          <a:p>
            <a:r>
              <a:rPr lang="en-US" i="1" dirty="0"/>
              <a:t>may</a:t>
            </a:r>
            <a:r>
              <a:rPr lang="en-US" dirty="0"/>
              <a:t> require repeat skeletal survey in two weeks to look for healing injuries not seen on initial survey</a:t>
            </a:r>
          </a:p>
          <a:p>
            <a:endParaRPr lang="en-US" dirty="0"/>
          </a:p>
        </p:txBody>
      </p:sp>
    </p:spTree>
    <p:extLst>
      <p:ext uri="{BB962C8B-B14F-4D97-AF65-F5344CB8AC3E}">
        <p14:creationId xmlns:p14="http://schemas.microsoft.com/office/powerpoint/2010/main" val="884356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316052"/>
            <a:ext cx="6313524" cy="4876548"/>
          </a:xfrm>
          <a:prstGeom prst="rect">
            <a:avLst/>
          </a:prstGeom>
        </p:spPr>
      </p:pic>
      <p:pic>
        <p:nvPicPr>
          <p:cNvPr id="5" name="Picture 4"/>
          <p:cNvPicPr>
            <a:picLocks noChangeAspect="1"/>
          </p:cNvPicPr>
          <p:nvPr/>
        </p:nvPicPr>
        <p:blipFill>
          <a:blip r:embed="rId3"/>
          <a:stretch>
            <a:fillRect/>
          </a:stretch>
        </p:blipFill>
        <p:spPr>
          <a:xfrm>
            <a:off x="6123420" y="1410887"/>
            <a:ext cx="6171408" cy="4876548"/>
          </a:xfrm>
          <a:prstGeom prst="rect">
            <a:avLst/>
          </a:prstGeom>
        </p:spPr>
      </p:pic>
      <p:sp>
        <p:nvSpPr>
          <p:cNvPr id="6" name="TextBox 5"/>
          <p:cNvSpPr txBox="1"/>
          <p:nvPr/>
        </p:nvSpPr>
        <p:spPr>
          <a:xfrm>
            <a:off x="6828090" y="2315910"/>
            <a:ext cx="830677" cy="369332"/>
          </a:xfrm>
          <a:prstGeom prst="rect">
            <a:avLst/>
          </a:prstGeom>
          <a:noFill/>
        </p:spPr>
        <p:txBody>
          <a:bodyPr wrap="none" rtlCol="0">
            <a:spAutoFit/>
          </a:bodyPr>
          <a:lstStyle/>
          <a:p>
            <a:r>
              <a:rPr lang="en-US" dirty="0" smtClean="0"/>
              <a:t>ILEUM</a:t>
            </a:r>
            <a:endParaRPr lang="en-US" dirty="0"/>
          </a:p>
        </p:txBody>
      </p:sp>
      <p:sp>
        <p:nvSpPr>
          <p:cNvPr id="7" name="TextBox 6"/>
          <p:cNvSpPr txBox="1"/>
          <p:nvPr/>
        </p:nvSpPr>
        <p:spPr>
          <a:xfrm rot="4130871">
            <a:off x="7282743" y="4956561"/>
            <a:ext cx="1112805" cy="369332"/>
          </a:xfrm>
          <a:prstGeom prst="rect">
            <a:avLst/>
          </a:prstGeom>
          <a:noFill/>
        </p:spPr>
        <p:txBody>
          <a:bodyPr wrap="none" rtlCol="0">
            <a:spAutoFit/>
          </a:bodyPr>
          <a:lstStyle/>
          <a:p>
            <a:r>
              <a:rPr lang="en-US" dirty="0" smtClean="0"/>
              <a:t>ISCHUIM</a:t>
            </a:r>
            <a:endParaRPr lang="en-US" dirty="0"/>
          </a:p>
        </p:txBody>
      </p:sp>
      <p:sp>
        <p:nvSpPr>
          <p:cNvPr id="8" name="TextBox 7"/>
          <p:cNvSpPr txBox="1"/>
          <p:nvPr/>
        </p:nvSpPr>
        <p:spPr>
          <a:xfrm rot="2484730">
            <a:off x="7945395" y="4624042"/>
            <a:ext cx="905854" cy="366703"/>
          </a:xfrm>
          <a:prstGeom prst="rect">
            <a:avLst/>
          </a:prstGeom>
          <a:noFill/>
        </p:spPr>
        <p:txBody>
          <a:bodyPr wrap="square" rtlCol="0">
            <a:spAutoFit/>
          </a:bodyPr>
          <a:lstStyle/>
          <a:p>
            <a:r>
              <a:rPr lang="en-US" dirty="0" smtClean="0"/>
              <a:t>PUBIC</a:t>
            </a:r>
            <a:endParaRPr lang="en-US" dirty="0"/>
          </a:p>
        </p:txBody>
      </p:sp>
      <p:sp>
        <p:nvSpPr>
          <p:cNvPr id="9" name="TextBox 8"/>
          <p:cNvSpPr txBox="1"/>
          <p:nvPr/>
        </p:nvSpPr>
        <p:spPr>
          <a:xfrm>
            <a:off x="6503350" y="5141227"/>
            <a:ext cx="922047" cy="369332"/>
          </a:xfrm>
          <a:prstGeom prst="rect">
            <a:avLst/>
          </a:prstGeom>
          <a:noFill/>
        </p:spPr>
        <p:txBody>
          <a:bodyPr wrap="none" rtlCol="0">
            <a:spAutoFit/>
          </a:bodyPr>
          <a:lstStyle/>
          <a:p>
            <a:r>
              <a:rPr lang="en-US" dirty="0" smtClean="0"/>
              <a:t>FEMUR</a:t>
            </a:r>
            <a:endParaRPr lang="en-US" dirty="0"/>
          </a:p>
        </p:txBody>
      </p:sp>
      <p:cxnSp>
        <p:nvCxnSpPr>
          <p:cNvPr id="11" name="Straight Arrow Connector 10"/>
          <p:cNvCxnSpPr/>
          <p:nvPr/>
        </p:nvCxnSpPr>
        <p:spPr>
          <a:xfrm flipH="1" flipV="1">
            <a:off x="6665720" y="3597779"/>
            <a:ext cx="298653" cy="3589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13524" y="3290131"/>
            <a:ext cx="1657826" cy="230832"/>
          </a:xfrm>
          <a:prstGeom prst="rect">
            <a:avLst/>
          </a:prstGeom>
          <a:noFill/>
        </p:spPr>
        <p:txBody>
          <a:bodyPr wrap="none" rtlCol="0">
            <a:spAutoFit/>
          </a:bodyPr>
          <a:lstStyle/>
          <a:p>
            <a:r>
              <a:rPr lang="en-US" sz="900" dirty="0" smtClean="0"/>
              <a:t>FEMURE CAPITAL EPIPHYSIS</a:t>
            </a:r>
            <a:endParaRPr lang="en-US" sz="900" dirty="0"/>
          </a:p>
        </p:txBody>
      </p:sp>
      <p:sp>
        <p:nvSpPr>
          <p:cNvPr id="14" name="TextBox 13"/>
          <p:cNvSpPr txBox="1"/>
          <p:nvPr/>
        </p:nvSpPr>
        <p:spPr>
          <a:xfrm>
            <a:off x="3071973" y="575353"/>
            <a:ext cx="5296643" cy="1107996"/>
          </a:xfrm>
          <a:prstGeom prst="rect">
            <a:avLst/>
          </a:prstGeom>
          <a:noFill/>
        </p:spPr>
        <p:txBody>
          <a:bodyPr wrap="none" rtlCol="0">
            <a:spAutoFit/>
          </a:bodyPr>
          <a:lstStyle/>
          <a:p>
            <a:r>
              <a:rPr lang="en-US" sz="6600" b="1" dirty="0" smtClean="0">
                <a:solidFill>
                  <a:schemeClr val="accent1"/>
                </a:solidFill>
              </a:rPr>
              <a:t>NORMAL HIP</a:t>
            </a:r>
            <a:endParaRPr lang="en-US" sz="6600" b="1" dirty="0">
              <a:solidFill>
                <a:schemeClr val="accent1"/>
              </a:solidFill>
            </a:endParaRPr>
          </a:p>
        </p:txBody>
      </p:sp>
    </p:spTree>
    <p:extLst>
      <p:ext uri="{BB962C8B-B14F-4D97-AF65-F5344CB8AC3E}">
        <p14:creationId xmlns:p14="http://schemas.microsoft.com/office/powerpoint/2010/main" val="4651170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49242" y="395977"/>
            <a:ext cx="2464918" cy="6055941"/>
          </a:xfrm>
          <a:prstGeom prst="rect">
            <a:avLst/>
          </a:prstGeom>
        </p:spPr>
      </p:pic>
      <p:sp>
        <p:nvSpPr>
          <p:cNvPr id="3" name="TextBox 2"/>
          <p:cNvSpPr txBox="1"/>
          <p:nvPr/>
        </p:nvSpPr>
        <p:spPr>
          <a:xfrm>
            <a:off x="2326640" y="5455920"/>
            <a:ext cx="9592691" cy="646331"/>
          </a:xfrm>
          <a:prstGeom prst="rect">
            <a:avLst/>
          </a:prstGeom>
          <a:noFill/>
        </p:spPr>
        <p:txBody>
          <a:bodyPr wrap="none" rtlCol="0">
            <a:spAutoFit/>
          </a:bodyPr>
          <a:lstStyle/>
          <a:p>
            <a:r>
              <a:rPr lang="en-US" dirty="0" smtClean="0"/>
              <a:t>CORNER FRACTURE a </a:t>
            </a:r>
            <a:r>
              <a:rPr lang="en-US" dirty="0"/>
              <a:t>small piece of bone is avulsed due </a:t>
            </a:r>
            <a:endParaRPr lang="en-US" dirty="0" smtClean="0"/>
          </a:p>
          <a:p>
            <a:r>
              <a:rPr lang="en-US" dirty="0" smtClean="0"/>
              <a:t>to </a:t>
            </a:r>
            <a:r>
              <a:rPr lang="en-US" dirty="0"/>
              <a:t>shearing forces on the fragile growth plate it is seen as the typical corner fracture.</a:t>
            </a:r>
          </a:p>
        </p:txBody>
      </p:sp>
    </p:spTree>
    <p:extLst>
      <p:ext uri="{BB962C8B-B14F-4D97-AF65-F5344CB8AC3E}">
        <p14:creationId xmlns:p14="http://schemas.microsoft.com/office/powerpoint/2010/main" val="36388527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4960" y="389881"/>
            <a:ext cx="11498877" cy="6468119"/>
          </a:xfrm>
          <a:prstGeom prst="rect">
            <a:avLst/>
          </a:prstGeom>
        </p:spPr>
      </p:pic>
      <p:pic>
        <p:nvPicPr>
          <p:cNvPr id="5" name="Picture 4"/>
          <p:cNvPicPr>
            <a:picLocks noChangeAspect="1"/>
          </p:cNvPicPr>
          <p:nvPr/>
        </p:nvPicPr>
        <p:blipFill>
          <a:blip r:embed="rId3"/>
          <a:stretch>
            <a:fillRect/>
          </a:stretch>
        </p:blipFill>
        <p:spPr>
          <a:xfrm>
            <a:off x="132080" y="16500"/>
            <a:ext cx="11887200" cy="6739900"/>
          </a:xfrm>
          <a:prstGeom prst="rect">
            <a:avLst/>
          </a:prstGeom>
        </p:spPr>
      </p:pic>
      <p:sp>
        <p:nvSpPr>
          <p:cNvPr id="6" name="TextBox 5"/>
          <p:cNvSpPr txBox="1"/>
          <p:nvPr/>
        </p:nvSpPr>
        <p:spPr>
          <a:xfrm>
            <a:off x="1717040" y="508000"/>
            <a:ext cx="8334846" cy="1200329"/>
          </a:xfrm>
          <a:prstGeom prst="rect">
            <a:avLst/>
          </a:prstGeom>
          <a:noFill/>
        </p:spPr>
        <p:txBody>
          <a:bodyPr wrap="square" rtlCol="0">
            <a:spAutoFit/>
          </a:bodyPr>
          <a:lstStyle/>
          <a:p>
            <a:r>
              <a:rPr lang="en-US" b="1" dirty="0"/>
              <a:t>Bucket handle fractures</a:t>
            </a:r>
            <a:r>
              <a:rPr lang="en-US" dirty="0"/>
              <a:t/>
            </a:r>
            <a:br>
              <a:rPr lang="en-US" dirty="0"/>
            </a:br>
            <a:r>
              <a:rPr lang="en-US" dirty="0"/>
              <a:t>These fractures are essentially the same as corner fractures.</a:t>
            </a:r>
            <a:br>
              <a:rPr lang="en-US" dirty="0"/>
            </a:br>
            <a:r>
              <a:rPr lang="en-US" dirty="0"/>
              <a:t>The avulsed bone fragment is larger and seen 'en face' as a </a:t>
            </a:r>
            <a:endParaRPr lang="en-US" dirty="0" smtClean="0"/>
          </a:p>
          <a:p>
            <a:r>
              <a:rPr lang="en-US" dirty="0" smtClean="0"/>
              <a:t>disc </a:t>
            </a:r>
            <a:r>
              <a:rPr lang="en-US" dirty="0"/>
              <a:t>or bucket handle. </a:t>
            </a:r>
          </a:p>
        </p:txBody>
      </p:sp>
    </p:spTree>
    <p:extLst>
      <p:ext uri="{BB962C8B-B14F-4D97-AF65-F5344CB8AC3E}">
        <p14:creationId xmlns:p14="http://schemas.microsoft.com/office/powerpoint/2010/main" val="32515424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540000" y="272223"/>
            <a:ext cx="7239635" cy="6094763"/>
          </a:xfrm>
          <a:prstGeom prst="rect">
            <a:avLst/>
          </a:prstGeom>
        </p:spPr>
      </p:pic>
      <p:sp>
        <p:nvSpPr>
          <p:cNvPr id="7" name="TextBox 6"/>
          <p:cNvSpPr txBox="1"/>
          <p:nvPr/>
        </p:nvSpPr>
        <p:spPr>
          <a:xfrm>
            <a:off x="2895600" y="5770880"/>
            <a:ext cx="8045792" cy="369332"/>
          </a:xfrm>
          <a:prstGeom prst="rect">
            <a:avLst/>
          </a:prstGeom>
          <a:noFill/>
        </p:spPr>
        <p:txBody>
          <a:bodyPr wrap="none" rtlCol="0">
            <a:spAutoFit/>
          </a:bodyPr>
          <a:lstStyle/>
          <a:p>
            <a:r>
              <a:rPr lang="en-US" dirty="0"/>
              <a:t>They are identified in the healing stage as a result of associated callus.</a:t>
            </a:r>
          </a:p>
        </p:txBody>
      </p:sp>
      <p:cxnSp>
        <p:nvCxnSpPr>
          <p:cNvPr id="9" name="Straight Arrow Connector 8"/>
          <p:cNvCxnSpPr/>
          <p:nvPr/>
        </p:nvCxnSpPr>
        <p:spPr>
          <a:xfrm flipH="1" flipV="1">
            <a:off x="2286000" y="2956560"/>
            <a:ext cx="680720" cy="9042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626360" y="2326640"/>
            <a:ext cx="655320" cy="7416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663440" y="1717040"/>
            <a:ext cx="589280" cy="6908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1976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descr="Skull fra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818" y="193040"/>
            <a:ext cx="12057182" cy="64820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800" y="4236720"/>
            <a:ext cx="9095493" cy="2062103"/>
          </a:xfrm>
          <a:prstGeom prst="rect">
            <a:avLst/>
          </a:prstGeom>
          <a:noFill/>
        </p:spPr>
        <p:txBody>
          <a:bodyPr wrap="square" rtlCol="0">
            <a:spAutoFit/>
          </a:bodyPr>
          <a:lstStyle/>
          <a:p>
            <a:r>
              <a:rPr lang="en-US" sz="1600" dirty="0" smtClean="0"/>
              <a:t>Skull </a:t>
            </a:r>
            <a:r>
              <a:rPr lang="en-US" sz="1600" dirty="0"/>
              <a:t>fractures are common child abuse injuries</a:t>
            </a:r>
            <a:r>
              <a:rPr lang="en-US" sz="1600" dirty="0" smtClean="0"/>
              <a:t>,</a:t>
            </a:r>
          </a:p>
          <a:p>
            <a:r>
              <a:rPr lang="en-US" sz="1600" dirty="0" smtClean="0"/>
              <a:t> </a:t>
            </a:r>
            <a:r>
              <a:rPr lang="en-US" sz="1600" dirty="0"/>
              <a:t>but they are also common in accidental trauma. </a:t>
            </a:r>
            <a:br>
              <a:rPr lang="en-US" sz="1600" dirty="0"/>
            </a:br>
            <a:r>
              <a:rPr lang="en-US" sz="1600" dirty="0"/>
              <a:t>Patterns of skull fracture that suggest child abuse are:</a:t>
            </a:r>
            <a:br>
              <a:rPr lang="en-US" sz="1600" dirty="0"/>
            </a:br>
            <a:r>
              <a:rPr lang="en-US" sz="1600" dirty="0"/>
              <a:t>- Multiple 'eggshell' fractures</a:t>
            </a:r>
            <a:br>
              <a:rPr lang="en-US" sz="1600" dirty="0"/>
            </a:br>
            <a:r>
              <a:rPr lang="en-US" sz="1600" dirty="0"/>
              <a:t>- Occipital impression fractures</a:t>
            </a:r>
            <a:br>
              <a:rPr lang="en-US" sz="1600" dirty="0"/>
            </a:br>
            <a:r>
              <a:rPr lang="en-US" sz="1600" dirty="0"/>
              <a:t>- Fractures crossing </a:t>
            </a:r>
            <a:r>
              <a:rPr lang="en-US" sz="1600" dirty="0" smtClean="0"/>
              <a:t>sutures</a:t>
            </a:r>
            <a:r>
              <a:rPr lang="en-US" sz="1600" dirty="0"/>
              <a:t/>
            </a:r>
            <a:br>
              <a:rPr lang="en-US" sz="1600" dirty="0"/>
            </a:br>
            <a:r>
              <a:rPr lang="en-US" sz="1600" dirty="0"/>
              <a:t>The infant's skull is very </a:t>
            </a:r>
            <a:r>
              <a:rPr lang="en-US" sz="1600" dirty="0" err="1"/>
              <a:t>resistent</a:t>
            </a:r>
            <a:r>
              <a:rPr lang="en-US" sz="1600" dirty="0"/>
              <a:t> to trauma, so any fracture that is inconsistent </a:t>
            </a:r>
            <a:endParaRPr lang="en-US" sz="1600" dirty="0" smtClean="0"/>
          </a:p>
          <a:p>
            <a:r>
              <a:rPr lang="en-US" sz="1600" dirty="0" smtClean="0"/>
              <a:t>with </a:t>
            </a:r>
            <a:r>
              <a:rPr lang="en-US" sz="1600" dirty="0"/>
              <a:t>the history should raise the question of non-accidental injury.</a:t>
            </a:r>
          </a:p>
        </p:txBody>
      </p:sp>
    </p:spTree>
    <p:extLst>
      <p:ext uri="{BB962C8B-B14F-4D97-AF65-F5344CB8AC3E}">
        <p14:creationId xmlns:p14="http://schemas.microsoft.com/office/powerpoint/2010/main" val="5546827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0" y="764372"/>
            <a:ext cx="10043160" cy="3508701"/>
          </a:xfrm>
        </p:spPr>
        <p:txBody>
          <a:bodyPr>
            <a:normAutofit/>
          </a:bodyPr>
          <a:lstStyle/>
          <a:p>
            <a:pPr algn="l"/>
            <a:r>
              <a:rPr lang="en-US" sz="1300" dirty="0"/>
              <a:t>Callus in </a:t>
            </a:r>
            <a:r>
              <a:rPr lang="en-US" sz="1300" dirty="0" err="1"/>
              <a:t>diaphyseal</a:t>
            </a:r>
            <a:r>
              <a:rPr lang="en-US" sz="1300" dirty="0"/>
              <a:t> fractures generally forms no earlier than 5 days after a fracture, but will usually form by 14 days. </a:t>
            </a:r>
            <a:br>
              <a:rPr lang="en-US" sz="1300" dirty="0"/>
            </a:br>
            <a:r>
              <a:rPr lang="en-US" sz="1300" dirty="0"/>
              <a:t>Thus, fractures without visible callus may be up to 14 days old, and fractures which demonstrate a little bit of callus are at least 5 days old. Large amounts of callus indicate at least 2 weeks old.</a:t>
            </a:r>
            <a:br>
              <a:rPr lang="en-US" sz="1300" dirty="0"/>
            </a:br>
            <a:r>
              <a:rPr lang="en-US" sz="1300" dirty="0"/>
              <a:t>These signs can be used to correlate with the history. For instance a child that fell out of bed the day before cannot have a fracture with callus formation.</a:t>
            </a:r>
            <a:br>
              <a:rPr lang="en-US" sz="1300" dirty="0"/>
            </a:br>
            <a:r>
              <a:rPr lang="en-US" sz="1300" dirty="0" err="1"/>
              <a:t>Metaphyseal</a:t>
            </a:r>
            <a:r>
              <a:rPr lang="en-US" sz="1300" dirty="0"/>
              <a:t> fractures do not typically heal with callus as there is no periosteal disruption, so dating of </a:t>
            </a:r>
            <a:r>
              <a:rPr lang="en-US" sz="1300" dirty="0" err="1" smtClean="0"/>
              <a:t>mETaphyseal</a:t>
            </a:r>
            <a:r>
              <a:rPr lang="en-US" sz="1300" dirty="0" smtClean="0"/>
              <a:t> </a:t>
            </a:r>
            <a:r>
              <a:rPr lang="en-US" sz="1300" dirty="0"/>
              <a:t>fractures is difficult</a:t>
            </a:r>
            <a:r>
              <a:rPr lang="en-US" dirty="0"/>
              <a:t>.</a:t>
            </a:r>
          </a:p>
        </p:txBody>
      </p:sp>
      <p:pic>
        <p:nvPicPr>
          <p:cNvPr id="17410" name="Picture 2" descr="Fracture heal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7520" y="3586480"/>
            <a:ext cx="10850880" cy="327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391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non-accidental trauma</a:t>
            </a:r>
          </a:p>
        </p:txBody>
      </p:sp>
      <p:sp>
        <p:nvSpPr>
          <p:cNvPr id="3" name="Content Placeholder 2"/>
          <p:cNvSpPr>
            <a:spLocks noGrp="1"/>
          </p:cNvSpPr>
          <p:nvPr>
            <p:ph idx="1"/>
          </p:nvPr>
        </p:nvSpPr>
        <p:spPr/>
        <p:txBody>
          <a:bodyPr/>
          <a:lstStyle/>
          <a:p>
            <a:r>
              <a:rPr lang="en-US" dirty="0"/>
              <a:t>Child abuse, or non-accidental trauma, is an all-too-common entity. Estimates have suggested that over one million children (most under one year of age) are seriously injured and up to 5000 children killed each year in the United States secondary to physical abuse. When suspicions of potential abuse are raised due to either clinical or radiographic findings, a skeletal survey must be obtained.</a:t>
            </a:r>
          </a:p>
        </p:txBody>
      </p:sp>
    </p:spTree>
    <p:extLst>
      <p:ext uri="{BB962C8B-B14F-4D97-AF65-F5344CB8AC3E}">
        <p14:creationId xmlns:p14="http://schemas.microsoft.com/office/powerpoint/2010/main" val="3393082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descr="Specific Fractures in Child Abu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366" y="254000"/>
            <a:ext cx="11110834" cy="641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75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OTHER FINDINGS</a:t>
            </a:r>
            <a:endParaRPr lang="en-US" dirty="0"/>
          </a:p>
        </p:txBody>
      </p:sp>
      <p:pic>
        <p:nvPicPr>
          <p:cNvPr id="23554" name="Picture 2" descr="MR subdural hematom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0523" y="1767045"/>
            <a:ext cx="5362577" cy="3485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56640" y="5252720"/>
            <a:ext cx="7370767" cy="1477328"/>
          </a:xfrm>
          <a:prstGeom prst="rect">
            <a:avLst/>
          </a:prstGeom>
          <a:noFill/>
        </p:spPr>
        <p:txBody>
          <a:bodyPr wrap="square" rtlCol="0">
            <a:spAutoFit/>
          </a:bodyPr>
          <a:lstStyle/>
          <a:p>
            <a:r>
              <a:rPr lang="en-US" dirty="0"/>
              <a:t>T1WI shows bilateral fluid collections as a result of chronic bilateral </a:t>
            </a:r>
            <a:r>
              <a:rPr lang="en-US" dirty="0" smtClean="0"/>
              <a:t>subdural </a:t>
            </a:r>
            <a:r>
              <a:rPr lang="en-US" dirty="0"/>
              <a:t>hematomas and </a:t>
            </a:r>
            <a:endParaRPr lang="en-US" dirty="0" smtClean="0"/>
          </a:p>
          <a:p>
            <a:r>
              <a:rPr lang="en-US" dirty="0" smtClean="0"/>
              <a:t>new </a:t>
            </a:r>
            <a:r>
              <a:rPr lang="en-US" dirty="0"/>
              <a:t>subdural hematomas in the right frontal and posterior </a:t>
            </a:r>
            <a:endParaRPr lang="en-US" dirty="0" smtClean="0"/>
          </a:p>
          <a:p>
            <a:r>
              <a:rPr lang="en-US" dirty="0" err="1" smtClean="0"/>
              <a:t>interhemispheric</a:t>
            </a:r>
            <a:r>
              <a:rPr lang="en-US" dirty="0" smtClean="0"/>
              <a:t> region( BILATERAL SUBDURAL HEMATOMA WITH DIFFERENT AGES )</a:t>
            </a:r>
            <a:endParaRPr lang="en-US" dirty="0"/>
          </a:p>
        </p:txBody>
      </p:sp>
    </p:spTree>
    <p:extLst>
      <p:ext uri="{BB962C8B-B14F-4D97-AF65-F5344CB8AC3E}">
        <p14:creationId xmlns:p14="http://schemas.microsoft.com/office/powerpoint/2010/main" val="3972654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92D050"/>
                </a:solidFill>
              </a:rPr>
              <a:t>CASE#5</a:t>
            </a:r>
            <a:endParaRPr lang="en-US" b="1" dirty="0">
              <a:solidFill>
                <a:srgbClr val="92D050"/>
              </a:solidFill>
            </a:endParaRPr>
          </a:p>
        </p:txBody>
      </p:sp>
      <p:sp>
        <p:nvSpPr>
          <p:cNvPr id="3" name="Content Placeholder 2"/>
          <p:cNvSpPr>
            <a:spLocks noGrp="1"/>
          </p:cNvSpPr>
          <p:nvPr>
            <p:ph idx="1"/>
          </p:nvPr>
        </p:nvSpPr>
        <p:spPr/>
        <p:txBody>
          <a:bodyPr/>
          <a:lstStyle/>
          <a:p>
            <a:r>
              <a:rPr lang="en-US" dirty="0" smtClean="0"/>
              <a:t>13 Y OLD BOY LT HIP PAIN</a:t>
            </a:r>
            <a:endParaRPr lang="en-US" dirty="0"/>
          </a:p>
        </p:txBody>
      </p:sp>
    </p:spTree>
    <p:extLst>
      <p:ext uri="{BB962C8B-B14F-4D97-AF65-F5344CB8AC3E}">
        <p14:creationId xmlns:p14="http://schemas.microsoft.com/office/powerpoint/2010/main" val="4062979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0480" y="0"/>
            <a:ext cx="6039802" cy="5006868"/>
          </a:xfrm>
          <a:prstGeom prst="rect">
            <a:avLst/>
          </a:prstGeom>
        </p:spPr>
      </p:pic>
      <p:pic>
        <p:nvPicPr>
          <p:cNvPr id="7" name="Picture 6"/>
          <p:cNvPicPr>
            <a:picLocks noChangeAspect="1"/>
          </p:cNvPicPr>
          <p:nvPr/>
        </p:nvPicPr>
        <p:blipFill>
          <a:blip r:embed="rId3"/>
          <a:stretch>
            <a:fillRect/>
          </a:stretch>
        </p:blipFill>
        <p:spPr>
          <a:xfrm>
            <a:off x="6070282" y="131445"/>
            <a:ext cx="6121718" cy="4771220"/>
          </a:xfrm>
          <a:prstGeom prst="rect">
            <a:avLst/>
          </a:prstGeom>
        </p:spPr>
      </p:pic>
      <p:sp>
        <p:nvSpPr>
          <p:cNvPr id="8" name="TextBox 7"/>
          <p:cNvSpPr txBox="1"/>
          <p:nvPr/>
        </p:nvSpPr>
        <p:spPr>
          <a:xfrm>
            <a:off x="678095" y="4448710"/>
            <a:ext cx="9456510" cy="2031325"/>
          </a:xfrm>
          <a:prstGeom prst="rect">
            <a:avLst/>
          </a:prstGeom>
          <a:noFill/>
        </p:spPr>
        <p:txBody>
          <a:bodyPr wrap="square" rtlCol="0">
            <a:spAutoFit/>
          </a:bodyPr>
          <a:lstStyle/>
          <a:p>
            <a:r>
              <a:rPr lang="en-US" dirty="0"/>
              <a:t>AP and </a:t>
            </a:r>
            <a:r>
              <a:rPr lang="en-US" dirty="0" err="1"/>
              <a:t>frogleg</a:t>
            </a:r>
            <a:r>
              <a:rPr lang="en-US" dirty="0"/>
              <a:t> views demonstrate widening of the left proximal femoral </a:t>
            </a:r>
            <a:r>
              <a:rPr lang="en-US" dirty="0" err="1"/>
              <a:t>physis</a:t>
            </a:r>
            <a:r>
              <a:rPr lang="en-US" dirty="0" smtClean="0"/>
              <a:t>.</a:t>
            </a:r>
          </a:p>
          <a:p>
            <a:r>
              <a:rPr lang="en-US" dirty="0" smtClean="0"/>
              <a:t> </a:t>
            </a:r>
            <a:r>
              <a:rPr lang="en-US" dirty="0"/>
              <a:t>There is medial and dorsal displacement of the capital femoral epiphysis. </a:t>
            </a:r>
            <a:endParaRPr lang="en-US" dirty="0" smtClean="0"/>
          </a:p>
          <a:p>
            <a:r>
              <a:rPr lang="en-US" dirty="0" smtClean="0"/>
              <a:t>On </a:t>
            </a:r>
            <a:r>
              <a:rPr lang="en-US" dirty="0"/>
              <a:t>the </a:t>
            </a:r>
            <a:r>
              <a:rPr lang="en-US" dirty="0" err="1"/>
              <a:t>frogleg</a:t>
            </a:r>
            <a:r>
              <a:rPr lang="en-US" dirty="0"/>
              <a:t> view, the line drawn tangential to the lateral cortex of the </a:t>
            </a:r>
            <a:endParaRPr lang="en-US" dirty="0" smtClean="0"/>
          </a:p>
          <a:p>
            <a:r>
              <a:rPr lang="en-US" dirty="0" smtClean="0"/>
              <a:t>left </a:t>
            </a:r>
            <a:r>
              <a:rPr lang="en-US" dirty="0"/>
              <a:t>metaphysis does not bisect any portion of the ossified left epiphysis </a:t>
            </a:r>
            <a:endParaRPr lang="en-US" dirty="0" smtClean="0"/>
          </a:p>
          <a:p>
            <a:r>
              <a:rPr lang="en-US" dirty="0" smtClean="0"/>
              <a:t>(</a:t>
            </a:r>
            <a:r>
              <a:rPr lang="en-US" dirty="0"/>
              <a:t>compare with a similar tangential line on the contralateral side). Note </a:t>
            </a:r>
            <a:r>
              <a:rPr lang="en-US" dirty="0" smtClean="0"/>
              <a:t>the</a:t>
            </a:r>
          </a:p>
          <a:p>
            <a:r>
              <a:rPr lang="en-US" dirty="0" smtClean="0"/>
              <a:t> </a:t>
            </a:r>
            <a:r>
              <a:rPr lang="en-US" dirty="0" err="1"/>
              <a:t>assymetric</a:t>
            </a:r>
            <a:r>
              <a:rPr lang="en-US" dirty="0"/>
              <a:t> appearance of the left acetabulum and the irregularity of the femoral </a:t>
            </a:r>
            <a:endParaRPr lang="en-US" dirty="0" smtClean="0"/>
          </a:p>
          <a:p>
            <a:r>
              <a:rPr lang="en-US" dirty="0" smtClean="0"/>
              <a:t>neck </a:t>
            </a:r>
            <a:r>
              <a:rPr lang="en-US" dirty="0"/>
              <a:t>adjacent to the </a:t>
            </a:r>
            <a:r>
              <a:rPr lang="en-US" dirty="0" err="1"/>
              <a:t>physis</a:t>
            </a:r>
            <a:r>
              <a:rPr lang="en-US" dirty="0"/>
              <a:t>.</a:t>
            </a:r>
          </a:p>
        </p:txBody>
      </p:sp>
    </p:spTree>
    <p:extLst>
      <p:ext uri="{BB962C8B-B14F-4D97-AF65-F5344CB8AC3E}">
        <p14:creationId xmlns:p14="http://schemas.microsoft.com/office/powerpoint/2010/main" val="2040829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26559" y="0"/>
            <a:ext cx="8376398" cy="6651846"/>
          </a:xfrm>
          <a:prstGeom prst="rect">
            <a:avLst/>
          </a:prstGeom>
        </p:spPr>
      </p:pic>
    </p:spTree>
    <p:extLst>
      <p:ext uri="{BB962C8B-B14F-4D97-AF65-F5344CB8AC3E}">
        <p14:creationId xmlns:p14="http://schemas.microsoft.com/office/powerpoint/2010/main" val="7589959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SCFE CASES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356422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5602" name="Picture 2" descr="SCFE&#10;&#10;Left 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669" y="115836"/>
            <a:ext cx="7436741" cy="610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547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descr="https://prod-images.static.radiopaedia.org/images/32143/559959230f391936a5d8de7c5c9eb5_jumb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8993" y="82193"/>
            <a:ext cx="7962504" cy="651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0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descr="https://prod-images.static.radiopaedia.org/images/153761/042e5bd434354d3da978542398895d_jumb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0431" y="0"/>
            <a:ext cx="6804391" cy="680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8604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Slipped Capital Femoral Epiphysis</a:t>
            </a:r>
            <a:endParaRPr lang="en-US" dirty="0"/>
          </a:p>
        </p:txBody>
      </p:sp>
      <p:sp>
        <p:nvSpPr>
          <p:cNvPr id="3" name="Content Placeholder 2"/>
          <p:cNvSpPr>
            <a:spLocks noGrp="1"/>
          </p:cNvSpPr>
          <p:nvPr>
            <p:ph idx="1"/>
          </p:nvPr>
        </p:nvSpPr>
        <p:spPr/>
        <p:txBody>
          <a:bodyPr>
            <a:normAutofit fontScale="92500" lnSpcReduction="20000"/>
          </a:bodyPr>
          <a:lstStyle/>
          <a:p>
            <a:r>
              <a:rPr lang="en-US" dirty="0"/>
              <a:t>It should be suspected in any adolescent who complains of hip or knee pain. It is twice as common in males (12-15 years) than females (10-13 years). Predisposed risk factors include obesity, renal </a:t>
            </a:r>
            <a:r>
              <a:rPr lang="en-US" dirty="0" err="1"/>
              <a:t>osteodystrophy</a:t>
            </a:r>
            <a:r>
              <a:rPr lang="en-US" dirty="0"/>
              <a:t>, and endocrine disorders including hypothyroidism and hypopituitarism. Bilateral involvement of the hips can be seen in 20-30% of patients, but it is unusual to present at the same time.</a:t>
            </a:r>
          </a:p>
          <a:p>
            <a:r>
              <a:rPr lang="en-US" dirty="0"/>
              <a:t>Displacement of the femoral head is posteromedial and often difficult to see on a standard AP film. Findings on AP film can include asymmetric </a:t>
            </a:r>
            <a:r>
              <a:rPr lang="en-US" dirty="0" err="1"/>
              <a:t>physeal</a:t>
            </a:r>
            <a:r>
              <a:rPr lang="en-US" dirty="0"/>
              <a:t> widening and/or an indistinct </a:t>
            </a:r>
            <a:r>
              <a:rPr lang="en-US" dirty="0" err="1"/>
              <a:t>metaphyseal</a:t>
            </a:r>
            <a:r>
              <a:rPr lang="en-US" dirty="0"/>
              <a:t> border at the level of the </a:t>
            </a:r>
            <a:r>
              <a:rPr lang="en-US" dirty="0" err="1"/>
              <a:t>physis</a:t>
            </a:r>
            <a:r>
              <a:rPr lang="en-US" dirty="0"/>
              <a:t>. </a:t>
            </a:r>
            <a:r>
              <a:rPr lang="en-US" dirty="0" err="1"/>
              <a:t>Frogleg</a:t>
            </a:r>
            <a:r>
              <a:rPr lang="en-US" dirty="0"/>
              <a:t> lateral views are often essential for diagnosis as minimal slippage can be better appreciated</a:t>
            </a:r>
            <a:r>
              <a:rPr lang="en-US" dirty="0" smtClean="0"/>
              <a:t>.</a:t>
            </a:r>
          </a:p>
          <a:p>
            <a:r>
              <a:rPr lang="en-US" dirty="0"/>
              <a:t>SCFE is typically treated surgically with pin fixation (done at current location) to prevent further slippage. Potential complications include avascular necrosis and </a:t>
            </a:r>
            <a:r>
              <a:rPr lang="en-US" dirty="0" err="1"/>
              <a:t>chondrolysis</a:t>
            </a:r>
            <a:r>
              <a:rPr lang="en-US" dirty="0"/>
              <a:t>.</a:t>
            </a:r>
          </a:p>
          <a:p>
            <a:pPr marL="0" indent="0">
              <a:buNone/>
            </a:pPr>
            <a:endParaRPr lang="en-US" dirty="0"/>
          </a:p>
          <a:p>
            <a:endParaRPr lang="en-US" dirty="0"/>
          </a:p>
        </p:txBody>
      </p:sp>
    </p:spTree>
    <p:extLst>
      <p:ext uri="{BB962C8B-B14F-4D97-AF65-F5344CB8AC3E}">
        <p14:creationId xmlns:p14="http://schemas.microsoft.com/office/powerpoint/2010/main" val="125176227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56027"/>
            <a:ext cx="12192000" cy="6801973"/>
          </a:xfrm>
          <a:prstGeom prst="rect">
            <a:avLst/>
          </a:prstGeom>
        </p:spPr>
      </p:pic>
    </p:spTree>
    <p:extLst>
      <p:ext uri="{BB962C8B-B14F-4D97-AF65-F5344CB8AC3E}">
        <p14:creationId xmlns:p14="http://schemas.microsoft.com/office/powerpoint/2010/main" val="2359429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0" y="159249"/>
            <a:ext cx="11865970" cy="6698751"/>
          </a:xfrm>
          <a:prstGeom prst="rect">
            <a:avLst/>
          </a:prstGeom>
        </p:spPr>
      </p:pic>
      <p:sp>
        <p:nvSpPr>
          <p:cNvPr id="5" name="TextBox 4"/>
          <p:cNvSpPr txBox="1"/>
          <p:nvPr/>
        </p:nvSpPr>
        <p:spPr>
          <a:xfrm>
            <a:off x="3842535" y="482885"/>
            <a:ext cx="1301818" cy="646331"/>
          </a:xfrm>
          <a:prstGeom prst="rect">
            <a:avLst/>
          </a:prstGeom>
          <a:noFill/>
        </p:spPr>
        <p:txBody>
          <a:bodyPr wrap="square" rtlCol="0">
            <a:spAutoFit/>
          </a:bodyPr>
          <a:lstStyle/>
          <a:p>
            <a:r>
              <a:rPr lang="en-US" b="1">
                <a:solidFill>
                  <a:srgbClr val="FFC000"/>
                </a:solidFill>
              </a:rPr>
              <a:t>YELLOW LINE</a:t>
            </a:r>
            <a:endParaRPr lang="en-US" b="1" dirty="0">
              <a:solidFill>
                <a:srgbClr val="FFC000"/>
              </a:solidFill>
            </a:endParaRPr>
          </a:p>
        </p:txBody>
      </p:sp>
      <p:sp>
        <p:nvSpPr>
          <p:cNvPr id="6" name="TextBox 5"/>
          <p:cNvSpPr txBox="1"/>
          <p:nvPr/>
        </p:nvSpPr>
        <p:spPr>
          <a:xfrm>
            <a:off x="3339101" y="1808252"/>
            <a:ext cx="1122423" cy="646331"/>
          </a:xfrm>
          <a:prstGeom prst="rect">
            <a:avLst/>
          </a:prstGeom>
          <a:noFill/>
        </p:spPr>
        <p:txBody>
          <a:bodyPr wrap="none" rtlCol="0">
            <a:spAutoFit/>
          </a:bodyPr>
          <a:lstStyle/>
          <a:p>
            <a:r>
              <a:rPr lang="en-US" b="1" dirty="0">
                <a:solidFill>
                  <a:srgbClr val="FF0000"/>
                </a:solidFill>
              </a:rPr>
              <a:t>RED LINE</a:t>
            </a:r>
          </a:p>
          <a:p>
            <a:r>
              <a:rPr lang="en-US" b="1" dirty="0" smtClean="0">
                <a:solidFill>
                  <a:srgbClr val="FFC000"/>
                </a:solidFill>
              </a:rPr>
              <a:t> </a:t>
            </a:r>
            <a:endParaRPr lang="en-US" b="1" dirty="0">
              <a:solidFill>
                <a:srgbClr val="FFC000"/>
              </a:solidFill>
            </a:endParaRPr>
          </a:p>
        </p:txBody>
      </p:sp>
      <p:sp>
        <p:nvSpPr>
          <p:cNvPr id="7" name="TextBox 6"/>
          <p:cNvSpPr txBox="1"/>
          <p:nvPr/>
        </p:nvSpPr>
        <p:spPr>
          <a:xfrm>
            <a:off x="380144" y="3924728"/>
            <a:ext cx="4669868" cy="646331"/>
          </a:xfrm>
          <a:prstGeom prst="rect">
            <a:avLst/>
          </a:prstGeom>
          <a:noFill/>
        </p:spPr>
        <p:txBody>
          <a:bodyPr wrap="none" rtlCol="0">
            <a:spAutoFit/>
          </a:bodyPr>
          <a:lstStyle/>
          <a:p>
            <a:r>
              <a:rPr lang="en-US" dirty="0" smtClean="0">
                <a:solidFill>
                  <a:schemeClr val="bg1"/>
                </a:solidFill>
              </a:rPr>
              <a:t>FEMORAL CAPITAL EPIPHYSIS MUST LIE IN </a:t>
            </a:r>
          </a:p>
          <a:p>
            <a:r>
              <a:rPr lang="en-US" dirty="0" smtClean="0">
                <a:solidFill>
                  <a:schemeClr val="bg1"/>
                </a:solidFill>
              </a:rPr>
              <a:t>THE LOWER </a:t>
            </a:r>
            <a:r>
              <a:rPr lang="en-US" smtClean="0">
                <a:solidFill>
                  <a:schemeClr val="bg1"/>
                </a:solidFill>
              </a:rPr>
              <a:t>MEDIAL QUADRANT </a:t>
            </a:r>
            <a:endParaRPr lang="en-US" dirty="0">
              <a:solidFill>
                <a:schemeClr val="bg1"/>
              </a:solidFill>
            </a:endParaRPr>
          </a:p>
        </p:txBody>
      </p:sp>
    </p:spTree>
    <p:extLst>
      <p:ext uri="{BB962C8B-B14F-4D97-AF65-F5344CB8AC3E}">
        <p14:creationId xmlns:p14="http://schemas.microsoft.com/office/powerpoint/2010/main" val="628199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SHENTON’S LINE :</a:t>
            </a:r>
            <a:br>
              <a:rPr lang="en-US" dirty="0" smtClean="0"/>
            </a:br>
            <a:r>
              <a:rPr lang="en-US" sz="2000" dirty="0" smtClean="0"/>
              <a:t>CONTINUOUS LINE FROM LESSER TROCHENTER TO LOWER PUBIC BONE (NORMALLY )</a:t>
            </a:r>
            <a:endParaRPr lang="en-US" sz="2000" dirty="0"/>
          </a:p>
        </p:txBody>
      </p:sp>
      <p:pic>
        <p:nvPicPr>
          <p:cNvPr id="4" name="Content Placeholder 3"/>
          <p:cNvPicPr>
            <a:picLocks noGrp="1" noChangeAspect="1"/>
          </p:cNvPicPr>
          <p:nvPr>
            <p:ph idx="1"/>
          </p:nvPr>
        </p:nvPicPr>
        <p:blipFill>
          <a:blip r:embed="rId2"/>
          <a:stretch>
            <a:fillRect/>
          </a:stretch>
        </p:blipFill>
        <p:spPr>
          <a:xfrm>
            <a:off x="2895600" y="2229631"/>
            <a:ext cx="6145658" cy="4628369"/>
          </a:xfrm>
          <a:prstGeom prst="rect">
            <a:avLst/>
          </a:prstGeom>
        </p:spPr>
      </p:pic>
    </p:spTree>
    <p:extLst>
      <p:ext uri="{BB962C8B-B14F-4D97-AF65-F5344CB8AC3E}">
        <p14:creationId xmlns:p14="http://schemas.microsoft.com/office/powerpoint/2010/main" val="3846151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476696"/>
            <a:ext cx="8610600" cy="1293028"/>
          </a:xfrm>
        </p:spPr>
        <p:txBody>
          <a:bodyPr/>
          <a:lstStyle/>
          <a:p>
            <a:r>
              <a:rPr lang="en-US" dirty="0" smtClean="0"/>
              <a:t>ACETABULAR  INDEX (ANGEL)</a:t>
            </a:r>
            <a:endParaRPr lang="en-US" dirty="0"/>
          </a:p>
        </p:txBody>
      </p:sp>
      <p:pic>
        <p:nvPicPr>
          <p:cNvPr id="4" name="Content Placeholder 3"/>
          <p:cNvPicPr>
            <a:picLocks noGrp="1" noChangeAspect="1"/>
          </p:cNvPicPr>
          <p:nvPr>
            <p:ph idx="1"/>
          </p:nvPr>
        </p:nvPicPr>
        <p:blipFill>
          <a:blip r:embed="rId2"/>
          <a:stretch>
            <a:fillRect/>
          </a:stretch>
        </p:blipFill>
        <p:spPr>
          <a:xfrm>
            <a:off x="3323976" y="2603500"/>
            <a:ext cx="4488360" cy="3416300"/>
          </a:xfrm>
          <a:prstGeom prst="rect">
            <a:avLst/>
          </a:prstGeom>
        </p:spPr>
      </p:pic>
      <p:pic>
        <p:nvPicPr>
          <p:cNvPr id="5" name="Picture 4"/>
          <p:cNvPicPr>
            <a:picLocks noChangeAspect="1"/>
          </p:cNvPicPr>
          <p:nvPr/>
        </p:nvPicPr>
        <p:blipFill>
          <a:blip r:embed="rId3"/>
          <a:stretch>
            <a:fillRect/>
          </a:stretch>
        </p:blipFill>
        <p:spPr>
          <a:xfrm>
            <a:off x="190626" y="2821677"/>
            <a:ext cx="5050351" cy="2159867"/>
          </a:xfrm>
          <a:prstGeom prst="rect">
            <a:avLst/>
          </a:prstGeom>
        </p:spPr>
      </p:pic>
      <p:sp>
        <p:nvSpPr>
          <p:cNvPr id="6" name="TextBox 5"/>
          <p:cNvSpPr txBox="1"/>
          <p:nvPr/>
        </p:nvSpPr>
        <p:spPr>
          <a:xfrm>
            <a:off x="339047" y="5917915"/>
            <a:ext cx="4517583" cy="646331"/>
          </a:xfrm>
          <a:prstGeom prst="rect">
            <a:avLst/>
          </a:prstGeom>
          <a:noFill/>
        </p:spPr>
        <p:txBody>
          <a:bodyPr wrap="none" rtlCol="0">
            <a:spAutoFit/>
          </a:bodyPr>
          <a:lstStyle/>
          <a:p>
            <a:r>
              <a:rPr lang="en-US" dirty="0" smtClean="0"/>
              <a:t>IF IT IS MORE THAN THESE VALUES THINK </a:t>
            </a:r>
          </a:p>
          <a:p>
            <a:r>
              <a:rPr lang="en-US" dirty="0" smtClean="0"/>
              <a:t>ABOUT DDH</a:t>
            </a:r>
            <a:endParaRPr lang="en-US" dirty="0"/>
          </a:p>
        </p:txBody>
      </p:sp>
    </p:spTree>
    <p:extLst>
      <p:ext uri="{BB962C8B-B14F-4D97-AF65-F5344CB8AC3E}">
        <p14:creationId xmlns:p14="http://schemas.microsoft.com/office/powerpoint/2010/main" val="5848691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588</TotalTime>
  <Words>937</Words>
  <Application>Microsoft Office PowerPoint</Application>
  <PresentationFormat>Widescreen</PresentationFormat>
  <Paragraphs>161</Paragraphs>
  <Slides>65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Century Gothic</vt:lpstr>
      <vt:lpstr>Wingdings 3</vt:lpstr>
      <vt:lpstr>Ion Boardroom</vt:lpstr>
      <vt:lpstr>SELECTED MSK PEDIATRIC CASES</vt:lpstr>
      <vt:lpstr>MSK SYLLABUS</vt:lpstr>
      <vt:lpstr>CASE #1 </vt:lpstr>
      <vt:lpstr>PowerPoint Presentation</vt:lpstr>
      <vt:lpstr>PowerPoint Presentation</vt:lpstr>
      <vt:lpstr>PowerPoint Presentation</vt:lpstr>
      <vt:lpstr>PowerPoint Presentation</vt:lpstr>
      <vt:lpstr>SHENTON’S LINE : CONTINUOUS LINE FROM LESSER TROCHENTER TO LOWER PUBIC BONE (NORMALLY )</vt:lpstr>
      <vt:lpstr>ACETABULAR  INDEX (ANGEL)</vt:lpstr>
      <vt:lpstr>PowerPoint Presentation</vt:lpstr>
      <vt:lpstr>PowerPoint Presentation</vt:lpstr>
      <vt:lpstr>PowerPoint Presentation</vt:lpstr>
      <vt:lpstr>Developmental dysplasia of the hip (DDH),</vt:lpstr>
      <vt:lpstr>CASE #2</vt:lpstr>
      <vt:lpstr>PowerPoint Presentation</vt:lpstr>
      <vt:lpstr>RADIOLOGICAL FINDINGS</vt:lpstr>
      <vt:lpstr>PowerPoint Presentation</vt:lpstr>
      <vt:lpstr>PowerPoint Presentation</vt:lpstr>
      <vt:lpstr>PowerPoint Presentation</vt:lpstr>
      <vt:lpstr>PowerPoint Presentation</vt:lpstr>
      <vt:lpstr>PowerPoint Presentation</vt:lpstr>
      <vt:lpstr>PowerPoint Presentation</vt:lpstr>
      <vt:lpstr>RADIOLOGICAL FINDINGS</vt:lpstr>
      <vt:lpstr>Case#3</vt:lpstr>
      <vt:lpstr>PowerPoint Presentation</vt:lpstr>
      <vt:lpstr>PowerPoint Presentation</vt:lpstr>
      <vt:lpstr>PowerPoint Presentation</vt:lpstr>
      <vt:lpstr>PowerPoint Presentation</vt:lpstr>
      <vt:lpstr>PowerPoint Presentation</vt:lpstr>
      <vt:lpstr>PowerPoint Presentation</vt:lpstr>
      <vt:lpstr>Legg calve perthes</vt:lpstr>
      <vt:lpstr>PowerPoint Presentation</vt:lpstr>
      <vt:lpstr>PowerPoint Presentation</vt:lpstr>
      <vt:lpstr>PowerPoint Presentation</vt:lpstr>
      <vt:lpstr>PowerPoint Presentation</vt:lpstr>
      <vt:lpstr>PowerPoint Presentation</vt:lpstr>
      <vt:lpstr>PowerPoint Presentation</vt:lpstr>
      <vt:lpstr>SIGNS OF CLPD</vt:lpstr>
      <vt:lpstr>PowerPoint Presentation</vt:lpstr>
      <vt:lpstr>PowerPoint Presentation</vt:lpstr>
      <vt:lpstr>PowerPoint Presentation</vt:lpstr>
      <vt:lpstr>PowerPoint Presentation</vt:lpstr>
      <vt:lpstr>PowerPoint Presentation</vt:lpstr>
      <vt:lpstr>PowerPoint Presentation</vt:lpstr>
      <vt:lpstr>CASE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Callus in diaphyseal fractures generally forms no earlier than 5 days after a fracture, but will usually form by 14 days.  Thus, fractures without visible callus may be up to 14 days old, and fractures which demonstrate a little bit of callus are at least 5 days old. Large amounts of callus indicate at least 2 weeks old. These signs can be used to correlate with the history. For instance a child that fell out of bed the day before cannot have a fracture with callus formation. Metaphyseal fractures do not typically heal with callus as there is no periosteal disruption, so dating of mETaphyseal fractures is difficult.</vt:lpstr>
      <vt:lpstr>non-accidental trauma</vt:lpstr>
      <vt:lpstr>PowerPoint Presentation</vt:lpstr>
      <vt:lpstr>OTHER FINDINGS</vt:lpstr>
      <vt:lpstr>CASE#5</vt:lpstr>
      <vt:lpstr>PowerPoint Presentation</vt:lpstr>
      <vt:lpstr>SCFE CASES</vt:lpstr>
      <vt:lpstr>PowerPoint Presentation</vt:lpstr>
      <vt:lpstr>PowerPoint Presentation</vt:lpstr>
      <vt:lpstr>PowerPoint Presentation</vt:lpstr>
      <vt:lpstr>Slipped Capital Femoral Epiphysis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104</cp:revision>
  <dcterms:created xsi:type="dcterms:W3CDTF">2019-08-27T07:23:33Z</dcterms:created>
  <dcterms:modified xsi:type="dcterms:W3CDTF">2021-09-27T18:41:54Z</dcterms:modified>
</cp:coreProperties>
</file>